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1" r:id="rId2"/>
    <p:sldId id="279" r:id="rId3"/>
    <p:sldId id="277" r:id="rId4"/>
    <p:sldId id="257" r:id="rId5"/>
    <p:sldId id="258" r:id="rId6"/>
    <p:sldId id="260" r:id="rId7"/>
    <p:sldId id="261" r:id="rId8"/>
    <p:sldId id="280" r:id="rId9"/>
    <p:sldId id="262" r:id="rId10"/>
    <p:sldId id="281" r:id="rId11"/>
    <p:sldId id="282" r:id="rId12"/>
    <p:sldId id="283" r:id="rId13"/>
    <p:sldId id="284" r:id="rId14"/>
    <p:sldId id="285" r:id="rId15"/>
    <p:sldId id="263" r:id="rId16"/>
    <p:sldId id="264" r:id="rId17"/>
    <p:sldId id="286" r:id="rId18"/>
    <p:sldId id="273" r:id="rId19"/>
    <p:sldId id="287" r:id="rId20"/>
    <p:sldId id="265" r:id="rId21"/>
    <p:sldId id="266" r:id="rId22"/>
    <p:sldId id="276" r:id="rId23"/>
    <p:sldId id="267" r:id="rId24"/>
    <p:sldId id="274" r:id="rId25"/>
    <p:sldId id="288" r:id="rId26"/>
    <p:sldId id="278" r:id="rId27"/>
    <p:sldId id="268" r:id="rId28"/>
    <p:sldId id="28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89910A-29B1-4934-9BA8-FD700BBD9749}" type="datetimeFigureOut">
              <a:rPr lang="en-US" smtClean="0"/>
              <a:pPr/>
              <a:t>3/13/2021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A45AF3-830F-4773-9757-75D339C4004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 ½</a:t>
            </a:r>
          </a:p>
          <a:p>
            <a:endParaRPr lang="en-US" dirty="0"/>
          </a:p>
        </p:txBody>
      </p:sp>
      <p:sp>
        <p:nvSpPr>
          <p:cNvPr id="4" name="Slide Number Placeholder 3"/>
          <p:cNvSpPr>
            <a:spLocks noGrp="1"/>
          </p:cNvSpPr>
          <p:nvPr>
            <p:ph type="sldNum" sz="quarter" idx="10"/>
          </p:nvPr>
        </p:nvSpPr>
        <p:spPr/>
        <p:txBody>
          <a:bodyPr/>
          <a:lstStyle/>
          <a:p>
            <a:fld id="{0BA45AF3-830F-4773-9757-75D339C4004E}"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9375" t="14583" r="25781" b="3125"/>
          <a:stretch>
            <a:fillRect/>
          </a:stretch>
        </p:blipFill>
        <p:spPr bwMode="auto">
          <a:xfrm>
            <a:off x="457200" y="152399"/>
            <a:ext cx="8229600" cy="6462311"/>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Working with Vectors</a:t>
            </a:r>
            <a:endParaRPr lang="en-US" dirty="0"/>
          </a:p>
        </p:txBody>
      </p:sp>
      <p:sp>
        <p:nvSpPr>
          <p:cNvPr id="3" name="Content Placeholder 2"/>
          <p:cNvSpPr>
            <a:spLocks noGrp="1"/>
          </p:cNvSpPr>
          <p:nvPr>
            <p:ph idx="1"/>
          </p:nvPr>
        </p:nvSpPr>
        <p:spPr/>
        <p:txBody>
          <a:bodyPr/>
          <a:lstStyle/>
          <a:p>
            <a:pPr algn="just">
              <a:lnSpc>
                <a:spcPct val="150000"/>
              </a:lnSpc>
              <a:buFont typeface="Wingdings" pitchFamily="2" charset="2"/>
              <a:buChar char="Ø"/>
            </a:pPr>
            <a:r>
              <a:rPr lang="en-US" sz="2800" b="1" dirty="0" smtClean="0">
                <a:latin typeface="Times New Roman" pitchFamily="18" charset="0"/>
                <a:cs typeface="Times New Roman" pitchFamily="18" charset="0"/>
              </a:rPr>
              <a:t>Triangular Law/ Head to tail rule</a:t>
            </a:r>
            <a:endParaRPr lang="en-US" sz="2800" b="1" dirty="0" smtClean="0">
              <a:latin typeface="Times New Roman" pitchFamily="18" charset="0"/>
              <a:cs typeface="Times New Roman" pitchFamily="18" charset="0"/>
            </a:endParaRPr>
          </a:p>
          <a:p>
            <a:pPr algn="just">
              <a:lnSpc>
                <a:spcPct val="150000"/>
              </a:lnSpc>
            </a:pPr>
            <a:r>
              <a:rPr lang="en-US" sz="2300" dirty="0" smtClean="0">
                <a:latin typeface="Times New Roman" pitchFamily="18" charset="0"/>
                <a:cs typeface="Times New Roman" pitchFamily="18" charset="0"/>
              </a:rPr>
              <a:t>This law states that two vectors V1 and V2, treated as free </a:t>
            </a:r>
            <a:r>
              <a:rPr lang="en-US" sz="2300" dirty="0" smtClean="0">
                <a:latin typeface="Times New Roman" pitchFamily="18" charset="0"/>
                <a:cs typeface="Times New Roman" pitchFamily="18" charset="0"/>
              </a:rPr>
              <a:t>vectors may also be</a:t>
            </a:r>
            <a:r>
              <a:rPr lang="en-US" sz="2400" dirty="0" smtClean="0">
                <a:latin typeface="Times New Roman" pitchFamily="18" charset="0"/>
                <a:cs typeface="Times New Roman" pitchFamily="18" charset="0"/>
              </a:rPr>
              <a:t> added </a:t>
            </a:r>
            <a:r>
              <a:rPr lang="en-US" sz="2400" dirty="0" smtClean="0">
                <a:latin typeface="Times New Roman" pitchFamily="18" charset="0"/>
                <a:cs typeface="Times New Roman" pitchFamily="18" charset="0"/>
              </a:rPr>
              <a:t>head-to-tail by the triangle law, as shown </a:t>
            </a:r>
            <a:r>
              <a:rPr lang="en-US" sz="2400" dirty="0" smtClean="0">
                <a:latin typeface="Times New Roman" pitchFamily="18" charset="0"/>
                <a:cs typeface="Times New Roman" pitchFamily="18" charset="0"/>
              </a:rPr>
              <a:t>in figure to </a:t>
            </a:r>
            <a:r>
              <a:rPr lang="en-US" sz="2400" dirty="0" smtClean="0">
                <a:latin typeface="Times New Roman" pitchFamily="18" charset="0"/>
                <a:cs typeface="Times New Roman" pitchFamily="18" charset="0"/>
              </a:rPr>
              <a:t>obtain </a:t>
            </a:r>
            <a:r>
              <a:rPr lang="en-US" sz="2400" dirty="0" smtClean="0">
                <a:latin typeface="Times New Roman" pitchFamily="18" charset="0"/>
                <a:cs typeface="Times New Roman" pitchFamily="18" charset="0"/>
              </a:rPr>
              <a:t>the identical </a:t>
            </a:r>
            <a:r>
              <a:rPr lang="en-US" sz="2400" dirty="0" smtClean="0">
                <a:latin typeface="Times New Roman" pitchFamily="18" charset="0"/>
                <a:cs typeface="Times New Roman" pitchFamily="18" charset="0"/>
              </a:rPr>
              <a:t>vector sum </a:t>
            </a:r>
            <a:r>
              <a:rPr lang="en-US" sz="2400" b="1" dirty="0" smtClean="0">
                <a:latin typeface="Times New Roman" pitchFamily="18" charset="0"/>
                <a:cs typeface="Times New Roman" pitchFamily="18" charset="0"/>
              </a:rPr>
              <a:t>V</a:t>
            </a:r>
            <a:r>
              <a:rPr lang="en-US" sz="2400" b="1" dirty="0" smtClean="0">
                <a:latin typeface="Times New Roman" pitchFamily="18" charset="0"/>
                <a:cs typeface="Times New Roman" pitchFamily="18" charset="0"/>
              </a:rPr>
              <a:t>. </a:t>
            </a:r>
          </a:p>
          <a:p>
            <a:pPr algn="ctr">
              <a:lnSpc>
                <a:spcPct val="150000"/>
              </a:lnSpc>
              <a:buNone/>
            </a:pPr>
            <a:r>
              <a:rPr lang="en-US" sz="2300" dirty="0" smtClean="0">
                <a:latin typeface="Times New Roman" pitchFamily="18" charset="0"/>
                <a:cs typeface="Times New Roman" pitchFamily="18" charset="0"/>
              </a:rPr>
              <a:t>V </a:t>
            </a:r>
            <a:r>
              <a:rPr lang="en-US" sz="2300" dirty="0" smtClean="0">
                <a:latin typeface="Times New Roman" pitchFamily="18" charset="0"/>
                <a:cs typeface="Times New Roman" pitchFamily="18" charset="0"/>
              </a:rPr>
              <a:t>= V1 + </a:t>
            </a:r>
            <a:r>
              <a:rPr lang="en-US" sz="2300" dirty="0" smtClean="0">
                <a:latin typeface="Times New Roman" pitchFamily="18" charset="0"/>
                <a:cs typeface="Times New Roman" pitchFamily="18" charset="0"/>
              </a:rPr>
              <a:t>V2</a:t>
            </a:r>
          </a:p>
          <a:p>
            <a:pPr algn="just">
              <a:lnSpc>
                <a:spcPct val="150000"/>
              </a:lnSpc>
            </a:pPr>
            <a:endParaRPr lang="en-US" sz="2300" dirty="0" smtClean="0">
              <a:latin typeface="Times New Roman" pitchFamily="18" charset="0"/>
              <a:cs typeface="Times New Roman" pitchFamily="18" charset="0"/>
            </a:endParaRPr>
          </a:p>
          <a:p>
            <a:endParaRPr lang="en-US" sz="2800" dirty="0" smtClean="0"/>
          </a:p>
          <a:p>
            <a:endParaRPr lang="en-US" dirty="0" smtClean="0"/>
          </a:p>
          <a:p>
            <a:endParaRPr lang="en-US" dirty="0"/>
          </a:p>
        </p:txBody>
      </p:sp>
      <p:pic>
        <p:nvPicPr>
          <p:cNvPr id="2051" name="Picture 3"/>
          <p:cNvPicPr>
            <a:picLocks noChangeAspect="1" noChangeArrowheads="1"/>
          </p:cNvPicPr>
          <p:nvPr/>
        </p:nvPicPr>
        <p:blipFill>
          <a:blip r:embed="rId2"/>
          <a:srcRect/>
          <a:stretch>
            <a:fillRect/>
          </a:stretch>
        </p:blipFill>
        <p:spPr bwMode="auto">
          <a:xfrm>
            <a:off x="3429000" y="4495800"/>
            <a:ext cx="2590800" cy="213592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Working with Vectors</a:t>
            </a:r>
            <a:endParaRPr lang="en-US" dirty="0"/>
          </a:p>
        </p:txBody>
      </p:sp>
      <p:sp>
        <p:nvSpPr>
          <p:cNvPr id="3" name="Content Placeholder 2"/>
          <p:cNvSpPr>
            <a:spLocks noGrp="1"/>
          </p:cNvSpPr>
          <p:nvPr>
            <p:ph idx="1"/>
          </p:nvPr>
        </p:nvSpPr>
        <p:spPr/>
        <p:txBody>
          <a:bodyPr/>
          <a:lstStyle/>
          <a:p>
            <a:r>
              <a:rPr lang="en-US" sz="2800" b="1" dirty="0" smtClean="0">
                <a:latin typeface="Times New Roman" pitchFamily="18" charset="0"/>
                <a:cs typeface="Times New Roman" pitchFamily="18" charset="0"/>
              </a:rPr>
              <a:t>Vector difference</a:t>
            </a:r>
          </a:p>
          <a:p>
            <a:pPr algn="just">
              <a:lnSpc>
                <a:spcPct val="150000"/>
              </a:lnSpc>
            </a:pPr>
            <a:r>
              <a:rPr lang="en-US" sz="2300" dirty="0" smtClean="0">
                <a:latin typeface="Times New Roman" pitchFamily="18" charset="0"/>
                <a:cs typeface="Times New Roman" pitchFamily="18" charset="0"/>
              </a:rPr>
              <a:t>The difference </a:t>
            </a:r>
            <a:r>
              <a:rPr lang="en-US" sz="2300" dirty="0" smtClean="0">
                <a:latin typeface="Times New Roman" pitchFamily="18" charset="0"/>
                <a:cs typeface="Times New Roman" pitchFamily="18" charset="0"/>
              </a:rPr>
              <a:t>between </a:t>
            </a:r>
            <a:r>
              <a:rPr lang="en-US" sz="2300" dirty="0" smtClean="0">
                <a:latin typeface="Times New Roman" pitchFamily="18" charset="0"/>
                <a:cs typeface="Times New Roman" pitchFamily="18" charset="0"/>
              </a:rPr>
              <a:t>the two vectors V1  and V2 </a:t>
            </a:r>
            <a:r>
              <a:rPr lang="en-US" sz="2300" dirty="0" smtClean="0">
                <a:latin typeface="Times New Roman" pitchFamily="18" charset="0"/>
                <a:cs typeface="Times New Roman" pitchFamily="18" charset="0"/>
              </a:rPr>
              <a:t>is </a:t>
            </a:r>
            <a:r>
              <a:rPr lang="en-US" sz="2300" dirty="0" smtClean="0">
                <a:latin typeface="Times New Roman" pitchFamily="18" charset="0"/>
                <a:cs typeface="Times New Roman" pitchFamily="18" charset="0"/>
              </a:rPr>
              <a:t>easily obtained by adding V2 to V1 as shown in </a:t>
            </a:r>
            <a:r>
              <a:rPr lang="en-US" sz="2300" dirty="0" smtClean="0">
                <a:latin typeface="Times New Roman" pitchFamily="18" charset="0"/>
                <a:cs typeface="Times New Roman" pitchFamily="18" charset="0"/>
              </a:rPr>
              <a:t>Figure </a:t>
            </a:r>
            <a:r>
              <a:rPr lang="en-US" sz="2300" dirty="0" smtClean="0">
                <a:latin typeface="Times New Roman" pitchFamily="18" charset="0"/>
                <a:cs typeface="Times New Roman" pitchFamily="18" charset="0"/>
              </a:rPr>
              <a:t>where either the triangle or parallelogram procedure may be used</a:t>
            </a:r>
            <a:r>
              <a:rPr lang="en-US" sz="2300" dirty="0" smtClean="0">
                <a:latin typeface="Times New Roman" pitchFamily="18" charset="0"/>
                <a:cs typeface="Times New Roman" pitchFamily="18" charset="0"/>
              </a:rPr>
              <a:t>. </a:t>
            </a:r>
          </a:p>
          <a:p>
            <a:pPr algn="just">
              <a:lnSpc>
                <a:spcPct val="150000"/>
              </a:lnSpc>
              <a:buNone/>
            </a:pPr>
            <a:r>
              <a:rPr lang="en-US" sz="2300" dirty="0" smtClean="0">
                <a:latin typeface="Times New Roman" pitchFamily="18" charset="0"/>
                <a:cs typeface="Times New Roman" pitchFamily="18" charset="0"/>
              </a:rPr>
              <a:t> </a:t>
            </a:r>
            <a:r>
              <a:rPr lang="en-US" sz="2300" dirty="0" smtClean="0">
                <a:latin typeface="Times New Roman" pitchFamily="18" charset="0"/>
                <a:cs typeface="Times New Roman" pitchFamily="18" charset="0"/>
              </a:rPr>
              <a:t>                                          V </a:t>
            </a:r>
            <a:r>
              <a:rPr lang="en-US" sz="2300" dirty="0" smtClean="0">
                <a:latin typeface="Times New Roman" pitchFamily="18" charset="0"/>
                <a:cs typeface="Times New Roman" pitchFamily="18" charset="0"/>
              </a:rPr>
              <a:t>= V1 </a:t>
            </a:r>
            <a:r>
              <a:rPr lang="en-US" sz="2300" dirty="0" smtClean="0">
                <a:latin typeface="Times New Roman" pitchFamily="18" charset="0"/>
                <a:cs typeface="Times New Roman" pitchFamily="18" charset="0"/>
              </a:rPr>
              <a:t>+  (-V2</a:t>
            </a:r>
            <a:r>
              <a:rPr lang="en-US" sz="2300" dirty="0" smtClean="0">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2"/>
          <a:srcRect/>
          <a:stretch>
            <a:fillRect/>
          </a:stretch>
        </p:blipFill>
        <p:spPr bwMode="auto">
          <a:xfrm>
            <a:off x="2819400" y="4343400"/>
            <a:ext cx="3505200" cy="25146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b="1" dirty="0" smtClean="0">
                <a:latin typeface="Times New Roman" pitchFamily="18" charset="0"/>
                <a:cs typeface="Times New Roman" pitchFamily="18" charset="0"/>
              </a:rPr>
              <a:t>Components of Vector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754563"/>
          </a:xfrm>
        </p:spPr>
        <p:txBody>
          <a:bodyPr>
            <a:normAutofit/>
          </a:bodyPr>
          <a:lstStyle/>
          <a:p>
            <a:pPr algn="just">
              <a:lnSpc>
                <a:spcPct val="150000"/>
              </a:lnSpc>
            </a:pPr>
            <a:r>
              <a:rPr lang="en-US" sz="2200" dirty="0" smtClean="0">
                <a:latin typeface="Times New Roman" pitchFamily="18" charset="0"/>
                <a:cs typeface="Times New Roman" pitchFamily="18" charset="0"/>
              </a:rPr>
              <a:t>Any two or more vectors whose sum equals a certain vector V </a:t>
            </a:r>
            <a:r>
              <a:rPr lang="en-US" sz="2200" dirty="0" smtClean="0">
                <a:latin typeface="Times New Roman" pitchFamily="18" charset="0"/>
                <a:cs typeface="Times New Roman" pitchFamily="18" charset="0"/>
              </a:rPr>
              <a:t>are said </a:t>
            </a:r>
            <a:r>
              <a:rPr lang="en-US" sz="2200" dirty="0" smtClean="0">
                <a:latin typeface="Times New Roman" pitchFamily="18" charset="0"/>
                <a:cs typeface="Times New Roman" pitchFamily="18" charset="0"/>
              </a:rPr>
              <a:t>to be the components of that vector. Thus, the vectors V1 and V2 </a:t>
            </a:r>
            <a:r>
              <a:rPr lang="en-US" sz="2200" dirty="0" smtClean="0">
                <a:latin typeface="Times New Roman" pitchFamily="18" charset="0"/>
                <a:cs typeface="Times New Roman" pitchFamily="18" charset="0"/>
              </a:rPr>
              <a:t>as shown in figure are the components of V in the directions 1 and 2, respectively.</a:t>
            </a:r>
          </a:p>
          <a:p>
            <a:pPr algn="just">
              <a:lnSpc>
                <a:spcPct val="150000"/>
              </a:lnSpc>
            </a:pPr>
            <a:r>
              <a:rPr lang="en-US" sz="2200" dirty="0" smtClean="0">
                <a:latin typeface="Times New Roman" pitchFamily="18" charset="0"/>
                <a:cs typeface="Times New Roman" pitchFamily="18" charset="0"/>
              </a:rPr>
              <a:t>It </a:t>
            </a:r>
            <a:r>
              <a:rPr lang="en-US" sz="2200" dirty="0" smtClean="0">
                <a:latin typeface="Times New Roman" pitchFamily="18" charset="0"/>
                <a:cs typeface="Times New Roman" pitchFamily="18" charset="0"/>
              </a:rPr>
              <a:t>is usually most convenient to deal with vector components which </a:t>
            </a:r>
            <a:r>
              <a:rPr lang="en-US" sz="2200" dirty="0" smtClean="0">
                <a:latin typeface="Times New Roman" pitchFamily="18" charset="0"/>
                <a:cs typeface="Times New Roman" pitchFamily="18" charset="0"/>
              </a:rPr>
              <a:t>are mutually </a:t>
            </a:r>
            <a:r>
              <a:rPr lang="en-US" sz="2200" dirty="0" smtClean="0">
                <a:latin typeface="Times New Roman" pitchFamily="18" charset="0"/>
                <a:cs typeface="Times New Roman" pitchFamily="18" charset="0"/>
              </a:rPr>
              <a:t>perpendicular; these are called rectangular components.</a:t>
            </a:r>
            <a:endParaRPr lang="en-US" sz="22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1828800" y="4648200"/>
            <a:ext cx="6324600" cy="195262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Unit Vector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50000"/>
              </a:lnSpc>
            </a:pPr>
            <a:r>
              <a:rPr lang="en-US" sz="2400" dirty="0" smtClean="0">
                <a:latin typeface="Times New Roman" pitchFamily="18" charset="0"/>
                <a:cs typeface="Times New Roman" pitchFamily="18" charset="0"/>
              </a:rPr>
              <a:t>A vector V may be expressed mathematically by multiplying </a:t>
            </a:r>
            <a:r>
              <a:rPr lang="en-US" sz="2400" dirty="0" smtClean="0">
                <a:latin typeface="Times New Roman" pitchFamily="18" charset="0"/>
                <a:cs typeface="Times New Roman" pitchFamily="18" charset="0"/>
              </a:rPr>
              <a:t>its magnitude </a:t>
            </a:r>
            <a:r>
              <a:rPr lang="en-US" sz="2400" dirty="0" smtClean="0">
                <a:latin typeface="Times New Roman" pitchFamily="18" charset="0"/>
                <a:cs typeface="Times New Roman" pitchFamily="18" charset="0"/>
              </a:rPr>
              <a:t>V by a vector </a:t>
            </a:r>
            <a:r>
              <a:rPr lang="en-US" sz="2400" b="1" dirty="0" smtClean="0">
                <a:latin typeface="Times New Roman" pitchFamily="18" charset="0"/>
                <a:cs typeface="Times New Roman" pitchFamily="18" charset="0"/>
              </a:rPr>
              <a:t>n</a:t>
            </a:r>
            <a:r>
              <a:rPr lang="en-US" sz="2400" dirty="0" smtClean="0">
                <a:latin typeface="Times New Roman" pitchFamily="18" charset="0"/>
                <a:cs typeface="Times New Roman" pitchFamily="18" charset="0"/>
              </a:rPr>
              <a:t> whose magnitude is one and whose </a:t>
            </a:r>
            <a:r>
              <a:rPr lang="en-US" sz="2400" dirty="0" smtClean="0">
                <a:latin typeface="Times New Roman" pitchFamily="18" charset="0"/>
                <a:cs typeface="Times New Roman" pitchFamily="18" charset="0"/>
              </a:rPr>
              <a:t>direction coincides </a:t>
            </a:r>
            <a:r>
              <a:rPr lang="en-US" sz="2400" dirty="0" smtClean="0">
                <a:latin typeface="Times New Roman" pitchFamily="18" charset="0"/>
                <a:cs typeface="Times New Roman" pitchFamily="18" charset="0"/>
              </a:rPr>
              <a:t>with that of V.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The </a:t>
            </a:r>
            <a:r>
              <a:rPr lang="en-US" sz="2400" dirty="0" smtClean="0">
                <a:latin typeface="Times New Roman" pitchFamily="18" charset="0"/>
                <a:cs typeface="Times New Roman" pitchFamily="18" charset="0"/>
              </a:rPr>
              <a:t>vector n is called a unit </a:t>
            </a:r>
            <a:r>
              <a:rPr lang="en-US" sz="2400" dirty="0" smtClean="0">
                <a:latin typeface="Times New Roman" pitchFamily="18" charset="0"/>
                <a:cs typeface="Times New Roman" pitchFamily="18" charset="0"/>
              </a:rPr>
              <a:t>vector</a:t>
            </a:r>
          </a:p>
          <a:p>
            <a:pPr algn="ctr">
              <a:lnSpc>
                <a:spcPct val="150000"/>
              </a:lnSpc>
              <a:buNone/>
            </a:pPr>
            <a:r>
              <a:rPr lang="en-US" sz="2400" dirty="0" smtClean="0">
                <a:latin typeface="Times New Roman" pitchFamily="18" charset="0"/>
                <a:cs typeface="Times New Roman" pitchFamily="18" charset="0"/>
              </a:rPr>
              <a:t>V = V </a:t>
            </a:r>
            <a:r>
              <a:rPr lang="en-US" sz="2400" b="1" dirty="0" smtClean="0">
                <a:latin typeface="Times New Roman" pitchFamily="18" charset="0"/>
                <a:cs typeface="Times New Roman" pitchFamily="18" charset="0"/>
              </a:rPr>
              <a:t>n</a:t>
            </a:r>
            <a:endParaRPr lang="en-US" sz="2400"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smtClean="0">
                <a:latin typeface="Times New Roman" pitchFamily="18" charset="0"/>
                <a:cs typeface="Times New Roman" pitchFamily="18" charset="0"/>
              </a:rPr>
              <a:t>Magnitude and Direction of a Vector</a:t>
            </a:r>
            <a:endParaRPr lang="en-US" sz="3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nSpc>
                <a:spcPct val="150000"/>
              </a:lnSpc>
            </a:pPr>
            <a:r>
              <a:rPr lang="en-US" sz="2400" dirty="0" smtClean="0">
                <a:latin typeface="Times New Roman" pitchFamily="18" charset="0"/>
                <a:cs typeface="Times New Roman" pitchFamily="18" charset="0"/>
              </a:rPr>
              <a:t>The </a:t>
            </a:r>
            <a:r>
              <a:rPr lang="en-US" sz="2400" dirty="0" smtClean="0">
                <a:latin typeface="Times New Roman" pitchFamily="18" charset="0"/>
                <a:cs typeface="Times New Roman" pitchFamily="18" charset="0"/>
              </a:rPr>
              <a:t>direction of the </a:t>
            </a:r>
            <a:r>
              <a:rPr lang="en-US" sz="2400" dirty="0" smtClean="0">
                <a:latin typeface="Times New Roman" pitchFamily="18" charset="0"/>
                <a:cs typeface="Times New Roman" pitchFamily="18" charset="0"/>
              </a:rPr>
              <a:t>vector with </a:t>
            </a:r>
            <a:r>
              <a:rPr lang="en-US" sz="2400" dirty="0" smtClean="0">
                <a:latin typeface="Times New Roman" pitchFamily="18" charset="0"/>
                <a:cs typeface="Times New Roman" pitchFamily="18" charset="0"/>
              </a:rPr>
              <a:t>respect to, say, the x-axis is clearly specified by the angle </a:t>
            </a:r>
            <a:r>
              <a:rPr lang="en-US" sz="2400" dirty="0" smtClean="0">
                <a:latin typeface="Times New Roman" pitchFamily="18" charset="0"/>
                <a:cs typeface="Times New Roman" pitchFamily="18" charset="0"/>
              </a:rPr>
              <a:t>, where</a:t>
            </a:r>
          </a:p>
          <a:p>
            <a:pPr>
              <a:lnSpc>
                <a:spcPct val="150000"/>
              </a:lnSpc>
            </a:pPr>
            <a:endParaRPr lang="en-US" sz="2400" dirty="0" smtClean="0">
              <a:latin typeface="Times New Roman" pitchFamily="18" charset="0"/>
              <a:cs typeface="Times New Roman" pitchFamily="18" charset="0"/>
            </a:endParaRPr>
          </a:p>
          <a:p>
            <a:pPr>
              <a:lnSpc>
                <a:spcPct val="150000"/>
              </a:lnSpc>
            </a:pPr>
            <a:endParaRPr lang="en-US" sz="24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3352800" y="2667000"/>
            <a:ext cx="2044255" cy="1143000"/>
          </a:xfrm>
          <a:prstGeom prst="rect">
            <a:avLst/>
          </a:prstGeom>
          <a:noFill/>
          <a:ln w="9525">
            <a:noFill/>
            <a:miter lim="800000"/>
            <a:headEnd/>
            <a:tailEnd/>
          </a:ln>
          <a:effectLst/>
        </p:spPr>
      </p:pic>
      <p:pic>
        <p:nvPicPr>
          <p:cNvPr id="7" name="Picture 3"/>
          <p:cNvPicPr>
            <a:picLocks noChangeAspect="1" noChangeArrowheads="1"/>
          </p:cNvPicPr>
          <p:nvPr/>
        </p:nvPicPr>
        <p:blipFill>
          <a:blip r:embed="rId3"/>
          <a:srcRect/>
          <a:stretch>
            <a:fillRect/>
          </a:stretch>
        </p:blipFill>
        <p:spPr bwMode="auto">
          <a:xfrm>
            <a:off x="3124200" y="3886200"/>
            <a:ext cx="2400300" cy="762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Newton’s Laws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447800"/>
            <a:ext cx="8610600" cy="5410200"/>
          </a:xfrm>
        </p:spPr>
        <p:txBody>
          <a:bodyPr>
            <a:normAutofit fontScale="92500" lnSpcReduction="10000"/>
          </a:bodyPr>
          <a:lstStyle/>
          <a:p>
            <a:pPr>
              <a:buFont typeface="Wingdings" pitchFamily="2" charset="2"/>
              <a:buChar char="Ø"/>
            </a:pPr>
            <a:r>
              <a:rPr lang="en-US" sz="2800" b="1" dirty="0" smtClean="0">
                <a:latin typeface="Times New Roman" pitchFamily="18" charset="0"/>
                <a:cs typeface="Times New Roman" pitchFamily="18" charset="0"/>
              </a:rPr>
              <a:t>Law I</a:t>
            </a:r>
          </a:p>
          <a:p>
            <a:pPr algn="just">
              <a:lnSpc>
                <a:spcPct val="150000"/>
              </a:lnSpc>
            </a:pPr>
            <a:r>
              <a:rPr lang="en-US" sz="2400" dirty="0" smtClean="0">
                <a:latin typeface="Times New Roman" pitchFamily="18" charset="0"/>
                <a:cs typeface="Times New Roman" pitchFamily="18" charset="0"/>
              </a:rPr>
              <a:t>A particle remains at rest or continues to move with </a:t>
            </a:r>
            <a:r>
              <a:rPr lang="en-US" sz="2400" dirty="0" smtClean="0">
                <a:latin typeface="Times New Roman" pitchFamily="18" charset="0"/>
                <a:cs typeface="Times New Roman" pitchFamily="18" charset="0"/>
              </a:rPr>
              <a:t>uniform velocity </a:t>
            </a:r>
            <a:r>
              <a:rPr lang="en-US" sz="2400" dirty="0" smtClean="0">
                <a:latin typeface="Times New Roman" pitchFamily="18" charset="0"/>
                <a:cs typeface="Times New Roman" pitchFamily="18" charset="0"/>
              </a:rPr>
              <a:t>(in a straight line with a constant speed) if there is no </a:t>
            </a:r>
            <a:r>
              <a:rPr lang="en-US" sz="2400" dirty="0" smtClean="0">
                <a:latin typeface="Times New Roman" pitchFamily="18" charset="0"/>
                <a:cs typeface="Times New Roman" pitchFamily="18" charset="0"/>
              </a:rPr>
              <a:t>unbalanced force </a:t>
            </a:r>
            <a:r>
              <a:rPr lang="en-US" sz="2400" dirty="0" smtClean="0">
                <a:latin typeface="Times New Roman" pitchFamily="18" charset="0"/>
                <a:cs typeface="Times New Roman" pitchFamily="18" charset="0"/>
              </a:rPr>
              <a:t>acting on it.</a:t>
            </a:r>
            <a:endParaRPr lang="en-US" sz="2400" dirty="0" smtClean="0">
              <a:latin typeface="Times New Roman" pitchFamily="18" charset="0"/>
              <a:cs typeface="Times New Roman" pitchFamily="18" charset="0"/>
            </a:endParaRPr>
          </a:p>
          <a:p>
            <a:pPr>
              <a:buFont typeface="Wingdings" pitchFamily="2" charset="2"/>
              <a:buChar char="Ø"/>
            </a:pPr>
            <a:r>
              <a:rPr lang="en-US" sz="2800" b="1" dirty="0" smtClean="0">
                <a:latin typeface="Times New Roman" pitchFamily="18" charset="0"/>
                <a:cs typeface="Times New Roman" pitchFamily="18" charset="0"/>
              </a:rPr>
              <a:t>Law II</a:t>
            </a:r>
          </a:p>
          <a:p>
            <a:pPr algn="just">
              <a:lnSpc>
                <a:spcPct val="150000"/>
              </a:lnSpc>
            </a:pPr>
            <a:r>
              <a:rPr lang="en-US" sz="2400" dirty="0" smtClean="0">
                <a:latin typeface="Times New Roman" pitchFamily="18" charset="0"/>
                <a:cs typeface="Times New Roman" pitchFamily="18" charset="0"/>
              </a:rPr>
              <a:t>The acceleration of a particle is proportional to the vector sum of forces acting on it, and is in the direction of this vector sum</a:t>
            </a:r>
            <a:r>
              <a:rPr lang="en-US" sz="2400" dirty="0" smtClean="0">
                <a:latin typeface="Times New Roman" pitchFamily="18" charset="0"/>
                <a:cs typeface="Times New Roman" pitchFamily="18" charset="0"/>
              </a:rPr>
              <a:t>. (F = ma)</a:t>
            </a:r>
            <a:endParaRPr lang="en-US" sz="2400" dirty="0" smtClean="0">
              <a:latin typeface="Times New Roman" pitchFamily="18" charset="0"/>
              <a:cs typeface="Times New Roman" pitchFamily="18" charset="0"/>
            </a:endParaRPr>
          </a:p>
          <a:p>
            <a:pPr>
              <a:buFont typeface="Wingdings" pitchFamily="2" charset="2"/>
              <a:buChar char="Ø"/>
            </a:pPr>
            <a:r>
              <a:rPr lang="en-US" sz="2800" b="1" dirty="0" smtClean="0">
                <a:latin typeface="Times New Roman" pitchFamily="18" charset="0"/>
                <a:cs typeface="Times New Roman" pitchFamily="18" charset="0"/>
              </a:rPr>
              <a:t>Law </a:t>
            </a:r>
            <a:r>
              <a:rPr lang="en-US" sz="2800" b="1" dirty="0" smtClean="0">
                <a:latin typeface="Times New Roman" pitchFamily="18" charset="0"/>
                <a:cs typeface="Times New Roman" pitchFamily="18" charset="0"/>
              </a:rPr>
              <a:t>III</a:t>
            </a:r>
          </a:p>
          <a:p>
            <a:pPr algn="just">
              <a:lnSpc>
                <a:spcPct val="160000"/>
              </a:lnSpc>
            </a:pPr>
            <a:r>
              <a:rPr lang="en-US" sz="2400" dirty="0" smtClean="0">
                <a:latin typeface="Times New Roman" pitchFamily="18" charset="0"/>
                <a:cs typeface="Times New Roman" pitchFamily="18" charset="0"/>
              </a:rPr>
              <a:t>The forces of action and reaction between interacting bodies are equal in magnitude, opposite in direction, and collinear (they lie on the same line).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lstStyle/>
          <a:p>
            <a:r>
              <a:rPr lang="en-US" dirty="0" smtClean="0">
                <a:latin typeface="Times New Roman" pitchFamily="18" charset="0"/>
                <a:cs typeface="Times New Roman" pitchFamily="18" charset="0"/>
              </a:rPr>
              <a:t>Units---- SI units, customary units</a:t>
            </a:r>
          </a:p>
          <a:p>
            <a:r>
              <a:rPr lang="en-US" dirty="0" smtClean="0">
                <a:latin typeface="Times New Roman" pitchFamily="18" charset="0"/>
                <a:cs typeface="Times New Roman" pitchFamily="18" charset="0"/>
              </a:rPr>
              <a:t>Units conversions</a:t>
            </a:r>
          </a:p>
          <a:p>
            <a:r>
              <a:rPr lang="en-US" dirty="0" smtClean="0">
                <a:latin typeface="Times New Roman" pitchFamily="18" charset="0"/>
                <a:cs typeface="Times New Roman" pitchFamily="18" charset="0"/>
              </a:rPr>
              <a:t>Primary Standards</a:t>
            </a:r>
          </a:p>
          <a:p>
            <a:r>
              <a:rPr lang="en-US" dirty="0" smtClean="0">
                <a:latin typeface="Times New Roman" pitchFamily="18" charset="0"/>
                <a:cs typeface="Times New Roman" pitchFamily="18" charset="0"/>
              </a:rPr>
              <a:t>Law of Gravitation</a:t>
            </a:r>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5486400" y="1828800"/>
            <a:ext cx="2981325" cy="40290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Units (SI and US Customary)</a:t>
            </a:r>
            <a:endParaRPr lang="en-US" b="1"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a:off x="609600" y="1447800"/>
            <a:ext cx="7962900" cy="27432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1371600" y="4267200"/>
            <a:ext cx="3119967" cy="8382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1828800" y="5181600"/>
            <a:ext cx="2579716" cy="1066800"/>
          </a:xfrm>
          <a:prstGeom prst="rect">
            <a:avLst/>
          </a:prstGeom>
          <a:noFill/>
          <a:ln w="9525">
            <a:noFill/>
            <a:miter lim="800000"/>
            <a:headEnd/>
            <a:tailEnd/>
          </a:ln>
          <a:effectLst/>
        </p:spPr>
      </p:pic>
      <p:pic>
        <p:nvPicPr>
          <p:cNvPr id="7174" name="Picture 6"/>
          <p:cNvPicPr>
            <a:picLocks noChangeAspect="1" noChangeArrowheads="1"/>
          </p:cNvPicPr>
          <p:nvPr/>
        </p:nvPicPr>
        <p:blipFill>
          <a:blip r:embed="rId5"/>
          <a:srcRect/>
          <a:stretch>
            <a:fillRect/>
          </a:stretch>
        </p:blipFill>
        <p:spPr bwMode="auto">
          <a:xfrm>
            <a:off x="5105400" y="4267200"/>
            <a:ext cx="3200400" cy="1524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6562" t="34375" r="39844" b="27083"/>
          <a:stretch>
            <a:fillRect/>
          </a:stretch>
        </p:blipFill>
        <p:spPr bwMode="auto">
          <a:xfrm>
            <a:off x="782595" y="202019"/>
            <a:ext cx="7370805" cy="63423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Law of Gravitation</a:t>
            </a:r>
            <a:endParaRPr lang="en-US" b="1"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381000" y="1143000"/>
            <a:ext cx="8458200" cy="44196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2971800" y="5562600"/>
            <a:ext cx="3590925" cy="12954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itchFamily="18" charset="0"/>
                <a:cs typeface="Times New Roman" pitchFamily="18" charset="0"/>
              </a:rPr>
              <a:t>Chapter #1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Introduction </a:t>
            </a:r>
            <a:r>
              <a:rPr lang="en-US" dirty="0" smtClean="0">
                <a:latin typeface="Times New Roman" pitchFamily="18" charset="0"/>
                <a:cs typeface="Times New Roman" pitchFamily="18" charset="0"/>
              </a:rPr>
              <a:t>to Statics</a:t>
            </a:r>
            <a:endParaRPr lang="en-US"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Free Body Diagram</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50000"/>
              </a:lnSpc>
            </a:pPr>
            <a:r>
              <a:rPr lang="en-US" sz="2400" dirty="0" smtClean="0">
                <a:latin typeface="Times New Roman" pitchFamily="18" charset="0"/>
                <a:cs typeface="Times New Roman" pitchFamily="18" charset="0"/>
              </a:rPr>
              <a:t>Isolate the body from all other bodies</a:t>
            </a:r>
          </a:p>
          <a:p>
            <a:pPr algn="just">
              <a:lnSpc>
                <a:spcPct val="150000"/>
              </a:lnSpc>
            </a:pPr>
            <a:r>
              <a:rPr lang="en-US" sz="2400" dirty="0" smtClean="0">
                <a:latin typeface="Times New Roman" pitchFamily="18" charset="0"/>
                <a:cs typeface="Times New Roman" pitchFamily="18" charset="0"/>
              </a:rPr>
              <a:t>Account all the forces acting on the body accurately</a:t>
            </a:r>
          </a:p>
          <a:p>
            <a:pPr algn="just">
              <a:lnSpc>
                <a:spcPct val="150000"/>
              </a:lnSpc>
            </a:pPr>
            <a:r>
              <a:rPr lang="en-US" sz="2400" dirty="0" smtClean="0">
                <a:latin typeface="Times New Roman" pitchFamily="18" charset="0"/>
                <a:cs typeface="Times New Roman" pitchFamily="18" charset="0"/>
              </a:rPr>
              <a:t>Isolation should exist </a:t>
            </a:r>
            <a:r>
              <a:rPr lang="en-US" sz="2400" dirty="0" smtClean="0">
                <a:latin typeface="Times New Roman" pitchFamily="18" charset="0"/>
                <a:cs typeface="Times New Roman" pitchFamily="18" charset="0"/>
              </a:rPr>
              <a:t>mentally, presented on the paper</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Diagram of such isolated body with all external forces shown acting on it, is called free body diagram</a:t>
            </a:r>
          </a:p>
          <a:p>
            <a:pPr algn="just">
              <a:lnSpc>
                <a:spcPct val="150000"/>
              </a:lnSpc>
            </a:pPr>
            <a:r>
              <a:rPr lang="en-US" sz="2400" dirty="0" smtClean="0">
                <a:latin typeface="Times New Roman" pitchFamily="18" charset="0"/>
                <a:cs typeface="Times New Roman" pitchFamily="18" charset="0"/>
              </a:rPr>
              <a:t>Isolation of a body is the tool for identifying cause and effect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63960" t="39583" r="22247" b="50000"/>
          <a:stretch>
            <a:fillRect/>
          </a:stretch>
        </p:blipFill>
        <p:spPr bwMode="auto">
          <a:xfrm>
            <a:off x="5715000" y="228600"/>
            <a:ext cx="3200400" cy="200025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152400" y="0"/>
            <a:ext cx="556260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l="67969" t="46875" r="6250" b="26042"/>
          <a:stretch>
            <a:fillRect/>
          </a:stretch>
        </p:blipFill>
        <p:spPr bwMode="auto">
          <a:xfrm>
            <a:off x="2057400" y="3733800"/>
            <a:ext cx="5486400" cy="2468418"/>
          </a:xfrm>
          <a:prstGeom prst="rect">
            <a:avLst/>
          </a:prstGeom>
          <a:noFill/>
          <a:ln w="9525">
            <a:noFill/>
            <a:miter lim="800000"/>
            <a:headEnd/>
            <a:tailEnd/>
          </a:ln>
          <a:effectLst/>
        </p:spPr>
      </p:pic>
      <p:pic>
        <p:nvPicPr>
          <p:cNvPr id="10242" name="Picture 2"/>
          <p:cNvPicPr>
            <a:picLocks noChangeAspect="1" noChangeArrowheads="1"/>
          </p:cNvPicPr>
          <p:nvPr/>
        </p:nvPicPr>
        <p:blipFill>
          <a:blip r:embed="rId4"/>
          <a:srcRect/>
          <a:stretch>
            <a:fillRect/>
          </a:stretch>
        </p:blipFill>
        <p:spPr bwMode="auto">
          <a:xfrm>
            <a:off x="533400" y="304800"/>
            <a:ext cx="8077200"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Sample problem 1/3</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itchFamily="18" charset="0"/>
                <a:cs typeface="Times New Roman" pitchFamily="18" charset="0"/>
              </a:rPr>
              <a:t>Find the vector V1 and V2 shown in the figure</a:t>
            </a:r>
          </a:p>
          <a:p>
            <a:pPr>
              <a:buNone/>
            </a:pPr>
            <a:r>
              <a:rPr lang="en-US" dirty="0" smtClean="0">
                <a:latin typeface="Times New Roman" pitchFamily="18" charset="0"/>
                <a:cs typeface="Times New Roman" pitchFamily="18" charset="0"/>
              </a:rPr>
              <a:t>(a) </a:t>
            </a:r>
            <a:r>
              <a:rPr lang="en-US" dirty="0" smtClean="0">
                <a:latin typeface="Times New Roman" pitchFamily="18" charset="0"/>
                <a:cs typeface="Times New Roman" pitchFamily="18" charset="0"/>
              </a:rPr>
              <a:t>D</a:t>
            </a:r>
            <a:r>
              <a:rPr lang="en-US" dirty="0" smtClean="0">
                <a:latin typeface="Times New Roman" pitchFamily="18" charset="0"/>
                <a:cs typeface="Times New Roman" pitchFamily="18" charset="0"/>
              </a:rPr>
              <a:t>etermine </a:t>
            </a:r>
            <a:r>
              <a:rPr lang="en-US" dirty="0" smtClean="0">
                <a:latin typeface="Times New Roman" pitchFamily="18" charset="0"/>
                <a:cs typeface="Times New Roman" pitchFamily="18" charset="0"/>
              </a:rPr>
              <a:t>the magnitude S of their vector sum S = V1 + V2</a:t>
            </a:r>
          </a:p>
          <a:p>
            <a:pPr>
              <a:buNone/>
            </a:pPr>
            <a:r>
              <a:rPr lang="en-US" dirty="0" smtClean="0">
                <a:latin typeface="Times New Roman" pitchFamily="18" charset="0"/>
                <a:cs typeface="Times New Roman" pitchFamily="18" charset="0"/>
              </a:rPr>
              <a:t>(b) determine the angle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 between S and the positive x-axis</a:t>
            </a:r>
          </a:p>
          <a:p>
            <a:pPr>
              <a:buNone/>
            </a:pPr>
            <a:r>
              <a:rPr lang="en-US" dirty="0" smtClean="0">
                <a:latin typeface="Times New Roman" pitchFamily="18" charset="0"/>
                <a:cs typeface="Times New Roman" pitchFamily="18" charset="0"/>
              </a:rPr>
              <a:t>(c) </a:t>
            </a:r>
            <a:r>
              <a:rPr lang="en-US" dirty="0" smtClean="0">
                <a:latin typeface="Times New Roman" pitchFamily="18" charset="0"/>
                <a:cs typeface="Times New Roman" pitchFamily="18" charset="0"/>
              </a:rPr>
              <a:t>W</a:t>
            </a:r>
            <a:r>
              <a:rPr lang="en-US" dirty="0" smtClean="0">
                <a:latin typeface="Times New Roman" pitchFamily="18" charset="0"/>
                <a:cs typeface="Times New Roman" pitchFamily="18" charset="0"/>
              </a:rPr>
              <a:t>rite </a:t>
            </a:r>
            <a:r>
              <a:rPr lang="en-US" dirty="0" smtClean="0">
                <a:latin typeface="Times New Roman" pitchFamily="18" charset="0"/>
                <a:cs typeface="Times New Roman" pitchFamily="18" charset="0"/>
              </a:rPr>
              <a:t>S as a vector in terms of the unit vectors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and j and then write a unit vector n along the vector sum s</a:t>
            </a:r>
          </a:p>
          <a:p>
            <a:pPr>
              <a:buNone/>
            </a:pPr>
            <a:r>
              <a:rPr lang="en-US" dirty="0" smtClean="0">
                <a:latin typeface="Times New Roman" pitchFamily="18" charset="0"/>
                <a:cs typeface="Times New Roman" pitchFamily="18" charset="0"/>
              </a:rPr>
              <a:t>(d) </a:t>
            </a:r>
            <a:r>
              <a:rPr lang="en-US" dirty="0" smtClean="0">
                <a:latin typeface="Times New Roman" pitchFamily="18" charset="0"/>
                <a:cs typeface="Times New Roman" pitchFamily="18" charset="0"/>
              </a:rPr>
              <a:t>Determine </a:t>
            </a:r>
            <a:r>
              <a:rPr lang="en-US" dirty="0" smtClean="0">
                <a:latin typeface="Times New Roman" pitchFamily="18" charset="0"/>
                <a:cs typeface="Times New Roman" pitchFamily="18" charset="0"/>
              </a:rPr>
              <a:t>the vector difference D = V1 – V2</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l="62213" t="30381" r="25122" b="52858"/>
          <a:stretch>
            <a:fillRect/>
          </a:stretch>
        </p:blipFill>
        <p:spPr bwMode="auto">
          <a:xfrm>
            <a:off x="1676400" y="387237"/>
            <a:ext cx="6028939" cy="5984082"/>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762000" y="228600"/>
            <a:ext cx="7772400" cy="6345026"/>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l="64385" t="18520" r="10856" b="24237"/>
          <a:stretch>
            <a:fillRect/>
          </a:stretch>
        </p:blipFill>
        <p:spPr bwMode="auto">
          <a:xfrm>
            <a:off x="1981200" y="251460"/>
            <a:ext cx="4419600" cy="660654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Assignment # 1</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ctr">
              <a:buNone/>
            </a:pPr>
            <a:endParaRPr lang="en-US" dirty="0" smtClean="0"/>
          </a:p>
          <a:p>
            <a:pPr algn="ctr">
              <a:buNone/>
            </a:pPr>
            <a:r>
              <a:rPr lang="en-US" dirty="0" smtClean="0">
                <a:latin typeface="Times New Roman" pitchFamily="18" charset="0"/>
                <a:cs typeface="Times New Roman" pitchFamily="18" charset="0"/>
              </a:rPr>
              <a:t>Problem 1/1 to Problem 1/7</a:t>
            </a:r>
          </a:p>
          <a:p>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Submission date: 22-03-2021</a:t>
            </a:r>
            <a:endParaRPr lang="en-US" dirty="0" smtClean="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lstStyle/>
          <a:p>
            <a:r>
              <a:rPr lang="en-US" b="1" dirty="0" smtClean="0">
                <a:latin typeface="Times New Roman" pitchFamily="18" charset="0"/>
                <a:cs typeface="Times New Roman" pitchFamily="18" charset="0"/>
              </a:rPr>
              <a:t>Thanks</a:t>
            </a:r>
            <a:endParaRPr lang="en-US"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41406" t="20833" r="25781" b="20833"/>
          <a:stretch>
            <a:fillRect/>
          </a:stretch>
        </p:blipFill>
        <p:spPr bwMode="auto">
          <a:xfrm>
            <a:off x="1066800" y="0"/>
            <a:ext cx="7848600"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itchFamily="18" charset="0"/>
                <a:cs typeface="Times New Roman" pitchFamily="18" charset="0"/>
              </a:rPr>
              <a:t>Engineering Mechanics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458200" cy="4525963"/>
          </a:xfrm>
        </p:spPr>
        <p:txBody>
          <a:bodyPr>
            <a:normAutofit fontScale="77500" lnSpcReduction="20000"/>
          </a:bodyPr>
          <a:lstStyle/>
          <a:p>
            <a:pPr algn="just">
              <a:lnSpc>
                <a:spcPct val="160000"/>
              </a:lnSpc>
            </a:pPr>
            <a:r>
              <a:rPr lang="en-US" dirty="0" smtClean="0">
                <a:latin typeface="Times New Roman" pitchFamily="18" charset="0"/>
                <a:cs typeface="Times New Roman" pitchFamily="18" charset="0"/>
              </a:rPr>
              <a:t>Physical science dealing with effects of </a:t>
            </a:r>
            <a:r>
              <a:rPr lang="en-US" b="1" dirty="0" smtClean="0">
                <a:latin typeface="Times New Roman" pitchFamily="18" charset="0"/>
                <a:cs typeface="Times New Roman" pitchFamily="18" charset="0"/>
              </a:rPr>
              <a:t>forces</a:t>
            </a:r>
          </a:p>
          <a:p>
            <a:pPr algn="just">
              <a:lnSpc>
                <a:spcPct val="160000"/>
              </a:lnSpc>
            </a:pPr>
            <a:r>
              <a:rPr lang="en-US" dirty="0" smtClean="0">
                <a:latin typeface="Times New Roman" pitchFamily="18" charset="0"/>
                <a:cs typeface="Times New Roman" pitchFamily="18" charset="0"/>
              </a:rPr>
              <a:t>Plays greater role in engineering</a:t>
            </a:r>
          </a:p>
          <a:p>
            <a:pPr algn="just">
              <a:lnSpc>
                <a:spcPct val="160000"/>
              </a:lnSpc>
            </a:pPr>
            <a:r>
              <a:rPr lang="en-US" dirty="0" smtClean="0">
                <a:latin typeface="Times New Roman" pitchFamily="18" charset="0"/>
                <a:cs typeface="Times New Roman" pitchFamily="18" charset="0"/>
              </a:rPr>
              <a:t>Principles of mechanics are few but with wider application in engineering </a:t>
            </a:r>
            <a:r>
              <a:rPr lang="en-US" dirty="0" smtClean="0">
                <a:latin typeface="Times New Roman" pitchFamily="18" charset="0"/>
                <a:cs typeface="Times New Roman" pitchFamily="18" charset="0"/>
              </a:rPr>
              <a:t>particularly for the research and development  in the field of vibration, stability of structures and machines, robotics, rocket and spacecraft design, control, engine performance, fluid flow, electrical machines and nuclear engineering</a:t>
            </a:r>
          </a:p>
          <a:p>
            <a:endParaRPr lang="en-US" dirty="0" smtClean="0">
              <a:latin typeface="Times New Roman" pitchFamily="18" charset="0"/>
              <a:cs typeface="Times New Roman" pitchFamily="18" charset="0"/>
            </a:endParaRPr>
          </a:p>
          <a:p>
            <a:endParaRPr lang="en-US" dirty="0" smtClean="0"/>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lnSpcReduction="10000"/>
          </a:bodyPr>
          <a:lstStyle/>
          <a:p>
            <a:pPr algn="just">
              <a:lnSpc>
                <a:spcPct val="150000"/>
              </a:lnSpc>
            </a:pPr>
            <a:r>
              <a:rPr lang="en-US" sz="2500" dirty="0" smtClean="0">
                <a:latin typeface="Times New Roman" pitchFamily="18" charset="0"/>
                <a:cs typeface="Times New Roman" pitchFamily="18" charset="0"/>
              </a:rPr>
              <a:t>We are concerned with the development and applications of principles of mechanics</a:t>
            </a:r>
          </a:p>
          <a:p>
            <a:pPr algn="just">
              <a:lnSpc>
                <a:spcPct val="150000"/>
              </a:lnSpc>
            </a:pPr>
            <a:r>
              <a:rPr lang="en-US" sz="2500" dirty="0" smtClean="0">
                <a:latin typeface="Times New Roman" pitchFamily="18" charset="0"/>
                <a:cs typeface="Times New Roman" pitchFamily="18" charset="0"/>
              </a:rPr>
              <a:t>These principles are based on mathematics</a:t>
            </a:r>
          </a:p>
          <a:p>
            <a:pPr algn="just">
              <a:lnSpc>
                <a:spcPct val="150000"/>
              </a:lnSpc>
            </a:pPr>
            <a:r>
              <a:rPr lang="en-US" sz="2500" dirty="0" smtClean="0">
                <a:latin typeface="Times New Roman" pitchFamily="18" charset="0"/>
                <a:cs typeface="Times New Roman" pitchFamily="18" charset="0"/>
              </a:rPr>
              <a:t>Mathematics required for the formulation and solution of mechanics problems</a:t>
            </a:r>
          </a:p>
          <a:p>
            <a:pPr algn="just">
              <a:lnSpc>
                <a:spcPct val="150000"/>
              </a:lnSpc>
            </a:pPr>
            <a:r>
              <a:rPr lang="en-US" sz="2500" dirty="0" smtClean="0">
                <a:latin typeface="Times New Roman" pitchFamily="18" charset="0"/>
                <a:cs typeface="Times New Roman" pitchFamily="18" charset="0"/>
              </a:rPr>
              <a:t>Mechanics is divided into two parts</a:t>
            </a:r>
          </a:p>
          <a:p>
            <a:pPr algn="just">
              <a:lnSpc>
                <a:spcPct val="150000"/>
              </a:lnSpc>
            </a:pPr>
            <a:r>
              <a:rPr lang="en-US" sz="2500" dirty="0" smtClean="0">
                <a:latin typeface="Times New Roman" pitchFamily="18" charset="0"/>
                <a:cs typeface="Times New Roman" pitchFamily="18" charset="0"/>
              </a:rPr>
              <a:t>Statics and Dynamics</a:t>
            </a:r>
          </a:p>
          <a:p>
            <a:pPr algn="just">
              <a:lnSpc>
                <a:spcPct val="150000"/>
              </a:lnSpc>
            </a:pPr>
            <a:r>
              <a:rPr lang="en-US" sz="2500" dirty="0" smtClean="0">
                <a:latin typeface="Times New Roman" pitchFamily="18" charset="0"/>
                <a:cs typeface="Times New Roman" pitchFamily="18" charset="0"/>
              </a:rPr>
              <a:t>Statics --- force only </a:t>
            </a:r>
          </a:p>
          <a:p>
            <a:pPr algn="just">
              <a:lnSpc>
                <a:spcPct val="150000"/>
              </a:lnSpc>
            </a:pPr>
            <a:r>
              <a:rPr lang="en-US" sz="2500" dirty="0" smtClean="0">
                <a:latin typeface="Times New Roman" pitchFamily="18" charset="0"/>
                <a:cs typeface="Times New Roman" pitchFamily="18" charset="0"/>
              </a:rPr>
              <a:t>Dynamics ---- force and effect -- motion</a:t>
            </a:r>
            <a:endParaRPr lang="en-US" sz="25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Basic Concepts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5105400"/>
          </a:xfrm>
        </p:spPr>
        <p:txBody>
          <a:bodyPr>
            <a:noAutofit/>
          </a:bodyPr>
          <a:lstStyle/>
          <a:p>
            <a:pPr algn="just">
              <a:lnSpc>
                <a:spcPct val="150000"/>
              </a:lnSpc>
            </a:pPr>
            <a:r>
              <a:rPr lang="en-US" sz="2200" dirty="0" smtClean="0">
                <a:latin typeface="Times New Roman" pitchFamily="18" charset="0"/>
                <a:cs typeface="Times New Roman" pitchFamily="18" charset="0"/>
              </a:rPr>
              <a:t>Space: </a:t>
            </a:r>
            <a:r>
              <a:rPr lang="en-US" sz="2200" dirty="0" smtClean="0">
                <a:latin typeface="Times New Roman" pitchFamily="18" charset="0"/>
                <a:cs typeface="Times New Roman" pitchFamily="18" charset="0"/>
              </a:rPr>
              <a:t>G</a:t>
            </a:r>
            <a:r>
              <a:rPr lang="en-US" sz="2200" dirty="0" smtClean="0">
                <a:latin typeface="Times New Roman" pitchFamily="18" charset="0"/>
                <a:cs typeface="Times New Roman" pitchFamily="18" charset="0"/>
              </a:rPr>
              <a:t>eometric </a:t>
            </a:r>
            <a:r>
              <a:rPr lang="en-US" sz="2200" dirty="0" smtClean="0">
                <a:latin typeface="Times New Roman" pitchFamily="18" charset="0"/>
                <a:cs typeface="Times New Roman" pitchFamily="18" charset="0"/>
              </a:rPr>
              <a:t>region occupied by bodies whose positions are described by linear and angular measurements relative to a coordinate system.</a:t>
            </a:r>
          </a:p>
          <a:p>
            <a:pPr>
              <a:lnSpc>
                <a:spcPct val="150000"/>
              </a:lnSpc>
            </a:pPr>
            <a:r>
              <a:rPr lang="en-US" sz="2200" dirty="0" smtClean="0">
                <a:latin typeface="Times New Roman" pitchFamily="18" charset="0"/>
                <a:cs typeface="Times New Roman" pitchFamily="18" charset="0"/>
              </a:rPr>
              <a:t>Time: </a:t>
            </a:r>
            <a:r>
              <a:rPr lang="en-US" sz="2200" dirty="0" smtClean="0">
                <a:latin typeface="Times New Roman" pitchFamily="18" charset="0"/>
                <a:cs typeface="Times New Roman" pitchFamily="18" charset="0"/>
              </a:rPr>
              <a:t>Measure </a:t>
            </a:r>
            <a:r>
              <a:rPr lang="en-US" sz="2200" dirty="0" smtClean="0">
                <a:latin typeface="Times New Roman" pitchFamily="18" charset="0"/>
                <a:cs typeface="Times New Roman" pitchFamily="18" charset="0"/>
              </a:rPr>
              <a:t>of succession of events</a:t>
            </a:r>
          </a:p>
          <a:p>
            <a:pPr>
              <a:lnSpc>
                <a:spcPct val="150000"/>
              </a:lnSpc>
            </a:pPr>
            <a:r>
              <a:rPr lang="en-US" sz="2200" dirty="0" smtClean="0">
                <a:latin typeface="Times New Roman" pitchFamily="18" charset="0"/>
                <a:cs typeface="Times New Roman" pitchFamily="18" charset="0"/>
              </a:rPr>
              <a:t>Mass: </a:t>
            </a:r>
            <a:r>
              <a:rPr lang="en-US" sz="2200" dirty="0" smtClean="0">
                <a:latin typeface="Times New Roman" pitchFamily="18" charset="0"/>
                <a:cs typeface="Times New Roman" pitchFamily="18" charset="0"/>
              </a:rPr>
              <a:t>Measure </a:t>
            </a:r>
            <a:r>
              <a:rPr lang="en-US" sz="2200" dirty="0" smtClean="0">
                <a:latin typeface="Times New Roman" pitchFamily="18" charset="0"/>
                <a:cs typeface="Times New Roman" pitchFamily="18" charset="0"/>
              </a:rPr>
              <a:t>of inertia of body</a:t>
            </a:r>
          </a:p>
          <a:p>
            <a:pPr>
              <a:lnSpc>
                <a:spcPct val="150000"/>
              </a:lnSpc>
            </a:pPr>
            <a:r>
              <a:rPr lang="en-US" sz="2200" dirty="0" smtClean="0">
                <a:latin typeface="Times New Roman" pitchFamily="18" charset="0"/>
                <a:cs typeface="Times New Roman" pitchFamily="18" charset="0"/>
              </a:rPr>
              <a:t>Force: </a:t>
            </a:r>
            <a:r>
              <a:rPr lang="en-US" sz="2200" dirty="0" smtClean="0">
                <a:latin typeface="Times New Roman" pitchFamily="18" charset="0"/>
                <a:cs typeface="Times New Roman" pitchFamily="18" charset="0"/>
              </a:rPr>
              <a:t>A</a:t>
            </a:r>
            <a:r>
              <a:rPr lang="en-US" sz="2200" dirty="0" smtClean="0">
                <a:latin typeface="Times New Roman" pitchFamily="18" charset="0"/>
                <a:cs typeface="Times New Roman" pitchFamily="18" charset="0"/>
              </a:rPr>
              <a:t>ction </a:t>
            </a:r>
            <a:r>
              <a:rPr lang="en-US" sz="2200" dirty="0" smtClean="0">
                <a:latin typeface="Times New Roman" pitchFamily="18" charset="0"/>
                <a:cs typeface="Times New Roman" pitchFamily="18" charset="0"/>
              </a:rPr>
              <a:t>of a body on another one</a:t>
            </a:r>
          </a:p>
          <a:p>
            <a:pPr>
              <a:lnSpc>
                <a:spcPct val="150000"/>
              </a:lnSpc>
            </a:pPr>
            <a:r>
              <a:rPr lang="en-US" sz="2200" dirty="0" smtClean="0">
                <a:latin typeface="Times New Roman" pitchFamily="18" charset="0"/>
                <a:cs typeface="Times New Roman" pitchFamily="18" charset="0"/>
              </a:rPr>
              <a:t>Particle: </a:t>
            </a:r>
            <a:r>
              <a:rPr lang="en-US" sz="2200" dirty="0" smtClean="0">
                <a:latin typeface="Times New Roman" pitchFamily="18" charset="0"/>
                <a:cs typeface="Times New Roman" pitchFamily="18" charset="0"/>
              </a:rPr>
              <a:t>A body </a:t>
            </a:r>
            <a:r>
              <a:rPr lang="en-US" sz="2200" dirty="0" smtClean="0">
                <a:latin typeface="Times New Roman" pitchFamily="18" charset="0"/>
                <a:cs typeface="Times New Roman" pitchFamily="18" charset="0"/>
              </a:rPr>
              <a:t>of negligible dimensions</a:t>
            </a:r>
          </a:p>
          <a:p>
            <a:pPr algn="just">
              <a:lnSpc>
                <a:spcPct val="150000"/>
              </a:lnSpc>
            </a:pPr>
            <a:r>
              <a:rPr lang="en-US" sz="2200" dirty="0" smtClean="0">
                <a:latin typeface="Times New Roman" pitchFamily="18" charset="0"/>
                <a:cs typeface="Times New Roman" pitchFamily="18" charset="0"/>
              </a:rPr>
              <a:t>Rigid Body: </a:t>
            </a:r>
            <a:r>
              <a:rPr lang="en-US" sz="2200" dirty="0" smtClean="0">
                <a:latin typeface="Times New Roman" pitchFamily="18" charset="0"/>
                <a:cs typeface="Times New Roman" pitchFamily="18" charset="0"/>
              </a:rPr>
              <a:t>A body is considered rigid when the change in </a:t>
            </a:r>
            <a:r>
              <a:rPr lang="en-US" sz="2200" dirty="0" smtClean="0">
                <a:latin typeface="Times New Roman" pitchFamily="18" charset="0"/>
                <a:cs typeface="Times New Roman" pitchFamily="18" charset="0"/>
              </a:rPr>
              <a:t>distance between </a:t>
            </a:r>
            <a:r>
              <a:rPr lang="en-US" sz="2200" dirty="0" smtClean="0">
                <a:latin typeface="Times New Roman" pitchFamily="18" charset="0"/>
                <a:cs typeface="Times New Roman" pitchFamily="18" charset="0"/>
              </a:rPr>
              <a:t>any two of its points is negligible for the purpose at hand.</a:t>
            </a:r>
            <a:endParaRPr lang="en-US" sz="22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Scalars and Vectors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5029200"/>
          </a:xfrm>
        </p:spPr>
        <p:txBody>
          <a:bodyPr>
            <a:normAutofit lnSpcReduction="10000"/>
          </a:bodyPr>
          <a:lstStyle/>
          <a:p>
            <a:pPr>
              <a:lnSpc>
                <a:spcPct val="150000"/>
              </a:lnSpc>
              <a:spcBef>
                <a:spcPts val="0"/>
              </a:spcBef>
              <a:buFont typeface="Wingdings" pitchFamily="2" charset="2"/>
              <a:buChar char="Ø"/>
            </a:pPr>
            <a:r>
              <a:rPr lang="en-US" sz="2600" b="1" dirty="0" smtClean="0">
                <a:latin typeface="Times New Roman" pitchFamily="18" charset="0"/>
                <a:cs typeface="Times New Roman" pitchFamily="18" charset="0"/>
              </a:rPr>
              <a:t>Scalars</a:t>
            </a:r>
          </a:p>
          <a:p>
            <a:pPr algn="just">
              <a:lnSpc>
                <a:spcPct val="150000"/>
              </a:lnSpc>
            </a:pPr>
            <a:r>
              <a:rPr lang="en-US" sz="2300" dirty="0" smtClean="0">
                <a:latin typeface="Times New Roman" pitchFamily="18" charset="0"/>
                <a:cs typeface="Times New Roman" pitchFamily="18" charset="0"/>
              </a:rPr>
              <a:t>Scalar quantities are those with which only a magnitude is associated. Examples of scalar quantities are time, volume, density, speed, energy and mass.</a:t>
            </a:r>
            <a:endParaRPr lang="en-US" sz="2300" dirty="0" smtClean="0">
              <a:latin typeface="Times New Roman" pitchFamily="18" charset="0"/>
              <a:cs typeface="Times New Roman" pitchFamily="18" charset="0"/>
            </a:endParaRPr>
          </a:p>
          <a:p>
            <a:pPr>
              <a:lnSpc>
                <a:spcPct val="150000"/>
              </a:lnSpc>
              <a:buFont typeface="Wingdings" pitchFamily="2" charset="2"/>
              <a:buChar char="Ø"/>
            </a:pPr>
            <a:r>
              <a:rPr lang="en-US" sz="2600" b="1" dirty="0" smtClean="0">
                <a:latin typeface="Times New Roman" pitchFamily="18" charset="0"/>
                <a:cs typeface="Times New Roman" pitchFamily="18" charset="0"/>
              </a:rPr>
              <a:t>Vectors</a:t>
            </a:r>
          </a:p>
          <a:p>
            <a:pPr algn="just">
              <a:lnSpc>
                <a:spcPct val="150000"/>
              </a:lnSpc>
            </a:pPr>
            <a:r>
              <a:rPr lang="en-US" sz="2300" dirty="0" smtClean="0">
                <a:latin typeface="Times New Roman" pitchFamily="18" charset="0"/>
                <a:cs typeface="Times New Roman" pitchFamily="18" charset="0"/>
              </a:rPr>
              <a:t>Vector quantities possess direction as well as magnitude, and must obey the parallelogram law of addition as described later in this article. Examples of vector quantities are displacement, velocity, acceleration, force, moment, and momentum.</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Types of Vector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953000"/>
          </a:xfrm>
        </p:spPr>
        <p:txBody>
          <a:bodyPr>
            <a:normAutofit fontScale="92500" lnSpcReduction="10000"/>
          </a:bodyPr>
          <a:lstStyle/>
          <a:p>
            <a:pPr>
              <a:buFont typeface="Wingdings" pitchFamily="2" charset="2"/>
              <a:buChar char="Ø"/>
            </a:pPr>
            <a:r>
              <a:rPr lang="en-US" sz="2500" b="1" dirty="0" smtClean="0">
                <a:latin typeface="Times New Roman" pitchFamily="18" charset="0"/>
                <a:cs typeface="Times New Roman" pitchFamily="18" charset="0"/>
              </a:rPr>
              <a:t>Free Vector</a:t>
            </a:r>
          </a:p>
          <a:p>
            <a:pPr>
              <a:lnSpc>
                <a:spcPct val="150000"/>
              </a:lnSpc>
            </a:pPr>
            <a:r>
              <a:rPr lang="en-US" sz="2500" dirty="0" smtClean="0">
                <a:latin typeface="Times New Roman" pitchFamily="18" charset="0"/>
                <a:cs typeface="Times New Roman" pitchFamily="18" charset="0"/>
              </a:rPr>
              <a:t>One </a:t>
            </a:r>
            <a:r>
              <a:rPr lang="en-US" sz="2500" dirty="0" smtClean="0">
                <a:latin typeface="Times New Roman" pitchFamily="18" charset="0"/>
                <a:cs typeface="Times New Roman" pitchFamily="18" charset="0"/>
              </a:rPr>
              <a:t>whose action is not confined to or </a:t>
            </a:r>
            <a:r>
              <a:rPr lang="en-US" sz="2500" dirty="0" smtClean="0">
                <a:latin typeface="Times New Roman" pitchFamily="18" charset="0"/>
                <a:cs typeface="Times New Roman" pitchFamily="18" charset="0"/>
              </a:rPr>
              <a:t>associated with </a:t>
            </a:r>
            <a:r>
              <a:rPr lang="en-US" sz="2500" dirty="0" smtClean="0">
                <a:latin typeface="Times New Roman" pitchFamily="18" charset="0"/>
                <a:cs typeface="Times New Roman" pitchFamily="18" charset="0"/>
              </a:rPr>
              <a:t>a unique line in space</a:t>
            </a:r>
            <a:r>
              <a:rPr lang="en-US" sz="2500" dirty="0" smtClean="0">
                <a:latin typeface="Times New Roman" pitchFamily="18" charset="0"/>
                <a:cs typeface="Times New Roman" pitchFamily="18" charset="0"/>
              </a:rPr>
              <a:t>.</a:t>
            </a:r>
          </a:p>
          <a:p>
            <a:pPr algn="just">
              <a:lnSpc>
                <a:spcPct val="150000"/>
              </a:lnSpc>
            </a:pPr>
            <a:r>
              <a:rPr lang="en-US" sz="2500" b="1" dirty="0" smtClean="0">
                <a:latin typeface="Times New Roman" pitchFamily="18" charset="0"/>
                <a:cs typeface="Times New Roman" pitchFamily="18" charset="0"/>
              </a:rPr>
              <a:t>Sliding Vector</a:t>
            </a:r>
          </a:p>
          <a:p>
            <a:pPr algn="just">
              <a:lnSpc>
                <a:spcPct val="150000"/>
              </a:lnSpc>
            </a:pPr>
            <a:r>
              <a:rPr lang="en-US" sz="2500" dirty="0" smtClean="0">
                <a:latin typeface="Times New Roman" pitchFamily="18" charset="0"/>
                <a:cs typeface="Times New Roman" pitchFamily="18" charset="0"/>
              </a:rPr>
              <a:t>One who has a unique line of action in space but not a unique point of application</a:t>
            </a:r>
            <a:r>
              <a:rPr lang="en-US" sz="2500" dirty="0" smtClean="0">
                <a:latin typeface="Times New Roman" pitchFamily="18" charset="0"/>
                <a:cs typeface="Times New Roman" pitchFamily="18" charset="0"/>
              </a:rPr>
              <a:t>.</a:t>
            </a:r>
          </a:p>
          <a:p>
            <a:pPr algn="just">
              <a:lnSpc>
                <a:spcPct val="150000"/>
              </a:lnSpc>
            </a:pPr>
            <a:r>
              <a:rPr lang="en-US" sz="2500" b="1" dirty="0" smtClean="0">
                <a:latin typeface="Times New Roman" pitchFamily="18" charset="0"/>
                <a:cs typeface="Times New Roman" pitchFamily="18" charset="0"/>
              </a:rPr>
              <a:t>Fixed Vector</a:t>
            </a:r>
          </a:p>
          <a:p>
            <a:pPr algn="just">
              <a:lnSpc>
                <a:spcPct val="160000"/>
              </a:lnSpc>
            </a:pPr>
            <a:r>
              <a:rPr lang="en-US" sz="2500" dirty="0" smtClean="0">
                <a:latin typeface="Times New Roman" pitchFamily="18" charset="0"/>
                <a:cs typeface="Times New Roman" pitchFamily="18" charset="0"/>
              </a:rPr>
              <a:t>One </a:t>
            </a:r>
            <a:r>
              <a:rPr lang="en-US" sz="2500" dirty="0" smtClean="0">
                <a:latin typeface="Times New Roman" pitchFamily="18" charset="0"/>
                <a:cs typeface="Times New Roman" pitchFamily="18" charset="0"/>
              </a:rPr>
              <a:t>for which a unique line of action and unique point of application </a:t>
            </a:r>
            <a:r>
              <a:rPr lang="en-US" sz="2500" dirty="0" smtClean="0">
                <a:latin typeface="Times New Roman" pitchFamily="18" charset="0"/>
                <a:cs typeface="Times New Roman" pitchFamily="18" charset="0"/>
              </a:rPr>
              <a:t>are </a:t>
            </a:r>
            <a:r>
              <a:rPr lang="en-US" sz="2500" dirty="0" smtClean="0">
                <a:latin typeface="Times New Roman" pitchFamily="18" charset="0"/>
                <a:cs typeface="Times New Roman" pitchFamily="18" charset="0"/>
              </a:rPr>
              <a:t>specified.</a:t>
            </a:r>
            <a:endParaRPr lang="en-US" sz="2500" dirty="0" smtClean="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Working with Vectors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800" b="1" dirty="0" smtClean="0">
                <a:latin typeface="Times New Roman" pitchFamily="18" charset="0"/>
                <a:cs typeface="Times New Roman" pitchFamily="18" charset="0"/>
              </a:rPr>
              <a:t>Vector sum</a:t>
            </a:r>
          </a:p>
          <a:p>
            <a:pPr algn="just">
              <a:buFont typeface="Wingdings" pitchFamily="2" charset="2"/>
              <a:buChar char="Ø"/>
            </a:pPr>
            <a:r>
              <a:rPr lang="en-US" sz="2800" b="1" dirty="0" smtClean="0">
                <a:latin typeface="Times New Roman" pitchFamily="18" charset="0"/>
                <a:cs typeface="Times New Roman" pitchFamily="18" charset="0"/>
              </a:rPr>
              <a:t>Law of Parallelogram</a:t>
            </a:r>
          </a:p>
          <a:p>
            <a:pPr algn="just">
              <a:lnSpc>
                <a:spcPct val="150000"/>
              </a:lnSpc>
            </a:pPr>
            <a:r>
              <a:rPr lang="en-US" sz="2300" dirty="0" smtClean="0">
                <a:latin typeface="Times New Roman" pitchFamily="18" charset="0"/>
                <a:cs typeface="Times New Roman" pitchFamily="18" charset="0"/>
              </a:rPr>
              <a:t>This </a:t>
            </a:r>
            <a:r>
              <a:rPr lang="en-US" sz="2300" dirty="0" smtClean="0">
                <a:latin typeface="Times New Roman" pitchFamily="18" charset="0"/>
                <a:cs typeface="Times New Roman" pitchFamily="18" charset="0"/>
              </a:rPr>
              <a:t>law states </a:t>
            </a:r>
            <a:r>
              <a:rPr lang="en-US" sz="2300" dirty="0" smtClean="0">
                <a:latin typeface="Times New Roman" pitchFamily="18" charset="0"/>
                <a:cs typeface="Times New Roman" pitchFamily="18" charset="0"/>
              </a:rPr>
              <a:t>that two vectors V1 and V2, treated as free </a:t>
            </a:r>
            <a:r>
              <a:rPr lang="en-US" sz="2300" dirty="0" smtClean="0">
                <a:latin typeface="Times New Roman" pitchFamily="18" charset="0"/>
                <a:cs typeface="Times New Roman" pitchFamily="18" charset="0"/>
              </a:rPr>
              <a:t>vectors may be </a:t>
            </a:r>
            <a:r>
              <a:rPr lang="en-US" sz="2300" dirty="0" smtClean="0">
                <a:latin typeface="Times New Roman" pitchFamily="18" charset="0"/>
                <a:cs typeface="Times New Roman" pitchFamily="18" charset="0"/>
              </a:rPr>
              <a:t>replaced by their equivalent vector V, which is the diagonal of </a:t>
            </a:r>
            <a:r>
              <a:rPr lang="en-US" sz="2300" dirty="0" smtClean="0">
                <a:latin typeface="Times New Roman" pitchFamily="18" charset="0"/>
                <a:cs typeface="Times New Roman" pitchFamily="18" charset="0"/>
              </a:rPr>
              <a:t>the parallelogram </a:t>
            </a:r>
            <a:r>
              <a:rPr lang="en-US" sz="2300" dirty="0" smtClean="0">
                <a:latin typeface="Times New Roman" pitchFamily="18" charset="0"/>
                <a:cs typeface="Times New Roman" pitchFamily="18" charset="0"/>
              </a:rPr>
              <a:t>formed by V1 and V2 as its two </a:t>
            </a:r>
            <a:r>
              <a:rPr lang="en-US" sz="2300" dirty="0" smtClean="0">
                <a:latin typeface="Times New Roman" pitchFamily="18" charset="0"/>
                <a:cs typeface="Times New Roman" pitchFamily="18" charset="0"/>
              </a:rPr>
              <a:t>sides as shown in figure (V = V1 + V2)</a:t>
            </a:r>
            <a:endParaRPr lang="en-US" sz="2300"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3733800" y="4724400"/>
            <a:ext cx="2514600" cy="1918607"/>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206</TotalTime>
  <Words>908</Words>
  <Application>Microsoft Office PowerPoint</Application>
  <PresentationFormat>On-screen Show (4:3)</PresentationFormat>
  <Paragraphs>88</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Chapter #1  Introduction to Statics</vt:lpstr>
      <vt:lpstr>Slide 3</vt:lpstr>
      <vt:lpstr>Engineering Mechanics</vt:lpstr>
      <vt:lpstr>Slide 5</vt:lpstr>
      <vt:lpstr>Basic Concepts</vt:lpstr>
      <vt:lpstr>Scalars and Vectors</vt:lpstr>
      <vt:lpstr>Types of Vector</vt:lpstr>
      <vt:lpstr>Working with Vectors</vt:lpstr>
      <vt:lpstr>Working with Vectors</vt:lpstr>
      <vt:lpstr>Working with Vectors</vt:lpstr>
      <vt:lpstr>Components of Vector</vt:lpstr>
      <vt:lpstr>Unit Vector</vt:lpstr>
      <vt:lpstr>Magnitude and Direction of a Vector</vt:lpstr>
      <vt:lpstr>Newton’s Laws</vt:lpstr>
      <vt:lpstr>Slide 16</vt:lpstr>
      <vt:lpstr>Units (SI and US Customary)</vt:lpstr>
      <vt:lpstr>Slide 18</vt:lpstr>
      <vt:lpstr>Law of Gravitation</vt:lpstr>
      <vt:lpstr>Free Body Diagram</vt:lpstr>
      <vt:lpstr>Slide 21</vt:lpstr>
      <vt:lpstr>Slide 22</vt:lpstr>
      <vt:lpstr>Sample problem 1/3</vt:lpstr>
      <vt:lpstr>Slide 24</vt:lpstr>
      <vt:lpstr>Slide 25</vt:lpstr>
      <vt:lpstr>Slide 26</vt:lpstr>
      <vt:lpstr>Assignment # 1</vt:lpstr>
      <vt:lpstr>Thanks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 121 Engineering Statics</dc:title>
  <dc:creator/>
  <cp:lastModifiedBy>Nasir</cp:lastModifiedBy>
  <cp:revision>57</cp:revision>
  <dcterms:created xsi:type="dcterms:W3CDTF">2006-08-16T00:00:00Z</dcterms:created>
  <dcterms:modified xsi:type="dcterms:W3CDTF">2021-03-13T07:57:40Z</dcterms:modified>
</cp:coreProperties>
</file>