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1" r:id="rId10"/>
    <p:sldId id="332" r:id="rId11"/>
    <p:sldId id="308" r:id="rId12"/>
  </p:sldIdLst>
  <p:sldSz cx="9144000" cy="6858000" type="screen4x3"/>
  <p:notesSz cx="10234613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99CC"/>
    <a:srgbClr val="CCFF66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5124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97838" y="0"/>
            <a:ext cx="4434999" cy="355124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B725F244-0E57-48DF-9F56-766B01E529D0}" type="datetimeFigureOut">
              <a:rPr lang="en-US" smtClean="0"/>
              <a:pPr/>
              <a:t>3/5/2019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45708"/>
            <a:ext cx="4434999" cy="355124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7838" y="6745708"/>
            <a:ext cx="4434999" cy="355124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4E8D8FC5-7EE3-4D86-938A-5B0A642AD49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411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5124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97246" y="0"/>
            <a:ext cx="4434999" cy="355124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0F7F6FB6-070A-4DFE-8799-1853B5BEE514}" type="datetimeFigureOut">
              <a:rPr lang="en-US" smtClean="0"/>
              <a:pPr/>
              <a:t>3/5/2019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3400"/>
            <a:ext cx="3551237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3462" y="3373676"/>
            <a:ext cx="8187690" cy="3196114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6119"/>
            <a:ext cx="4434999" cy="355124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97246" y="6746119"/>
            <a:ext cx="4434999" cy="355124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5CD285AE-5B40-4E7E-BD53-427AC31884B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178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876800"/>
            <a:ext cx="7848600" cy="1390651"/>
          </a:xfrm>
        </p:spPr>
        <p:txBody>
          <a:bodyPr/>
          <a:lstStyle>
            <a:lvl1pPr>
              <a:defRPr b="1">
                <a:solidFill>
                  <a:srgbClr val="0070C0"/>
                </a:solidFill>
                <a:latin typeface="Aharoni" pitchFamily="2" charset="-79"/>
                <a:cs typeface="Aharoni" pitchFamily="2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8200" y="685800"/>
            <a:ext cx="3962400" cy="3581400"/>
          </a:xfrm>
        </p:spPr>
        <p:txBody>
          <a:bodyPr anchor="b" anchorCtr="1"/>
          <a:lstStyle>
            <a:lvl1pPr marL="0" indent="0" algn="ctr">
              <a:buNone/>
              <a:defRPr b="1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dse_logo_cl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8200" y="685801"/>
            <a:ext cx="3581400" cy="41902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40386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40386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886200"/>
            <a:ext cx="40386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886200"/>
            <a:ext cx="40386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968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968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96875"/>
          </a:xfrm>
        </p:spPr>
        <p:txBody>
          <a:bodyPr/>
          <a:lstStyle>
            <a:lvl1pPr>
              <a:defRPr/>
            </a:lvl1pPr>
          </a:lstStyle>
          <a:p>
            <a:fld id="{85799EBC-1BED-4079-ABAE-694336AA91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  <a:latin typeface="Franklin Gothic Dem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rgbClr val="CCFF66"/>
            </a:gs>
            <a:gs pos="50000">
              <a:srgbClr val="9CB86E"/>
            </a:gs>
            <a:gs pos="100000">
              <a:srgbClr val="156B13"/>
            </a:gs>
          </a:gsLst>
          <a:path path="rect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4876800"/>
            <a:ext cx="8153400" cy="1390651"/>
          </a:xfrm>
        </p:spPr>
        <p:txBody>
          <a:bodyPr>
            <a:noAutofit/>
          </a:bodyPr>
          <a:lstStyle/>
          <a:p>
            <a:r>
              <a:rPr lang="en-US" sz="3200" b="0" dirty="0"/>
              <a:t>Good practices for requirements</a:t>
            </a:r>
            <a:br>
              <a:rPr lang="en-US" sz="3200" b="0" dirty="0"/>
            </a:br>
            <a:r>
              <a:rPr lang="en-US" sz="3200" b="0" dirty="0"/>
              <a:t>engineering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Lecture </a:t>
            </a:r>
            <a:r>
              <a:rPr lang="en-GB" dirty="0" smtClean="0"/>
              <a:t>04,05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Getting started with new practices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713591"/>
              </p:ext>
            </p:extLst>
          </p:nvPr>
        </p:nvGraphicFramePr>
        <p:xfrm>
          <a:off x="457200" y="1143000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586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Difficulty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622376"/>
              </p:ext>
            </p:extLst>
          </p:nvPr>
        </p:nvGraphicFramePr>
        <p:xfrm>
          <a:off x="457200" y="1524000"/>
          <a:ext cx="8229600" cy="3708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High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Medium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Low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527170"/>
              </p:ext>
            </p:extLst>
          </p:nvPr>
        </p:nvGraphicFramePr>
        <p:xfrm>
          <a:off x="457200" y="1905000"/>
          <a:ext cx="8198892" cy="1737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036093"/>
                <a:gridCol w="3063353"/>
                <a:gridCol w="2049723"/>
                <a:gridCol w="2049723"/>
              </a:tblGrid>
              <a:tr h="14224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Low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 Distribute questionnaires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 Maintain change history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 Simulate the requirements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 Examine problem reports</a:t>
                      </a:r>
                      <a:endParaRPr lang="en-US" sz="13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36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8800" dirty="0">
                <a:solidFill>
                  <a:srgbClr val="008000"/>
                </a:solidFill>
              </a:rPr>
              <a:t>Q</a:t>
            </a:r>
            <a:r>
              <a:rPr lang="en-GB" sz="6600" dirty="0">
                <a:solidFill>
                  <a:srgbClr val="008000"/>
                </a:solidFill>
              </a:rPr>
              <a:t>&amp;</a:t>
            </a:r>
            <a:r>
              <a:rPr lang="en-GB" sz="8800" dirty="0">
                <a:solidFill>
                  <a:srgbClr val="008000"/>
                </a:solidFill>
              </a:rPr>
              <a:t>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/>
              <a:t>Good practices: Requirements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 </a:t>
            </a:r>
            <a:r>
              <a:rPr lang="en-US" sz="1900" dirty="0"/>
              <a:t>M</a:t>
            </a:r>
            <a:r>
              <a:rPr lang="en-US" sz="1900" dirty="0" smtClean="0"/>
              <a:t>ust </a:t>
            </a:r>
            <a:r>
              <a:rPr lang="en-US" sz="1900" dirty="0"/>
              <a:t>cope with the </a:t>
            </a:r>
            <a:r>
              <a:rPr lang="en-US" sz="1900" dirty="0" smtClean="0"/>
              <a:t>inevitable changes </a:t>
            </a:r>
            <a:r>
              <a:rPr lang="en-US" sz="1900" dirty="0"/>
              <a:t>that customers, managers, marketing, the development team, and others request </a:t>
            </a:r>
            <a:r>
              <a:rPr lang="en-US" sz="1900" dirty="0" smtClean="0"/>
              <a:t>during development</a:t>
            </a:r>
            <a:r>
              <a:rPr lang="en-US" sz="1900" dirty="0"/>
              <a:t>. </a:t>
            </a:r>
            <a:endParaRPr lang="en-US" sz="19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1900" dirty="0"/>
          </a:p>
          <a:p>
            <a:pPr marL="0" indent="0">
              <a:lnSpc>
                <a:spcPct val="150000"/>
              </a:lnSpc>
              <a:buNone/>
            </a:pPr>
            <a:endParaRPr lang="en-US" sz="19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1900" dirty="0" smtClean="0"/>
              <a:t>Effective </a:t>
            </a:r>
            <a:r>
              <a:rPr lang="en-US" sz="1900" dirty="0"/>
              <a:t>change management demands a process for proposing changes, </a:t>
            </a:r>
            <a:r>
              <a:rPr lang="en-US" sz="1900" dirty="0" smtClean="0"/>
              <a:t>evaluating their </a:t>
            </a:r>
            <a:r>
              <a:rPr lang="en-US" sz="1900" dirty="0"/>
              <a:t>potential cost and impact on the project, and making sure that appropriate stakeholders </a:t>
            </a:r>
            <a:r>
              <a:rPr lang="en-US" sz="1900" dirty="0" smtClean="0"/>
              <a:t>make sensible </a:t>
            </a:r>
            <a:r>
              <a:rPr lang="en-US" sz="1900" dirty="0"/>
              <a:t>business decisions about which proposed changes to incorporate.</a:t>
            </a:r>
          </a:p>
        </p:txBody>
      </p:sp>
    </p:spTree>
    <p:extLst>
      <p:ext uri="{BB962C8B-B14F-4D97-AF65-F5344CB8AC3E}">
        <p14:creationId xmlns:p14="http://schemas.microsoft.com/office/powerpoint/2010/main" val="298030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Requirements </a:t>
            </a:r>
            <a:r>
              <a:rPr lang="en-US" b="1" dirty="0"/>
              <a:t>management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533"/>
          <a:stretch/>
        </p:blipFill>
        <p:spPr>
          <a:xfrm>
            <a:off x="990600" y="1600200"/>
            <a:ext cx="2377032" cy="2848373"/>
          </a:xfrm>
        </p:spPr>
      </p:pic>
      <p:sp>
        <p:nvSpPr>
          <p:cNvPr id="3" name="Rectangle 2"/>
          <p:cNvSpPr/>
          <p:nvPr/>
        </p:nvSpPr>
        <p:spPr>
          <a:xfrm>
            <a:off x="3657600" y="1621809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/>
              <a:t>requirements traceability matrix </a:t>
            </a:r>
            <a:r>
              <a:rPr lang="en-US" dirty="0"/>
              <a:t>is helpful for </a:t>
            </a:r>
            <a:r>
              <a:rPr lang="en-US" dirty="0" smtClean="0"/>
              <a:t>confirming that </a:t>
            </a:r>
            <a:r>
              <a:rPr lang="en-US" dirty="0"/>
              <a:t>all requirements are implemented and verified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>
              <a:latin typeface="Segoe"/>
            </a:endParaRPr>
          </a:p>
          <a:p>
            <a:r>
              <a:rPr lang="en-US" dirty="0" smtClean="0">
                <a:latin typeface="Segoe"/>
              </a:rPr>
              <a:t>Commercial </a:t>
            </a:r>
            <a:r>
              <a:rPr lang="en-US" dirty="0">
                <a:latin typeface="Segoe"/>
              </a:rPr>
              <a:t>requirements management tools let you </a:t>
            </a:r>
            <a:r>
              <a:rPr lang="en-US" dirty="0" smtClean="0">
                <a:latin typeface="Segoe"/>
              </a:rPr>
              <a:t>store various </a:t>
            </a:r>
            <a:r>
              <a:rPr lang="en-US" dirty="0">
                <a:latin typeface="Segoe"/>
              </a:rPr>
              <a:t>types of requirements in a database.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44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Good practices: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1800" dirty="0"/>
              <a:t>Various team members might perform the </a:t>
            </a:r>
            <a:r>
              <a:rPr lang="en-US" sz="1800" dirty="0" smtClean="0"/>
              <a:t>role of </a:t>
            </a:r>
            <a:r>
              <a:rPr lang="en-US" sz="1800" dirty="0"/>
              <a:t>business analyst on a given project, but </a:t>
            </a:r>
            <a:r>
              <a:rPr lang="en-US" sz="1800" dirty="0" smtClean="0"/>
              <a:t>few software </a:t>
            </a:r>
            <a:r>
              <a:rPr lang="en-US" sz="1800" dirty="0"/>
              <a:t>practitioners receive formal training in requirements engineering. Business analysis is </a:t>
            </a:r>
            <a:r>
              <a:rPr lang="en-US" sz="1800" dirty="0" smtClean="0"/>
              <a:t>a specialized </a:t>
            </a:r>
            <a:r>
              <a:rPr lang="en-US" sz="1800" dirty="0"/>
              <a:t>and challenging role, with its own body of </a:t>
            </a:r>
            <a:r>
              <a:rPr lang="en-US" sz="1800" dirty="0" smtClean="0"/>
              <a:t>knowledge.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5151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/>
              <a:t>Knowledge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67" r="30467"/>
          <a:stretch/>
        </p:blipFill>
        <p:spPr>
          <a:xfrm>
            <a:off x="685800" y="1676400"/>
            <a:ext cx="3048000" cy="2848373"/>
          </a:xfrm>
        </p:spPr>
      </p:pic>
      <p:sp>
        <p:nvSpPr>
          <p:cNvPr id="3" name="Rectangle 2"/>
          <p:cNvSpPr/>
          <p:nvPr/>
        </p:nvSpPr>
        <p:spPr>
          <a:xfrm>
            <a:off x="3886200" y="914400"/>
            <a:ext cx="4572000" cy="57554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skilled analyst is patient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and well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organized, has effective interpersonal and communication skills, and understands the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application domain.</a:t>
            </a:r>
          </a:p>
          <a:p>
            <a:pPr algn="just">
              <a:lnSpc>
                <a:spcPct val="15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Users who will participate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 software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development should receive one or two days of education about requirements so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they understand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terminology, key concepts and practices, and why this is such an important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contributor to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project success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Include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synonyms, acronyms or abbreviations, terms that can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have multiple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meanings, and terms that have both domain-specific and everyday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meanings.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45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Good practices: Project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25963"/>
          </a:xfrm>
        </p:spPr>
        <p:txBody>
          <a:bodyPr>
            <a:normAutofit/>
          </a:bodyPr>
          <a:lstStyle/>
          <a:p>
            <a:r>
              <a:rPr lang="en-US" sz="2000" dirty="0"/>
              <a:t>Software project management approaches are tightly coupled to a project’s </a:t>
            </a:r>
            <a:r>
              <a:rPr lang="en-US" sz="2000" dirty="0" smtClean="0"/>
              <a:t>requirements  processes</a:t>
            </a:r>
            <a:r>
              <a:rPr lang="en-US" sz="2000" dirty="0"/>
              <a:t>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The </a:t>
            </a:r>
            <a:r>
              <a:rPr lang="en-US" sz="2000" dirty="0"/>
              <a:t>project manager should base project schedules, resources, </a:t>
            </a:r>
            <a:r>
              <a:rPr lang="en-US" sz="2000" dirty="0" smtClean="0"/>
              <a:t>and        commitments </a:t>
            </a:r>
            <a:r>
              <a:rPr lang="en-US" sz="2000" dirty="0"/>
              <a:t>on </a:t>
            </a:r>
            <a:r>
              <a:rPr lang="en-US" sz="2000" dirty="0" smtClean="0"/>
              <a:t>the requirements </a:t>
            </a:r>
            <a:r>
              <a:rPr lang="en-US" sz="2000" dirty="0"/>
              <a:t>that are to be implemented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n-US" sz="2000" dirty="0"/>
              <a:t>An alternative strategy is to </a:t>
            </a:r>
            <a:r>
              <a:rPr lang="en-US" sz="2000" dirty="0" smtClean="0"/>
              <a:t>time box </a:t>
            </a:r>
            <a:r>
              <a:rPr lang="en-US" sz="2000" dirty="0"/>
              <a:t>development </a:t>
            </a:r>
            <a:r>
              <a:rPr lang="en-US" sz="2000" dirty="0" smtClean="0"/>
              <a:t>cycles, such </a:t>
            </a:r>
            <a:r>
              <a:rPr lang="en-US" sz="2000" dirty="0"/>
              <a:t>that the team estimates the scope of the work they can fit into an iteration of fixed duration.</a:t>
            </a:r>
          </a:p>
        </p:txBody>
      </p:sp>
    </p:spTree>
    <p:extLst>
      <p:ext uri="{BB962C8B-B14F-4D97-AF65-F5344CB8AC3E}">
        <p14:creationId xmlns:p14="http://schemas.microsoft.com/office/powerpoint/2010/main" val="139693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Project </a:t>
            </a:r>
            <a:r>
              <a:rPr lang="en-US" b="1" dirty="0"/>
              <a:t>management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33"/>
          <a:stretch/>
        </p:blipFill>
        <p:spPr>
          <a:xfrm>
            <a:off x="990600" y="1828800"/>
            <a:ext cx="2377032" cy="2848373"/>
          </a:xfrm>
        </p:spPr>
      </p:pic>
      <p:sp>
        <p:nvSpPr>
          <p:cNvPr id="3" name="Rectangle 2"/>
          <p:cNvSpPr/>
          <p:nvPr/>
        </p:nvSpPr>
        <p:spPr>
          <a:xfrm>
            <a:off x="3657600" y="1524000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Each project manager should select 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adapt 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life cycle that best suits her project. Include requirements activities in your life cycle definitions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Each project manager should select and adapt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life cycle that best suits her project. Include requirements activities in your life cycle definitions.</a:t>
            </a:r>
          </a:p>
        </p:txBody>
      </p:sp>
    </p:spTree>
    <p:extLst>
      <p:ext uri="{BB962C8B-B14F-4D97-AF65-F5344CB8AC3E}">
        <p14:creationId xmlns:p14="http://schemas.microsoft.com/office/powerpoint/2010/main" val="351206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Getting started with new practices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713591"/>
              </p:ext>
            </p:extLst>
          </p:nvPr>
        </p:nvGraphicFramePr>
        <p:xfrm>
          <a:off x="457200" y="1143000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586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Difficulty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622376"/>
              </p:ext>
            </p:extLst>
          </p:nvPr>
        </p:nvGraphicFramePr>
        <p:xfrm>
          <a:off x="457200" y="1524000"/>
          <a:ext cx="8229600" cy="3708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High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Medium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Low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823987"/>
              </p:ext>
            </p:extLst>
          </p:nvPr>
        </p:nvGraphicFramePr>
        <p:xfrm>
          <a:off x="457200" y="1905000"/>
          <a:ext cx="8198892" cy="4785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036093"/>
                <a:gridCol w="3063353"/>
                <a:gridCol w="2049723"/>
                <a:gridCol w="2049723"/>
              </a:tblGrid>
              <a:tr h="1422400"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 Define a requirements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engineering process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 Base plans on requirements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 Renegotiate commitments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Train business analysts</a:t>
                      </a:r>
                    </a:p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 Plan requirements approach</a:t>
                      </a:r>
                    </a:p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 Select product champions</a:t>
                      </a:r>
                    </a:p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 Identify user requirements</a:t>
                      </a:r>
                    </a:p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 Hold elicitation interviews</a:t>
                      </a:r>
                    </a:p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Define vision and scope</a:t>
                      </a:r>
                    </a:p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 Establish a change control</a:t>
                      </a:r>
                    </a:p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process</a:t>
                      </a:r>
                    </a:p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 Review the requirements</a:t>
                      </a:r>
                    </a:p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 Allocate requirements to</a:t>
                      </a:r>
                    </a:p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subsystems</a:t>
                      </a:r>
                    </a:p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 Use a requirements management</a:t>
                      </a:r>
                    </a:p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tool</a:t>
                      </a:r>
                    </a:p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 Record business rules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■Educate developers about</a:t>
                      </a:r>
                    </a:p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application domain</a:t>
                      </a:r>
                    </a:p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 Adopt requirement document</a:t>
                      </a:r>
                    </a:p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templates</a:t>
                      </a:r>
                    </a:p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 Identify user classes</a:t>
                      </a:r>
                    </a:p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 Model the application</a:t>
                      </a:r>
                    </a:p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environment</a:t>
                      </a:r>
                    </a:p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 Identify requirement origins</a:t>
                      </a:r>
                    </a:p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■Establish baselines and control</a:t>
                      </a:r>
                    </a:p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versions of requirements sets</a:t>
                      </a:r>
                    </a:p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 Identify requirements decision</a:t>
                      </a:r>
                    </a:p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makers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733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Getting started with new practices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713591"/>
              </p:ext>
            </p:extLst>
          </p:nvPr>
        </p:nvGraphicFramePr>
        <p:xfrm>
          <a:off x="457200" y="1143000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586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Difficulty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622376"/>
              </p:ext>
            </p:extLst>
          </p:nvPr>
        </p:nvGraphicFramePr>
        <p:xfrm>
          <a:off x="457200" y="1524000"/>
          <a:ext cx="8229600" cy="3708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High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Medium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Low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304610"/>
              </p:ext>
            </p:extLst>
          </p:nvPr>
        </p:nvGraphicFramePr>
        <p:xfrm>
          <a:off x="457200" y="1905000"/>
          <a:ext cx="8198892" cy="44500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036093"/>
                <a:gridCol w="3063353"/>
                <a:gridCol w="2049723"/>
                <a:gridCol w="2049723"/>
              </a:tblGrid>
              <a:tr h="1422400"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 Maintain a requirements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traceability matrix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 Hold facilitated elicitation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workshops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 Estimate requirements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effort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 Reuse existing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 Educate stakeholders about</a:t>
                      </a:r>
                    </a:p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requirements</a:t>
                      </a:r>
                    </a:p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 Conduct focus groups</a:t>
                      </a:r>
                    </a:p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 Create prototypes</a:t>
                      </a:r>
                    </a:p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 Analyze feasibility</a:t>
                      </a:r>
                    </a:p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 Define acceptance criteria</a:t>
                      </a:r>
                    </a:p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 Model the requirements</a:t>
                      </a:r>
                    </a:p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 Analyze interfaces</a:t>
                      </a:r>
                    </a:p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 Perform change impact analysis</a:t>
                      </a:r>
                    </a:p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 Select an appropriate life cycle</a:t>
                      </a:r>
                    </a:p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 Identify system events and</a:t>
                      </a:r>
                    </a:p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responses</a:t>
                      </a:r>
                    </a:p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 Manage requirements risks</a:t>
                      </a:r>
                    </a:p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 Review past lessons learned</a:t>
                      </a:r>
                    </a:p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 Track requirements effort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 Create a data dictionary</a:t>
                      </a:r>
                    </a:p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 Observe users performing</a:t>
                      </a:r>
                    </a:p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their jobs</a:t>
                      </a:r>
                    </a:p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 Test the requirements</a:t>
                      </a:r>
                    </a:p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 Track requirements status</a:t>
                      </a:r>
                    </a:p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 Perform document analysis</a:t>
                      </a:r>
                    </a:p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 Track requirements issues</a:t>
                      </a:r>
                    </a:p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 Uniquely label each</a:t>
                      </a:r>
                    </a:p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requirement</a:t>
                      </a:r>
                    </a:p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■ Create a glossary</a:t>
                      </a:r>
                      <a:endParaRPr lang="en-US" sz="13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8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962</TotalTime>
  <Words>620</Words>
  <Application>Microsoft Office PowerPoint</Application>
  <PresentationFormat>On-screen Show (4:3)</PresentationFormat>
  <Paragraphs>123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Aharoni</vt:lpstr>
      <vt:lpstr>Arial</vt:lpstr>
      <vt:lpstr>Calibri</vt:lpstr>
      <vt:lpstr>Franklin Gothic Demi</vt:lpstr>
      <vt:lpstr>Segoe</vt:lpstr>
      <vt:lpstr>Office Theme</vt:lpstr>
      <vt:lpstr>Good practices for requirements engineering</vt:lpstr>
      <vt:lpstr>Good practices: Requirements management</vt:lpstr>
      <vt:lpstr>Requirements management</vt:lpstr>
      <vt:lpstr>Good practices: Knowledge</vt:lpstr>
      <vt:lpstr>Knowledge</vt:lpstr>
      <vt:lpstr>Good practices: Project management</vt:lpstr>
      <vt:lpstr>Project management</vt:lpstr>
      <vt:lpstr>Getting started with new practices</vt:lpstr>
      <vt:lpstr>Getting started with new practices</vt:lpstr>
      <vt:lpstr>Getting started with new practices</vt:lpstr>
      <vt:lpstr>Q&amp;A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naveed</dc:creator>
  <cp:lastModifiedBy>madnia ashraf</cp:lastModifiedBy>
  <cp:revision>90</cp:revision>
  <dcterms:created xsi:type="dcterms:W3CDTF">2006-08-16T00:00:00Z</dcterms:created>
  <dcterms:modified xsi:type="dcterms:W3CDTF">2019-03-05T05:23:42Z</dcterms:modified>
</cp:coreProperties>
</file>