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9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B17DE-E9EF-46BC-9A88-BBCD232F7496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333F4-CA9D-4E8A-BAD9-8EEF33B14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528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787D-8B33-4F2F-A1E3-97EA66150166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E6AA33-1843-48DD-8C6D-8BAC54B38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787D-8B33-4F2F-A1E3-97EA66150166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AA33-1843-48DD-8C6D-8BAC54B38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787D-8B33-4F2F-A1E3-97EA66150166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AA33-1843-48DD-8C6D-8BAC54B38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787D-8B33-4F2F-A1E3-97EA66150166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E6AA33-1843-48DD-8C6D-8BAC54B38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787D-8B33-4F2F-A1E3-97EA66150166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AA33-1843-48DD-8C6D-8BAC54B38C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787D-8B33-4F2F-A1E3-97EA66150166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AA33-1843-48DD-8C6D-8BAC54B38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787D-8B33-4F2F-A1E3-97EA66150166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7E6AA33-1843-48DD-8C6D-8BAC54B38CB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787D-8B33-4F2F-A1E3-97EA66150166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AA33-1843-48DD-8C6D-8BAC54B38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787D-8B33-4F2F-A1E3-97EA66150166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AA33-1843-48DD-8C6D-8BAC54B38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787D-8B33-4F2F-A1E3-97EA66150166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AA33-1843-48DD-8C6D-8BAC54B38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787D-8B33-4F2F-A1E3-97EA66150166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AA33-1843-48DD-8C6D-8BAC54B38CB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CAC787D-8B33-4F2F-A1E3-97EA66150166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7E6AA33-1843-48DD-8C6D-8BAC54B38C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686800" cy="1371600"/>
          </a:xfrm>
        </p:spPr>
        <p:txBody>
          <a:bodyPr anchor="ctr" anchorCtr="0">
            <a:noAutofit/>
          </a:bodyPr>
          <a:lstStyle/>
          <a:p>
            <a:r>
              <a:rPr lang="en-US" sz="3600" b="1" dirty="0"/>
              <a:t>MODELS FOR </a:t>
            </a:r>
            <a:r>
              <a:rPr lang="en-US" sz="3600" b="1" dirty="0" smtClean="0"/>
              <a:t>CURRICULUM DEVELOPMENT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28271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/>
          <a:lstStyle/>
          <a:p>
            <a:r>
              <a:rPr lang="en-US" dirty="0"/>
              <a:t>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Models, which are essentially patterns serving as</a:t>
            </a:r>
          </a:p>
          <a:p>
            <a:r>
              <a:rPr lang="en-US" dirty="0"/>
              <a:t>guidelines to action, can be found for almost </a:t>
            </a:r>
            <a:r>
              <a:rPr lang="en-US" dirty="0" smtClean="0"/>
              <a:t>every form </a:t>
            </a:r>
            <a:r>
              <a:rPr lang="en-US" dirty="0"/>
              <a:t>of educational activity.</a:t>
            </a:r>
          </a:p>
          <a:p>
            <a:pPr marL="0" indent="0">
              <a:buNone/>
            </a:pPr>
            <a:r>
              <a:rPr lang="en-US" dirty="0"/>
              <a:t>• Unfortunately, the term model as used in </a:t>
            </a:r>
            <a:r>
              <a:rPr lang="en-US" dirty="0" smtClean="0"/>
              <a:t>the education </a:t>
            </a:r>
            <a:r>
              <a:rPr lang="en-US" dirty="0"/>
              <a:t>profession often lacks precision. A </a:t>
            </a:r>
            <a:r>
              <a:rPr lang="en-US" dirty="0" smtClean="0"/>
              <a:t>model may</a:t>
            </a:r>
            <a:r>
              <a:rPr lang="en-US" dirty="0"/>
              <a:t>:</a:t>
            </a:r>
          </a:p>
          <a:p>
            <a:r>
              <a:rPr lang="en-US" dirty="0"/>
              <a:t>○ propose a solution to a piece of a problem</a:t>
            </a:r>
          </a:p>
          <a:p>
            <a:r>
              <a:rPr lang="en-US" dirty="0"/>
              <a:t>○ attempt to solve to a specific problem</a:t>
            </a:r>
          </a:p>
          <a:p>
            <a:r>
              <a:rPr lang="en-US" dirty="0"/>
              <a:t>○ create or replicate a pattern on a grander scale.</a:t>
            </a:r>
          </a:p>
        </p:txBody>
      </p:sp>
    </p:spTree>
    <p:extLst>
      <p:ext uri="{BB962C8B-B14F-4D97-AF65-F5344CB8AC3E}">
        <p14:creationId xmlns:p14="http://schemas.microsoft.com/office/powerpoint/2010/main" val="2468284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r>
              <a:rPr lang="en-US" dirty="0"/>
              <a:t>VARIATION IN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/>
              <a:t>• Individual models are often refined or revised due </a:t>
            </a:r>
            <a:r>
              <a:rPr lang="en-US" sz="4400" dirty="0" smtClean="0"/>
              <a:t>to the </a:t>
            </a:r>
            <a:r>
              <a:rPr lang="en-US" sz="4400" dirty="0"/>
              <a:t>current trends that are impacting the </a:t>
            </a:r>
            <a:r>
              <a:rPr lang="en-US" sz="4400" dirty="0" smtClean="0"/>
              <a:t>educational climate</a:t>
            </a:r>
            <a:r>
              <a:rPr lang="en-US" sz="4400" dirty="0"/>
              <a:t>.</a:t>
            </a:r>
          </a:p>
          <a:p>
            <a:pPr marL="0" indent="0">
              <a:buNone/>
            </a:pPr>
            <a:r>
              <a:rPr lang="en-US" sz="4400" dirty="0"/>
              <a:t>• Therefore, practitioners have a responsibility </a:t>
            </a:r>
            <a:r>
              <a:rPr lang="en-US" sz="4400" dirty="0" smtClean="0"/>
              <a:t>to understand </a:t>
            </a:r>
            <a:r>
              <a:rPr lang="en-US" sz="4400" dirty="0"/>
              <a:t>the essential components of </a:t>
            </a:r>
            <a:r>
              <a:rPr lang="en-US" sz="4400" dirty="0" smtClean="0"/>
              <a:t>curriculum models</a:t>
            </a:r>
            <a:r>
              <a:rPr lang="en-US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4723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>
            <a:normAutofit/>
          </a:bodyPr>
          <a:lstStyle/>
          <a:p>
            <a:r>
              <a:rPr lang="en-US" dirty="0"/>
              <a:t>MODELS FOR </a:t>
            </a:r>
            <a:r>
              <a:rPr lang="en-US" dirty="0" smtClean="0"/>
              <a:t>CURRICULUM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• By examining models for curriculum development,</a:t>
            </a:r>
          </a:p>
          <a:p>
            <a:r>
              <a:rPr lang="en-US" sz="3600" dirty="0"/>
              <a:t>we can analyze the phases their </a:t>
            </a:r>
            <a:r>
              <a:rPr lang="en-US" sz="3600" dirty="0" smtClean="0"/>
              <a:t>originators conceived </a:t>
            </a:r>
            <a:r>
              <a:rPr lang="en-US" sz="3600" dirty="0"/>
              <a:t>as essential to the process.</a:t>
            </a:r>
          </a:p>
          <a:p>
            <a:pPr marL="0" indent="0">
              <a:buNone/>
            </a:pPr>
            <a:r>
              <a:rPr lang="en-US" sz="3600" dirty="0"/>
              <a:t>• Using a model in such an activity as </a:t>
            </a:r>
            <a:r>
              <a:rPr lang="en-US" sz="3600" dirty="0" smtClean="0"/>
              <a:t>curriculum development </a:t>
            </a:r>
            <a:r>
              <a:rPr lang="en-US" sz="3600" dirty="0"/>
              <a:t>can result in greater efficiency </a:t>
            </a:r>
            <a:r>
              <a:rPr lang="en-US" sz="3600" dirty="0" smtClean="0"/>
              <a:t>and productivity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57327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257800"/>
          </a:xfrm>
        </p:spPr>
        <p:txBody>
          <a:bodyPr>
            <a:noAutofit/>
          </a:bodyPr>
          <a:lstStyle/>
          <a:p>
            <a:r>
              <a:rPr lang="en-US" sz="4000" dirty="0"/>
              <a:t>The three models </a:t>
            </a:r>
            <a:r>
              <a:rPr lang="en-US" sz="4000" dirty="0" smtClean="0"/>
              <a:t>will be discussed. </a:t>
            </a:r>
            <a:endParaRPr lang="en-US" sz="4000" dirty="0"/>
          </a:p>
          <a:p>
            <a:r>
              <a:rPr lang="en-US" sz="4000" dirty="0"/>
              <a:t>mostly linear; that is, they propose a certain </a:t>
            </a:r>
            <a:r>
              <a:rPr lang="en-US" sz="4000" dirty="0" smtClean="0"/>
              <a:t>order or </a:t>
            </a:r>
            <a:r>
              <a:rPr lang="en-US" sz="4000" dirty="0"/>
              <a:t>sequence of progression through the </a:t>
            </a:r>
            <a:r>
              <a:rPr lang="en-US" sz="4000" dirty="0" smtClean="0"/>
              <a:t>various steps</a:t>
            </a:r>
            <a:r>
              <a:rPr lang="en-US" sz="4000" dirty="0"/>
              <a:t>.</a:t>
            </a:r>
          </a:p>
          <a:p>
            <a:r>
              <a:rPr lang="en-US" sz="4000" dirty="0"/>
              <a:t>• The term “linear” is used for models whose </a:t>
            </a:r>
            <a:r>
              <a:rPr lang="en-US" sz="4000" dirty="0" smtClean="0"/>
              <a:t>steps proceed </a:t>
            </a:r>
            <a:r>
              <a:rPr lang="en-US" sz="4000" dirty="0"/>
              <a:t>in a more or less sequential, straight </a:t>
            </a:r>
            <a:r>
              <a:rPr lang="en-US" sz="4000" dirty="0" smtClean="0"/>
              <a:t>line from </a:t>
            </a:r>
            <a:r>
              <a:rPr lang="en-US" sz="4000" dirty="0"/>
              <a:t>beginning to end.</a:t>
            </a:r>
          </a:p>
        </p:txBody>
      </p:sp>
    </p:spTree>
    <p:extLst>
      <p:ext uri="{BB962C8B-B14F-4D97-AF65-F5344CB8AC3E}">
        <p14:creationId xmlns:p14="http://schemas.microsoft.com/office/powerpoint/2010/main" val="4182129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410200"/>
          </a:xfrm>
        </p:spPr>
        <p:txBody>
          <a:bodyPr>
            <a:normAutofit/>
          </a:bodyPr>
          <a:lstStyle/>
          <a:p>
            <a:r>
              <a:rPr lang="en-US" dirty="0"/>
              <a:t>• The three models discussed in this book are </a:t>
            </a:r>
            <a:r>
              <a:rPr lang="en-US" dirty="0" smtClean="0"/>
              <a:t>either deductive </a:t>
            </a:r>
            <a:r>
              <a:rPr lang="en-US" dirty="0"/>
              <a:t>or inductive:</a:t>
            </a:r>
          </a:p>
          <a:p>
            <a:r>
              <a:rPr lang="en-US" dirty="0"/>
              <a:t>○ A deductive model proceeds from the </a:t>
            </a:r>
            <a:r>
              <a:rPr lang="en-US" dirty="0" smtClean="0"/>
              <a:t>general (examining </a:t>
            </a:r>
            <a:r>
              <a:rPr lang="en-US" dirty="0"/>
              <a:t>the needs of society, for example) </a:t>
            </a:r>
            <a:r>
              <a:rPr lang="en-US" dirty="0" smtClean="0"/>
              <a:t>to the </a:t>
            </a:r>
            <a:r>
              <a:rPr lang="en-US" dirty="0"/>
              <a:t>specific (specifying instructional </a:t>
            </a:r>
            <a:r>
              <a:rPr lang="en-US" dirty="0" smtClean="0"/>
              <a:t>objectives, for </a:t>
            </a:r>
            <a:r>
              <a:rPr lang="en-US" dirty="0"/>
              <a:t>example).</a:t>
            </a:r>
          </a:p>
          <a:p>
            <a:r>
              <a:rPr lang="en-US" dirty="0"/>
              <a:t>○ An inductive model starts with the </a:t>
            </a:r>
            <a:r>
              <a:rPr lang="en-US" dirty="0" smtClean="0"/>
              <a:t>development of </a:t>
            </a:r>
            <a:r>
              <a:rPr lang="en-US" dirty="0"/>
              <a:t>curriculum materials and leads </a:t>
            </a:r>
            <a:r>
              <a:rPr lang="en-US" dirty="0" smtClean="0"/>
              <a:t>to generalization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4793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Autofit/>
          </a:bodyPr>
          <a:lstStyle/>
          <a:p>
            <a:r>
              <a:rPr lang="en-US" sz="3600" dirty="0"/>
              <a:t>• The three models presented in this chapter </a:t>
            </a:r>
            <a:r>
              <a:rPr lang="en-US" sz="3600" dirty="0" smtClean="0"/>
              <a:t>are prescriptive </a:t>
            </a:r>
            <a:r>
              <a:rPr lang="en-US" sz="3600" dirty="0"/>
              <a:t>rather than descriptive:</a:t>
            </a:r>
          </a:p>
          <a:p>
            <a:r>
              <a:rPr lang="en-US" sz="3600" dirty="0"/>
              <a:t>○ they suggest what ought to be done (and what </a:t>
            </a:r>
            <a:r>
              <a:rPr lang="en-US" sz="3600" dirty="0" smtClean="0"/>
              <a:t>is done </a:t>
            </a:r>
            <a:r>
              <a:rPr lang="en-US" sz="3600" dirty="0"/>
              <a:t>by many curriculum developers).</a:t>
            </a:r>
          </a:p>
          <a:p>
            <a:r>
              <a:rPr lang="en-US" sz="3600" dirty="0"/>
              <a:t>• Curriculum workers should exercise judgment as </a:t>
            </a:r>
            <a:r>
              <a:rPr lang="en-US" sz="3600" dirty="0" smtClean="0"/>
              <a:t>to the </a:t>
            </a:r>
            <a:r>
              <a:rPr lang="en-US" sz="3600" dirty="0"/>
              <a:t>entry points and interrelationships </a:t>
            </a:r>
            <a:r>
              <a:rPr lang="en-US" sz="3600" dirty="0" smtClean="0"/>
              <a:t>of components </a:t>
            </a:r>
            <a:r>
              <a:rPr lang="en-US" sz="3600" dirty="0"/>
              <a:t>of the models.</a:t>
            </a:r>
          </a:p>
        </p:txBody>
      </p:sp>
    </p:spTree>
    <p:extLst>
      <p:ext uri="{BB962C8B-B14F-4D97-AF65-F5344CB8AC3E}">
        <p14:creationId xmlns:p14="http://schemas.microsoft.com/office/powerpoint/2010/main" val="4532419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</TotalTime>
  <Words>325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PowerPoint Presentation</vt:lpstr>
      <vt:lpstr>MODELS</vt:lpstr>
      <vt:lpstr>VARIATION IN MODELS</vt:lpstr>
      <vt:lpstr>MODELS FOR CURRICULUM DEVELOPMENT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Malik</dc:creator>
  <cp:lastModifiedBy>Dr. Malik</cp:lastModifiedBy>
  <cp:revision>5</cp:revision>
  <dcterms:created xsi:type="dcterms:W3CDTF">2020-11-09T13:44:02Z</dcterms:created>
  <dcterms:modified xsi:type="dcterms:W3CDTF">2020-11-09T19:40:06Z</dcterms:modified>
</cp:coreProperties>
</file>