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14" r:id="rId1"/>
  </p:sldMasterIdLst>
  <p:sldIdLst>
    <p:sldId id="273" r:id="rId2"/>
    <p:sldId id="293" r:id="rId3"/>
    <p:sldId id="294" r:id="rId4"/>
    <p:sldId id="295" r:id="rId5"/>
    <p:sldId id="296" r:id="rId6"/>
    <p:sldId id="297" r:id="rId7"/>
    <p:sldId id="298" r:id="rId8"/>
    <p:sldId id="299" r:id="rId9"/>
    <p:sldId id="300" r:id="rId10"/>
  </p:sldIdLst>
  <p:sldSz cx="9144000" cy="6858000" type="screen4x3"/>
  <p:notesSz cx="9236075" cy="7010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55338-0D06-4ECC-97A7-51BFC2581DD4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E81-6CAE-4B94-BBBB-EC47839A99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739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55338-0D06-4ECC-97A7-51BFC2581DD4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E81-6CAE-4B94-BBBB-EC47839A99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33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55338-0D06-4ECC-97A7-51BFC2581DD4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E81-6CAE-4B94-BBBB-EC47839A99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3172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872588"/>
            <a:ext cx="6977064" cy="272991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372797"/>
            <a:ext cx="7773339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55338-0D06-4ECC-97A7-51BFC2581DD4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E81-6CAE-4B94-BBBB-EC47839A991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37626" y="887859"/>
            <a:ext cx="54688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850130" y="3120015"/>
            <a:ext cx="553641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895347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55338-0D06-4ECC-97A7-51BFC2581DD4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E81-6CAE-4B94-BBBB-EC47839A99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2057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943356"/>
            <a:ext cx="2474232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2" y="2367093"/>
            <a:ext cx="246864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2" y="2943356"/>
            <a:ext cx="2477513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943356"/>
            <a:ext cx="247869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55338-0D06-4ECC-97A7-51BFC2581DD4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E81-6CAE-4B94-BBBB-EC47839A99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046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1" y="4204820"/>
            <a:ext cx="247230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1" y="4781082"/>
            <a:ext cx="2472307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781081"/>
            <a:ext cx="2477514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4204820"/>
            <a:ext cx="247551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0" y="4781079"/>
            <a:ext cx="2478790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55338-0D06-4ECC-97A7-51BFC2581DD4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E81-6CAE-4B94-BBBB-EC47839A99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7333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55338-0D06-4ECC-97A7-51BFC2581DD4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E81-6CAE-4B94-BBBB-EC47839A99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068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02"/>
            <a:ext cx="5744043" cy="518159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55338-0D06-4ECC-97A7-51BFC2581DD4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E81-6CAE-4B94-BBBB-EC47839A99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461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55338-0D06-4ECC-97A7-51BFC2581DD4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E81-6CAE-4B94-BBBB-EC47839A99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722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55338-0D06-4ECC-97A7-51BFC2581DD4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E81-6CAE-4B94-BBBB-EC47839A99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763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55338-0D06-4ECC-97A7-51BFC2581DD4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E81-6CAE-4B94-BBBB-EC47839A99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156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55338-0D06-4ECC-97A7-51BFC2581DD4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E81-6CAE-4B94-BBBB-EC47839A99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066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55338-0D06-4ECC-97A7-51BFC2581DD4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E81-6CAE-4B94-BBBB-EC47839A99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108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55338-0D06-4ECC-97A7-51BFC2581DD4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E81-6CAE-4B94-BBBB-EC47839A99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409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55338-0D06-4ECC-97A7-51BFC2581DD4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E81-6CAE-4B94-BBBB-EC47839A99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088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55338-0D06-4ECC-97A7-51BFC2581DD4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E81-6CAE-4B94-BBBB-EC47839A99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130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09600"/>
            <a:ext cx="4129618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04270" y="609601"/>
            <a:ext cx="3005851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632853"/>
            <a:ext cx="4129604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55338-0D06-4ECC-97A7-51BFC2581DD4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E81-6CAE-4B94-BBBB-EC47839A99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362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5C55338-0D06-4ECC-97A7-51BFC2581DD4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94B5E81-6CAE-4B94-BBBB-EC47839A99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480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5" r:id="rId1"/>
    <p:sldLayoutId id="2147484016" r:id="rId2"/>
    <p:sldLayoutId id="2147484017" r:id="rId3"/>
    <p:sldLayoutId id="2147484018" r:id="rId4"/>
    <p:sldLayoutId id="2147484019" r:id="rId5"/>
    <p:sldLayoutId id="2147484020" r:id="rId6"/>
    <p:sldLayoutId id="2147484021" r:id="rId7"/>
    <p:sldLayoutId id="2147484022" r:id="rId8"/>
    <p:sldLayoutId id="2147484023" r:id="rId9"/>
    <p:sldLayoutId id="2147484024" r:id="rId10"/>
    <p:sldLayoutId id="2147484025" r:id="rId11"/>
    <p:sldLayoutId id="2147484026" r:id="rId12"/>
    <p:sldLayoutId id="2147484027" r:id="rId13"/>
    <p:sldLayoutId id="2147484028" r:id="rId14"/>
    <p:sldLayoutId id="2147484029" r:id="rId15"/>
    <p:sldLayoutId id="2147484030" r:id="rId16"/>
    <p:sldLayoutId id="2147484031" r:id="rId17"/>
    <p:sldLayoutId id="2147484032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positivepsychology.org.uk/happiness-and-subjective-well-being/" TargetMode="External"/><Relationship Id="rId2" Type="http://schemas.openxmlformats.org/officeDocument/2006/relationships/hyperlink" Target="http://positivepsychology.org.uk/happiness-scientists-citizens/" TargetMode="Externa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EA9E34-CF31-483E-A0F7-6E4E9324E8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57400"/>
            <a:ext cx="8229600" cy="2133600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 to Psychology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A9A7B-8B3C-4834-95F2-2D122F04A8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1000" y="5029200"/>
            <a:ext cx="4495800" cy="838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Course instructor: Samreen Umar</a:t>
            </a:r>
          </a:p>
          <a:p>
            <a:pPr marL="0" indent="0" algn="ctr">
              <a:buNone/>
            </a:pPr>
            <a:r>
              <a:rPr lang="en-US" sz="16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psychology, UOS</a:t>
            </a:r>
          </a:p>
        </p:txBody>
      </p:sp>
    </p:spTree>
    <p:extLst>
      <p:ext uri="{BB962C8B-B14F-4D97-AF65-F5344CB8AC3E}">
        <p14:creationId xmlns:p14="http://schemas.microsoft.com/office/powerpoint/2010/main" val="2089370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18519"/>
            <a:ext cx="7773338" cy="905482"/>
          </a:xfrm>
        </p:spPr>
        <p:txBody>
          <a:bodyPr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School of thoughts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24001"/>
            <a:ext cx="7886700" cy="4336691"/>
          </a:xfrm>
        </p:spPr>
        <p:txBody>
          <a:bodyPr>
            <a:noAutofit/>
          </a:bodyPr>
          <a:lstStyle/>
          <a:p>
            <a:r>
              <a:rPr lang="en-US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particular idea or set of ideas held by a specific group or any idea that a group strongly beliefs in can be considered a school of thought.</a:t>
            </a:r>
          </a:p>
          <a:p>
            <a:r>
              <a:rPr lang="en-US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Several schools of thought have helped to shape the field of psychology into what it is today. These include:</a:t>
            </a:r>
          </a:p>
          <a:p>
            <a:r>
              <a:rPr lang="en-US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Structuralism</a:t>
            </a:r>
          </a:p>
          <a:p>
            <a:r>
              <a:rPr lang="en-US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Functionalism</a:t>
            </a:r>
          </a:p>
          <a:p>
            <a:r>
              <a:rPr lang="en-US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Psychoanalysis</a:t>
            </a:r>
          </a:p>
          <a:p>
            <a:r>
              <a:rPr lang="en-US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Behaviorism</a:t>
            </a:r>
          </a:p>
          <a:p>
            <a:r>
              <a:rPr lang="en-US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Gestalt psychology </a:t>
            </a:r>
          </a:p>
          <a:p>
            <a:r>
              <a:rPr lang="en-US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Humanistic psychology </a:t>
            </a:r>
          </a:p>
          <a:p>
            <a:r>
              <a:rPr lang="en-US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Positive psychology </a:t>
            </a:r>
          </a:p>
        </p:txBody>
      </p:sp>
    </p:spTree>
    <p:extLst>
      <p:ext uri="{BB962C8B-B14F-4D97-AF65-F5344CB8AC3E}">
        <p14:creationId xmlns:p14="http://schemas.microsoft.com/office/powerpoint/2010/main" val="23001765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18519"/>
            <a:ext cx="7773338" cy="676882"/>
          </a:xfrm>
        </p:spPr>
        <p:txBody>
          <a:bodyPr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Structuralism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331" y="1295402"/>
            <a:ext cx="7773339" cy="4495800"/>
          </a:xfrm>
        </p:spPr>
        <p:txBody>
          <a:bodyPr>
            <a:noAutofit/>
          </a:bodyPr>
          <a:lstStyle/>
          <a:p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1879, Wilhelm Wundt established the first “psychological” laboratory in Germany. He is widely viewed as the founder of psychology.</a:t>
            </a:r>
          </a:p>
          <a:p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 attempted to uncover the structure of consciousness (the awareness of immediate experience) by breaking down mental processes into their most basic components (sensation, feeling, and images).</a:t>
            </a:r>
          </a:p>
          <a:p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was done through a process called introspection.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“A careful systematic self-observation of one’s own inner experience”</a:t>
            </a:r>
          </a:p>
          <a:p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Wundt's approach became known as structuralism.</a:t>
            </a:r>
          </a:p>
        </p:txBody>
      </p:sp>
    </p:spTree>
    <p:extLst>
      <p:ext uri="{BB962C8B-B14F-4D97-AF65-F5344CB8AC3E}">
        <p14:creationId xmlns:p14="http://schemas.microsoft.com/office/powerpoint/2010/main" val="29218977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18519"/>
            <a:ext cx="7773338" cy="1210282"/>
          </a:xfrm>
        </p:spPr>
        <p:txBody>
          <a:bodyPr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Functionalism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331" y="1828802"/>
            <a:ext cx="7773339" cy="4343398"/>
          </a:xfrm>
        </p:spPr>
        <p:txBody>
          <a:bodyPr>
            <a:noAutofit/>
          </a:bodyPr>
          <a:lstStyle/>
          <a:p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William James argued that consciousness cannot be broken down into elements.</a:t>
            </a:r>
          </a:p>
          <a:p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 was concerned with ongoing conscious experience and the functions of mental processes.</a:t>
            </a:r>
          </a:p>
          <a:p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His views gave rise to another branch of psychology -Functionalism</a:t>
            </a:r>
          </a:p>
        </p:txBody>
      </p:sp>
    </p:spTree>
    <p:extLst>
      <p:ext uri="{BB962C8B-B14F-4D97-AF65-F5344CB8AC3E}">
        <p14:creationId xmlns:p14="http://schemas.microsoft.com/office/powerpoint/2010/main" val="7778732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18519"/>
            <a:ext cx="7773338" cy="829282"/>
          </a:xfrm>
        </p:spPr>
        <p:txBody>
          <a:bodyPr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Behaviorism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71600"/>
            <a:ext cx="7886700" cy="4118372"/>
          </a:xfrm>
        </p:spPr>
        <p:txBody>
          <a:bodyPr>
            <a:noAutofit/>
          </a:bodyPr>
          <a:lstStyle/>
          <a:p>
            <a:r>
              <a:rPr lang="en-US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Behaviorists held the view that only overt behavior can be studied scientifically.</a:t>
            </a:r>
          </a:p>
          <a:p>
            <a:r>
              <a:rPr lang="en-US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advocated the use of strict experimental procedures in psychology.</a:t>
            </a:r>
          </a:p>
          <a:p>
            <a:r>
              <a:rPr lang="en-US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Behaviorists believed that all behaviors are shaped by the environment.</a:t>
            </a:r>
          </a:p>
          <a:p>
            <a:pPr marL="0" indent="0">
              <a:buNone/>
            </a:pPr>
            <a:r>
              <a:rPr lang="en-US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Supported by b. F. Skinner, Ivan Pavlov and john B. Watson</a:t>
            </a:r>
          </a:p>
          <a:p>
            <a:r>
              <a:rPr lang="en-US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Skinner </a:t>
            </a:r>
            <a:r>
              <a:rPr lang="en-US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US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operant conditioning (learning occurs through reinforcement and punishment)</a:t>
            </a:r>
          </a:p>
          <a:p>
            <a:r>
              <a:rPr lang="en-US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Pavlov    </a:t>
            </a:r>
            <a:r>
              <a:rPr lang="en-US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n-US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classical conditioning (learning occurs through association)</a:t>
            </a:r>
          </a:p>
          <a:p>
            <a:r>
              <a:rPr lang="en-US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Watson </a:t>
            </a:r>
            <a:r>
              <a:rPr lang="en-US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n-US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observational learning (learn by imitating and observing other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828800" y="3962400"/>
            <a:ext cx="676141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1828800" y="4800600"/>
            <a:ext cx="676141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1828800" y="5638800"/>
            <a:ext cx="676141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17783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Gestalt Psychology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331" y="2438400"/>
            <a:ext cx="7773339" cy="3352801"/>
          </a:xfrm>
        </p:spPr>
        <p:txBody>
          <a:bodyPr>
            <a:normAutofit/>
          </a:bodyPr>
          <a:lstStyle/>
          <a:p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Gestalt psychology –founded by Max Wertheimer</a:t>
            </a:r>
          </a:p>
          <a:p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Focused on studying mental processes and behaviors as „wholes‟ rather than trying to separate them into discrete functions or parts.</a:t>
            </a:r>
          </a:p>
          <a:p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Held the view that “the whole is greater than the sum of its parts.”</a:t>
            </a:r>
          </a:p>
          <a:p>
            <a:endParaRPr lang="en-US" sz="24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53997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18519"/>
            <a:ext cx="7773338" cy="676882"/>
          </a:xfrm>
        </p:spPr>
        <p:txBody>
          <a:bodyPr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Psychoanalysis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95402"/>
            <a:ext cx="7773339" cy="3845652"/>
          </a:xfrm>
        </p:spPr>
        <p:txBody>
          <a:bodyPr>
            <a:noAutofit/>
          </a:bodyPr>
          <a:lstStyle/>
          <a:p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While other theorists tried to explain varying aspects of conscious experience, </a:t>
            </a:r>
          </a:p>
          <a:p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Sigmund Freud argued for the role of the unconscious and other internal processes in human behavior and mental disorders.</a:t>
            </a:r>
          </a:p>
          <a:p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His work formed the foundation of psychoanalytic theory</a:t>
            </a:r>
          </a:p>
          <a:p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Focused on childhood experiences that are very important</a:t>
            </a:r>
          </a:p>
          <a:p>
            <a:r>
              <a:rPr lang="en-US" alt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Believed that childhood experiences determined adult personality</a:t>
            </a:r>
          </a:p>
          <a:p>
            <a:r>
              <a:rPr lang="en-US" alt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Believed that abnormal behavior originated from unconscious</a:t>
            </a:r>
          </a:p>
        </p:txBody>
      </p:sp>
    </p:spTree>
    <p:extLst>
      <p:ext uri="{BB962C8B-B14F-4D97-AF65-F5344CB8AC3E}">
        <p14:creationId xmlns:p14="http://schemas.microsoft.com/office/powerpoint/2010/main" val="16774002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Humanistic psychology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331" y="2367094"/>
            <a:ext cx="7773339" cy="3728906"/>
          </a:xfrm>
        </p:spPr>
        <p:txBody>
          <a:bodyPr>
            <a:noAutofit/>
          </a:bodyPr>
          <a:lstStyle/>
          <a:p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Humanistic psychologists argued that humans are not helplessly controlled by unconscious or environmental forces –we have free will, goals, aspirations, and other positive motives which should be studied.</a:t>
            </a:r>
          </a:p>
          <a:p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Influenced by carl rogers. (Client centered therapy)</a:t>
            </a:r>
          </a:p>
          <a:p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Individual needs congruence, empathy, unconditional positive regards and genuineness</a:t>
            </a:r>
          </a:p>
        </p:txBody>
      </p:sp>
    </p:spTree>
    <p:extLst>
      <p:ext uri="{BB962C8B-B14F-4D97-AF65-F5344CB8AC3E}">
        <p14:creationId xmlns:p14="http://schemas.microsoft.com/office/powerpoint/2010/main" val="18345548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Positive psychology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331" y="2133600"/>
            <a:ext cx="7773339" cy="3962400"/>
          </a:xfrm>
        </p:spPr>
        <p:txBody>
          <a:bodyPr>
            <a:noAutofit/>
          </a:bodyPr>
          <a:lstStyle/>
          <a:p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Founded by Martin Seligman</a:t>
            </a:r>
          </a:p>
          <a:p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Arose from the observation that psychologists generally focus on the negative side of human behavior while largely neglecting the more positive aspects of human experience.</a:t>
            </a:r>
          </a:p>
          <a:p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Positive psychology is a science of positive aspects of human life, such as </a:t>
            </a:r>
            <a:r>
              <a:rPr lang="en-US" sz="2400" b="1" cap="none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happiness</a:t>
            </a:r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en-US" sz="2400" b="1" cap="none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well-being</a:t>
            </a:r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and flourishing.</a:t>
            </a:r>
          </a:p>
          <a:p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Focused on discovering and promoting factors that allow individuals and communities to thrive/grow.</a:t>
            </a:r>
          </a:p>
        </p:txBody>
      </p:sp>
    </p:spTree>
    <p:extLst>
      <p:ext uri="{BB962C8B-B14F-4D97-AF65-F5344CB8AC3E}">
        <p14:creationId xmlns:p14="http://schemas.microsoft.com/office/powerpoint/2010/main" val="1349180648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1077</TotalTime>
  <Words>517</Words>
  <Application>Microsoft Office PowerPoint</Application>
  <PresentationFormat>On-screen Show (4:3)</PresentationFormat>
  <Paragraphs>52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Times New Roman</vt:lpstr>
      <vt:lpstr>Tw Cen MT</vt:lpstr>
      <vt:lpstr>Wingdings</vt:lpstr>
      <vt:lpstr>Droplet</vt:lpstr>
      <vt:lpstr>Introduction to Psychology</vt:lpstr>
      <vt:lpstr>School of thoughts </vt:lpstr>
      <vt:lpstr>Structuralism</vt:lpstr>
      <vt:lpstr>Functionalism </vt:lpstr>
      <vt:lpstr>Behaviorism </vt:lpstr>
      <vt:lpstr>Gestalt Psychology </vt:lpstr>
      <vt:lpstr>Psychoanalysis </vt:lpstr>
      <vt:lpstr>Humanistic psychology </vt:lpstr>
      <vt:lpstr>Positive psychology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psychology</dc:title>
  <dc:creator>nOMi</dc:creator>
  <cp:lastModifiedBy>samreen umar</cp:lastModifiedBy>
  <cp:revision>65</cp:revision>
  <cp:lastPrinted>2019-10-30T05:04:38Z</cp:lastPrinted>
  <dcterms:created xsi:type="dcterms:W3CDTF">2013-12-21T11:47:49Z</dcterms:created>
  <dcterms:modified xsi:type="dcterms:W3CDTF">2020-05-03T17:30:35Z</dcterms:modified>
</cp:coreProperties>
</file>