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2"/>
  </p:handoutMasterIdLst>
  <p:sldIdLst>
    <p:sldId id="257" r:id="rId2"/>
    <p:sldId id="289" r:id="rId3"/>
    <p:sldId id="286" r:id="rId4"/>
    <p:sldId id="288" r:id="rId5"/>
    <p:sldId id="287" r:id="rId6"/>
    <p:sldId id="259" r:id="rId7"/>
    <p:sldId id="260" r:id="rId8"/>
    <p:sldId id="261" r:id="rId9"/>
    <p:sldId id="262" r:id="rId10"/>
    <p:sldId id="263" r:id="rId11"/>
    <p:sldId id="264" r:id="rId12"/>
    <p:sldId id="265" r:id="rId13"/>
    <p:sldId id="266" r:id="rId14"/>
    <p:sldId id="267" r:id="rId15"/>
    <p:sldId id="268" r:id="rId16"/>
    <p:sldId id="269" r:id="rId17"/>
    <p:sldId id="271" r:id="rId18"/>
    <p:sldId id="274" r:id="rId19"/>
    <p:sldId id="278" r:id="rId20"/>
    <p:sldId id="279" r:id="rId21"/>
    <p:sldId id="280" r:id="rId22"/>
    <p:sldId id="281" r:id="rId23"/>
    <p:sldId id="282" r:id="rId24"/>
    <p:sldId id="283" r:id="rId25"/>
    <p:sldId id="284" r:id="rId26"/>
    <p:sldId id="285" r:id="rId27"/>
    <p:sldId id="275" r:id="rId28"/>
    <p:sldId id="276" r:id="rId29"/>
    <p:sldId id="277" r:id="rId30"/>
    <p:sldId id="291" r:id="rId31"/>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AE103227-E795-4C1B-83C7-9CD8B2F9E77D}" type="datetimeFigureOut">
              <a:rPr lang="en-US" smtClean="0"/>
              <a:t>11/13/2016</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DDACAD50-AE26-4997-A1A5-790CA38CBC36}"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47666DE-C23E-4DFA-925A-3486D4151F60}" type="datetimeFigureOut">
              <a:rPr lang="en-US" smtClean="0"/>
              <a:pPr/>
              <a:t>11/13/2016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AE64E14-6E71-47AA-8007-779689DC0D9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E64E14-6E71-47AA-8007-779689DC0D9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E64E14-6E71-47AA-8007-779689DC0D9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E64E14-6E71-47AA-8007-779689DC0D9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8AE64E14-6E71-47AA-8007-779689DC0D9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E64E14-6E71-47AA-8007-779689DC0D9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8AE64E14-6E71-47AA-8007-779689DC0D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8AE64E14-6E71-47AA-8007-779689DC0D9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47666DE-C23E-4DFA-925A-3486D4151F60}" type="datetimeFigureOut">
              <a:rPr lang="en-US" smtClean="0"/>
              <a:pPr/>
              <a:t>11/13/2016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8AE64E14-6E71-47AA-8007-779689DC0D9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47666DE-C23E-4DFA-925A-3486D4151F60}" type="datetimeFigureOut">
              <a:rPr lang="en-US" smtClean="0"/>
              <a:pPr/>
              <a:t>11/13/2016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8AE64E14-6E71-47AA-8007-779689DC0D9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47666DE-C23E-4DFA-925A-3486D4151F60}" type="datetimeFigureOut">
              <a:rPr lang="en-US" smtClean="0"/>
              <a:pPr/>
              <a:t>11/13/2016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AE64E14-6E71-47AA-8007-779689DC0D9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47666DE-C23E-4DFA-925A-3486D4151F60}" type="datetimeFigureOut">
              <a:rPr lang="en-US" smtClean="0"/>
              <a:pPr/>
              <a:t>11/13/2016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AE64E14-6E71-47AA-8007-779689DC0D9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After isolation of thiamin and riboflavin from the vitamin B complex, niacin was the third B vitamin to be established.</a:t>
            </a:r>
          </a:p>
          <a:p>
            <a:r>
              <a:rPr lang="en-US" sz="2000" dirty="0" smtClean="0"/>
              <a:t>Niacin exerts its major physiological effects</a:t>
            </a:r>
            <a:br>
              <a:rPr lang="en-US" sz="2000" dirty="0" smtClean="0"/>
            </a:br>
            <a:r>
              <a:rPr lang="en-US" sz="2000" dirty="0" smtClean="0"/>
              <a:t>through its role in the enzyme system for cell respiration.</a:t>
            </a:r>
          </a:p>
          <a:p>
            <a:r>
              <a:rPr lang="en-US" sz="2000" dirty="0" smtClean="0"/>
              <a:t>Niacin was found to be a dietary essential for pigs, poultry, and other non ruminant animals.</a:t>
            </a:r>
          </a:p>
          <a:p>
            <a:r>
              <a:rPr lang="en-US" sz="2000" dirty="0" smtClean="0"/>
              <a:t>The vitamin can also be considered a drug when administered at pharmacological levels.</a:t>
            </a:r>
            <a:br>
              <a:rPr lang="en-US" sz="2000" dirty="0" smtClean="0"/>
            </a:br>
            <a:r>
              <a:rPr lang="en-US" sz="2000" dirty="0" smtClean="0"/>
              <a:t/>
            </a:r>
            <a:br>
              <a:rPr lang="en-US" sz="2000" dirty="0" smtClean="0"/>
            </a:br>
            <a:r>
              <a:rPr lang="en-US" sz="2000" dirty="0" smtClean="0"/>
              <a:t> </a:t>
            </a:r>
            <a:r>
              <a:rPr lang="en-US" dirty="0" smtClean="0"/>
              <a:t/>
            </a:r>
            <a:br>
              <a:rPr lang="en-US" dirty="0" smtClean="0"/>
            </a:br>
            <a:r>
              <a:rPr lang="en-US" dirty="0" smtClean="0"/>
              <a:t/>
            </a:r>
            <a:br>
              <a:rPr lang="en-US" dirty="0" smtClean="0"/>
            </a:br>
            <a:endParaRPr lang="en-US" dirty="0"/>
          </a:p>
        </p:txBody>
      </p:sp>
      <p:sp>
        <p:nvSpPr>
          <p:cNvPr id="3" name="Title 2"/>
          <p:cNvSpPr>
            <a:spLocks noGrp="1"/>
          </p:cNvSpPr>
          <p:nvPr>
            <p:ph type="title"/>
          </p:nvPr>
        </p:nvSpPr>
        <p:spPr/>
        <p:txBody>
          <a:bodyPr/>
          <a:lstStyle/>
          <a:p>
            <a:r>
              <a:rPr lang="en-US" dirty="0" smtClean="0"/>
              <a:t>Introduction of Niacin</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Niacinstructure.jpg"/>
          <p:cNvPicPr>
            <a:picLocks noGrp="1" noChangeAspect="1"/>
          </p:cNvPicPr>
          <p:nvPr>
            <p:ph idx="1"/>
          </p:nvPr>
        </p:nvPicPr>
        <p:blipFill>
          <a:blip r:embed="rId3"/>
          <a:stretch>
            <a:fillRect/>
          </a:stretch>
        </p:blipFill>
        <p:spPr>
          <a:xfrm>
            <a:off x="548922" y="1481138"/>
            <a:ext cx="8046155" cy="4525962"/>
          </a:xfrm>
        </p:spPr>
      </p:pic>
      <p:sp>
        <p:nvSpPr>
          <p:cNvPr id="3" name="Title 2"/>
          <p:cNvSpPr>
            <a:spLocks noGrp="1"/>
          </p:cNvSpPr>
          <p:nvPr>
            <p:ph type="title"/>
          </p:nvPr>
        </p:nvSpPr>
        <p:spPr/>
        <p:txBody>
          <a:bodyPr/>
          <a:lstStyle/>
          <a:p>
            <a:r>
              <a:rPr lang="en-US" dirty="0" smtClean="0"/>
              <a:t>Chemical Structure</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b="1" u="sng" dirty="0" smtClean="0"/>
              <a:t>Absorption, Transportation and storage</a:t>
            </a:r>
            <a:r>
              <a:rPr lang="en-US" sz="2400" b="1" dirty="0" smtClean="0"/>
              <a:t>:</a:t>
            </a:r>
          </a:p>
          <a:p>
            <a:r>
              <a:rPr lang="en-US" sz="2000" dirty="0" smtClean="0"/>
              <a:t>Nicotinic acid and its amide are absorbed by diffusion at physiological or pharmacological doses.</a:t>
            </a:r>
          </a:p>
          <a:p>
            <a:r>
              <a:rPr lang="en-US" sz="2000" dirty="0" smtClean="0"/>
              <a:t>At low concentration absorption occur as an Na+ depended facilitated diffusion.</a:t>
            </a:r>
          </a:p>
          <a:p>
            <a:r>
              <a:rPr lang="en-US" sz="2000" dirty="0" smtClean="0"/>
              <a:t>Employing GIT tube technique it was observed that Niacin absorbed by both stomach and small intestine in human.</a:t>
            </a:r>
          </a:p>
          <a:p>
            <a:r>
              <a:rPr lang="en-US" sz="2000" dirty="0" smtClean="0"/>
              <a:t>In cattle studies, Nicotinamide was more rapidly absorbed from the rumen than nicotinic acid (Erickson et al., 1991).</a:t>
            </a:r>
          </a:p>
          <a:p>
            <a:r>
              <a:rPr lang="en-US" sz="2000" dirty="0" smtClean="0"/>
              <a:t>Niacin in food mostly occur in its co enzyme form which hydrolyzed during digestion and no need of further hydrolysis in GIT.</a:t>
            </a:r>
            <a:br>
              <a:rPr lang="en-US" sz="2000" dirty="0" smtClean="0"/>
            </a:br>
            <a:endParaRPr lang="en-US" sz="2000" dirty="0" smtClean="0"/>
          </a:p>
        </p:txBody>
      </p:sp>
      <p:sp>
        <p:nvSpPr>
          <p:cNvPr id="3" name="Title 2"/>
          <p:cNvSpPr>
            <a:spLocks noGrp="1"/>
          </p:cNvSpPr>
          <p:nvPr>
            <p:ph type="title"/>
          </p:nvPr>
        </p:nvSpPr>
        <p:spPr/>
        <p:txBody>
          <a:bodyPr/>
          <a:lstStyle/>
          <a:p>
            <a:r>
              <a:rPr lang="en-US" dirty="0" smtClean="0"/>
              <a:t>Metabolism of Niacin</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lstStyle/>
          <a:p>
            <a:r>
              <a:rPr lang="en-US" sz="2000" dirty="0" smtClean="0"/>
              <a:t>The intestinal mucosa is rich in niacin conversion enzymes such as NAD glycohydrolase.</a:t>
            </a:r>
          </a:p>
          <a:p>
            <a:r>
              <a:rPr lang="en-US" sz="2000" dirty="0" smtClean="0"/>
              <a:t>Nicotinamide is released from NAD in the liver and intestines by glycohydrolase for transport to tissues that synthesize NAD as needed.</a:t>
            </a:r>
          </a:p>
          <a:p>
            <a:r>
              <a:rPr lang="en-US" sz="2000" dirty="0" smtClean="0"/>
              <a:t>The tissue contents of Niacin and its analogs is vary according to Age,Sex, Specie and treatment of animals.</a:t>
            </a:r>
          </a:p>
          <a:p>
            <a:r>
              <a:rPr lang="en-US" sz="2000" dirty="0" smtClean="0"/>
              <a:t>Niacin coenzymes are widely distributed in the body, no true storage occurs.</a:t>
            </a:r>
          </a:p>
          <a:p>
            <a:r>
              <a:rPr lang="en-US" sz="2000" dirty="0" smtClean="0"/>
              <a:t>Liver contains the greatest niacin concentration, but the amount stored is not great.</a:t>
            </a:r>
            <a:r>
              <a:rPr lang="en-US" dirty="0" smtClean="0"/>
              <a:t/>
            </a:r>
            <a:br>
              <a:rPr lang="en-US" dirty="0" smtClean="0"/>
            </a:b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Urine is the primary pathway of excretion of absorbed niacin and its metabolites.</a:t>
            </a:r>
          </a:p>
          <a:p>
            <a:r>
              <a:rPr lang="en-US" sz="2000" dirty="0" smtClean="0"/>
              <a:t> The principal excretory product in humans, dogs, rats, and pigs is the methylated metabolite </a:t>
            </a:r>
            <a:r>
              <a:rPr lang="en-US" sz="2000" i="1" dirty="0" smtClean="0"/>
              <a:t>N</a:t>
            </a:r>
            <a:r>
              <a:rPr lang="en-US" sz="2000" dirty="0" smtClean="0"/>
              <a:t>′-methylnicotinamide.</a:t>
            </a:r>
          </a:p>
          <a:p>
            <a:r>
              <a:rPr lang="en-US" sz="2000" dirty="0" smtClean="0"/>
              <a:t>In herbivores niacin doesn’t  seem to metabolized by methylation. Large amount secreted unchanged.</a:t>
            </a:r>
          </a:p>
          <a:p>
            <a:r>
              <a:rPr lang="en-US" sz="2000" dirty="0" smtClean="0"/>
              <a:t>In the chicken, however, nicotinic acid is conjugated with ornithine as either α- or δ- nicotinyl ornithine or dinicotinyl ornithine.</a:t>
            </a:r>
          </a:p>
          <a:p>
            <a:r>
              <a:rPr lang="en-US" sz="2000" dirty="0" smtClean="0"/>
              <a:t>The kinds and relative amounts of these products vary with the species and level of niacin intake</a:t>
            </a:r>
            <a:r>
              <a:rPr lang="en-US" sz="2000" i="1" dirty="0" smtClean="0"/>
              <a:t>.</a:t>
            </a:r>
            <a:r>
              <a:rPr lang="en-US" sz="2000" dirty="0" smtClean="0"/>
              <a:t/>
            </a:r>
            <a:br>
              <a:rPr lang="en-US" sz="2000" dirty="0" smtClean="0"/>
            </a:br>
            <a:r>
              <a:rPr lang="en-US" sz="2000" dirty="0" smtClean="0"/>
              <a:t> </a:t>
            </a:r>
            <a:br>
              <a:rPr lang="en-US" sz="2000" dirty="0" smtClean="0"/>
            </a:br>
            <a:r>
              <a:rPr lang="en-US" sz="2000" dirty="0" smtClean="0"/>
              <a:t> </a:t>
            </a:r>
            <a:br>
              <a:rPr lang="en-US" sz="2000" dirty="0" smtClean="0"/>
            </a:br>
            <a:endParaRPr lang="en-US" sz="2000" dirty="0"/>
          </a:p>
        </p:txBody>
      </p:sp>
      <p:sp>
        <p:nvSpPr>
          <p:cNvPr id="3" name="Title 2"/>
          <p:cNvSpPr>
            <a:spLocks noGrp="1"/>
          </p:cNvSpPr>
          <p:nvPr>
            <p:ph type="title"/>
          </p:nvPr>
        </p:nvSpPr>
        <p:spPr/>
        <p:txBody>
          <a:bodyPr>
            <a:normAutofit/>
          </a:bodyPr>
          <a:lstStyle/>
          <a:p>
            <a:r>
              <a:rPr lang="en-US" dirty="0" smtClean="0"/>
              <a:t>Excretion:</a:t>
            </a:r>
            <a:endParaRPr lang="en-US" dirty="0"/>
          </a:p>
        </p:txBody>
      </p:sp>
    </p:spTree>
  </p:cSld>
  <p:clrMapOvr>
    <a:masterClrMapping/>
  </p:clrMapOvr>
  <p:transition>
    <p:wheel spokes="8"/>
    <p:sndAc>
      <p:stSnd>
        <p:snd r:embed="rId2" name="wind.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The major function of niacin is in the coenzyme forms of Nicotinamide, NAD and NADP which contains enzymes that are associated with several reaction with carbohydrates protein and lipids metabolism.</a:t>
            </a:r>
          </a:p>
          <a:p>
            <a:r>
              <a:rPr lang="en-US" sz="2000" dirty="0" smtClean="0"/>
              <a:t>Essentially important in metabolic reaction gives energy to animals.</a:t>
            </a:r>
          </a:p>
          <a:p>
            <a:r>
              <a:rPr lang="en-US" sz="2000" dirty="0" smtClean="0"/>
              <a:t>The coenzymes act as an intermediate in most of the H+ transfers in metabolism.</a:t>
            </a:r>
            <a:br>
              <a:rPr lang="en-US" sz="2000" dirty="0" smtClean="0"/>
            </a:br>
            <a:endParaRPr lang="en-US" sz="2000" dirty="0" smtClean="0"/>
          </a:p>
          <a:p>
            <a:endParaRPr lang="en-US" sz="2000" dirty="0" smtClean="0"/>
          </a:p>
        </p:txBody>
      </p:sp>
      <p:sp>
        <p:nvSpPr>
          <p:cNvPr id="3" name="Title 2"/>
          <p:cNvSpPr>
            <a:spLocks noGrp="1"/>
          </p:cNvSpPr>
          <p:nvPr>
            <p:ph type="title"/>
          </p:nvPr>
        </p:nvSpPr>
        <p:spPr/>
        <p:txBody>
          <a:bodyPr/>
          <a:lstStyle/>
          <a:p>
            <a:r>
              <a:rPr lang="en-US" dirty="0" smtClean="0"/>
              <a:t>Function:</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b="1" dirty="0" smtClean="0"/>
              <a:t>Carbohydrate metabolism </a:t>
            </a:r>
          </a:p>
          <a:p>
            <a:pPr>
              <a:buNone/>
            </a:pPr>
            <a:r>
              <a:rPr lang="en-US" sz="2000" dirty="0" smtClean="0"/>
              <a:t> (a) glycolysis (anaerobic oxidation of glucose) and (b) the Krebs cycle.</a:t>
            </a:r>
          </a:p>
          <a:p>
            <a:r>
              <a:rPr lang="en-US" sz="2000" dirty="0" smtClean="0"/>
              <a:t>2. </a:t>
            </a:r>
            <a:r>
              <a:rPr lang="en-US" sz="2000" b="1" dirty="0" smtClean="0"/>
              <a:t>Lipid metabolism</a:t>
            </a:r>
            <a:r>
              <a:rPr lang="en-US" sz="2000" dirty="0" smtClean="0"/>
              <a:t>—</a:t>
            </a:r>
          </a:p>
          <a:p>
            <a:pPr>
              <a:buNone/>
            </a:pPr>
            <a:r>
              <a:rPr lang="en-US" sz="2000" dirty="0" smtClean="0"/>
              <a:t> (a) glycerol synthesis and breakdown, (b) fatty acid oxidation and synthesis, and (c) steroid synthesis </a:t>
            </a:r>
          </a:p>
          <a:p>
            <a:pPr>
              <a:buFont typeface="Wingdings" pitchFamily="2" charset="2"/>
              <a:buChar char="Ø"/>
            </a:pPr>
            <a:r>
              <a:rPr lang="en-US" sz="2000" dirty="0" smtClean="0"/>
              <a:t> 3.</a:t>
            </a:r>
            <a:r>
              <a:rPr lang="en-US" sz="2000" b="1" dirty="0" smtClean="0"/>
              <a:t>Protein metabolism</a:t>
            </a:r>
            <a:r>
              <a:rPr lang="en-US" sz="2000" dirty="0" smtClean="0"/>
              <a:t>—</a:t>
            </a:r>
          </a:p>
          <a:p>
            <a:pPr>
              <a:buNone/>
            </a:pPr>
            <a:r>
              <a:rPr lang="en-US" sz="2000" dirty="0" smtClean="0"/>
              <a:t> (a) degradation and synthesis of amino acids and (b) oxidation of carbon chains via the Krebs cycle.</a:t>
            </a:r>
          </a:p>
          <a:p>
            <a:r>
              <a:rPr lang="en-US" sz="2000" dirty="0" smtClean="0"/>
              <a:t>4</a:t>
            </a:r>
            <a:r>
              <a:rPr lang="en-US" sz="2000" b="1" dirty="0" smtClean="0"/>
              <a:t>. Photosynthesis</a:t>
            </a:r>
            <a:r>
              <a:rPr lang="en-US" sz="2000" dirty="0" smtClean="0"/>
              <a:t>.</a:t>
            </a:r>
          </a:p>
          <a:p>
            <a:r>
              <a:rPr lang="en-US" sz="2000" dirty="0" smtClean="0"/>
              <a:t>5</a:t>
            </a:r>
            <a:r>
              <a:rPr lang="en-US" sz="2000" b="1" dirty="0" smtClean="0"/>
              <a:t>. Rhodopsin</a:t>
            </a:r>
            <a:r>
              <a:rPr lang="en-US" sz="2000" dirty="0" smtClean="0"/>
              <a:t> synthesis</a:t>
            </a:r>
            <a:br>
              <a:rPr lang="en-US" sz="2000" dirty="0" smtClean="0"/>
            </a:br>
            <a:endParaRPr lang="en-US" sz="2000" dirty="0"/>
          </a:p>
        </p:txBody>
      </p:sp>
      <p:sp>
        <p:nvSpPr>
          <p:cNvPr id="3" name="Title 2"/>
          <p:cNvSpPr>
            <a:spLocks noGrp="1"/>
          </p:cNvSpPr>
          <p:nvPr>
            <p:ph type="title"/>
          </p:nvPr>
        </p:nvSpPr>
        <p:spPr>
          <a:xfrm>
            <a:off x="457200" y="0"/>
            <a:ext cx="8229600" cy="1417638"/>
          </a:xfrm>
        </p:spPr>
        <p:txBody>
          <a:bodyPr>
            <a:noAutofit/>
          </a:bodyPr>
          <a:lstStyle/>
          <a:p>
            <a:r>
              <a:rPr lang="en-US" sz="1800" b="0" dirty="0" smtClean="0">
                <a:latin typeface="Aharoni" pitchFamily="2" charset="-79"/>
                <a:cs typeface="Aharoni" pitchFamily="2" charset="-79"/>
              </a:rPr>
              <a:t>Important</a:t>
            </a:r>
            <a:br>
              <a:rPr lang="en-US" sz="1800" b="0" dirty="0" smtClean="0">
                <a:latin typeface="Aharoni" pitchFamily="2" charset="-79"/>
                <a:cs typeface="Aharoni" pitchFamily="2" charset="-79"/>
              </a:rPr>
            </a:br>
            <a:r>
              <a:rPr lang="en-US" sz="1800" b="0" dirty="0" smtClean="0">
                <a:latin typeface="Aharoni" pitchFamily="2" charset="-79"/>
                <a:cs typeface="Aharoni" pitchFamily="2" charset="-79"/>
              </a:rPr>
              <a:t>metabolic reactions catalyzed by NAD and NADP are summarized below:</a:t>
            </a:r>
            <a:r>
              <a:rPr lang="en-US" sz="2400" dirty="0" smtClean="0"/>
              <a:t/>
            </a:r>
            <a:br>
              <a:rPr lang="en-US" sz="2400" dirty="0" smtClean="0"/>
            </a:br>
            <a:endParaRPr lang="en-US" sz="2400" dirty="0"/>
          </a:p>
        </p:txBody>
      </p:sp>
    </p:spTree>
  </p:cSld>
  <p:clrMapOvr>
    <a:masterClrMapping/>
  </p:clrMapOvr>
  <p:transition>
    <p:cut thruBlk="1"/>
    <p:sndAc>
      <p:stSnd>
        <p:snd r:embed="rId2" name="wind.wav" builtIn="1"/>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Requirements:</a:t>
            </a:r>
            <a:endParaRPr lang="en-US" dirty="0"/>
          </a:p>
        </p:txBody>
      </p:sp>
      <p:pic>
        <p:nvPicPr>
          <p:cNvPr id="3077" name="Picture 5"/>
          <p:cNvPicPr>
            <a:picLocks noGrp="1" noChangeAspect="1" noChangeArrowheads="1"/>
          </p:cNvPicPr>
          <p:nvPr>
            <p:ph idx="1"/>
          </p:nvPr>
        </p:nvPicPr>
        <p:blipFill>
          <a:blip r:embed="rId3"/>
          <a:srcRect/>
          <a:stretch>
            <a:fillRect/>
          </a:stretch>
        </p:blipFill>
        <p:spPr bwMode="auto">
          <a:xfrm>
            <a:off x="1066800" y="1295400"/>
            <a:ext cx="7239000" cy="4306094"/>
          </a:xfrm>
          <a:prstGeom prst="rect">
            <a:avLst/>
          </a:prstGeom>
          <a:noFill/>
          <a:ln w="9525">
            <a:noFill/>
            <a:miter lim="800000"/>
            <a:headEnd/>
            <a:tailEnd/>
          </a:ln>
          <a:effectLst/>
        </p:spPr>
      </p:pic>
    </p:spTree>
  </p:cSld>
  <p:clrMapOvr>
    <a:masterClrMapping/>
  </p:clrMapOvr>
  <p:transition>
    <p:cut thruBlk="1"/>
    <p:sndAc>
      <p:stSnd>
        <p:snd r:embed="rId2" name="wind.wav" builtIn="1"/>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en-US" sz="2000" dirty="0" smtClean="0"/>
              <a:t>Niacin requirements of ruminants are unknown; the vitamin is normally synthesized in adequate quantities in the rumen.</a:t>
            </a:r>
          </a:p>
          <a:p>
            <a:r>
              <a:rPr lang="en-US" sz="2000" b="1" dirty="0" smtClean="0"/>
              <a:t>Protein balance </a:t>
            </a:r>
            <a:r>
              <a:rPr lang="en-US" sz="2000" dirty="0" smtClean="0"/>
              <a:t>—excess of leucine, arginine, and glycine increases the</a:t>
            </a:r>
            <a:br>
              <a:rPr lang="en-US" sz="2000" dirty="0" smtClean="0"/>
            </a:br>
            <a:r>
              <a:rPr lang="en-US" sz="2000" dirty="0" smtClean="0"/>
              <a:t>requirement.</a:t>
            </a:r>
          </a:p>
          <a:p>
            <a:r>
              <a:rPr lang="en-US" sz="2000" b="1" dirty="0" smtClean="0"/>
              <a:t>High tryptophan content of feeds </a:t>
            </a:r>
            <a:r>
              <a:rPr lang="en-US" sz="2000" dirty="0" smtClean="0"/>
              <a:t>—as tryptophan content increases,</a:t>
            </a:r>
            <a:br>
              <a:rPr lang="en-US" sz="2000" dirty="0" smtClean="0"/>
            </a:br>
            <a:r>
              <a:rPr lang="en-US" sz="2000" dirty="0" smtClean="0"/>
              <a:t>niacin requirements decrease.</a:t>
            </a:r>
          </a:p>
          <a:p>
            <a:r>
              <a:rPr lang="en-US" sz="2000" b="1" dirty="0" smtClean="0"/>
              <a:t>Energy content </a:t>
            </a:r>
            <a:r>
              <a:rPr lang="en-US" sz="2000" dirty="0" smtClean="0"/>
              <a:t>—high-energy rations require more niacin per unit of</a:t>
            </a:r>
            <a:br>
              <a:rPr lang="en-US" sz="2000" dirty="0" smtClean="0"/>
            </a:br>
            <a:r>
              <a:rPr lang="en-US" sz="2000" dirty="0" smtClean="0"/>
              <a:t>feed.</a:t>
            </a:r>
            <a:endParaRPr lang="en-US" sz="2000" b="1" dirty="0" smtClean="0"/>
          </a:p>
          <a:p>
            <a:r>
              <a:rPr lang="en-US" sz="2000" b="1" dirty="0" smtClean="0"/>
              <a:t>Antibiotics </a:t>
            </a:r>
            <a:r>
              <a:rPr lang="en-US" sz="2000" dirty="0" smtClean="0"/>
              <a:t>—depending on the product, niacin requirements are increased.</a:t>
            </a:r>
          </a:p>
          <a:p>
            <a:r>
              <a:rPr lang="en-US" sz="2000" b="1" dirty="0" smtClean="0"/>
              <a:t>Dietary rancidity </a:t>
            </a:r>
            <a:r>
              <a:rPr lang="en-US" sz="2000" dirty="0" smtClean="0"/>
              <a:t>—if fat is rancid, niacin requirements are increased.</a:t>
            </a:r>
          </a:p>
          <a:p>
            <a:r>
              <a:rPr lang="en-US" sz="2000" b="1" dirty="0" smtClean="0"/>
              <a:t>Gastrointestinal synthesis </a:t>
            </a:r>
            <a:r>
              <a:rPr lang="en-US" sz="2000" dirty="0" smtClean="0"/>
              <a:t>—niacin is synthesized in the gastric and intestinal regions.</a:t>
            </a:r>
          </a:p>
          <a:p>
            <a:r>
              <a:rPr lang="en-US" sz="2000" b="1" dirty="0" smtClean="0"/>
              <a:t>Availability of niacin and tryptophan in feedstuffs </a:t>
            </a:r>
            <a:r>
              <a:rPr lang="en-US" sz="2000" dirty="0" smtClean="0"/>
              <a:t>—cereal grains</a:t>
            </a:r>
            <a:br>
              <a:rPr lang="en-US" sz="2000" dirty="0" smtClean="0"/>
            </a:br>
            <a:r>
              <a:rPr lang="en-US" sz="2000" dirty="0" smtClean="0"/>
              <a:t>and other feedstuffs have varying degrees of niacin and tryptophan availability</a:t>
            </a:r>
            <a:br>
              <a:rPr lang="en-US" sz="2000" dirty="0" smtClean="0"/>
            </a:br>
            <a:r>
              <a:rPr lang="en-US" sz="2000" dirty="0" smtClean="0"/>
              <a:t> </a:t>
            </a:r>
            <a:br>
              <a:rPr lang="en-US" sz="2000" dirty="0" smtClean="0"/>
            </a:br>
            <a:endParaRPr lang="en-US" sz="2000" dirty="0"/>
          </a:p>
        </p:txBody>
      </p:sp>
      <p:sp>
        <p:nvSpPr>
          <p:cNvPr id="3" name="Title 2"/>
          <p:cNvSpPr>
            <a:spLocks noGrp="1"/>
          </p:cNvSpPr>
          <p:nvPr>
            <p:ph type="title"/>
          </p:nvPr>
        </p:nvSpPr>
        <p:spPr/>
        <p:txBody>
          <a:bodyPr>
            <a:normAutofit fontScale="90000"/>
          </a:bodyPr>
          <a:lstStyle/>
          <a:p>
            <a:r>
              <a:rPr lang="en-US" dirty="0" smtClean="0"/>
              <a:t>Factor affecting Niacin requirement in ruminants:</a:t>
            </a:r>
            <a:endParaRPr lang="en-US" dirty="0"/>
          </a:p>
        </p:txBody>
      </p:sp>
    </p:spTree>
  </p:cSld>
  <p:clrMapOvr>
    <a:masterClrMapping/>
  </p:clrMapOvr>
  <p:transition>
    <p:cut thruBlk="1"/>
    <p:sndAc>
      <p:stSnd>
        <p:snd r:embed="rId2" name="wind.wav" builtIn="1"/>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Niacin deficiency is characterized by severe metabolic disorders in the skin and digestive organs. </a:t>
            </a:r>
          </a:p>
          <a:p>
            <a:r>
              <a:rPr lang="en-US" sz="2000" dirty="0" smtClean="0"/>
              <a:t>The first signs to appear are loss of appetite, retarded growth, weakness, digestive disorders, and diarrhea. </a:t>
            </a:r>
          </a:p>
          <a:p>
            <a:r>
              <a:rPr lang="en-US" dirty="0" smtClean="0"/>
              <a:t/>
            </a:r>
            <a:br>
              <a:rPr lang="en-US" dirty="0" smtClean="0"/>
            </a:br>
            <a:r>
              <a:rPr lang="en-US" dirty="0" smtClean="0"/>
              <a:t>we will study deficiency in only ruminants small ruminant and poultry.</a:t>
            </a:r>
          </a:p>
          <a:p>
            <a:endParaRPr lang="en-US" dirty="0"/>
          </a:p>
        </p:txBody>
      </p:sp>
      <p:sp>
        <p:nvSpPr>
          <p:cNvPr id="3" name="Title 2"/>
          <p:cNvSpPr>
            <a:spLocks noGrp="1"/>
          </p:cNvSpPr>
          <p:nvPr>
            <p:ph type="title"/>
          </p:nvPr>
        </p:nvSpPr>
        <p:spPr/>
        <p:txBody>
          <a:bodyPr/>
          <a:lstStyle/>
          <a:p>
            <a:r>
              <a:rPr lang="en-US" dirty="0" smtClean="0"/>
              <a:t>Deficiency of Niacin:</a:t>
            </a:r>
            <a:endParaRPr lang="en-US" dirty="0"/>
          </a:p>
        </p:txBody>
      </p:sp>
    </p:spTree>
  </p:cSld>
  <p:clrMapOvr>
    <a:masterClrMapping/>
  </p:clrMapOvr>
  <p:transition>
    <p:cut thruBlk="1"/>
    <p:sndAc>
      <p:stSnd>
        <p:snd r:embed="rId2" name="wind.wav" builtIn="1"/>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Young ruminant were think that they can withstand with deficiency  of niacin</a:t>
            </a:r>
          </a:p>
          <a:p>
            <a:r>
              <a:rPr lang="en-US" sz="2000" dirty="0" smtClean="0"/>
              <a:t>Dietary requirement of niacin for young ruminants does not exist as long as the level of tryptophan is maintained near 0.2% of the diet. In calves, a diet free of niacin and low in tryptophan produced deficiency signs of sudden anorexia, severe diarrhea, inability to stand, and dehydration, followed by sudden death.</a:t>
            </a:r>
          </a:p>
          <a:p>
            <a:r>
              <a:rPr lang="en-US" sz="2000" dirty="0" smtClean="0"/>
              <a:t>Supplementation with 2.6 mg of nicotinic acid per liter of milk offered adlibitum twice daily prevented the deficiency of niacin</a:t>
            </a:r>
            <a:br>
              <a:rPr lang="en-US" sz="2000" dirty="0" smtClean="0"/>
            </a:br>
            <a:endParaRPr lang="en-US" sz="2000" dirty="0"/>
          </a:p>
        </p:txBody>
      </p:sp>
      <p:sp>
        <p:nvSpPr>
          <p:cNvPr id="3" name="Title 2"/>
          <p:cNvSpPr>
            <a:spLocks noGrp="1"/>
          </p:cNvSpPr>
          <p:nvPr>
            <p:ph type="title"/>
          </p:nvPr>
        </p:nvSpPr>
        <p:spPr/>
        <p:txBody>
          <a:bodyPr/>
          <a:lstStyle/>
          <a:p>
            <a:r>
              <a:rPr lang="en-US" dirty="0" smtClean="0"/>
              <a:t>In Ruminants:</a:t>
            </a:r>
            <a:endParaRPr lang="en-US" dirty="0"/>
          </a:p>
        </p:txBody>
      </p:sp>
    </p:spTree>
  </p:cSld>
  <p:clrMapOvr>
    <a:masterClrMapping/>
  </p:clrMapOvr>
  <p:transition>
    <p:cut thruBlk="1"/>
    <p:sndAc>
      <p:stSnd>
        <p:snd r:embed="rId2" name="wind.wav" builtIn="1"/>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1800" dirty="0" smtClean="0"/>
              <a:t>Niacin has </a:t>
            </a:r>
            <a:r>
              <a:rPr lang="en-US" sz="2000" dirty="0" smtClean="0"/>
              <a:t>been</a:t>
            </a:r>
            <a:r>
              <a:rPr lang="en-US" sz="1800" dirty="0" smtClean="0"/>
              <a:t> known to organic chemists since 1867.</a:t>
            </a:r>
          </a:p>
          <a:p>
            <a:r>
              <a:rPr lang="en-US" sz="1800" dirty="0" smtClean="0"/>
              <a:t>The history of Niacin and the significance of its deficiency have been reported</a:t>
            </a:r>
          </a:p>
          <a:p>
            <a:r>
              <a:rPr lang="en-US" sz="1800" i="1" dirty="0" smtClean="0">
                <a:latin typeface="AlQalam Sadaf" pitchFamily="2" charset="-78"/>
                <a:cs typeface="AlQalam Sadaf" pitchFamily="2" charset="-78"/>
              </a:rPr>
              <a:t> Harris 1919; </a:t>
            </a:r>
          </a:p>
          <a:p>
            <a:r>
              <a:rPr lang="en-US" sz="1800" i="1" dirty="0" smtClean="0">
                <a:latin typeface="AlQalam Sadaf" pitchFamily="2" charset="-78"/>
                <a:cs typeface="AlQalam Sadaf" pitchFamily="2" charset="-78"/>
              </a:rPr>
              <a:t>McCollum 1957;</a:t>
            </a:r>
          </a:p>
          <a:p>
            <a:r>
              <a:rPr lang="en-US" sz="1800" i="1" dirty="0" smtClean="0">
                <a:latin typeface="AlQalam Sadaf" pitchFamily="2" charset="-78"/>
                <a:cs typeface="AlQalam Sadaf" pitchFamily="2" charset="-78"/>
              </a:rPr>
              <a:t> Darby et al 1975;</a:t>
            </a:r>
          </a:p>
          <a:p>
            <a:r>
              <a:rPr lang="en-US" sz="1800" i="1" dirty="0" smtClean="0">
                <a:latin typeface="AlQalam Sadaf" pitchFamily="2" charset="-78"/>
                <a:cs typeface="AlQalam Sadaf" pitchFamily="2" charset="-78"/>
              </a:rPr>
              <a:t> Hanks 1984; </a:t>
            </a:r>
          </a:p>
          <a:p>
            <a:r>
              <a:rPr lang="en-US" sz="1800" i="1" dirty="0" smtClean="0">
                <a:latin typeface="AlQalam Sadaf" pitchFamily="2" charset="-78"/>
                <a:cs typeface="AlQalam Sadaf" pitchFamily="2" charset="-78"/>
              </a:rPr>
              <a:t>Anonymous,1987;</a:t>
            </a:r>
          </a:p>
          <a:p>
            <a:r>
              <a:rPr lang="en-US" sz="1800" i="1" dirty="0" smtClean="0">
                <a:latin typeface="AlQalam Sadaf" pitchFamily="2" charset="-78"/>
                <a:cs typeface="AlQalam Sadaf" pitchFamily="2" charset="-78"/>
              </a:rPr>
              <a:t> Loosli 1991 </a:t>
            </a:r>
            <a:r>
              <a:rPr lang="en-US" sz="1800" dirty="0" smtClean="0"/>
              <a:t/>
            </a:r>
            <a:br>
              <a:rPr lang="en-US" sz="1800" dirty="0" smtClean="0"/>
            </a:br>
            <a:endParaRPr lang="en-US" sz="1800" dirty="0" smtClean="0"/>
          </a:p>
          <a:p>
            <a:r>
              <a:rPr lang="en-US" sz="1800" dirty="0" smtClean="0"/>
              <a:t>1911 to 1913, Funk had isolated it from</a:t>
            </a:r>
            <a:br>
              <a:rPr lang="en-US" sz="1800" dirty="0" smtClean="0"/>
            </a:br>
            <a:r>
              <a:rPr lang="en-US" sz="1800" dirty="0" smtClean="0"/>
              <a:t>yeast and rice polishing in the course of an attempt to identify the water-soluble anti-beriberi vitamin.</a:t>
            </a:r>
            <a:br>
              <a:rPr lang="en-US" sz="1800" dirty="0" smtClean="0"/>
            </a:br>
            <a:endParaRPr lang="en-US" sz="1800" dirty="0"/>
          </a:p>
        </p:txBody>
      </p:sp>
      <p:sp>
        <p:nvSpPr>
          <p:cNvPr id="3" name="Title 2"/>
          <p:cNvSpPr>
            <a:spLocks noGrp="1"/>
          </p:cNvSpPr>
          <p:nvPr>
            <p:ph type="title"/>
          </p:nvPr>
        </p:nvSpPr>
        <p:spPr/>
        <p:txBody>
          <a:bodyPr/>
          <a:lstStyle/>
          <a:p>
            <a:r>
              <a:rPr lang="en-US" dirty="0" smtClean="0"/>
              <a:t>History:</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The addition of niacin to beef cattle diets has been shown to significantly improve average daily gain and feed efficiency. Feeder calves responded positively in rate and efficiency of gain in the 29-day adaptation study by gaining an additional 8.3 kg with 70 ppm added niacin.</a:t>
            </a:r>
          </a:p>
          <a:p>
            <a:r>
              <a:rPr lang="en-US" sz="2000" dirty="0" smtClean="0"/>
              <a:t>Studies indicate that 50 or 100 ppm of niacin is more effective than higher levels of 150, 250, or 500 ppm, with respect to gain.</a:t>
            </a:r>
          </a:p>
          <a:p>
            <a:r>
              <a:rPr lang="en-US" sz="2000" dirty="0" smtClean="0"/>
              <a:t>Niacin appears to be effective in enhancing acclimation and adaptation to urea-supplemented diets and it stimulates the microbial protein production.</a:t>
            </a:r>
            <a:br>
              <a:rPr lang="en-US" sz="2000" dirty="0" smtClean="0"/>
            </a:br>
            <a:r>
              <a:rPr lang="en-US" sz="2000" dirty="0" smtClean="0"/>
              <a:t/>
            </a:r>
            <a:br>
              <a:rPr lang="en-US" sz="2000" dirty="0" smtClean="0"/>
            </a:br>
            <a:endParaRPr lang="en-US" sz="2000" dirty="0"/>
          </a:p>
        </p:txBody>
      </p:sp>
      <p:sp>
        <p:nvSpPr>
          <p:cNvPr id="3" name="Title 2"/>
          <p:cNvSpPr>
            <a:spLocks noGrp="1"/>
          </p:cNvSpPr>
          <p:nvPr>
            <p:ph type="title"/>
          </p:nvPr>
        </p:nvSpPr>
        <p:spPr/>
        <p:txBody>
          <a:bodyPr/>
          <a:lstStyle/>
          <a:p>
            <a:r>
              <a:rPr lang="en-US" dirty="0" smtClean="0"/>
              <a:t>In Beef Cattle:</a:t>
            </a:r>
            <a:endParaRPr lang="en-US" dirty="0"/>
          </a:p>
        </p:txBody>
      </p:sp>
    </p:spTree>
  </p:cSld>
  <p:clrMapOvr>
    <a:masterClrMapping/>
  </p:clrMapOvr>
  <p:transition>
    <p:cut thruBlk="1"/>
    <p:sndAc>
      <p:stSnd>
        <p:snd r:embed="rId2" name="wind.wav" builtIn="1"/>
      </p:stSnd>
    </p:sndAc>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Adequate amount in rumen to meet the dairy need of cow.</a:t>
            </a:r>
          </a:p>
          <a:p>
            <a:r>
              <a:rPr lang="en-US" sz="2000" dirty="0" smtClean="0"/>
              <a:t>he effect of niacin on milk production and composition has</a:t>
            </a:r>
            <a:br>
              <a:rPr lang="en-US" sz="2000" dirty="0" smtClean="0"/>
            </a:br>
            <a:r>
              <a:rPr lang="en-US" sz="2000" dirty="0" smtClean="0"/>
              <a:t>been found to be variable, but it appears that niacin (5 to 6 g per cow per day) may have a beneficial effect on milk production early in the lactation period and when given to ketotic(An abnormal increase of ketone bodies in the blood as in diabetes mellitus) cows.</a:t>
            </a:r>
          </a:p>
          <a:p>
            <a:r>
              <a:rPr lang="en-US" sz="2000" dirty="0" smtClean="0"/>
              <a:t>Daily Niacin supplementation of 3 to 6 g in early lactation dairy cows resulted in slight increases in milk production.</a:t>
            </a:r>
          </a:p>
          <a:p>
            <a:r>
              <a:rPr lang="en-US" sz="2000" dirty="0" smtClean="0"/>
              <a:t/>
            </a:r>
            <a:br>
              <a:rPr lang="en-US" sz="2000" dirty="0" smtClean="0"/>
            </a:br>
            <a:r>
              <a:rPr lang="en-US" sz="2000" dirty="0" smtClean="0"/>
              <a:t/>
            </a:r>
            <a:br>
              <a:rPr lang="en-US" sz="2000" dirty="0" smtClean="0"/>
            </a:br>
            <a:endParaRPr lang="en-US" sz="2000" dirty="0"/>
          </a:p>
        </p:txBody>
      </p:sp>
      <p:sp>
        <p:nvSpPr>
          <p:cNvPr id="3" name="Title 2"/>
          <p:cNvSpPr>
            <a:spLocks noGrp="1"/>
          </p:cNvSpPr>
          <p:nvPr>
            <p:ph type="title"/>
          </p:nvPr>
        </p:nvSpPr>
        <p:spPr/>
        <p:txBody>
          <a:bodyPr/>
          <a:lstStyle/>
          <a:p>
            <a:r>
              <a:rPr lang="en-US" dirty="0" smtClean="0"/>
              <a:t>In Dairy cow:</a:t>
            </a:r>
            <a:endParaRPr lang="en-US" dirty="0"/>
          </a:p>
        </p:txBody>
      </p:sp>
    </p:spTree>
  </p:cSld>
  <p:clrMapOvr>
    <a:masterClrMapping/>
  </p:clrMapOvr>
  <p:transition>
    <p:cut thruBlk="1"/>
    <p:sndAc>
      <p:stSnd>
        <p:snd r:embed="rId2" name="wind.wav" builtIn="1"/>
      </p:stSnd>
    </p:sndAc>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Mizwicki et al. (1975) observed that 500 ppm of supplemental niacin improved feed efficiency of lambs fed a high-concentrate diet containing urea. </a:t>
            </a:r>
          </a:p>
          <a:p>
            <a:r>
              <a:rPr lang="en-US" sz="2000" dirty="0" smtClean="0"/>
              <a:t>Studies shows that growing and finishing lambs performance was increases. These studies gives 4 points.</a:t>
            </a:r>
          </a:p>
          <a:p>
            <a:pPr marL="566928" indent="-457200">
              <a:buFont typeface="+mj-lt"/>
              <a:buAutoNum type="arabicPeriod"/>
            </a:pPr>
            <a:r>
              <a:rPr lang="en-US" sz="2000" dirty="0" smtClean="0"/>
              <a:t>Increase Nitrogen utilization</a:t>
            </a:r>
          </a:p>
          <a:p>
            <a:pPr marL="566928" indent="-457200">
              <a:buFont typeface="+mj-lt"/>
              <a:buAutoNum type="arabicPeriod"/>
            </a:pPr>
            <a:r>
              <a:rPr lang="en-US" sz="2000" dirty="0" smtClean="0"/>
              <a:t>Improved the percentage of absorbed nitrogen retained.</a:t>
            </a:r>
          </a:p>
          <a:p>
            <a:pPr marL="566928" indent="-457200">
              <a:buFont typeface="+mj-lt"/>
              <a:buAutoNum type="arabicPeriod"/>
            </a:pPr>
            <a:r>
              <a:rPr lang="en-US" sz="2000" dirty="0" smtClean="0"/>
              <a:t>Reduced urinary nitrogen excretion</a:t>
            </a:r>
          </a:p>
          <a:p>
            <a:pPr marL="566928" indent="-457200">
              <a:buFont typeface="+mj-lt"/>
              <a:buAutoNum type="arabicPeriod"/>
            </a:pPr>
            <a:r>
              <a:rPr lang="en-US" sz="2000" dirty="0" smtClean="0"/>
              <a:t>Reduced the percentage of nitrogen found as urea nitrogen.</a:t>
            </a:r>
          </a:p>
          <a:p>
            <a:pPr marL="566928" indent="-457200"/>
            <a:r>
              <a:rPr lang="en-US" sz="2000" dirty="0" smtClean="0"/>
              <a:t/>
            </a:r>
            <a:br>
              <a:rPr lang="en-US" sz="2000" dirty="0" smtClean="0"/>
            </a:br>
            <a:r>
              <a:rPr lang="en-US" sz="2000" dirty="0" smtClean="0"/>
              <a:t/>
            </a:r>
            <a:br>
              <a:rPr lang="en-US" sz="2000" dirty="0" smtClean="0"/>
            </a:br>
            <a:r>
              <a:rPr lang="en-US" sz="2000" dirty="0" smtClean="0"/>
              <a:t>All these positive changes</a:t>
            </a:r>
            <a:br>
              <a:rPr lang="en-US" sz="2000" dirty="0" smtClean="0"/>
            </a:br>
            <a:r>
              <a:rPr lang="en-US" sz="2000" dirty="0" smtClean="0"/>
              <a:t>point toward improved protein metabolism</a:t>
            </a:r>
            <a:br>
              <a:rPr lang="en-US" sz="2000" dirty="0" smtClean="0"/>
            </a:br>
            <a:endParaRPr lang="en-US" sz="2000" dirty="0" smtClean="0"/>
          </a:p>
        </p:txBody>
      </p:sp>
      <p:sp>
        <p:nvSpPr>
          <p:cNvPr id="3" name="Title 2"/>
          <p:cNvSpPr>
            <a:spLocks noGrp="1"/>
          </p:cNvSpPr>
          <p:nvPr>
            <p:ph type="title"/>
          </p:nvPr>
        </p:nvSpPr>
        <p:spPr/>
        <p:txBody>
          <a:bodyPr/>
          <a:lstStyle/>
          <a:p>
            <a:r>
              <a:rPr lang="en-US" dirty="0" smtClean="0"/>
              <a:t>In Lambs:</a:t>
            </a:r>
            <a:endParaRPr lang="en-US" dirty="0"/>
          </a:p>
        </p:txBody>
      </p:sp>
    </p:spTree>
  </p:cSld>
  <p:clrMapOvr>
    <a:masterClrMapping/>
  </p:clrMapOvr>
  <p:transition>
    <p:cut thruBlk="1"/>
    <p:sndAc>
      <p:stSnd>
        <p:snd r:embed="rId2" name="wind.wav" builtIn="1"/>
      </p:stSnd>
    </p:sndAc>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711891"/>
          </a:xfrm>
        </p:spPr>
        <p:txBody>
          <a:bodyPr>
            <a:normAutofit fontScale="92500" lnSpcReduction="20000"/>
          </a:bodyPr>
          <a:lstStyle/>
          <a:p>
            <a:r>
              <a:rPr lang="en-US" sz="2000" dirty="0" smtClean="0"/>
              <a:t> There is good evidence that poultry even chick and turkey embryos are able to synthesize niacin, but that rate of synthesis may be too slow for optimal growth.</a:t>
            </a:r>
          </a:p>
          <a:p>
            <a:r>
              <a:rPr lang="en-US" sz="2000" dirty="0" smtClean="0"/>
              <a:t>It has been marked that before the deficiency of niacin deficiency of tryptophan has occur.</a:t>
            </a:r>
          </a:p>
          <a:p>
            <a:r>
              <a:rPr lang="en-US" sz="2000" dirty="0" smtClean="0"/>
              <a:t>Niacin deficiency in the chick is characterized by appetite loss and growth failure. The deficiency results in black tongue, a condition characterized by inflammation of the tongue and mouth cavity.</a:t>
            </a:r>
          </a:p>
          <a:p>
            <a:r>
              <a:rPr lang="en-US" sz="2000" dirty="0" smtClean="0"/>
              <a:t>Turkey poults, pheasant chicks, ducklings, and goslings all expressed perosis as the primary niacin deficiency signs.</a:t>
            </a:r>
          </a:p>
          <a:p>
            <a:r>
              <a:rPr lang="en-US" sz="2000" dirty="0" smtClean="0"/>
              <a:t>Goslings fed purified rations develop perosis and hock deformities that are preventable with administration of nicotinic acid </a:t>
            </a:r>
            <a:br>
              <a:rPr lang="en-US" sz="2000" dirty="0" smtClean="0"/>
            </a:br>
            <a:r>
              <a:rPr lang="en-US" sz="2000" dirty="0" smtClean="0"/>
              <a:t/>
            </a:r>
            <a:br>
              <a:rPr lang="en-US" sz="2000" dirty="0" smtClean="0"/>
            </a:br>
            <a:r>
              <a:rPr lang="en-US" sz="2000" dirty="0" smtClean="0"/>
              <a:t/>
            </a:r>
            <a:br>
              <a:rPr lang="en-US" sz="2000" dirty="0" smtClean="0"/>
            </a:br>
            <a:r>
              <a:rPr lang="en-US" sz="2000" dirty="0" smtClean="0"/>
              <a:t/>
            </a:r>
            <a:br>
              <a:rPr lang="en-US" sz="2000" dirty="0" smtClean="0"/>
            </a:br>
            <a:endParaRPr lang="en-US" sz="2000" dirty="0"/>
          </a:p>
        </p:txBody>
      </p:sp>
      <p:sp>
        <p:nvSpPr>
          <p:cNvPr id="3" name="Title 2"/>
          <p:cNvSpPr>
            <a:spLocks noGrp="1"/>
          </p:cNvSpPr>
          <p:nvPr>
            <p:ph type="title"/>
          </p:nvPr>
        </p:nvSpPr>
        <p:spPr/>
        <p:txBody>
          <a:bodyPr/>
          <a:lstStyle/>
          <a:p>
            <a:r>
              <a:rPr lang="en-US" dirty="0" smtClean="0"/>
              <a:t>In Poultry:</a:t>
            </a:r>
            <a:endParaRPr lang="en-US" dirty="0"/>
          </a:p>
        </p:txBody>
      </p:sp>
    </p:spTree>
  </p:cSld>
  <p:clrMapOvr>
    <a:masterClrMapping/>
  </p:clrMapOvr>
  <p:transition>
    <p:cut thruBlk="1"/>
    <p:sndAc>
      <p:stSnd>
        <p:snd r:embed="rId2" name="wind.wav" builtIn="1"/>
      </p:stSnd>
    </p:sndAc>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Deficiency in Poultry:</a:t>
            </a:r>
            <a:endParaRPr lang="en-US" dirty="0"/>
          </a:p>
        </p:txBody>
      </p:sp>
      <p:pic>
        <p:nvPicPr>
          <p:cNvPr id="1026" name="Picture 2"/>
          <p:cNvPicPr>
            <a:picLocks noGrp="1" noChangeAspect="1" noChangeArrowheads="1"/>
          </p:cNvPicPr>
          <p:nvPr>
            <p:ph idx="1"/>
          </p:nvPr>
        </p:nvPicPr>
        <p:blipFill>
          <a:blip r:embed="rId3"/>
          <a:srcRect/>
          <a:stretch>
            <a:fillRect/>
          </a:stretch>
        </p:blipFill>
        <p:spPr bwMode="auto">
          <a:xfrm>
            <a:off x="990600" y="1295400"/>
            <a:ext cx="7315200" cy="4724399"/>
          </a:xfrm>
          <a:prstGeom prst="rect">
            <a:avLst/>
          </a:prstGeom>
          <a:noFill/>
          <a:ln w="9525">
            <a:noFill/>
            <a:miter lim="800000"/>
            <a:headEnd/>
            <a:tailEnd/>
          </a:ln>
          <a:effectLst/>
        </p:spPr>
      </p:pic>
    </p:spTree>
  </p:cSld>
  <p:clrMapOvr>
    <a:masterClrMapping/>
  </p:clrMapOvr>
  <p:transition>
    <p:cut thruBlk="1"/>
    <p:sndAc>
      <p:stSnd>
        <p:snd r:embed="rId2" name="wind.wav" builtIn="1"/>
      </p:stSnd>
    </p:sndAc>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Deficiency in Turkeys:</a:t>
            </a:r>
            <a:endParaRPr lang="en-US" dirty="0"/>
          </a:p>
        </p:txBody>
      </p:sp>
      <p:pic>
        <p:nvPicPr>
          <p:cNvPr id="2050" name="Picture 2"/>
          <p:cNvPicPr>
            <a:picLocks noGrp="1" noChangeAspect="1" noChangeArrowheads="1"/>
          </p:cNvPicPr>
          <p:nvPr>
            <p:ph idx="1"/>
          </p:nvPr>
        </p:nvPicPr>
        <p:blipFill>
          <a:blip r:embed="rId3"/>
          <a:srcRect/>
          <a:stretch>
            <a:fillRect/>
          </a:stretch>
        </p:blipFill>
        <p:spPr bwMode="auto">
          <a:xfrm>
            <a:off x="685800" y="1295400"/>
            <a:ext cx="6934199" cy="4439444"/>
          </a:xfrm>
          <a:prstGeom prst="rect">
            <a:avLst/>
          </a:prstGeom>
          <a:noFill/>
          <a:ln w="9525">
            <a:noFill/>
            <a:miter lim="800000"/>
            <a:headEnd/>
            <a:tailEnd/>
          </a:ln>
          <a:effectLst/>
        </p:spPr>
      </p:pic>
    </p:spTree>
  </p:cSld>
  <p:clrMapOvr>
    <a:masterClrMapping/>
  </p:clrMapOvr>
  <p:transition>
    <p:cut thruBlk="1"/>
    <p:sndAc>
      <p:stSnd>
        <p:snd r:embed="rId2" name="wind.wav" builtIn="1"/>
      </p:stSnd>
    </p:sndAc>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 Substantial synthesis of niacin occurs in the intestinal tract of rabbits fed niacin-deficient diets.</a:t>
            </a:r>
          </a:p>
          <a:p>
            <a:r>
              <a:rPr lang="en-US" sz="2000" dirty="0" smtClean="0"/>
              <a:t> Niacin deficiency in rabbits has resulted in pronounced loss of appetite, followed by emaciation and diarrhea(NRC, 1977).</a:t>
            </a:r>
          </a:p>
          <a:p>
            <a:endParaRPr lang="en-US" sz="2000" dirty="0" smtClean="0"/>
          </a:p>
        </p:txBody>
      </p:sp>
      <p:sp>
        <p:nvSpPr>
          <p:cNvPr id="3" name="Title 2"/>
          <p:cNvSpPr>
            <a:spLocks noGrp="1"/>
          </p:cNvSpPr>
          <p:nvPr>
            <p:ph type="title"/>
          </p:nvPr>
        </p:nvSpPr>
        <p:spPr/>
        <p:txBody>
          <a:bodyPr/>
          <a:lstStyle/>
          <a:p>
            <a:r>
              <a:rPr lang="en-US" dirty="0" smtClean="0"/>
              <a:t>Deficiency in Rabbits:</a:t>
            </a:r>
            <a:endParaRPr lang="en-US" dirty="0"/>
          </a:p>
        </p:txBody>
      </p:sp>
      <p:pic>
        <p:nvPicPr>
          <p:cNvPr id="3074" name="Picture 2" descr="C:\Users\Waqas\Downloads\Rabbit.jpg"/>
          <p:cNvPicPr>
            <a:picLocks noChangeAspect="1" noChangeArrowheads="1"/>
          </p:cNvPicPr>
          <p:nvPr/>
        </p:nvPicPr>
        <p:blipFill>
          <a:blip r:embed="rId3"/>
          <a:srcRect/>
          <a:stretch>
            <a:fillRect/>
          </a:stretch>
        </p:blipFill>
        <p:spPr bwMode="auto">
          <a:xfrm>
            <a:off x="1066800" y="2895600"/>
            <a:ext cx="7010400" cy="3048000"/>
          </a:xfrm>
          <a:prstGeom prst="rect">
            <a:avLst/>
          </a:prstGeom>
          <a:noFill/>
        </p:spPr>
      </p:pic>
    </p:spTree>
  </p:cSld>
  <p:clrMapOvr>
    <a:masterClrMapping/>
  </p:clrMapOvr>
  <p:transition>
    <p:cut thruBlk="1"/>
    <p:sndAc>
      <p:stSnd>
        <p:snd r:embed="rId2" name="wind.wav" builtIn="1"/>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sz="2000" dirty="0" smtClean="0"/>
              <a:t>Harmful effects of niacin occur at levels far in excess of requirements. </a:t>
            </a:r>
          </a:p>
          <a:p>
            <a:r>
              <a:rPr lang="en-US" sz="2000" dirty="0" smtClean="0"/>
              <a:t>Non ruminant animals can tolerate oral exposures of at least 10 to 20 times their normal requirements.</a:t>
            </a:r>
          </a:p>
          <a:p>
            <a:r>
              <a:rPr lang="en-US" sz="2000" dirty="0" smtClean="0"/>
              <a:t> Limited research indicates that nicotinic acid and Nicotinamide are toxic at dietary intakes greater than</a:t>
            </a:r>
            <a:br>
              <a:rPr lang="en-US" sz="2000" dirty="0" smtClean="0"/>
            </a:br>
            <a:r>
              <a:rPr lang="en-US" sz="2000" dirty="0" smtClean="0"/>
              <a:t>about 350 mg/kg of body weight per day (NRC, 1987).</a:t>
            </a:r>
          </a:p>
          <a:p>
            <a:r>
              <a:rPr lang="en-US" sz="2000" dirty="0" smtClean="0"/>
              <a:t> Short-term intravenous administration of niacin at a dose of 2.5 g/kg was needed before 50% of test mice died.</a:t>
            </a:r>
          </a:p>
          <a:p>
            <a:r>
              <a:rPr lang="en-US" sz="2000" dirty="0" smtClean="0"/>
              <a:t>High levels of nicotinic acid, such as 3 g/day in humans, can cause vasodilation, itching, heat sensation, nausea, vomiting, headache, and skin lesions.</a:t>
            </a:r>
          </a:p>
          <a:p>
            <a:r>
              <a:rPr lang="en-US" sz="2000" dirty="0" smtClean="0"/>
              <a:t>In dogs, oral administration of 2 g of nicotinic acid per day (133 to 145</a:t>
            </a:r>
            <a:br>
              <a:rPr lang="en-US" sz="2000" dirty="0" smtClean="0"/>
            </a:br>
            <a:r>
              <a:rPr lang="en-US" sz="2000" dirty="0" smtClean="0"/>
              <a:t>mg/kg of body weight) produced bloody feces in a few dogs, followed</a:t>
            </a:r>
            <a:br>
              <a:rPr lang="en-US" sz="2000" dirty="0" smtClean="0"/>
            </a:br>
            <a:r>
              <a:rPr lang="en-US" sz="2000" dirty="0" smtClean="0"/>
              <a:t>by convulsions and death (NRC, 1987)</a:t>
            </a:r>
            <a:br>
              <a:rPr lang="en-US" sz="2000" dirty="0" smtClean="0"/>
            </a:br>
            <a:r>
              <a:rPr lang="en-US" sz="2000" dirty="0" smtClean="0"/>
              <a:t> </a:t>
            </a:r>
            <a:br>
              <a:rPr lang="en-US" sz="2000" dirty="0" smtClean="0"/>
            </a:br>
            <a:r>
              <a:rPr lang="en-US" sz="2000" dirty="0" smtClean="0"/>
              <a:t> </a:t>
            </a:r>
            <a:br>
              <a:rPr lang="en-US" sz="2000" dirty="0" smtClean="0"/>
            </a:br>
            <a:endParaRPr lang="en-US" sz="2000" dirty="0"/>
          </a:p>
        </p:txBody>
      </p:sp>
      <p:sp>
        <p:nvSpPr>
          <p:cNvPr id="3" name="Title 2"/>
          <p:cNvSpPr>
            <a:spLocks noGrp="1"/>
          </p:cNvSpPr>
          <p:nvPr>
            <p:ph type="title"/>
          </p:nvPr>
        </p:nvSpPr>
        <p:spPr/>
        <p:txBody>
          <a:bodyPr/>
          <a:lstStyle/>
          <a:p>
            <a:r>
              <a:rPr lang="en-US" dirty="0" smtClean="0"/>
              <a:t>Toxicity</a:t>
            </a:r>
            <a:endParaRPr lang="en-US" dirty="0"/>
          </a:p>
        </p:txBody>
      </p:sp>
    </p:spTree>
  </p:cSld>
  <p:clrMapOvr>
    <a:masterClrMapping/>
  </p:clrMapOvr>
  <p:transition>
    <p:cut thruBlk="1"/>
    <p:sndAc>
      <p:stSnd>
        <p:snd r:embed="rId2" name="wind.wav" builtIn="1"/>
      </p:stSnd>
    </p:sndAc>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1" dirty="0" smtClean="0"/>
              <a:t>Nicotinamide:</a:t>
            </a:r>
          </a:p>
          <a:p>
            <a:r>
              <a:rPr lang="en-US" sz="2000" dirty="0" smtClean="0"/>
              <a:t>NM is readily bioavailable and is effective in preventing</a:t>
            </a:r>
            <a:br>
              <a:rPr lang="en-US" sz="2000" dirty="0" smtClean="0"/>
            </a:br>
            <a:r>
              <a:rPr lang="en-US" sz="2000" dirty="0" smtClean="0"/>
              <a:t>the classical signs of niacin deficiency (pellagra).</a:t>
            </a:r>
          </a:p>
          <a:p>
            <a:r>
              <a:rPr lang="en-US" sz="2000" dirty="0" smtClean="0"/>
              <a:t> Female college students were administered 51 mg of NM, of</a:t>
            </a:r>
            <a:br>
              <a:rPr lang="en-US" sz="2000" dirty="0" smtClean="0"/>
            </a:br>
            <a:r>
              <a:rPr lang="en-US" sz="2000" dirty="0" smtClean="0"/>
              <a:t>which 52% was excreted as urinary metabolites.26 NM is</a:t>
            </a:r>
            <a:br>
              <a:rPr lang="en-US" sz="2000" dirty="0" smtClean="0"/>
            </a:br>
            <a:r>
              <a:rPr lang="en-US" sz="2000" dirty="0" smtClean="0"/>
              <a:t>not sufficiently converted to NA to produce either the</a:t>
            </a:r>
            <a:br>
              <a:rPr lang="en-US" sz="2000" dirty="0" smtClean="0"/>
            </a:br>
            <a:r>
              <a:rPr lang="en-US" sz="2000" dirty="0" smtClean="0"/>
              <a:t>undesirable flushing effect or the beneficial changes in</a:t>
            </a:r>
            <a:br>
              <a:rPr lang="en-US" sz="2000" dirty="0" smtClean="0"/>
            </a:br>
            <a:r>
              <a:rPr lang="en-US" sz="2000" dirty="0" smtClean="0"/>
              <a:t>plasma lipid</a:t>
            </a:r>
            <a:br>
              <a:rPr lang="en-US" sz="2000" dirty="0" smtClean="0"/>
            </a:br>
            <a:endParaRPr lang="en-US" sz="2000" b="1" dirty="0"/>
          </a:p>
        </p:txBody>
      </p:sp>
      <p:sp>
        <p:nvSpPr>
          <p:cNvPr id="3" name="Title 2"/>
          <p:cNvSpPr>
            <a:spLocks noGrp="1"/>
          </p:cNvSpPr>
          <p:nvPr>
            <p:ph type="title"/>
          </p:nvPr>
        </p:nvSpPr>
        <p:spPr/>
        <p:txBody>
          <a:bodyPr/>
          <a:lstStyle/>
          <a:p>
            <a:r>
              <a:rPr lang="en-US" dirty="0" smtClean="0"/>
              <a:t>Bioavailability of Niacin</a:t>
            </a:r>
            <a:endParaRPr lang="en-US" dirty="0"/>
          </a:p>
        </p:txBody>
      </p:sp>
    </p:spTree>
  </p:cSld>
  <p:clrMapOvr>
    <a:masterClrMapping/>
  </p:clrMapOvr>
  <p:transition>
    <p:cut thruBlk="1"/>
    <p:sndAc>
      <p:stSnd>
        <p:snd r:embed="rId2" name="wind.wav" builtIn="1"/>
      </p:stSnd>
    </p:sndAc>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2000" dirty="0" smtClean="0"/>
              <a:t>Intestinal uptakes of NA are rapid and nearly stoichiometric,2 i.e., bolus doses of up to 3–4 g NA are almost completely absorbed by adults.10 Once absorbed in the intestine, 15–30% of the plasma NA is bound to protein.</a:t>
            </a:r>
          </a:p>
          <a:p>
            <a:r>
              <a:rPr lang="en-US" sz="2000" dirty="0" smtClean="0"/>
              <a:t>Effect may occur when intakes exceed </a:t>
            </a:r>
            <a:r>
              <a:rPr lang="en-US" sz="2000" smtClean="0"/>
              <a:t>50 mg/day.The </a:t>
            </a:r>
            <a:r>
              <a:rPr lang="en-US" sz="2000" dirty="0" smtClean="0"/>
              <a:t>beneficial effects on serum lipid profiles occur at much higher levels of intake (500–3,000 mg/day)</a:t>
            </a:r>
            <a:r>
              <a:rPr lang="en-US" dirty="0" smtClean="0"/>
              <a:t/>
            </a:r>
            <a:br>
              <a:rPr lang="en-US" dirty="0" smtClean="0"/>
            </a:br>
            <a:endParaRPr lang="en-US" dirty="0"/>
          </a:p>
        </p:txBody>
      </p:sp>
      <p:sp>
        <p:nvSpPr>
          <p:cNvPr id="3" name="Title 2"/>
          <p:cNvSpPr>
            <a:spLocks noGrp="1"/>
          </p:cNvSpPr>
          <p:nvPr>
            <p:ph type="title"/>
          </p:nvPr>
        </p:nvSpPr>
        <p:spPr/>
        <p:txBody>
          <a:bodyPr/>
          <a:lstStyle/>
          <a:p>
            <a:r>
              <a:rPr lang="en-US" dirty="0" smtClean="0"/>
              <a:t>Nicotinic acid:</a:t>
            </a:r>
            <a:endParaRPr lang="en-US" dirty="0"/>
          </a:p>
        </p:txBody>
      </p:sp>
    </p:spTree>
  </p:cSld>
  <p:clrMapOvr>
    <a:masterClrMapping/>
  </p:clrMapOvr>
  <p:transition>
    <p:cut thruBlk="1"/>
    <p:sndAc>
      <p:stSnd>
        <p:snd r:embed="rId2" name="wind.wav" builtIn="1"/>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sz="2000" dirty="0" smtClean="0"/>
              <a:t>Niacin is widely distributed in foods of both plant and animal origin.</a:t>
            </a:r>
          </a:p>
          <a:p>
            <a:r>
              <a:rPr lang="en-US" sz="2000" dirty="0" smtClean="0"/>
              <a:t>Large quantities of niacin are found in brewer’s yeast</a:t>
            </a:r>
            <a:br>
              <a:rPr lang="en-US" sz="2000" dirty="0" smtClean="0"/>
            </a:br>
            <a:r>
              <a:rPr lang="en-US" sz="2000" dirty="0" smtClean="0"/>
              <a:t>and meats.</a:t>
            </a:r>
          </a:p>
          <a:p>
            <a:r>
              <a:rPr lang="en-US" sz="2000" dirty="0" smtClean="0"/>
              <a:t> Animal and fish by-products, distiller’s grains and yeast, various distillation and fermentation soluble, </a:t>
            </a:r>
          </a:p>
          <a:p>
            <a:r>
              <a:rPr lang="en-US" sz="2000" dirty="0" smtClean="0"/>
              <a:t>and certain oil meals are good sources. </a:t>
            </a:r>
          </a:p>
          <a:p>
            <a:r>
              <a:rPr lang="en-US" sz="2000" dirty="0" smtClean="0"/>
              <a:t>Leafy materials, especially pasture grass, are fair sources</a:t>
            </a:r>
          </a:p>
          <a:p>
            <a:r>
              <a:rPr lang="en-US" sz="2000" dirty="0" smtClean="0"/>
              <a:t>Milk, dairy products, fruits, and eggs are poor sources.</a:t>
            </a:r>
          </a:p>
          <a:p>
            <a:r>
              <a:rPr lang="en-US" sz="2000" dirty="0" smtClean="0"/>
              <a:t> Niacin is present in uncooked foods mainly as the pyridine nucleotides NAD and</a:t>
            </a:r>
            <a:br>
              <a:rPr lang="en-US" sz="2000" dirty="0" smtClean="0"/>
            </a:br>
            <a:r>
              <a:rPr lang="en-US" sz="2000" dirty="0" smtClean="0"/>
              <a:t>NADP, but some hydrolysis of these nucleotides to free forms may occur during food preparation.</a:t>
            </a:r>
            <a:br>
              <a:rPr lang="en-US" sz="2000" dirty="0" smtClean="0"/>
            </a:br>
            <a:endParaRPr lang="en-US" sz="2000" dirty="0"/>
          </a:p>
        </p:txBody>
      </p:sp>
      <p:sp>
        <p:nvSpPr>
          <p:cNvPr id="3" name="Title 2"/>
          <p:cNvSpPr>
            <a:spLocks noGrp="1"/>
          </p:cNvSpPr>
          <p:nvPr>
            <p:ph type="title"/>
          </p:nvPr>
        </p:nvSpPr>
        <p:spPr/>
        <p:txBody>
          <a:bodyPr/>
          <a:lstStyle/>
          <a:p>
            <a:r>
              <a:rPr lang="en-US" dirty="0" smtClean="0"/>
              <a:t>Natural Resources/</a:t>
            </a:r>
            <a:r>
              <a:rPr lang="en-US" dirty="0" err="1" smtClean="0"/>
              <a:t>Occurance</a:t>
            </a:r>
            <a:r>
              <a:rPr lang="en-US" dirty="0" smtClean="0"/>
              <a:t>:</a:t>
            </a: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Waqas\Downloads\thanks-you.jpg"/>
          <p:cNvPicPr>
            <a:picLocks noChangeAspect="1" noChangeArrowheads="1"/>
          </p:cNvPicPr>
          <p:nvPr/>
        </p:nvPicPr>
        <p:blipFill>
          <a:blip r:embed="rId2"/>
          <a:srcRect/>
          <a:stretch>
            <a:fillRect/>
          </a:stretch>
        </p:blipFill>
        <p:spPr bwMode="auto">
          <a:xfrm>
            <a:off x="0" y="0"/>
            <a:ext cx="9131300" cy="68580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vitamin-b3-niacin-muhammad-mustansar-7-638.jpg"/>
          <p:cNvPicPr>
            <a:picLocks noGrp="1" noChangeAspect="1"/>
          </p:cNvPicPr>
          <p:nvPr>
            <p:ph idx="1"/>
          </p:nvPr>
        </p:nvPicPr>
        <p:blipFill>
          <a:blip r:embed="rId3"/>
          <a:stretch>
            <a:fillRect/>
          </a:stretch>
        </p:blipFill>
        <p:spPr>
          <a:xfrm>
            <a:off x="533400" y="685800"/>
            <a:ext cx="8229599" cy="5105400"/>
          </a:xfrm>
        </p:spPr>
      </p:pic>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srcRect/>
          <a:stretch>
            <a:fillRect/>
          </a:stretch>
        </p:blipFill>
        <p:spPr bwMode="auto">
          <a:xfrm>
            <a:off x="381000" y="381000"/>
            <a:ext cx="8534400" cy="5486400"/>
          </a:xfrm>
          <a:prstGeom prst="rect">
            <a:avLst/>
          </a:prstGeom>
          <a:noFill/>
          <a:ln w="9525">
            <a:noFill/>
            <a:miter lim="800000"/>
            <a:headEnd/>
            <a:tailEnd/>
          </a:ln>
          <a:effectLst/>
        </p:spPr>
      </p:pic>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3600"/>
            <a:ext cx="8229600" cy="3873691"/>
          </a:xfrm>
        </p:spPr>
        <p:txBody>
          <a:bodyPr/>
          <a:lstStyle/>
          <a:p>
            <a:endParaRPr lang="en-US" sz="2000" dirty="0" smtClean="0"/>
          </a:p>
          <a:p>
            <a:r>
              <a:rPr lang="en-US" sz="2000" dirty="0" smtClean="0"/>
              <a:t>But interest in Niacin was lost when it was found ineffective in curing pigeons of beriberi. Cure were very effective when they were administrated with Thiamin vitamin(anti beriberi).</a:t>
            </a:r>
          </a:p>
          <a:p>
            <a:pPr>
              <a:buNone/>
            </a:pPr>
            <a:r>
              <a:rPr lang="en-US" dirty="0" smtClean="0"/>
              <a:t/>
            </a:r>
            <a:br>
              <a:rPr lang="en-US" dirty="0" smtClean="0"/>
            </a:br>
            <a:endParaRPr lang="en-US" dirty="0"/>
          </a:p>
        </p:txBody>
      </p:sp>
    </p:spTree>
  </p:cSld>
  <p:clrMapOvr>
    <a:masterClrMapping/>
  </p:clrMapOvr>
  <p:transition>
    <p:cut/>
    <p:sndAc>
      <p:stSnd>
        <p:snd r:embed="rId2" name="wind.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000" dirty="0" smtClean="0"/>
              <a:t>Chemically, niacin (C6H5O2N) is one of the simplest vitamins. The two forms of niacin &gt;Nicotinic acid and Nicotinamide correspond to 3-pyridine carboxylic acid and its amide.</a:t>
            </a:r>
            <a:br>
              <a:rPr lang="en-US" sz="2000" dirty="0" smtClean="0"/>
            </a:br>
            <a:endParaRPr lang="en-US" sz="2000" dirty="0"/>
          </a:p>
        </p:txBody>
      </p:sp>
      <p:sp>
        <p:nvSpPr>
          <p:cNvPr id="3" name="Title 2"/>
          <p:cNvSpPr>
            <a:spLocks noGrp="1"/>
          </p:cNvSpPr>
          <p:nvPr>
            <p:ph type="title"/>
          </p:nvPr>
        </p:nvSpPr>
        <p:spPr/>
        <p:txBody>
          <a:bodyPr/>
          <a:lstStyle/>
          <a:p>
            <a:r>
              <a:rPr lang="en-US" dirty="0" smtClean="0"/>
              <a:t>Chemical Properties:</a:t>
            </a:r>
            <a:endParaRPr lang="en-US" dirty="0"/>
          </a:p>
        </p:txBody>
      </p:sp>
      <p:pic>
        <p:nvPicPr>
          <p:cNvPr id="1026" name="Picture 2" descr="C:\Users\Waqas\Downloads\Documents\Niacin\vitamin-b3-niacin-muhammad-mustansar-5-638.jpg"/>
          <p:cNvPicPr>
            <a:picLocks noChangeAspect="1" noChangeArrowheads="1"/>
          </p:cNvPicPr>
          <p:nvPr/>
        </p:nvPicPr>
        <p:blipFill>
          <a:blip r:embed="rId3"/>
          <a:srcRect/>
          <a:stretch>
            <a:fillRect/>
          </a:stretch>
        </p:blipFill>
        <p:spPr bwMode="auto">
          <a:xfrm>
            <a:off x="838200" y="2667000"/>
            <a:ext cx="6772275" cy="3043237"/>
          </a:xfrm>
          <a:prstGeom prst="rect">
            <a:avLst/>
          </a:prstGeom>
          <a:ln w="228600" cap="sq" cmpd="thickThin">
            <a:solidFill>
              <a:srgbClr val="000000"/>
            </a:solidFill>
            <a:prstDash val="solid"/>
            <a:miter lim="800000"/>
          </a:ln>
          <a:effectLst>
            <a:innerShdw blurRad="76200">
              <a:srgbClr val="000000"/>
            </a:innerShdw>
          </a:effectLst>
        </p:spPr>
      </p:pic>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254691"/>
          </a:xfrm>
        </p:spPr>
        <p:txBody>
          <a:bodyPr>
            <a:normAutofit fontScale="92500" lnSpcReduction="10000"/>
          </a:bodyPr>
          <a:lstStyle/>
          <a:p>
            <a:r>
              <a:rPr lang="en-US" sz="2000" dirty="0" smtClean="0"/>
              <a:t>These compounds have the basic pyridine structure, with two of the important antagonists of nicotinic acid being 3-acetyl pyridine and pyridine sulfonic acid.</a:t>
            </a:r>
          </a:p>
          <a:p>
            <a:r>
              <a:rPr lang="en-US" sz="2000" dirty="0" smtClean="0"/>
              <a:t>Nicotinamide functions as a component of two coenzymes: Nicotinamide adenine Dinucleotide (NAD) and Nicotinamide adenine Dinucleotide phosphate (NADP).</a:t>
            </a:r>
          </a:p>
          <a:p>
            <a:r>
              <a:rPr lang="en-US" sz="2000" dirty="0" smtClean="0"/>
              <a:t>Both Nicotinic acid and Nicotinamide are white, odorless, crystalline solids soluble in water and alcohol. </a:t>
            </a:r>
          </a:p>
          <a:p>
            <a:r>
              <a:rPr lang="en-US" sz="2000" dirty="0" smtClean="0"/>
              <a:t>Also resistant to heat air light and are stable in food.</a:t>
            </a:r>
          </a:p>
          <a:p>
            <a:r>
              <a:rPr lang="en-US" sz="2000" dirty="0" smtClean="0"/>
              <a:t>It is stable in usual oxidizing agent but sometime it undergo decorboxylation at high temperature in alkaline medium.</a:t>
            </a:r>
          </a:p>
          <a:p>
            <a:pPr>
              <a:buNone/>
            </a:pPr>
            <a:r>
              <a:rPr lang="en-US" sz="2000" dirty="0" smtClean="0"/>
              <a:t/>
            </a:r>
            <a:br>
              <a:rPr lang="en-US" sz="2000" dirty="0" smtClean="0"/>
            </a:br>
            <a:r>
              <a:rPr lang="en-US" dirty="0" smtClean="0"/>
              <a:t/>
            </a:r>
            <a:br>
              <a:rPr lang="en-US" dirty="0" smtClean="0"/>
            </a:br>
            <a:endParaRPr lang="en-US" dirty="0"/>
          </a:p>
        </p:txBody>
      </p:sp>
    </p:spTree>
  </p:cSld>
  <p:clrMapOvr>
    <a:masterClrMapping/>
  </p:clrMapOvr>
  <p:transition>
    <p:cut thruBlk="1"/>
    <p:sndAc>
      <p:stSnd>
        <p:snd r:embed="rId2" name="wind.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sz="2000" dirty="0" smtClean="0"/>
          </a:p>
          <a:p>
            <a:endParaRPr lang="en-US" sz="2000" dirty="0" smtClean="0"/>
          </a:p>
          <a:p>
            <a:r>
              <a:rPr lang="en-US" sz="2000" dirty="0" smtClean="0"/>
              <a:t>It forms salts when combine with metals Al, Ca, Cu, and Na.</a:t>
            </a:r>
          </a:p>
          <a:p>
            <a:r>
              <a:rPr lang="en-US" sz="2000" dirty="0" smtClean="0"/>
              <a:t>In acidic solution it form quaternary ammonium compounds such as Nicotinic acid hydrochloride which is soluble in water.</a:t>
            </a:r>
          </a:p>
          <a:p>
            <a:r>
              <a:rPr lang="en-US" sz="2000" dirty="0" smtClean="0"/>
              <a:t>When in a basic solution, Nicotinic acid readily forms carboxylic acid salts.</a:t>
            </a:r>
            <a:br>
              <a:rPr lang="en-US" sz="2000" dirty="0" smtClean="0"/>
            </a:br>
            <a:r>
              <a:rPr lang="en-US" sz="2000" dirty="0" smtClean="0"/>
              <a:t> </a:t>
            </a:r>
            <a:br>
              <a:rPr lang="en-US" sz="2000" dirty="0" smtClean="0"/>
            </a:br>
            <a:endParaRPr lang="en-US" sz="2000" dirty="0"/>
          </a:p>
        </p:txBody>
      </p:sp>
    </p:spTree>
  </p:cSld>
  <p:clrMapOvr>
    <a:masterClrMapping/>
  </p:clrMapOvr>
  <p:transition>
    <p:fade thruBlk="1"/>
    <p:sndAc>
      <p:stSnd>
        <p:snd r:embed="rId2" name="wind.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196</TotalTime>
  <Words>1418</Words>
  <Application>Microsoft Office PowerPoint</Application>
  <PresentationFormat>On-screen Show (4:3)</PresentationFormat>
  <Paragraphs>131</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Introduction of Niacin</vt:lpstr>
      <vt:lpstr>History:</vt:lpstr>
      <vt:lpstr>Natural Resources/Occurance:</vt:lpstr>
      <vt:lpstr>Slide 4</vt:lpstr>
      <vt:lpstr>Slide 5</vt:lpstr>
      <vt:lpstr>Slide 6</vt:lpstr>
      <vt:lpstr>Chemical Properties:</vt:lpstr>
      <vt:lpstr>Slide 8</vt:lpstr>
      <vt:lpstr>Slide 9</vt:lpstr>
      <vt:lpstr>Chemical Structure</vt:lpstr>
      <vt:lpstr>Metabolism of Niacin</vt:lpstr>
      <vt:lpstr>Slide 12</vt:lpstr>
      <vt:lpstr>Excretion:</vt:lpstr>
      <vt:lpstr>Function:</vt:lpstr>
      <vt:lpstr>Important metabolic reactions catalyzed by NAD and NADP are summarized below: </vt:lpstr>
      <vt:lpstr>Requirements:</vt:lpstr>
      <vt:lpstr>Factor affecting Niacin requirement in ruminants:</vt:lpstr>
      <vt:lpstr>Deficiency of Niacin:</vt:lpstr>
      <vt:lpstr>In Ruminants:</vt:lpstr>
      <vt:lpstr>In Beef Cattle:</vt:lpstr>
      <vt:lpstr>In Dairy cow:</vt:lpstr>
      <vt:lpstr>In Lambs:</vt:lpstr>
      <vt:lpstr>In Poultry:</vt:lpstr>
      <vt:lpstr>Deficiency in Poultry:</vt:lpstr>
      <vt:lpstr>Deficiency in Turkeys:</vt:lpstr>
      <vt:lpstr>Deficiency in Rabbits:</vt:lpstr>
      <vt:lpstr>Toxicity</vt:lpstr>
      <vt:lpstr>Bioavailability of Niacin</vt:lpstr>
      <vt:lpstr>Nicotinic acid:</vt:lpstr>
      <vt:lpstr>Slide 30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Waqas</dc:creator>
  <cp:lastModifiedBy>Dr.Muhammd Arif</cp:lastModifiedBy>
  <cp:revision>28</cp:revision>
  <dcterms:created xsi:type="dcterms:W3CDTF">2016-04-02T17:39:16Z</dcterms:created>
  <dcterms:modified xsi:type="dcterms:W3CDTF">2016-11-13T07:30:22Z</dcterms:modified>
</cp:coreProperties>
</file>