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538D5F-B3C9-4232-A62F-2D0711E4EA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38D5F-B3C9-4232-A62F-2D0711E4EA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38D5F-B3C9-4232-A62F-2D0711E4EA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38D5F-B3C9-4232-A62F-2D0711E4EA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38D5F-B3C9-4232-A62F-2D0711E4EA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538D5F-B3C9-4232-A62F-2D0711E4EADE}"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538D5F-B3C9-4232-A62F-2D0711E4EADE}"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538D5F-B3C9-4232-A62F-2D0711E4EADE}"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38D5F-B3C9-4232-A62F-2D0711E4EADE}"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38D5F-B3C9-4232-A62F-2D0711E4EADE}"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38D5F-B3C9-4232-A62F-2D0711E4EADE}"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4D515-4126-4A9B-829F-034A634B7D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38D5F-B3C9-4232-A62F-2D0711E4EADE}" type="datetimeFigureOut">
              <a:rPr lang="en-US" smtClean="0"/>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4D515-4126-4A9B-829F-034A634B7D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90600"/>
            <a:ext cx="8534400" cy="5693866"/>
          </a:xfrm>
          <a:prstGeom prst="rect">
            <a:avLst/>
          </a:prstGeom>
          <a:noFill/>
        </p:spPr>
        <p:txBody>
          <a:bodyPr wrap="square" rtlCol="0">
            <a:spAutoFit/>
          </a:bodyPr>
          <a:lstStyle/>
          <a:p>
            <a:pPr algn="just"/>
            <a:r>
              <a:rPr lang="fr-FR" sz="2800" b="1" u="sng" dirty="0" err="1" smtClean="0"/>
              <a:t>Working</a:t>
            </a:r>
            <a:r>
              <a:rPr lang="fr-FR" sz="2800" b="1" u="sng" dirty="0" smtClean="0"/>
              <a:t> </a:t>
            </a:r>
            <a:r>
              <a:rPr lang="fr-FR" sz="2800" b="1" u="sng" dirty="0" err="1" smtClean="0"/>
              <a:t>mechanism</a:t>
            </a:r>
            <a:endParaRPr lang="en-US" sz="2800" b="1" u="sng" dirty="0" smtClean="0"/>
          </a:p>
          <a:p>
            <a:pPr algn="just"/>
            <a:r>
              <a:rPr lang="en-US" sz="2400" dirty="0" smtClean="0"/>
              <a:t>In this </a:t>
            </a:r>
            <a:r>
              <a:rPr lang="en-US" sz="2400" dirty="0" err="1" smtClean="0"/>
              <a:t>technque</a:t>
            </a:r>
            <a:r>
              <a:rPr lang="en-US" sz="2400" dirty="0" smtClean="0"/>
              <a:t> A target (set as anode) is bombarded with an accelerated electron beam given off by a charged tungsten filament  (set as cathode) under high vacuum of at least &lt; 10</a:t>
            </a:r>
            <a:r>
              <a:rPr lang="en-US" sz="2400" baseline="30000" dirty="0" smtClean="0"/>
              <a:t>−4 </a:t>
            </a:r>
            <a:r>
              <a:rPr lang="en-US" sz="2400" dirty="0" err="1" smtClean="0"/>
              <a:t>Torr</a:t>
            </a:r>
            <a:r>
              <a:rPr lang="en-US" sz="2400" dirty="0" smtClean="0"/>
              <a:t> (secondary vacuum) to allow passage of electrons from the electron gun to the target material.</a:t>
            </a:r>
          </a:p>
          <a:p>
            <a:pPr algn="just"/>
            <a:r>
              <a:rPr lang="en-US" sz="2400" dirty="0" smtClean="0"/>
              <a:t>Accelerating voltages can be  between 3 kV – 40 kV. When the accelerating voltage is between 20 kV – 25 kV and the beam current is a few amperes, 85% of the electron's kinetic energy can be converted into thermal energy very rapidly. The thermal energy that is produced heats up the evaporation material causing it to melt or sublimate and resulting vapors can then be used to coat surfaces. </a:t>
            </a:r>
          </a:p>
          <a:p>
            <a:pPr algn="just"/>
            <a:r>
              <a:rPr lang="en-US" sz="2400" dirty="0" smtClean="0"/>
              <a:t>Some of the incident electron energy is lost through the production of X-rays and secondary electron emission.</a:t>
            </a:r>
          </a:p>
        </p:txBody>
      </p:sp>
      <p:sp>
        <p:nvSpPr>
          <p:cNvPr id="4" name="TextBox 3"/>
          <p:cNvSpPr txBox="1"/>
          <p:nvPr/>
        </p:nvSpPr>
        <p:spPr>
          <a:xfrm>
            <a:off x="457200" y="304800"/>
            <a:ext cx="8391464" cy="58477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3200" dirty="0" smtClean="0"/>
              <a:t>Electron beam physical vapor deposition (EBPVD)</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stretch>
            <a:fillRect/>
          </a:stretch>
        </p:blipFill>
        <p:spPr bwMode="auto">
          <a:xfrm>
            <a:off x="2667000" y="381000"/>
            <a:ext cx="3936754" cy="5029200"/>
          </a:xfrm>
          <a:prstGeom prst="rect">
            <a:avLst/>
          </a:prstGeom>
          <a:noFill/>
          <a:ln w="9525">
            <a:noFill/>
            <a:miter lim="800000"/>
            <a:headEnd/>
            <a:tailEnd/>
          </a:ln>
        </p:spPr>
      </p:pic>
      <p:sp>
        <p:nvSpPr>
          <p:cNvPr id="3" name="TextBox 2"/>
          <p:cNvSpPr txBox="1"/>
          <p:nvPr/>
        </p:nvSpPr>
        <p:spPr>
          <a:xfrm>
            <a:off x="2362200" y="5791200"/>
            <a:ext cx="3973908" cy="461665"/>
          </a:xfrm>
          <a:prstGeom prst="rect">
            <a:avLst/>
          </a:prstGeom>
          <a:noFill/>
        </p:spPr>
        <p:txBody>
          <a:bodyPr wrap="none" rtlCol="0">
            <a:spAutoFit/>
          </a:bodyPr>
          <a:lstStyle/>
          <a:p>
            <a:r>
              <a:rPr lang="fr-FR" sz="2400" dirty="0" err="1" smtClean="0"/>
              <a:t>Schematics</a:t>
            </a:r>
            <a:r>
              <a:rPr lang="fr-FR" sz="2400" dirty="0" smtClean="0"/>
              <a:t>: </a:t>
            </a:r>
            <a:r>
              <a:rPr lang="fr-FR" sz="2400" dirty="0" err="1" smtClean="0"/>
              <a:t>Typical</a:t>
            </a:r>
            <a:r>
              <a:rPr lang="fr-FR" sz="2400" dirty="0" smtClean="0"/>
              <a:t> CVD Setup</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304800" y="914400"/>
            <a:ext cx="8610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There are also many derivatives of the CVD terminology, such as metal-organic chemical vapor deposition (MOCVD) or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organo</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-metallic chemical vapor deposition (OMCVD), which are sometimes used to note the</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class of molecules used in the deposition process.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Some practitioners chose to differentiate epitaxial film deposition from polycrystalline</a:t>
            </a:r>
            <a:r>
              <a:rPr kumimoji="0" lang="en-US" sz="2400" b="0" i="0" u="none" strike="noStrike" cap="none" normalizeH="0" dirty="0" smtClean="0">
                <a:ln>
                  <a:noFill/>
                </a:ln>
                <a:solidFill>
                  <a:schemeClr val="tx1"/>
                </a:solidFill>
                <a:effectLst/>
                <a:ea typeface="Calibri" pitchFamily="34" charset="0"/>
                <a:cs typeface="Times New Roman" pitchFamily="18" charset="0"/>
              </a:rPr>
              <a:t> o</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r amorphous film deposition, so they introduced a variety of terms that include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epitaxy</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in the acronym.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Two of the more common variants</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are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organometallic</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vapor phase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epitaxy</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(OMVPE) and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metalorganic</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vapor phase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epitaxy</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(MOVPE) which are often used in the compound</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semiconductor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epitaxy</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in literature.</a:t>
            </a:r>
            <a:endParaRPr kumimoji="0" lang="en-US" sz="2400" b="0" i="0" u="none" strike="noStrike" cap="none" normalizeH="0" baseline="0" dirty="0" smtClean="0">
              <a:ln>
                <a:noFill/>
              </a:ln>
              <a:solidFill>
                <a:schemeClr val="tx1"/>
              </a:solidFill>
              <a:effectLst/>
              <a:cs typeface="Arial" pitchFamily="34" charset="0"/>
            </a:endParaRPr>
          </a:p>
        </p:txBody>
      </p:sp>
      <p:sp>
        <p:nvSpPr>
          <p:cNvPr id="3" name="TextBox 2"/>
          <p:cNvSpPr txBox="1"/>
          <p:nvPr/>
        </p:nvSpPr>
        <p:spPr>
          <a:xfrm>
            <a:off x="304800" y="381000"/>
            <a:ext cx="3278846" cy="523220"/>
          </a:xfrm>
          <a:prstGeom prst="rect">
            <a:avLst/>
          </a:prstGeom>
          <a:noFill/>
        </p:spPr>
        <p:txBody>
          <a:bodyPr wrap="none" rtlCol="0">
            <a:spAutoFit/>
          </a:bodyPr>
          <a:lstStyle/>
          <a:p>
            <a:r>
              <a:rPr lang="fr-FR" sz="2800" dirty="0" smtClean="0">
                <a:solidFill>
                  <a:srgbClr val="FF0000"/>
                </a:solidFill>
              </a:rPr>
              <a:t>Types of CVD </a:t>
            </a:r>
            <a:r>
              <a:rPr lang="fr-FR" sz="2800" dirty="0" err="1" smtClean="0">
                <a:solidFill>
                  <a:srgbClr val="FF0000"/>
                </a:solidFill>
              </a:rPr>
              <a:t>Process</a:t>
            </a:r>
            <a:endParaRPr lang="en-US" sz="28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28600" y="609600"/>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a:buFont typeface="Wingdings" pitchFamily="2" charset="2"/>
              <a:buChar char="Ø"/>
            </a:pPr>
            <a:r>
              <a:rPr lang="en-US" sz="2400" dirty="0" smtClean="0"/>
              <a:t>One of the primary advantages is that CVD films are generally quite conformal, i.e., that the film thickness on the sidewalls of features is comparable to the thickness on the top. This means that films can be applied to elaborately shaped pieces, including the insides and undersides of features, and that high-aspect ratio holes and other features can be completely filled.</a:t>
            </a:r>
          </a:p>
          <a:p>
            <a:pPr marL="457200" marR="0" lvl="0" indent="-457200" algn="just"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In contrast, physical vapor deposition (PVD) techniques, such as sputtering or evaporation, generally require a line-of-sight between the surface to be coated and the source. </a:t>
            </a: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endParaRPr lang="fr-FR" sz="2400" dirty="0" smtClean="0">
              <a:cs typeface="Times New Roman" pitchFamily="18" charset="0"/>
            </a:endParaRPr>
          </a:p>
          <a:p>
            <a:pPr marL="457200" lvl="0" indent="-457200" algn="just" fontAlgn="base">
              <a:spcBef>
                <a:spcPct val="0"/>
              </a:spcBef>
              <a:spcAft>
                <a:spcPct val="0"/>
              </a:spcAft>
              <a:buFont typeface="Wingdings" pitchFamily="2" charset="2"/>
              <a:buChar char="Ø"/>
            </a:pPr>
            <a:r>
              <a:rPr lang="en-US" sz="2400" dirty="0" smtClean="0"/>
              <a:t>Materials can be deposited with very high purity. This results from the relative ease with which impurities are removed from gaseous precursors using distillation techniques. </a:t>
            </a:r>
          </a:p>
          <a:p>
            <a:pPr marL="457200" lvl="0" indent="-457200" algn="just" fontAlgn="base">
              <a:spcBef>
                <a:spcPct val="0"/>
              </a:spcBef>
              <a:spcAft>
                <a:spcPct val="0"/>
              </a:spcAft>
              <a:buFont typeface="Wingdings" pitchFamily="2" charset="2"/>
              <a:buChar char="Ø"/>
            </a:pPr>
            <a:r>
              <a:rPr lang="en-US" sz="2400" dirty="0" smtClean="0"/>
              <a:t>Relatively high deposition rates</a:t>
            </a:r>
          </a:p>
          <a:p>
            <a:pPr marL="457200" lvl="0" indent="-457200" algn="just" fontAlgn="base">
              <a:spcBef>
                <a:spcPct val="0"/>
              </a:spcBef>
              <a:spcAft>
                <a:spcPct val="0"/>
              </a:spcAft>
              <a:buFont typeface="Wingdings" pitchFamily="2" charset="2"/>
              <a:buChar char="Ø"/>
            </a:pPr>
            <a:r>
              <a:rPr lang="en-US" sz="2400" dirty="0" smtClean="0"/>
              <a:t>CVD often doesn’t require as high  vacuum as PVD processes.</a:t>
            </a:r>
            <a:endParaRPr kumimoji="0" lang="en-US" sz="2400" b="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2286000" y="152400"/>
            <a:ext cx="4219938" cy="523220"/>
          </a:xfrm>
          <a:prstGeom prst="rect">
            <a:avLst/>
          </a:prstGeom>
        </p:spPr>
        <p:txBody>
          <a:bodyPr wrap="none">
            <a:spAutoFit/>
          </a:bodyPr>
          <a:lstStyle/>
          <a:p>
            <a:r>
              <a:rPr lang="en-US" sz="2800" b="1" dirty="0" smtClean="0">
                <a:solidFill>
                  <a:srgbClr val="FF0000"/>
                </a:solidFill>
              </a:rPr>
              <a:t>Advantages of CVD Process</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04800" y="56138"/>
            <a:ext cx="830580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lang="en-US" sz="2800" b="1" dirty="0" smtClean="0">
                <a:solidFill>
                  <a:srgbClr val="FF0000"/>
                </a:solidFill>
                <a:latin typeface="Times New Roman" pitchFamily="18" charset="0"/>
                <a:ea typeface="Calibri" pitchFamily="34" charset="0"/>
                <a:cs typeface="Times New Roman" pitchFamily="18" charset="0"/>
              </a:rPr>
              <a:t>D</a:t>
            </a:r>
            <a:r>
              <a:rPr kumimoji="0" lang="en-US"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isadvantages</a:t>
            </a:r>
            <a:r>
              <a:rPr lang="en-US" sz="2800" b="1" dirty="0" smtClean="0">
                <a:solidFill>
                  <a:srgbClr val="FF0000"/>
                </a:solidFill>
                <a:latin typeface="Times New Roman" pitchFamily="18" charset="0"/>
                <a:ea typeface="Calibri" pitchFamily="34" charset="0"/>
                <a:cs typeface="Times New Roman" pitchFamily="18" charset="0"/>
              </a:rPr>
              <a:t> of CVD Process</a:t>
            </a:r>
            <a:endParaRPr kumimoji="0" lang="en-US"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lang="en-US" sz="2400" dirty="0" smtClean="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he precursors</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need to be volatile at near-room temperatures. This is non-trivial for a number of elements in the periodic table, although  of metal-organic precursors has eased this situation. </a:t>
            </a: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CVD precursors can also be highly toxic (Ni(CO)4), explosive (B2H6), or corrosive (SiCl4).</a:t>
            </a:r>
            <a:r>
              <a:rPr kumimoji="0" lang="en-US" sz="2400" b="0" i="0" u="none" strike="noStrike" cap="none" normalizeH="0" dirty="0" smtClean="0">
                <a:ln>
                  <a:noFill/>
                </a:ln>
                <a:solidFill>
                  <a:schemeClr val="tx1"/>
                </a:solidFill>
                <a:effectLst/>
                <a:ea typeface="Calibri" pitchFamily="34" charset="0"/>
                <a:cs typeface="Times New Roman" pitchFamily="18" charset="0"/>
              </a:rPr>
              <a:t> T</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he byproducts of CVD reactions can also be hazardous (CO, H2, or HF). </a:t>
            </a: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endParaRPr lang="en-US" sz="2400" dirty="0" smtClean="0">
              <a:ea typeface="Calibri" pitchFamily="34"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Some of these precursors, especially the metal-organic precursors,</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can also be quite costly. </a:t>
            </a: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endParaRPr lang="en-US" sz="2400" dirty="0" smtClean="0">
              <a:ea typeface="Calibri" pitchFamily="34"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The other major disadvantage is the fact that the films are usually deposited at elevated temperatures.</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This puts some restrictions on the kind of substrates that can be coated. More importantly, it leads to stresses in films deposited on materials</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with different thermal expansion coefficients, which can cause mechanical instabilities in the deposited films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Zahid UOS from Sep2016\Master courses BS &amp; MSc\MSc_BS_Phy of Nanotech\images\20200405_191017_edited.jpg"/>
          <p:cNvPicPr>
            <a:picLocks noChangeAspect="1" noChangeArrowheads="1"/>
          </p:cNvPicPr>
          <p:nvPr/>
        </p:nvPicPr>
        <p:blipFill>
          <a:blip r:embed="rId2"/>
          <a:srcRect/>
          <a:stretch>
            <a:fillRect/>
          </a:stretch>
        </p:blipFill>
        <p:spPr bwMode="auto">
          <a:xfrm>
            <a:off x="914400" y="228600"/>
            <a:ext cx="7060559" cy="5577840"/>
          </a:xfrm>
          <a:prstGeom prst="rect">
            <a:avLst/>
          </a:prstGeom>
          <a:noFill/>
        </p:spPr>
      </p:pic>
      <p:sp>
        <p:nvSpPr>
          <p:cNvPr id="6" name="TextBox 5"/>
          <p:cNvSpPr txBox="1"/>
          <p:nvPr/>
        </p:nvSpPr>
        <p:spPr>
          <a:xfrm>
            <a:off x="0" y="5943600"/>
            <a:ext cx="9296399" cy="461665"/>
          </a:xfrm>
          <a:prstGeom prst="rect">
            <a:avLst/>
          </a:prstGeom>
          <a:noFill/>
        </p:spPr>
        <p:txBody>
          <a:bodyPr wrap="square" rtlCol="0">
            <a:spAutoFit/>
          </a:bodyPr>
          <a:lstStyle/>
          <a:p>
            <a:r>
              <a:rPr lang="fr-FR" sz="2400" dirty="0" err="1" smtClean="0"/>
              <a:t>Schematic</a:t>
            </a:r>
            <a:r>
              <a:rPr lang="fr-FR" sz="2400" dirty="0" smtClean="0"/>
              <a:t> </a:t>
            </a:r>
            <a:r>
              <a:rPr lang="fr-FR" sz="2400" dirty="0" err="1" smtClean="0"/>
              <a:t>diagram</a:t>
            </a:r>
            <a:r>
              <a:rPr lang="fr-FR" sz="2400" dirty="0" smtClean="0"/>
              <a:t> of e-</a:t>
            </a:r>
            <a:r>
              <a:rPr lang="fr-FR" sz="2400" dirty="0" err="1" smtClean="0"/>
              <a:t>beam</a:t>
            </a:r>
            <a:r>
              <a:rPr lang="fr-FR" sz="2400" dirty="0" smtClean="0"/>
              <a:t> </a:t>
            </a:r>
            <a:r>
              <a:rPr lang="fr-FR" sz="2400" dirty="0" err="1" smtClean="0"/>
              <a:t>physical</a:t>
            </a:r>
            <a:r>
              <a:rPr lang="fr-FR" sz="2400" dirty="0" smtClean="0"/>
              <a:t> </a:t>
            </a:r>
            <a:r>
              <a:rPr lang="fr-FR" sz="2400" dirty="0" err="1" smtClean="0"/>
              <a:t>vapor</a:t>
            </a:r>
            <a:r>
              <a:rPr lang="fr-FR" sz="2400" dirty="0" smtClean="0"/>
              <a:t> </a:t>
            </a:r>
            <a:r>
              <a:rPr lang="fr-FR" sz="2400" dirty="0" err="1" smtClean="0"/>
              <a:t>deposition</a:t>
            </a:r>
            <a:r>
              <a:rPr lang="fr-FR" sz="2400" dirty="0" smtClean="0"/>
              <a:t> (EBPVD) </a:t>
            </a:r>
            <a:r>
              <a:rPr lang="fr-FR" sz="2400" dirty="0" err="1" smtClean="0"/>
              <a:t>process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6001643"/>
          </a:xfrm>
          <a:prstGeom prst="rect">
            <a:avLst/>
          </a:prstGeom>
          <a:noFill/>
        </p:spPr>
        <p:txBody>
          <a:bodyPr wrap="square" rtlCol="0">
            <a:spAutoFit/>
          </a:bodyPr>
          <a:lstStyle/>
          <a:p>
            <a:pPr lvl="0" algn="just"/>
            <a:r>
              <a:rPr lang="en-US" sz="2400" b="1" u="sng" dirty="0" smtClean="0">
                <a:ea typeface="Calibri" pitchFamily="34" charset="0"/>
                <a:cs typeface="Times New Roman" pitchFamily="18" charset="0"/>
              </a:rPr>
              <a:t>Advantages of EBPVD</a:t>
            </a:r>
            <a:endParaRPr lang="en-US" sz="2400" b="1" dirty="0" smtClean="0">
              <a:cs typeface="Arial" pitchFamily="34" charset="0"/>
            </a:endParaRPr>
          </a:p>
          <a:p>
            <a:pPr algn="just"/>
            <a:r>
              <a:rPr lang="en-US" sz="2400" dirty="0" smtClean="0"/>
              <a:t> </a:t>
            </a:r>
          </a:p>
          <a:p>
            <a:pPr algn="just"/>
            <a:r>
              <a:rPr lang="en-US" sz="2400" dirty="0" smtClean="0"/>
              <a:t>It yields a high deposition rate usually from few nm/min 100’s of nm/min to from thin films  at relatively low substrate temperatures, with very high material utilization efficiency. </a:t>
            </a:r>
          </a:p>
          <a:p>
            <a:pPr algn="just"/>
            <a:endParaRPr lang="fr-FR" sz="2400" dirty="0" smtClean="0"/>
          </a:p>
          <a:p>
            <a:pPr algn="just"/>
            <a:r>
              <a:rPr lang="en-US" sz="2400" dirty="0" smtClean="0"/>
              <a:t>Due to the very high deposition rate, this process has potential industrial application for wear resistant and thermal barrier coatings in aerospace industries, hard coatings for cutting and tool industries, and electronic and optical films for semiconductor industries and thin film solar applications.</a:t>
            </a:r>
          </a:p>
          <a:p>
            <a:pPr algn="just"/>
            <a:endParaRPr lang="fr-FR" sz="2400" dirty="0" smtClean="0"/>
          </a:p>
          <a:p>
            <a:pPr algn="just"/>
            <a:r>
              <a:rPr lang="fr-FR" sz="2400" dirty="0" smtClean="0"/>
              <a:t>As </a:t>
            </a:r>
            <a:r>
              <a:rPr lang="fr-FR" sz="2400" dirty="0" err="1" smtClean="0"/>
              <a:t>compared</a:t>
            </a:r>
            <a:r>
              <a:rPr lang="fr-FR" sz="2400" dirty="0" smtClean="0"/>
              <a:t> to </a:t>
            </a:r>
            <a:r>
              <a:rPr lang="fr-FR" sz="2400" dirty="0" err="1" smtClean="0"/>
              <a:t>resistive</a:t>
            </a:r>
            <a:r>
              <a:rPr lang="fr-FR" sz="2400" dirty="0" smtClean="0"/>
              <a:t> thermal </a:t>
            </a:r>
            <a:r>
              <a:rPr lang="fr-FR" sz="2400" dirty="0" err="1" smtClean="0"/>
              <a:t>evaporation</a:t>
            </a:r>
            <a:r>
              <a:rPr lang="fr-FR" sz="2400" dirty="0" smtClean="0"/>
              <a:t> or </a:t>
            </a:r>
            <a:r>
              <a:rPr lang="fr-FR" sz="2400" dirty="0" err="1" smtClean="0"/>
              <a:t>crucible</a:t>
            </a:r>
            <a:r>
              <a:rPr lang="fr-FR" sz="2400" dirty="0" smtClean="0"/>
              <a:t> </a:t>
            </a:r>
            <a:r>
              <a:rPr lang="fr-FR" sz="2400" dirty="0" err="1" smtClean="0"/>
              <a:t>heater</a:t>
            </a:r>
            <a:r>
              <a:rPr lang="fr-FR" sz="2400" dirty="0" smtClean="0"/>
              <a:t>, e-</a:t>
            </a:r>
            <a:r>
              <a:rPr lang="fr-FR" sz="2400" dirty="0" err="1" smtClean="0"/>
              <a:t>beam</a:t>
            </a:r>
            <a:r>
              <a:rPr lang="fr-FR" sz="2400" dirty="0" smtClean="0"/>
              <a:t> </a:t>
            </a:r>
            <a:r>
              <a:rPr lang="fr-FR" sz="2400" dirty="0" err="1" smtClean="0"/>
              <a:t>is</a:t>
            </a:r>
            <a:r>
              <a:rPr lang="fr-FR" sz="2400" dirty="0" smtClean="0"/>
              <a:t> capable of </a:t>
            </a:r>
            <a:r>
              <a:rPr lang="fr-FR" sz="2400" dirty="0" err="1" smtClean="0"/>
              <a:t>heating</a:t>
            </a:r>
            <a:r>
              <a:rPr lang="fr-FR" sz="2400" dirty="0" smtClean="0"/>
              <a:t> </a:t>
            </a:r>
            <a:r>
              <a:rPr lang="fr-FR" sz="2400" dirty="0" err="1" smtClean="0"/>
              <a:t>materials</a:t>
            </a:r>
            <a:r>
              <a:rPr lang="fr-FR" sz="2400" dirty="0" smtClean="0"/>
              <a:t> to </a:t>
            </a:r>
            <a:r>
              <a:rPr lang="fr-FR" sz="2400" dirty="0" err="1" smtClean="0"/>
              <a:t>much</a:t>
            </a:r>
            <a:r>
              <a:rPr lang="fr-FR" sz="2400" dirty="0" smtClean="0"/>
              <a:t> </a:t>
            </a:r>
            <a:r>
              <a:rPr lang="fr-FR" sz="2400" dirty="0" err="1" smtClean="0"/>
              <a:t>higher</a:t>
            </a:r>
            <a:r>
              <a:rPr lang="fr-FR" sz="2400" dirty="0" smtClean="0"/>
              <a:t> </a:t>
            </a:r>
            <a:r>
              <a:rPr lang="fr-FR" sz="2400" dirty="0" err="1" smtClean="0"/>
              <a:t>temperatures</a:t>
            </a:r>
            <a:r>
              <a:rPr lang="fr-FR" sz="2400" dirty="0" smtClean="0"/>
              <a:t>. </a:t>
            </a:r>
            <a:r>
              <a:rPr lang="fr-FR" sz="2400" dirty="0" err="1" smtClean="0"/>
              <a:t>Moreover</a:t>
            </a:r>
            <a:r>
              <a:rPr lang="fr-FR" sz="2400" dirty="0" smtClean="0"/>
              <a:t>, </a:t>
            </a:r>
            <a:r>
              <a:rPr lang="fr-FR" sz="2400" dirty="0" err="1" smtClean="0"/>
              <a:t>it</a:t>
            </a:r>
            <a:r>
              <a:rPr lang="fr-FR" sz="2400" dirty="0" smtClean="0"/>
              <a:t> </a:t>
            </a:r>
            <a:r>
              <a:rPr lang="fr-FR" sz="2400" dirty="0" err="1" smtClean="0"/>
              <a:t>heats</a:t>
            </a:r>
            <a:r>
              <a:rPr lang="fr-FR" sz="2400" dirty="0" smtClean="0"/>
              <a:t> a </a:t>
            </a:r>
            <a:r>
              <a:rPr lang="fr-FR" sz="2400" dirty="0" err="1" smtClean="0"/>
              <a:t>target</a:t>
            </a:r>
            <a:r>
              <a:rPr lang="fr-FR" sz="2400" dirty="0" smtClean="0"/>
              <a:t> </a:t>
            </a:r>
            <a:r>
              <a:rPr lang="fr-FR" sz="2400" dirty="0" err="1" smtClean="0"/>
              <a:t>material</a:t>
            </a:r>
            <a:r>
              <a:rPr lang="fr-FR" sz="2400" dirty="0" smtClean="0"/>
              <a:t> </a:t>
            </a:r>
            <a:r>
              <a:rPr lang="fr-FR" sz="2400" dirty="0" err="1" smtClean="0"/>
              <a:t>only</a:t>
            </a:r>
            <a:r>
              <a:rPr lang="fr-FR" sz="2400" dirty="0" smtClean="0"/>
              <a:t>, not the </a:t>
            </a:r>
            <a:r>
              <a:rPr lang="fr-FR" sz="2400" dirty="0" err="1" smtClean="0"/>
              <a:t>entire</a:t>
            </a:r>
            <a:r>
              <a:rPr lang="fr-FR" sz="2400" dirty="0" smtClean="0"/>
              <a:t> </a:t>
            </a:r>
            <a:r>
              <a:rPr lang="fr-FR" sz="2400" dirty="0" err="1" smtClean="0"/>
              <a:t>crucible</a:t>
            </a:r>
            <a:r>
              <a:rPr lang="fr-FR" sz="2400" dirty="0" smtClean="0"/>
              <a:t> </a:t>
            </a:r>
            <a:r>
              <a:rPr lang="fr-FR" sz="2400" dirty="0" err="1" smtClean="0"/>
              <a:t>resulting</a:t>
            </a:r>
            <a:r>
              <a:rPr lang="fr-FR" sz="2400" dirty="0" smtClean="0"/>
              <a:t> in a </a:t>
            </a:r>
            <a:r>
              <a:rPr lang="fr-FR" sz="2400" dirty="0" err="1" smtClean="0"/>
              <a:t>lower</a:t>
            </a:r>
            <a:r>
              <a:rPr lang="fr-FR" sz="2400" dirty="0" smtClean="0"/>
              <a:t> contamination </a:t>
            </a:r>
            <a:r>
              <a:rPr lang="fr-FR" sz="2400" dirty="0" err="1" smtClean="0"/>
              <a:t>from</a:t>
            </a:r>
            <a:r>
              <a:rPr lang="fr-FR" sz="2400" dirty="0" smtClean="0"/>
              <a:t> </a:t>
            </a:r>
            <a:r>
              <a:rPr lang="fr-FR" sz="2400" dirty="0" err="1" smtClean="0"/>
              <a:t>crucible</a:t>
            </a:r>
            <a:r>
              <a:rPr lang="fr-FR" sz="2400" dirty="0" smtClean="0"/>
              <a:t>.</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28599" y="0"/>
            <a:ext cx="8763001"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ea typeface="Calibri" pitchFamily="34" charset="0"/>
                <a:cs typeface="Times New Roman" pitchFamily="18" charset="0"/>
              </a:rPr>
              <a:t>Disadvantages of EBPVD</a:t>
            </a:r>
            <a:endParaRPr kumimoji="0" lang="en-US" sz="24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EBPVD is a line of sight deposition process when performed at a low enough pressure (roughly &lt;10</a:t>
            </a:r>
            <a:r>
              <a:rPr kumimoji="0" lang="en-US" sz="2400" b="0" i="0" u="none" strike="noStrike" cap="none" normalizeH="0" baseline="30000" dirty="0" smtClean="0">
                <a:ln>
                  <a:noFill/>
                </a:ln>
                <a:solidFill>
                  <a:schemeClr val="tx1"/>
                </a:solidFill>
                <a:effectLst/>
                <a:ea typeface="Calibri" pitchFamily="34" charset="0"/>
                <a:cs typeface="Times New Roman" pitchFamily="18" charset="0"/>
              </a:rPr>
              <a:t>−4</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Torr</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The translational and rotational motion of the shaft helps for coating the outer surface of complex geometries, but this process cannot be used to coat the inner surface of complex geometries.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Another potential problem is that filament degradation in the electron gun results in a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nonuniform</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evaporation rate. However, when</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vapor deposition is performed at pressures of roughly 10</a:t>
            </a:r>
            <a:r>
              <a:rPr kumimoji="0" lang="en-US" sz="2400" b="0" i="0" u="none" strike="noStrike" cap="none" normalizeH="0" baseline="30000" dirty="0" smtClean="0">
                <a:ln>
                  <a:noFill/>
                </a:ln>
                <a:solidFill>
                  <a:schemeClr val="tx1"/>
                </a:solidFill>
                <a:effectLst/>
                <a:ea typeface="Calibri" pitchFamily="34" charset="0"/>
                <a:cs typeface="Times New Roman" pitchFamily="18" charset="0"/>
              </a:rPr>
              <a:t>−4</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Torr</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or higher, significant scattering of the vapor cloud takes place such that surfaces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 not in sight of the source can be coated. Strictly speaking, the slow transition from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lineofsight</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to scattered deposition is determined not only by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 pressure (or mean free path) but also by source to substrate distance.</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304800"/>
            <a:ext cx="5327933" cy="58477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3200" dirty="0" smtClean="0"/>
              <a:t>Molecular beam </a:t>
            </a:r>
            <a:r>
              <a:rPr lang="en-US" sz="3200" dirty="0" err="1" smtClean="0"/>
              <a:t>epitaxy</a:t>
            </a:r>
            <a:r>
              <a:rPr lang="en-US" sz="3200" dirty="0" smtClean="0"/>
              <a:t> (MBE)</a:t>
            </a:r>
            <a:endParaRPr lang="en-US" sz="3200" dirty="0"/>
          </a:p>
        </p:txBody>
      </p:sp>
      <p:sp>
        <p:nvSpPr>
          <p:cNvPr id="3" name="TextBox 2"/>
          <p:cNvSpPr txBox="1"/>
          <p:nvPr/>
        </p:nvSpPr>
        <p:spPr>
          <a:xfrm>
            <a:off x="304800" y="1066800"/>
            <a:ext cx="8610600" cy="5632311"/>
          </a:xfrm>
          <a:prstGeom prst="rect">
            <a:avLst/>
          </a:prstGeom>
          <a:noFill/>
        </p:spPr>
        <p:txBody>
          <a:bodyPr wrap="square" rtlCol="0">
            <a:spAutoFit/>
          </a:bodyPr>
          <a:lstStyle/>
          <a:p>
            <a:pPr algn="just"/>
            <a:r>
              <a:rPr lang="en-US" sz="2400" dirty="0" smtClean="0"/>
              <a:t>Molecular beam </a:t>
            </a:r>
            <a:r>
              <a:rPr lang="en-US" sz="2400" dirty="0" err="1" smtClean="0"/>
              <a:t>epitaxy</a:t>
            </a:r>
            <a:r>
              <a:rPr lang="en-US" sz="2400" dirty="0" smtClean="0"/>
              <a:t> (MBE) is one of several methods of depositing single crystals. It was invented in the late 1960s at Bell Telephone Laboratories by J. R. Arthur and Alfred Y. Cho. MBE is widely used in the manufacture of semiconductor devices, including transistors for cellular phones and </a:t>
            </a:r>
            <a:r>
              <a:rPr lang="en-US" sz="2400" dirty="0" err="1" smtClean="0"/>
              <a:t>WiFi</a:t>
            </a:r>
            <a:r>
              <a:rPr lang="en-US" sz="2400" dirty="0" smtClean="0"/>
              <a:t> and quantum dots etc.</a:t>
            </a:r>
          </a:p>
          <a:p>
            <a:pPr algn="just"/>
            <a:r>
              <a:rPr lang="en-US" sz="2400" dirty="0" smtClean="0"/>
              <a:t> </a:t>
            </a:r>
          </a:p>
          <a:p>
            <a:pPr algn="just"/>
            <a:r>
              <a:rPr lang="en-US" sz="2400" dirty="0" smtClean="0"/>
              <a:t>Molecular beam </a:t>
            </a:r>
            <a:r>
              <a:rPr lang="en-US" sz="2400" dirty="0" err="1" smtClean="0"/>
              <a:t>epitaxy</a:t>
            </a:r>
            <a:r>
              <a:rPr lang="en-US" sz="2400" dirty="0" smtClean="0"/>
              <a:t> takes place in ultrahigh vacuum (10</a:t>
            </a:r>
            <a:r>
              <a:rPr lang="en-US" sz="2400" baseline="30000" dirty="0" smtClean="0"/>
              <a:t>−10</a:t>
            </a:r>
            <a:r>
              <a:rPr lang="en-US" sz="2400" dirty="0" smtClean="0"/>
              <a:t> </a:t>
            </a:r>
            <a:r>
              <a:rPr lang="en-US" sz="2400" dirty="0" err="1" smtClean="0"/>
              <a:t>torr</a:t>
            </a:r>
            <a:r>
              <a:rPr lang="en-US" sz="2400" dirty="0" smtClean="0"/>
              <a:t>)</a:t>
            </a:r>
            <a:r>
              <a:rPr lang="en-US" sz="2400" baseline="30000" dirty="0" smtClean="0"/>
              <a:t> </a:t>
            </a:r>
            <a:r>
              <a:rPr lang="en-US" sz="2400" dirty="0" smtClean="0"/>
              <a:t>The most important aspect of MBE is the very small deposition rate (typically &lt;1 nm/sec) allows the films to grow </a:t>
            </a:r>
            <a:r>
              <a:rPr lang="en-US" sz="2400" dirty="0" err="1" smtClean="0"/>
              <a:t>epitaxially</a:t>
            </a:r>
            <a:r>
              <a:rPr lang="en-US" sz="2400" dirty="0" smtClean="0"/>
              <a:t>. These deposition rates require proportionally better vacuum to achieve the same impurity levels as other deposition techniques. </a:t>
            </a:r>
          </a:p>
          <a:p>
            <a:pPr algn="just"/>
            <a:endParaRPr lang="en-US" sz="2400" dirty="0" smtClean="0"/>
          </a:p>
          <a:p>
            <a:pPr algn="just"/>
            <a:r>
              <a:rPr lang="en-US" sz="2400" dirty="0" smtClean="0"/>
              <a:t>The absence of carrier gases as well as the ultra high vacuum environment result in the highest achievable purity of the grown films. Moreover ultrathin film (~1 Mono layer ) can be easily grown.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52400" y="856357"/>
            <a:ext cx="8458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In solid source MBE, elements such as gallium and arsenic, in ultrapure form, are heated in separate quasi Knudsen effusion cells until they begin to slowly sublime.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The gaseous elements then condense on the wafer, where they may react with each other. In the example of gallium and arsenic, single crystal gallium arsenide is formed.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The term "beam" means that evaporated atoms do not interact with each other or vacuum chamber gases until they reach the wafer, due to the long mean free paths of the atoms.</a:t>
            </a:r>
            <a:endParaRPr kumimoji="0" lang="en-US"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During operation, reflection high energy electron diffraction (RHEED) is often used for monitoring the growth of the crystal layers. </a:t>
            </a:r>
          </a:p>
        </p:txBody>
      </p:sp>
      <p:sp>
        <p:nvSpPr>
          <p:cNvPr id="3" name="TextBox 2"/>
          <p:cNvSpPr txBox="1"/>
          <p:nvPr/>
        </p:nvSpPr>
        <p:spPr>
          <a:xfrm>
            <a:off x="304800" y="228600"/>
            <a:ext cx="3944670" cy="523220"/>
          </a:xfrm>
          <a:prstGeom prst="rect">
            <a:avLst/>
          </a:prstGeom>
          <a:noFill/>
        </p:spPr>
        <p:txBody>
          <a:bodyPr wrap="none" rtlCol="0">
            <a:spAutoFit/>
          </a:bodyPr>
          <a:lstStyle/>
          <a:p>
            <a:r>
              <a:rPr lang="fr-FR" sz="2800" u="sng" dirty="0" err="1" smtClean="0"/>
              <a:t>Working</a:t>
            </a:r>
            <a:r>
              <a:rPr lang="fr-FR" sz="2800" u="sng" dirty="0" smtClean="0"/>
              <a:t> </a:t>
            </a:r>
            <a:r>
              <a:rPr lang="fr-FR" sz="2800" u="sng" dirty="0" err="1" smtClean="0"/>
              <a:t>Mechanism</a:t>
            </a:r>
            <a:r>
              <a:rPr lang="fr-FR" sz="2800" u="sng" dirty="0" smtClean="0"/>
              <a:t> MBE</a:t>
            </a:r>
            <a:endParaRPr 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ttp://upload.wikimedia.org/wikipedia/commons/thumb/2/23/MBE.png/640px-MBE.png"/>
          <p:cNvPicPr>
            <a:picLocks noChangeAspect="1"/>
          </p:cNvPicPr>
          <p:nvPr/>
        </p:nvPicPr>
        <p:blipFill>
          <a:blip r:embed="rId2" cstate="print"/>
          <a:srcRect/>
          <a:stretch>
            <a:fillRect/>
          </a:stretch>
        </p:blipFill>
        <p:spPr bwMode="auto">
          <a:xfrm>
            <a:off x="1447800" y="0"/>
            <a:ext cx="5566184" cy="6766560"/>
          </a:xfrm>
          <a:prstGeom prst="rect">
            <a:avLst/>
          </a:prstGeom>
          <a:noFill/>
          <a:ln w="9525">
            <a:noFill/>
            <a:miter lim="800000"/>
            <a:headEnd/>
            <a:tailEnd/>
          </a:ln>
        </p:spPr>
      </p:pic>
      <p:sp>
        <p:nvSpPr>
          <p:cNvPr id="3" name="TextBox 2"/>
          <p:cNvSpPr txBox="1"/>
          <p:nvPr/>
        </p:nvSpPr>
        <p:spPr>
          <a:xfrm>
            <a:off x="5562600" y="6096000"/>
            <a:ext cx="3269293" cy="461665"/>
          </a:xfrm>
          <a:prstGeom prst="rect">
            <a:avLst/>
          </a:prstGeom>
          <a:noFill/>
        </p:spPr>
        <p:txBody>
          <a:bodyPr wrap="none" rtlCol="0">
            <a:spAutoFit/>
          </a:bodyPr>
          <a:lstStyle/>
          <a:p>
            <a:r>
              <a:rPr lang="fr-FR" sz="2400" dirty="0" err="1" smtClean="0"/>
              <a:t>Schematic</a:t>
            </a:r>
            <a:r>
              <a:rPr lang="fr-FR" sz="2400" dirty="0" smtClean="0"/>
              <a:t> </a:t>
            </a:r>
            <a:r>
              <a:rPr lang="fr-FR" sz="2400" dirty="0" err="1" smtClean="0"/>
              <a:t>diagram</a:t>
            </a:r>
            <a:r>
              <a:rPr lang="fr-FR" sz="2400" dirty="0" smtClean="0"/>
              <a:t>  MBE</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533400"/>
            <a:ext cx="5791200"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3200" dirty="0" err="1" smtClean="0"/>
              <a:t>Chemical</a:t>
            </a:r>
            <a:r>
              <a:rPr lang="fr-FR" sz="3200" dirty="0" smtClean="0"/>
              <a:t> </a:t>
            </a:r>
            <a:r>
              <a:rPr lang="fr-FR" sz="3200" dirty="0" err="1" smtClean="0"/>
              <a:t>Vapor</a:t>
            </a:r>
            <a:r>
              <a:rPr lang="fr-FR" sz="3200" dirty="0" smtClean="0"/>
              <a:t> </a:t>
            </a:r>
            <a:r>
              <a:rPr lang="fr-FR" sz="3200" dirty="0" err="1" smtClean="0"/>
              <a:t>Deposition</a:t>
            </a:r>
            <a:r>
              <a:rPr lang="fr-FR" sz="3200" dirty="0" smtClean="0"/>
              <a:t> (CVD)</a:t>
            </a:r>
            <a:endParaRPr lang="en-US" sz="3200" dirty="0"/>
          </a:p>
        </p:txBody>
      </p:sp>
      <p:sp>
        <p:nvSpPr>
          <p:cNvPr id="3" name="Rectangle 2"/>
          <p:cNvSpPr/>
          <p:nvPr/>
        </p:nvSpPr>
        <p:spPr>
          <a:xfrm>
            <a:off x="304800" y="1676400"/>
            <a:ext cx="8534400" cy="3046988"/>
          </a:xfrm>
          <a:prstGeom prst="rect">
            <a:avLst/>
          </a:prstGeom>
        </p:spPr>
        <p:txBody>
          <a:bodyPr wrap="square">
            <a:spAutoFit/>
          </a:bodyPr>
          <a:lstStyle/>
          <a:p>
            <a:pPr algn="just"/>
            <a:r>
              <a:rPr lang="en-US" sz="2400" dirty="0" smtClean="0"/>
              <a:t>Chemical vapor deposition (CVD) is a widely used thin film coating or materials-processing technology. </a:t>
            </a:r>
          </a:p>
          <a:p>
            <a:pPr algn="just"/>
            <a:endParaRPr lang="en-US" sz="2400" dirty="0" smtClean="0"/>
          </a:p>
          <a:p>
            <a:pPr algn="just"/>
            <a:r>
              <a:rPr lang="en-US" sz="2400" dirty="0" smtClean="0"/>
              <a:t>The majority of its applications involve applying solid thin-film coatings to surfaces, but it is also used to produce high-purity bulk materials. </a:t>
            </a:r>
          </a:p>
          <a:p>
            <a:pPr algn="just"/>
            <a:endParaRPr lang="en-US" sz="2400" dirty="0" smtClean="0"/>
          </a:p>
          <a:p>
            <a:pPr algn="just"/>
            <a:r>
              <a:rPr lang="en-US" sz="2400" dirty="0" smtClean="0"/>
              <a:t>It has been used to deposit a very wide range of materials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6001643"/>
          </a:xfrm>
          <a:prstGeom prst="rect">
            <a:avLst/>
          </a:prstGeom>
        </p:spPr>
        <p:txBody>
          <a:bodyPr wrap="square">
            <a:spAutoFit/>
          </a:bodyPr>
          <a:lstStyle/>
          <a:p>
            <a:pPr algn="just"/>
            <a:r>
              <a:rPr lang="en-US" sz="2400" dirty="0" smtClean="0"/>
              <a:t>In its simplest form, CVD involves flowing a precursor gas or gases into a chamber containing one or more heated objects to be coated. Chemical reactions occur on and near the hot surfaces, resulting in the deposition of a thin film on the surface. This is accompanied by the production of chemical by-products that are exhausted out of the chamber along with </a:t>
            </a:r>
            <a:r>
              <a:rPr lang="en-US" sz="2400" dirty="0" err="1" smtClean="0"/>
              <a:t>unreacted</a:t>
            </a:r>
            <a:r>
              <a:rPr lang="en-US" sz="2400" dirty="0" smtClean="0"/>
              <a:t> precursor gases. </a:t>
            </a:r>
          </a:p>
          <a:p>
            <a:pPr algn="just"/>
            <a:r>
              <a:rPr lang="en-US" sz="2400" dirty="0" smtClean="0"/>
              <a:t>Along with wide range of applications, there are many variants of CVD. It is done in hot-wall reactors and cold-wall reactors, at sub-</a:t>
            </a:r>
            <a:r>
              <a:rPr lang="en-US" sz="2400" dirty="0" err="1" smtClean="0"/>
              <a:t>torr</a:t>
            </a:r>
            <a:r>
              <a:rPr lang="en-US" sz="2400" dirty="0" smtClean="0"/>
              <a:t> pressures to above-atmospheric pressures, with and without carrier gases, and at temperatures typically ranging from 200-1600°C. </a:t>
            </a:r>
          </a:p>
          <a:p>
            <a:pPr algn="just"/>
            <a:r>
              <a:rPr lang="en-US" sz="2400" dirty="0" smtClean="0"/>
              <a:t>There are also a variety of enhanced CVD processes, which involve the use of plasmas, ions, photons, lasers, hot filaments, or combustion reactions to increase deposition rates and/or lower deposition temperatures.</a:t>
            </a:r>
            <a:endParaRPr lang="en-US" sz="2400" dirty="0"/>
          </a:p>
        </p:txBody>
      </p:sp>
      <p:sp>
        <p:nvSpPr>
          <p:cNvPr id="3" name="TextBox 2"/>
          <p:cNvSpPr txBox="1"/>
          <p:nvPr/>
        </p:nvSpPr>
        <p:spPr>
          <a:xfrm>
            <a:off x="381000" y="228600"/>
            <a:ext cx="3963329" cy="523220"/>
          </a:xfrm>
          <a:prstGeom prst="rect">
            <a:avLst/>
          </a:prstGeom>
          <a:noFill/>
        </p:spPr>
        <p:txBody>
          <a:bodyPr wrap="none" rtlCol="0">
            <a:spAutoFit/>
          </a:bodyPr>
          <a:lstStyle/>
          <a:p>
            <a:r>
              <a:rPr lang="fr-FR" sz="2800" b="1" dirty="0" err="1" smtClean="0"/>
              <a:t>Working</a:t>
            </a:r>
            <a:r>
              <a:rPr lang="fr-FR" sz="2800" b="1" dirty="0" smtClean="0"/>
              <a:t> </a:t>
            </a:r>
            <a:r>
              <a:rPr lang="fr-FR" sz="2800" b="1" dirty="0" err="1" smtClean="0"/>
              <a:t>Mechanism</a:t>
            </a:r>
            <a:r>
              <a:rPr lang="fr-FR" sz="2800" b="1" dirty="0" smtClean="0"/>
              <a:t> CVD</a:t>
            </a:r>
            <a:endParaRPr lang="en-US" sz="28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1264</Words>
  <Application>Microsoft Office PowerPoint</Application>
  <PresentationFormat>On-screen Show (4:3)</PresentationFormat>
  <Paragraphs>68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ZAHID</dc:creator>
  <cp:lastModifiedBy>DR ZAHID</cp:lastModifiedBy>
  <cp:revision>2</cp:revision>
  <dcterms:created xsi:type="dcterms:W3CDTF">2020-05-02T16:03:56Z</dcterms:created>
  <dcterms:modified xsi:type="dcterms:W3CDTF">2020-05-02T16:09:32Z</dcterms:modified>
</cp:coreProperties>
</file>