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5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CB4B7-EA76-463E-97BA-0F8720C550E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76E67-2BA0-432B-AC08-5C72105C6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76E67-2BA0-432B-AC08-5C72105C69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76E67-2BA0-432B-AC08-5C72105C69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9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5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3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2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1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1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6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2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5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4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0B846-EB3E-4D15-8F66-204F9C6654C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30B3-6ECC-4F1D-BA44-D43FCDAE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8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rporatefinanceinstitute.com/resources/knowledge/other/total-probability-rul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mathsisfun.com/data/bayes-theorem.html" TargetMode="External"/><Relationship Id="rId4" Type="http://schemas.openxmlformats.org/officeDocument/2006/relationships/hyperlink" Target="https://www.investopedia.com/terms/b/bayes-theorem.a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478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Subject:	Engineering Probability and Statistics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Class:		BS 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Lecture:	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week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Topic:		Bayes’ Theorem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735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81000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statistics and probability theory, the Bayes’ theorem (also known as the Bayes’ rule) is a mathematical formula used to determine the conditional probability of events. Essentially, the Bayes’ theorem describes the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3"/>
              </a:rPr>
              <a:t>probability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of an event based on prior knowledge of the conditions that might be relevant to the event.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theorem is named after English statistician Thomas Bayes, who discovered the formula in 1763. It is considered the foundation of the special statistical inference approach called the Bayes’ inference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Bayes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 theorem relies on incorporating 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prior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probability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distributions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order to generate 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posterior probabilities</a:t>
            </a:r>
            <a:r>
              <a:rPr lang="en-US" sz="2000" dirty="0"/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https://www.investopedia.com/terms/b/bayes-theorem.asp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https://www.mathsisfun.com/data/bayes-theorem.html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5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04800"/>
                <a:ext cx="8686800" cy="33566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Formula for Bayes’ Theorem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The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Bayes’ theorem is expressed in the following formula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𝐵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.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type m:val="skw"/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𝐵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Where</a:t>
                </a:r>
              </a:p>
              <a:p>
                <a:pPr algn="just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P(A|B) – the probability of event A occurring, given event B has occurred</a:t>
                </a:r>
              </a:p>
              <a:p>
                <a:pPr algn="just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P(B|A) – the probability of event B occurring, given event A has occurred</a:t>
                </a:r>
              </a:p>
              <a:p>
                <a:pPr algn="just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P(A) – the probability of event A</a:t>
                </a:r>
              </a:p>
              <a:p>
                <a:pPr algn="just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P(B) – the probability of event B</a:t>
                </a: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686800" cy="3356625"/>
              </a:xfrm>
              <a:prstGeom prst="rect">
                <a:avLst/>
              </a:prstGeom>
              <a:blipFill rotWithShape="1">
                <a:blip r:embed="rId3"/>
                <a:stretch>
                  <a:fillRect l="-1123" t="-1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647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381000"/>
                <a:ext cx="8534400" cy="2671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Statement of Bayes’ Theorem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Let S be the sample space and let E1, E2, …..,En mutually exclusive and exhaustive events associated with a random experiment. If A is any event which occurs with E1 or E2 or…. or En than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skw"/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𝐴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type m:val="skw"/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                   </m:t>
                      </m:r>
                      <m:r>
                        <a:rPr lang="en-US" sz="2000" b="0" i="1" smtClean="0">
                          <a:latin typeface="Cambria Math"/>
                        </a:rPr>
                        <m:t>𝑖</m:t>
                      </m:r>
                      <m:r>
                        <a:rPr lang="en-US" sz="2000" b="0" i="1" smtClean="0">
                          <a:latin typeface="Cambria Math"/>
                        </a:rPr>
                        <m:t>=1,2,3…..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0"/>
                <a:ext cx="8534400" cy="2671501"/>
              </a:xfrm>
              <a:prstGeom prst="rect">
                <a:avLst/>
              </a:prstGeom>
              <a:blipFill rotWithShape="1">
                <a:blip r:embed="rId2"/>
                <a:stretch>
                  <a:fillRect l="-1071" t="-1826" r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828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7060" y="723900"/>
            <a:ext cx="5124450" cy="27908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Text Box 5"/>
          <p:cNvSpPr txBox="1"/>
          <p:nvPr/>
        </p:nvSpPr>
        <p:spPr>
          <a:xfrm>
            <a:off x="5905500" y="1066800"/>
            <a:ext cx="552450" cy="2667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>
                <a:effectLst/>
                <a:ea typeface="Calibri"/>
                <a:cs typeface="Times New Roman"/>
              </a:rPr>
              <a:t>En</a:t>
            </a:r>
            <a:endParaRPr lang="en-US" sz="1100">
              <a:effectLst/>
              <a:ea typeface="Calibri"/>
              <a:cs typeface="Times New Roman"/>
            </a:endParaRPr>
          </a:p>
        </p:txBody>
      </p:sp>
      <p:sp>
        <p:nvSpPr>
          <p:cNvPr id="6" name="Oval 5"/>
          <p:cNvSpPr/>
          <p:nvPr/>
        </p:nvSpPr>
        <p:spPr>
          <a:xfrm>
            <a:off x="2010410" y="1647825"/>
            <a:ext cx="4286250" cy="10191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723900"/>
            <a:ext cx="0" cy="2790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52850" y="723900"/>
            <a:ext cx="9525" cy="2790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14950" y="723900"/>
            <a:ext cx="28575" cy="2790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11"/>
          <p:cNvSpPr txBox="1"/>
          <p:nvPr/>
        </p:nvSpPr>
        <p:spPr>
          <a:xfrm>
            <a:off x="2981325" y="2057400"/>
            <a:ext cx="657225" cy="276225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Times New Roman"/>
              </a:rPr>
              <a:t>A</a:t>
            </a:r>
            <a:r>
              <a:rPr lang="en-US" sz="1100" dirty="0">
                <a:effectLst/>
                <a:ea typeface="Calibri"/>
                <a:cs typeface="Calibri"/>
              </a:rPr>
              <a:t>ႶE</a:t>
            </a:r>
            <a:r>
              <a:rPr lang="en-US" sz="1100" dirty="0">
                <a:effectLst/>
                <a:ea typeface="Calibri"/>
                <a:cs typeface="Times New Roman"/>
              </a:rPr>
              <a:t>2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1" name="Text Box 12"/>
          <p:cNvSpPr txBox="1"/>
          <p:nvPr/>
        </p:nvSpPr>
        <p:spPr>
          <a:xfrm>
            <a:off x="2181225" y="2057400"/>
            <a:ext cx="514350" cy="276225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A</a:t>
            </a:r>
            <a:r>
              <a:rPr lang="en-US" sz="1100">
                <a:effectLst/>
                <a:ea typeface="Calibri"/>
                <a:cs typeface="Calibri"/>
              </a:rPr>
              <a:t>ႶE</a:t>
            </a:r>
            <a:r>
              <a:rPr lang="en-US" sz="1100">
                <a:effectLst/>
                <a:ea typeface="Calibri"/>
                <a:cs typeface="Times New Roman"/>
              </a:rPr>
              <a:t>1</a:t>
            </a:r>
          </a:p>
        </p:txBody>
      </p:sp>
      <p:sp>
        <p:nvSpPr>
          <p:cNvPr id="12" name="Text Box 13"/>
          <p:cNvSpPr txBox="1"/>
          <p:nvPr/>
        </p:nvSpPr>
        <p:spPr>
          <a:xfrm>
            <a:off x="5495925" y="2057400"/>
            <a:ext cx="542925" cy="276225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A</a:t>
            </a:r>
            <a:r>
              <a:rPr lang="en-US" sz="1100">
                <a:effectLst/>
                <a:ea typeface="Calibri"/>
                <a:cs typeface="Calibri"/>
              </a:rPr>
              <a:t>ႶE</a:t>
            </a:r>
            <a:r>
              <a:rPr lang="en-US" sz="1100">
                <a:effectLst/>
                <a:ea typeface="Calibri"/>
                <a:cs typeface="Times New Roman"/>
              </a:rPr>
              <a:t>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3" name="Text Box 14"/>
          <p:cNvSpPr txBox="1"/>
          <p:nvPr/>
        </p:nvSpPr>
        <p:spPr>
          <a:xfrm>
            <a:off x="2076450" y="1104900"/>
            <a:ext cx="485775" cy="257175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E1</a:t>
            </a:r>
          </a:p>
        </p:txBody>
      </p:sp>
      <p:sp>
        <p:nvSpPr>
          <p:cNvPr id="14" name="Text Box 15"/>
          <p:cNvSpPr txBox="1"/>
          <p:nvPr/>
        </p:nvSpPr>
        <p:spPr>
          <a:xfrm>
            <a:off x="2838450" y="1104900"/>
            <a:ext cx="533400" cy="24765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E2</a:t>
            </a:r>
          </a:p>
        </p:txBody>
      </p:sp>
      <p:sp>
        <p:nvSpPr>
          <p:cNvPr id="15" name="Text Box 16"/>
          <p:cNvSpPr txBox="1"/>
          <p:nvPr/>
        </p:nvSpPr>
        <p:spPr>
          <a:xfrm>
            <a:off x="3914775" y="1104900"/>
            <a:ext cx="1266825" cy="24765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…………………………….</a:t>
            </a:r>
          </a:p>
        </p:txBody>
      </p:sp>
      <p:sp>
        <p:nvSpPr>
          <p:cNvPr id="16" name="Text Box 17"/>
          <p:cNvSpPr txBox="1"/>
          <p:nvPr/>
        </p:nvSpPr>
        <p:spPr>
          <a:xfrm>
            <a:off x="3981450" y="2057400"/>
            <a:ext cx="1200150" cy="276225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…………………………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76868" y="214745"/>
            <a:ext cx="86385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Venn Diagram representing events of Bayes’ Theorem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81450" y="304800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381000"/>
                <a:ext cx="8458200" cy="8097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Proof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Since from the above diagram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,…..,</m:t>
                    </m:r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are mutually exclusive and exhaustive events, we have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𝑆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/>
                        <a:ea typeface="Cambria Math"/>
                      </a:rPr>
                      <m:t>∪</m:t>
                    </m:r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…∪</m:t>
                    </m:r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i="1" smtClean="0">
                        <a:latin typeface="Cambria Math"/>
                        <a:ea typeface="Cambria Math"/>
                      </a:rPr>
                      <m:t>∩</m:t>
                    </m:r>
                    <m:sSub>
                      <m:sSubPr>
                        <m:ctrlPr>
                          <a:rPr lang="en-US" sz="20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As we know that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𝑆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 putting the value of S in A we have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∩(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/>
                          <a:ea typeface="Cambria Math"/>
                        </a:rPr>
                        <m:t>∪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∪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…∪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Applying distributive law of set theory to the above equation we got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𝐴</m:t>
                      </m:r>
                      <m:r>
                        <a:rPr lang="en-US" sz="2000" i="1">
                          <a:latin typeface="Cambria Math"/>
                        </a:rPr>
                        <m:t>=(</m:t>
                      </m:r>
                      <m:r>
                        <a:rPr lang="en-US" sz="2000" i="1">
                          <a:latin typeface="Cambria Math"/>
                        </a:rPr>
                        <m:t>𝐴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∩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∪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0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∪…∪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0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0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Apply probability on both side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i="1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r>
                        <a:rPr lang="en-US" sz="2000" i="1">
                          <a:latin typeface="Cambria Math"/>
                        </a:rPr>
                        <m:t>(</m:t>
                      </m:r>
                      <m:r>
                        <a:rPr lang="en-US" sz="2000" i="1">
                          <a:latin typeface="Cambria Math"/>
                        </a:rPr>
                        <m:t>𝐴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∩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)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∪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(</m:t>
                          </m:r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0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)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∪…∪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sz="2000" i="1">
                              <a:latin typeface="Cambria Math"/>
                            </a:rPr>
                            <m:t>(</m:t>
                          </m:r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0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0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As we know that all event are mutually exclusive so by addition theorem of probability the probability of A will be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(</m:t>
                          </m:r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0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)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…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𝑃</m:t>
                          </m:r>
                          <m:r>
                            <a:rPr lang="en-US" sz="2000" i="1">
                              <a:latin typeface="Cambria Math"/>
                            </a:rPr>
                            <m:t>(</m:t>
                          </m:r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0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0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It can be written as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                               (1)</m:t>
                      </m:r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0"/>
                <a:ext cx="8458200" cy="8097730"/>
              </a:xfrm>
              <a:prstGeom prst="rect">
                <a:avLst/>
              </a:prstGeom>
              <a:blipFill rotWithShape="1">
                <a:blip r:embed="rId2"/>
                <a:stretch>
                  <a:fillRect l="-1081" t="-602" r="-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34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81000" y="381000"/>
                <a:ext cx="8458200" cy="6260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Now using multiplication theorem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We know that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Or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So</a:t>
                </a:r>
                <a:endParaRPr lang="en-US" sz="2000" dirty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285750" indent="-285750" algn="just"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𝐴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∩</m:t>
                        </m:r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00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0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Now put this value in </a:t>
                </a:r>
                <a:r>
                  <a:rPr lang="en-US" sz="2000" b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eq(1)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skw"/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𝐴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Also by multiplication theorem, we have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(</m:t>
                      </m:r>
                      <m:f>
                        <m:fPr>
                          <m:type m:val="skw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From the above expression we can get</a:t>
                </a:r>
              </a:p>
              <a:p>
                <a:pPr algn="just"/>
                <a:endParaRPr lang="en-US" sz="200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285750" indent="-285750" algn="just">
                  <a:buFont typeface="Wingdings" pitchFamily="2" charset="2"/>
                  <a:buChar char="v"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81000"/>
                <a:ext cx="8458200" cy="6260560"/>
              </a:xfrm>
              <a:prstGeom prst="rect">
                <a:avLst/>
              </a:prstGeom>
              <a:blipFill rotWithShape="1">
                <a:blip r:embed="rId2"/>
                <a:stretch>
                  <a:fillRect l="-793" t="-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452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304800"/>
                <a:ext cx="8229600" cy="3483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As the value of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And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𝐴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  <a:ea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nary>
                  </m:oMath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 the  final expression can be written as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skw"/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𝐴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m:rPr>
                              <m:nor/>
                            </m:rPr>
                            <a:rPr lang="en-US" sz="2000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.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skw"/>
                                      <m:ctrlP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𝐴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  <a:ea typeface="Cambria Math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nary>
                          <m:r>
                            <m:rPr>
                              <m:nor/>
                            </m:rPr>
                            <a:rPr lang="en-US" sz="2000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4800"/>
                <a:ext cx="8229600" cy="3483582"/>
              </a:xfrm>
              <a:prstGeom prst="rect">
                <a:avLst/>
              </a:prstGeom>
              <a:blipFill rotWithShape="1">
                <a:blip r:embed="rId2"/>
                <a:stretch>
                  <a:fillRect l="-815" t="-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3231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518</Words>
  <Application>Microsoft Office PowerPoint</Application>
  <PresentationFormat>On-screen Show (4:3)</PresentationFormat>
  <Paragraphs>78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19</cp:revision>
  <dcterms:created xsi:type="dcterms:W3CDTF">2020-04-14T10:04:44Z</dcterms:created>
  <dcterms:modified xsi:type="dcterms:W3CDTF">2020-04-15T06:57:42Z</dcterms:modified>
</cp:coreProperties>
</file>