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58" r:id="rId5"/>
    <p:sldId id="257" r:id="rId6"/>
    <p:sldId id="264" r:id="rId7"/>
    <p:sldId id="259" r:id="rId8"/>
    <p:sldId id="273" r:id="rId9"/>
    <p:sldId id="269" r:id="rId10"/>
    <p:sldId id="265" r:id="rId11"/>
    <p:sldId id="263" r:id="rId12"/>
    <p:sldId id="262" r:id="rId13"/>
    <p:sldId id="268" r:id="rId14"/>
    <p:sldId id="270" r:id="rId15"/>
    <p:sldId id="271" r:id="rId16"/>
    <p:sldId id="274" r:id="rId17"/>
    <p:sldId id="272" r:id="rId18"/>
    <p:sldId id="277" r:id="rId19"/>
    <p:sldId id="278" r:id="rId20"/>
    <p:sldId id="279"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480" y="1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D52194-A8F1-4A09-A83A-BBD731C9E2C3}" type="datetimeFigureOut">
              <a:rPr lang="en-US" smtClean="0"/>
              <a:t>05-May-20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014231-EF44-44F3-9329-269A7EA25C34}" type="slidenum">
              <a:rPr lang="en-US" smtClean="0"/>
              <a:t>‹#›</a:t>
            </a:fld>
            <a:endParaRPr lang="en-US"/>
          </a:p>
        </p:txBody>
      </p:sp>
    </p:spTree>
    <p:extLst>
      <p:ext uri="{BB962C8B-B14F-4D97-AF65-F5344CB8AC3E}">
        <p14:creationId xmlns:p14="http://schemas.microsoft.com/office/powerpoint/2010/main" val="1276665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D52194-A8F1-4A09-A83A-BBD731C9E2C3}" type="datetimeFigureOut">
              <a:rPr lang="en-US" smtClean="0"/>
              <a:t>05-May-20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014231-EF44-44F3-9329-269A7EA25C34}" type="slidenum">
              <a:rPr lang="en-US" smtClean="0"/>
              <a:t>‹#›</a:t>
            </a:fld>
            <a:endParaRPr lang="en-US"/>
          </a:p>
        </p:txBody>
      </p:sp>
    </p:spTree>
    <p:extLst>
      <p:ext uri="{BB962C8B-B14F-4D97-AF65-F5344CB8AC3E}">
        <p14:creationId xmlns:p14="http://schemas.microsoft.com/office/powerpoint/2010/main" val="1325734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D52194-A8F1-4A09-A83A-BBD731C9E2C3}" type="datetimeFigureOut">
              <a:rPr lang="en-US" smtClean="0"/>
              <a:t>05-May-20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014231-EF44-44F3-9329-269A7EA25C34}" type="slidenum">
              <a:rPr lang="en-US" smtClean="0"/>
              <a:t>‹#›</a:t>
            </a:fld>
            <a:endParaRPr lang="en-US"/>
          </a:p>
        </p:txBody>
      </p:sp>
    </p:spTree>
    <p:extLst>
      <p:ext uri="{BB962C8B-B14F-4D97-AF65-F5344CB8AC3E}">
        <p14:creationId xmlns:p14="http://schemas.microsoft.com/office/powerpoint/2010/main" val="261051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D52194-A8F1-4A09-A83A-BBD731C9E2C3}" type="datetimeFigureOut">
              <a:rPr lang="en-US" smtClean="0"/>
              <a:t>05-May-20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014231-EF44-44F3-9329-269A7EA25C34}" type="slidenum">
              <a:rPr lang="en-US" smtClean="0"/>
              <a:t>‹#›</a:t>
            </a:fld>
            <a:endParaRPr lang="en-US"/>
          </a:p>
        </p:txBody>
      </p:sp>
    </p:spTree>
    <p:extLst>
      <p:ext uri="{BB962C8B-B14F-4D97-AF65-F5344CB8AC3E}">
        <p14:creationId xmlns:p14="http://schemas.microsoft.com/office/powerpoint/2010/main" val="2647908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D52194-A8F1-4A09-A83A-BBD731C9E2C3}" type="datetimeFigureOut">
              <a:rPr lang="en-US" smtClean="0"/>
              <a:t>05-May-20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014231-EF44-44F3-9329-269A7EA25C34}" type="slidenum">
              <a:rPr lang="en-US" smtClean="0"/>
              <a:t>‹#›</a:t>
            </a:fld>
            <a:endParaRPr lang="en-US"/>
          </a:p>
        </p:txBody>
      </p:sp>
    </p:spTree>
    <p:extLst>
      <p:ext uri="{BB962C8B-B14F-4D97-AF65-F5344CB8AC3E}">
        <p14:creationId xmlns:p14="http://schemas.microsoft.com/office/powerpoint/2010/main" val="3404476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D52194-A8F1-4A09-A83A-BBD731C9E2C3}" type="datetimeFigureOut">
              <a:rPr lang="en-US" smtClean="0"/>
              <a:t>05-May-20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014231-EF44-44F3-9329-269A7EA25C34}" type="slidenum">
              <a:rPr lang="en-US" smtClean="0"/>
              <a:t>‹#›</a:t>
            </a:fld>
            <a:endParaRPr lang="en-US"/>
          </a:p>
        </p:txBody>
      </p:sp>
    </p:spTree>
    <p:extLst>
      <p:ext uri="{BB962C8B-B14F-4D97-AF65-F5344CB8AC3E}">
        <p14:creationId xmlns:p14="http://schemas.microsoft.com/office/powerpoint/2010/main" val="1408072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D52194-A8F1-4A09-A83A-BBD731C9E2C3}" type="datetimeFigureOut">
              <a:rPr lang="en-US" smtClean="0"/>
              <a:t>05-May-20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014231-EF44-44F3-9329-269A7EA25C34}" type="slidenum">
              <a:rPr lang="en-US" smtClean="0"/>
              <a:t>‹#›</a:t>
            </a:fld>
            <a:endParaRPr lang="en-US"/>
          </a:p>
        </p:txBody>
      </p:sp>
    </p:spTree>
    <p:extLst>
      <p:ext uri="{BB962C8B-B14F-4D97-AF65-F5344CB8AC3E}">
        <p14:creationId xmlns:p14="http://schemas.microsoft.com/office/powerpoint/2010/main" val="2172803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D52194-A8F1-4A09-A83A-BBD731C9E2C3}" type="datetimeFigureOut">
              <a:rPr lang="en-US" smtClean="0"/>
              <a:t>05-May-20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014231-EF44-44F3-9329-269A7EA25C34}" type="slidenum">
              <a:rPr lang="en-US" smtClean="0"/>
              <a:t>‹#›</a:t>
            </a:fld>
            <a:endParaRPr lang="en-US"/>
          </a:p>
        </p:txBody>
      </p:sp>
    </p:spTree>
    <p:extLst>
      <p:ext uri="{BB962C8B-B14F-4D97-AF65-F5344CB8AC3E}">
        <p14:creationId xmlns:p14="http://schemas.microsoft.com/office/powerpoint/2010/main" val="3981670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D52194-A8F1-4A09-A83A-BBD731C9E2C3}" type="datetimeFigureOut">
              <a:rPr lang="en-US" smtClean="0"/>
              <a:t>05-May-20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014231-EF44-44F3-9329-269A7EA25C34}" type="slidenum">
              <a:rPr lang="en-US" smtClean="0"/>
              <a:t>‹#›</a:t>
            </a:fld>
            <a:endParaRPr lang="en-US"/>
          </a:p>
        </p:txBody>
      </p:sp>
    </p:spTree>
    <p:extLst>
      <p:ext uri="{BB962C8B-B14F-4D97-AF65-F5344CB8AC3E}">
        <p14:creationId xmlns:p14="http://schemas.microsoft.com/office/powerpoint/2010/main" val="2665055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D52194-A8F1-4A09-A83A-BBD731C9E2C3}" type="datetimeFigureOut">
              <a:rPr lang="en-US" smtClean="0"/>
              <a:t>05-May-20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014231-EF44-44F3-9329-269A7EA25C34}" type="slidenum">
              <a:rPr lang="en-US" smtClean="0"/>
              <a:t>‹#›</a:t>
            </a:fld>
            <a:endParaRPr lang="en-US"/>
          </a:p>
        </p:txBody>
      </p:sp>
    </p:spTree>
    <p:extLst>
      <p:ext uri="{BB962C8B-B14F-4D97-AF65-F5344CB8AC3E}">
        <p14:creationId xmlns:p14="http://schemas.microsoft.com/office/powerpoint/2010/main" val="492643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D52194-A8F1-4A09-A83A-BBD731C9E2C3}" type="datetimeFigureOut">
              <a:rPr lang="en-US" smtClean="0"/>
              <a:t>05-May-20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014231-EF44-44F3-9329-269A7EA25C34}" type="slidenum">
              <a:rPr lang="en-US" smtClean="0"/>
              <a:t>‹#›</a:t>
            </a:fld>
            <a:endParaRPr lang="en-US"/>
          </a:p>
        </p:txBody>
      </p:sp>
    </p:spTree>
    <p:extLst>
      <p:ext uri="{BB962C8B-B14F-4D97-AF65-F5344CB8AC3E}">
        <p14:creationId xmlns:p14="http://schemas.microsoft.com/office/powerpoint/2010/main" val="4029363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D52194-A8F1-4A09-A83A-BBD731C9E2C3}" type="datetimeFigureOut">
              <a:rPr lang="en-US" smtClean="0"/>
              <a:t>05-May-20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014231-EF44-44F3-9329-269A7EA25C34}" type="slidenum">
              <a:rPr lang="en-US" smtClean="0"/>
              <a:t>‹#›</a:t>
            </a:fld>
            <a:endParaRPr lang="en-US"/>
          </a:p>
        </p:txBody>
      </p:sp>
    </p:spTree>
    <p:extLst>
      <p:ext uri="{BB962C8B-B14F-4D97-AF65-F5344CB8AC3E}">
        <p14:creationId xmlns:p14="http://schemas.microsoft.com/office/powerpoint/2010/main" val="1109615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err="1" smtClean="0">
                <a:latin typeface="Arial Black" panose="020B0A04020102020204" pitchFamily="34" charset="0"/>
              </a:rPr>
              <a:t>Ethnopharmacology</a:t>
            </a:r>
            <a:r>
              <a:rPr lang="en-US" dirty="0" smtClean="0">
                <a:latin typeface="Arial Black" panose="020B0A04020102020204" pitchFamily="34" charset="0"/>
              </a:rPr>
              <a:t> and drug development</a:t>
            </a:r>
            <a:endParaRPr lang="en-US" dirty="0">
              <a:latin typeface="Arial Black" panose="020B0A04020102020204" pitchFamily="34" charset="0"/>
            </a:endParaRPr>
          </a:p>
        </p:txBody>
      </p:sp>
      <p:sp>
        <p:nvSpPr>
          <p:cNvPr id="3" name="Subtitle 2"/>
          <p:cNvSpPr>
            <a:spLocks noGrp="1"/>
          </p:cNvSpPr>
          <p:nvPr>
            <p:ph type="subTitle" idx="1"/>
          </p:nvPr>
        </p:nvSpPr>
        <p:spPr/>
        <p:txBody>
          <a:bodyPr/>
          <a:lstStyle/>
          <a:p>
            <a:r>
              <a:rPr lang="en-US" b="1" dirty="0" smtClean="0"/>
              <a:t>Presented To: </a:t>
            </a:r>
            <a:r>
              <a:rPr lang="en-US" b="1" dirty="0" err="1" smtClean="0"/>
              <a:t>Dr</a:t>
            </a:r>
            <a:r>
              <a:rPr lang="en-US" b="1" dirty="0" smtClean="0"/>
              <a:t> Hafiz Muhammad </a:t>
            </a:r>
            <a:r>
              <a:rPr lang="en-US" b="1" dirty="0" err="1" smtClean="0"/>
              <a:t>Irfan</a:t>
            </a:r>
            <a:endParaRPr lang="en-US" b="1" dirty="0" smtClean="0"/>
          </a:p>
          <a:p>
            <a:r>
              <a:rPr lang="en-US" b="1" dirty="0" smtClean="0"/>
              <a:t>Presented by: </a:t>
            </a:r>
            <a:r>
              <a:rPr lang="en-US" b="1" dirty="0" err="1" smtClean="0"/>
              <a:t>Zeeshan</a:t>
            </a:r>
            <a:r>
              <a:rPr lang="en-US" b="1" dirty="0" smtClean="0"/>
              <a:t> </a:t>
            </a:r>
            <a:r>
              <a:rPr lang="en-US" b="1" dirty="0" err="1" smtClean="0"/>
              <a:t>Jabbar</a:t>
            </a:r>
            <a:endParaRPr lang="en-US" b="1" dirty="0"/>
          </a:p>
        </p:txBody>
      </p:sp>
    </p:spTree>
    <p:extLst>
      <p:ext uri="{BB962C8B-B14F-4D97-AF65-F5344CB8AC3E}">
        <p14:creationId xmlns:p14="http://schemas.microsoft.com/office/powerpoint/2010/main" val="34449777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Atropine</a:t>
            </a:r>
            <a:r>
              <a:rPr lang="en-US" dirty="0"/>
              <a:t>, </a:t>
            </a:r>
            <a:r>
              <a:rPr lang="en-US" dirty="0" err="1" smtClean="0"/>
              <a:t>artimesinin</a:t>
            </a:r>
            <a:r>
              <a:rPr lang="en-US" dirty="0" smtClean="0"/>
              <a:t>, </a:t>
            </a:r>
            <a:r>
              <a:rPr lang="en-US" dirty="0"/>
              <a:t>ephedrine, </a:t>
            </a:r>
            <a:r>
              <a:rPr lang="en-US" dirty="0" smtClean="0"/>
              <a:t>reserpine</a:t>
            </a:r>
            <a:r>
              <a:rPr lang="en-US" dirty="0"/>
              <a:t>, </a:t>
            </a:r>
            <a:r>
              <a:rPr lang="en-US" dirty="0" err="1"/>
              <a:t>taxol</a:t>
            </a:r>
            <a:r>
              <a:rPr lang="en-US" dirty="0"/>
              <a:t>, </a:t>
            </a:r>
            <a:r>
              <a:rPr lang="en-US" dirty="0" err="1"/>
              <a:t>tubocurarine</a:t>
            </a:r>
            <a:r>
              <a:rPr lang="en-US" dirty="0"/>
              <a:t>, </a:t>
            </a:r>
            <a:r>
              <a:rPr lang="en-US" dirty="0" smtClean="0"/>
              <a:t>vincristine and </a:t>
            </a:r>
            <a:r>
              <a:rPr lang="en-US" dirty="0"/>
              <a:t>vinblastine are </a:t>
            </a:r>
            <a:r>
              <a:rPr lang="en-US" dirty="0" smtClean="0"/>
              <a:t>another </a:t>
            </a:r>
            <a:r>
              <a:rPr lang="en-US" dirty="0"/>
              <a:t>few important examples of what medicinal plants have given us in </a:t>
            </a:r>
            <a:r>
              <a:rPr lang="en-US" dirty="0" smtClean="0"/>
              <a:t>the past</a:t>
            </a:r>
            <a:r>
              <a:rPr lang="en-US" dirty="0"/>
              <a:t>.</a:t>
            </a:r>
          </a:p>
        </p:txBody>
      </p:sp>
    </p:spTree>
    <p:extLst>
      <p:ext uri="{BB962C8B-B14F-4D97-AF65-F5344CB8AC3E}">
        <p14:creationId xmlns:p14="http://schemas.microsoft.com/office/powerpoint/2010/main" val="41319980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Black" panose="020B0A04020102020204" pitchFamily="34" charset="0"/>
              </a:rPr>
              <a:t>Steps for Drug discovery from plants</a:t>
            </a:r>
            <a:endParaRPr lang="en-US" dirty="0">
              <a:latin typeface="Arial Black" panose="020B0A04020102020204" pitchFamily="34" charset="0"/>
            </a:endParaRPr>
          </a:p>
        </p:txBody>
      </p:sp>
      <p:pic>
        <p:nvPicPr>
          <p:cNvPr id="4" name="Content Placeholder 3"/>
          <p:cNvPicPr>
            <a:picLocks noGrp="1" noChangeAspect="1"/>
          </p:cNvPicPr>
          <p:nvPr>
            <p:ph idx="1"/>
          </p:nvPr>
        </p:nvPicPr>
        <p:blipFill>
          <a:blip r:embed="rId2"/>
          <a:stretch>
            <a:fillRect/>
          </a:stretch>
        </p:blipFill>
        <p:spPr>
          <a:xfrm>
            <a:off x="3439609" y="1825625"/>
            <a:ext cx="5312781" cy="4351338"/>
          </a:xfrm>
          <a:prstGeom prst="rect">
            <a:avLst/>
          </a:prstGeom>
        </p:spPr>
      </p:pic>
    </p:spTree>
    <p:extLst>
      <p:ext uri="{BB962C8B-B14F-4D97-AF65-F5344CB8AC3E}">
        <p14:creationId xmlns:p14="http://schemas.microsoft.com/office/powerpoint/2010/main" val="21851344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838200" y="569841"/>
            <a:ext cx="10331356" cy="5811838"/>
          </a:xfrm>
          <a:prstGeom prst="rect">
            <a:avLst/>
          </a:prstGeom>
        </p:spPr>
      </p:pic>
    </p:spTree>
    <p:extLst>
      <p:ext uri="{BB962C8B-B14F-4D97-AF65-F5344CB8AC3E}">
        <p14:creationId xmlns:p14="http://schemas.microsoft.com/office/powerpoint/2010/main" val="8219977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smtClean="0"/>
              <a:t>Plant </a:t>
            </a:r>
            <a:r>
              <a:rPr lang="en-US" dirty="0"/>
              <a:t>material is collected </a:t>
            </a:r>
            <a:r>
              <a:rPr lang="en-US" dirty="0" smtClean="0"/>
              <a:t>and identified </a:t>
            </a:r>
            <a:r>
              <a:rPr lang="en-US" dirty="0"/>
              <a:t>by a taxonomist. The species should </a:t>
            </a:r>
            <a:r>
              <a:rPr lang="en-US" dirty="0" smtClean="0"/>
              <a:t>be identified </a:t>
            </a:r>
            <a:r>
              <a:rPr lang="en-US" dirty="0"/>
              <a:t>with its current taxonomically valid </a:t>
            </a:r>
            <a:r>
              <a:rPr lang="en-US" dirty="0" smtClean="0"/>
              <a:t>Latin binomial </a:t>
            </a:r>
            <a:r>
              <a:rPr lang="en-US" dirty="0"/>
              <a:t>and voucher specimens should be </a:t>
            </a:r>
            <a:r>
              <a:rPr lang="en-US" dirty="0" smtClean="0"/>
              <a:t>deposited in </a:t>
            </a:r>
            <a:r>
              <a:rPr lang="en-US" dirty="0"/>
              <a:t>an international accessible herbarium in order </a:t>
            </a:r>
            <a:r>
              <a:rPr lang="en-US" dirty="0" smtClean="0"/>
              <a:t>to provide </a:t>
            </a:r>
            <a:r>
              <a:rPr lang="en-US" dirty="0"/>
              <a:t>a full botanical documentation </a:t>
            </a:r>
            <a:endParaRPr lang="en-US" dirty="0" smtClean="0"/>
          </a:p>
          <a:p>
            <a:r>
              <a:rPr lang="en-US" dirty="0" err="1" smtClean="0"/>
              <a:t>Ethnopharmacological</a:t>
            </a:r>
            <a:r>
              <a:rPr lang="en-US" dirty="0" smtClean="0"/>
              <a:t> studies </a:t>
            </a:r>
            <a:r>
              <a:rPr lang="en-US" dirty="0"/>
              <a:t>should be conducted on the plant part (</a:t>
            </a:r>
            <a:r>
              <a:rPr lang="en-US" dirty="0" smtClean="0"/>
              <a:t>such as </a:t>
            </a:r>
            <a:r>
              <a:rPr lang="en-US" dirty="0"/>
              <a:t>leaves, stems, flowers, seeds, fruits, barks, roots </a:t>
            </a:r>
            <a:r>
              <a:rPr lang="en-US" dirty="0" smtClean="0"/>
              <a:t>or the </a:t>
            </a:r>
            <a:r>
              <a:rPr lang="en-US" dirty="0"/>
              <a:t>whole plant) which are recorded to be used </a:t>
            </a:r>
            <a:r>
              <a:rPr lang="en-US" dirty="0" smtClean="0"/>
              <a:t>for medication </a:t>
            </a:r>
          </a:p>
          <a:p>
            <a:r>
              <a:rPr lang="en-US" dirty="0" smtClean="0"/>
              <a:t>Afterwards, pre-clinical </a:t>
            </a:r>
            <a:r>
              <a:rPr lang="en-US" dirty="0"/>
              <a:t>studies are carried out on </a:t>
            </a:r>
            <a:r>
              <a:rPr lang="en-US" dirty="0" smtClean="0"/>
              <a:t>these plant </a:t>
            </a:r>
            <a:r>
              <a:rPr lang="en-US" dirty="0"/>
              <a:t>parts. </a:t>
            </a:r>
          </a:p>
        </p:txBody>
      </p:sp>
    </p:spTree>
    <p:extLst>
      <p:ext uri="{BB962C8B-B14F-4D97-AF65-F5344CB8AC3E}">
        <p14:creationId xmlns:p14="http://schemas.microsoft.com/office/powerpoint/2010/main" val="42308705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Extracts from plant material are applied to animals after a suitable experimental model is established in experimental animals. </a:t>
            </a:r>
          </a:p>
          <a:p>
            <a:r>
              <a:rPr lang="en-US" dirty="0" smtClean="0"/>
              <a:t>The sub-extracts/fractions obtained by the phytochemical separation studies are subjected to the activity evaluation process in each step to find out the effective extracts/fractions and to determine the active compounds in the direction of bioactivity-guided fractionation and isolation studies.</a:t>
            </a:r>
          </a:p>
          <a:p>
            <a:endParaRPr lang="en-US" dirty="0"/>
          </a:p>
        </p:txBody>
      </p:sp>
    </p:spTree>
    <p:extLst>
      <p:ext uri="{BB962C8B-B14F-4D97-AF65-F5344CB8AC3E}">
        <p14:creationId xmlns:p14="http://schemas.microsoft.com/office/powerpoint/2010/main" val="2365424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Natural products are the mixtures of closely related compounds from which the</a:t>
            </a:r>
          </a:p>
          <a:p>
            <a:r>
              <a:rPr lang="en-US" dirty="0" smtClean="0"/>
              <a:t>active component is isolated and purified by carrying out further extraction, chromatography, and crystallization methods </a:t>
            </a:r>
          </a:p>
          <a:p>
            <a:r>
              <a:rPr lang="en-US" dirty="0" smtClean="0"/>
              <a:t>After purification, chemical structure elucidation studies and following various chemical synthesis are carried out to determine structure–activity relationship </a:t>
            </a:r>
          </a:p>
        </p:txBody>
      </p:sp>
    </p:spTree>
    <p:extLst>
      <p:ext uri="{BB962C8B-B14F-4D97-AF65-F5344CB8AC3E}">
        <p14:creationId xmlns:p14="http://schemas.microsoft.com/office/powerpoint/2010/main" val="10941955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Black" panose="020B0A04020102020204" pitchFamily="34" charset="0"/>
              </a:rPr>
              <a:t>Challenges in drug discovery from medicinal plants</a:t>
            </a:r>
            <a:endParaRPr lang="en-US" dirty="0">
              <a:latin typeface="Arial Black" panose="020B0A04020102020204" pitchFamily="34" charset="0"/>
            </a:endParaRPr>
          </a:p>
        </p:txBody>
      </p:sp>
      <p:sp>
        <p:nvSpPr>
          <p:cNvPr id="3" name="Content Placeholder 2"/>
          <p:cNvSpPr>
            <a:spLocks noGrp="1"/>
          </p:cNvSpPr>
          <p:nvPr>
            <p:ph idx="1"/>
          </p:nvPr>
        </p:nvSpPr>
        <p:spPr/>
        <p:txBody>
          <a:bodyPr/>
          <a:lstStyle/>
          <a:p>
            <a:r>
              <a:rPr lang="en-US" dirty="0"/>
              <a:t>Despite the evident successes of drug discovery </a:t>
            </a:r>
            <a:r>
              <a:rPr lang="en-US" dirty="0" smtClean="0"/>
              <a:t>from medicinal </a:t>
            </a:r>
            <a:r>
              <a:rPr lang="en-US" dirty="0"/>
              <a:t>plants, future endeavors face many </a:t>
            </a:r>
            <a:r>
              <a:rPr lang="en-US" dirty="0" smtClean="0"/>
              <a:t>challenges</a:t>
            </a:r>
          </a:p>
          <a:p>
            <a:r>
              <a:rPr lang="en-US" dirty="0"/>
              <a:t>The process of drug discovery has been estimated to take </a:t>
            </a:r>
            <a:r>
              <a:rPr lang="en-US" dirty="0" smtClean="0"/>
              <a:t>an average </a:t>
            </a:r>
            <a:r>
              <a:rPr lang="en-US" dirty="0"/>
              <a:t>of 10 years upwards </a:t>
            </a:r>
            <a:r>
              <a:rPr lang="en-US" dirty="0" smtClean="0"/>
              <a:t>and </a:t>
            </a:r>
            <a:r>
              <a:rPr lang="en-US" dirty="0"/>
              <a:t>cost </a:t>
            </a:r>
            <a:r>
              <a:rPr lang="en-US" dirty="0" smtClean="0"/>
              <a:t>more than </a:t>
            </a:r>
            <a:r>
              <a:rPr lang="en-US" dirty="0"/>
              <a:t>800 million dollars </a:t>
            </a:r>
            <a:endParaRPr lang="en-US" dirty="0" smtClean="0"/>
          </a:p>
          <a:p>
            <a:r>
              <a:rPr lang="en-US" dirty="0" smtClean="0"/>
              <a:t>Much of this </a:t>
            </a:r>
            <a:r>
              <a:rPr lang="en-US" dirty="0"/>
              <a:t>time and money is spent on the numerous leads that </a:t>
            </a:r>
            <a:r>
              <a:rPr lang="en-US" dirty="0" smtClean="0"/>
              <a:t>are discarded </a:t>
            </a:r>
            <a:r>
              <a:rPr lang="en-US" dirty="0"/>
              <a:t>during the drug discovery process. In fact, it has </a:t>
            </a:r>
            <a:r>
              <a:rPr lang="en-US" dirty="0" smtClean="0"/>
              <a:t>been estimated </a:t>
            </a:r>
            <a:r>
              <a:rPr lang="en-US" dirty="0"/>
              <a:t>that only one in 5000 lead compounds </a:t>
            </a:r>
            <a:r>
              <a:rPr lang="en-US" dirty="0" smtClean="0"/>
              <a:t>will successfully advance through clinical trials and be approved for use</a:t>
            </a:r>
            <a:endParaRPr lang="en-US" dirty="0"/>
          </a:p>
        </p:txBody>
      </p:sp>
    </p:spTree>
    <p:extLst>
      <p:ext uri="{BB962C8B-B14F-4D97-AF65-F5344CB8AC3E}">
        <p14:creationId xmlns:p14="http://schemas.microsoft.com/office/powerpoint/2010/main" val="18451666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a:t>Indeed, within pharmaceutical </a:t>
            </a:r>
            <a:r>
              <a:rPr lang="en-US" dirty="0" smtClean="0"/>
              <a:t>industries, natural </a:t>
            </a:r>
            <a:r>
              <a:rPr lang="en-US" dirty="0"/>
              <a:t>products approach in drug discovery </a:t>
            </a:r>
            <a:r>
              <a:rPr lang="en-US" dirty="0" smtClean="0"/>
              <a:t>process has </a:t>
            </a:r>
            <a:r>
              <a:rPr lang="en-US" dirty="0"/>
              <a:t>little pursuance due to numerous </a:t>
            </a:r>
            <a:r>
              <a:rPr lang="en-US" dirty="0" smtClean="0"/>
              <a:t>challenges including </a:t>
            </a:r>
          </a:p>
          <a:p>
            <a:pPr lvl="1"/>
            <a:r>
              <a:rPr lang="en-US" b="1" dirty="0"/>
              <a:t>I</a:t>
            </a:r>
            <a:r>
              <a:rPr lang="en-US" b="1" dirty="0" smtClean="0"/>
              <a:t>nadequate </a:t>
            </a:r>
            <a:r>
              <a:rPr lang="en-US" b="1" dirty="0"/>
              <a:t>number of well </a:t>
            </a:r>
            <a:r>
              <a:rPr lang="en-US" b="1" dirty="0" smtClean="0"/>
              <a:t>experienced researchers </a:t>
            </a:r>
            <a:r>
              <a:rPr lang="en-US" b="1" dirty="0"/>
              <a:t>knowing the indigenous cultures, </a:t>
            </a:r>
            <a:endParaRPr lang="en-US" b="1" dirty="0" smtClean="0"/>
          </a:p>
          <a:p>
            <a:pPr lvl="1"/>
            <a:r>
              <a:rPr lang="en-US" b="1" dirty="0"/>
              <a:t>H</a:t>
            </a:r>
            <a:r>
              <a:rPr lang="en-US" b="1" dirty="0" smtClean="0"/>
              <a:t>igh cost of </a:t>
            </a:r>
            <a:r>
              <a:rPr lang="en-US" b="1" dirty="0"/>
              <a:t>natural product sample collection, </a:t>
            </a:r>
            <a:endParaRPr lang="en-US" b="1" dirty="0" smtClean="0"/>
          </a:p>
          <a:p>
            <a:pPr lvl="1"/>
            <a:r>
              <a:rPr lang="en-US" b="1" dirty="0"/>
              <a:t>L</a:t>
            </a:r>
            <a:r>
              <a:rPr lang="en-US" b="1" dirty="0" smtClean="0"/>
              <a:t>ong </a:t>
            </a:r>
            <a:r>
              <a:rPr lang="en-US" b="1" dirty="0"/>
              <a:t>resupply </a:t>
            </a:r>
            <a:r>
              <a:rPr lang="en-US" b="1" dirty="0" smtClean="0"/>
              <a:t>time,</a:t>
            </a:r>
            <a:endParaRPr lang="en-US" b="1" dirty="0"/>
          </a:p>
          <a:p>
            <a:pPr lvl="1"/>
            <a:r>
              <a:rPr lang="en-US" b="1" dirty="0" smtClean="0"/>
              <a:t>Large </a:t>
            </a:r>
            <a:r>
              <a:rPr lang="en-US" b="1" dirty="0"/>
              <a:t>scale supply problems for active extracts </a:t>
            </a:r>
            <a:r>
              <a:rPr lang="en-US" b="1" dirty="0" smtClean="0"/>
              <a:t>and fractions</a:t>
            </a:r>
            <a:r>
              <a:rPr lang="en-US" b="1" dirty="0"/>
              <a:t>, </a:t>
            </a:r>
            <a:endParaRPr lang="en-US" b="1" dirty="0" smtClean="0"/>
          </a:p>
          <a:p>
            <a:pPr lvl="1"/>
            <a:r>
              <a:rPr lang="en-US" b="1" dirty="0"/>
              <a:t>D</a:t>
            </a:r>
            <a:r>
              <a:rPr lang="en-US" b="1" dirty="0" smtClean="0"/>
              <a:t>ifficulty </a:t>
            </a:r>
            <a:r>
              <a:rPr lang="en-US" b="1" dirty="0"/>
              <a:t>in isolating the active components,</a:t>
            </a:r>
          </a:p>
          <a:p>
            <a:pPr lvl="1"/>
            <a:r>
              <a:rPr lang="en-US" b="1" dirty="0" smtClean="0"/>
              <a:t>Difficulties </a:t>
            </a:r>
            <a:r>
              <a:rPr lang="en-US" b="1" dirty="0"/>
              <a:t>of complying with the regulations on </a:t>
            </a:r>
            <a:r>
              <a:rPr lang="en-US" b="1" dirty="0" smtClean="0"/>
              <a:t>the conservation </a:t>
            </a:r>
            <a:r>
              <a:rPr lang="en-US" b="1" dirty="0"/>
              <a:t>of biodiversity</a:t>
            </a:r>
            <a:r>
              <a:rPr lang="en-US" dirty="0"/>
              <a:t>.</a:t>
            </a:r>
          </a:p>
        </p:txBody>
      </p:sp>
    </p:spTree>
    <p:extLst>
      <p:ext uri="{BB962C8B-B14F-4D97-AF65-F5344CB8AC3E}">
        <p14:creationId xmlns:p14="http://schemas.microsoft.com/office/powerpoint/2010/main" val="14858654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Black" panose="020B0A04020102020204" pitchFamily="34" charset="0"/>
              </a:rPr>
              <a:t>I</a:t>
            </a:r>
            <a:r>
              <a:rPr lang="en-US" dirty="0" smtClean="0">
                <a:latin typeface="Arial Black" panose="020B0A04020102020204" pitchFamily="34" charset="0"/>
              </a:rPr>
              <a:t>mproving drug discovery from plant sources</a:t>
            </a:r>
            <a:endParaRPr lang="en-US" dirty="0">
              <a:latin typeface="Arial Black" panose="020B0A04020102020204" pitchFamily="34" charset="0"/>
            </a:endParaRPr>
          </a:p>
        </p:txBody>
      </p:sp>
      <p:sp>
        <p:nvSpPr>
          <p:cNvPr id="3" name="Content Placeholder 2"/>
          <p:cNvSpPr>
            <a:spLocks noGrp="1"/>
          </p:cNvSpPr>
          <p:nvPr>
            <p:ph idx="1"/>
          </p:nvPr>
        </p:nvSpPr>
        <p:spPr/>
        <p:txBody>
          <a:bodyPr/>
          <a:lstStyle/>
          <a:p>
            <a:r>
              <a:rPr lang="en-US" dirty="0"/>
              <a:t>Because drug discovery from medicinal plants has </a:t>
            </a:r>
            <a:r>
              <a:rPr lang="en-US" dirty="0" smtClean="0"/>
              <a:t>traditionally been </a:t>
            </a:r>
            <a:r>
              <a:rPr lang="en-US" dirty="0"/>
              <a:t>so time-consuming, faster and better </a:t>
            </a:r>
            <a:r>
              <a:rPr lang="en-US" dirty="0" smtClean="0"/>
              <a:t>methodologies for </a:t>
            </a:r>
            <a:r>
              <a:rPr lang="en-US" dirty="0"/>
              <a:t>plant collection, bioassay screening, </a:t>
            </a:r>
            <a:r>
              <a:rPr lang="en-US" dirty="0" smtClean="0"/>
              <a:t>compound isolation</a:t>
            </a:r>
            <a:r>
              <a:rPr lang="en-US" dirty="0"/>
              <a:t>, and compound development must be employed </a:t>
            </a:r>
            <a:endParaRPr lang="en-US" dirty="0" smtClean="0"/>
          </a:p>
          <a:p>
            <a:r>
              <a:rPr lang="en-US" dirty="0" smtClean="0"/>
              <a:t>Improving the speed of active compound isolation will necessitate the incorporation of new technologies. Although nuclear magnetic resonance (NMR) and mass spectrometry (MS) are currently in wide use for compound identification, new methods of using NMR and MS could be applied to medicinal plant drug discovery to facilitate compound isolation</a:t>
            </a:r>
          </a:p>
          <a:p>
            <a:endParaRPr lang="en-US" dirty="0" smtClean="0"/>
          </a:p>
        </p:txBody>
      </p:sp>
    </p:spTree>
    <p:extLst>
      <p:ext uri="{BB962C8B-B14F-4D97-AF65-F5344CB8AC3E}">
        <p14:creationId xmlns:p14="http://schemas.microsoft.com/office/powerpoint/2010/main" val="1005596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Black" panose="020B0A04020102020204" pitchFamily="34" charset="0"/>
              </a:rPr>
              <a:t>References</a:t>
            </a:r>
            <a:endParaRPr lang="en-US" dirty="0">
              <a:latin typeface="Arial Black" panose="020B0A04020102020204" pitchFamily="34" charset="0"/>
            </a:endParaRPr>
          </a:p>
        </p:txBody>
      </p:sp>
      <p:sp>
        <p:nvSpPr>
          <p:cNvPr id="3" name="Content Placeholder 2"/>
          <p:cNvSpPr>
            <a:spLocks noGrp="1"/>
          </p:cNvSpPr>
          <p:nvPr>
            <p:ph idx="1"/>
          </p:nvPr>
        </p:nvSpPr>
        <p:spPr/>
        <p:txBody>
          <a:bodyPr>
            <a:normAutofit fontScale="92500" lnSpcReduction="20000"/>
          </a:bodyPr>
          <a:lstStyle/>
          <a:p>
            <a:r>
              <a:rPr lang="en-US" dirty="0" err="1"/>
              <a:t>Süntar</a:t>
            </a:r>
            <a:r>
              <a:rPr lang="en-US" dirty="0"/>
              <a:t>, I. (2019). Importance of </a:t>
            </a:r>
            <a:r>
              <a:rPr lang="en-US" dirty="0" err="1"/>
              <a:t>ethnopharmacological</a:t>
            </a:r>
            <a:r>
              <a:rPr lang="en-US" dirty="0"/>
              <a:t> studies in drug discovery: role of medicinal plants. </a:t>
            </a:r>
            <a:r>
              <a:rPr lang="en-US" i="1" dirty="0" err="1"/>
              <a:t>Phytochemistry</a:t>
            </a:r>
            <a:r>
              <a:rPr lang="en-US" i="1" dirty="0"/>
              <a:t> Reviews</a:t>
            </a:r>
            <a:r>
              <a:rPr lang="en-US" dirty="0"/>
              <a:t>, 1-11</a:t>
            </a:r>
            <a:r>
              <a:rPr lang="en-US" dirty="0" smtClean="0"/>
              <a:t>.</a:t>
            </a:r>
          </a:p>
          <a:p>
            <a:r>
              <a:rPr lang="en-US" dirty="0" err="1"/>
              <a:t>Novaes</a:t>
            </a:r>
            <a:r>
              <a:rPr lang="en-US" dirty="0"/>
              <a:t>, R. D., &amp; </a:t>
            </a:r>
            <a:r>
              <a:rPr lang="en-US" dirty="0" err="1"/>
              <a:t>Leite</a:t>
            </a:r>
            <a:r>
              <a:rPr lang="en-US" dirty="0"/>
              <a:t>, J. P. V. (2011). </a:t>
            </a:r>
            <a:r>
              <a:rPr lang="en-US" dirty="0" err="1"/>
              <a:t>Ethnopharmacology</a:t>
            </a:r>
            <a:r>
              <a:rPr lang="en-US" dirty="0"/>
              <a:t> as Current Strategy in the Search of Novel Anti-</a:t>
            </a:r>
            <a:r>
              <a:rPr lang="en-US" dirty="0" err="1"/>
              <a:t>Ulcerogenic</a:t>
            </a:r>
            <a:r>
              <a:rPr lang="en-US" dirty="0"/>
              <a:t> Drugs: Case of a Brazilian Medicinal Plant (</a:t>
            </a:r>
            <a:r>
              <a:rPr lang="en-US" dirty="0" err="1"/>
              <a:t>Maytenus</a:t>
            </a:r>
            <a:r>
              <a:rPr lang="en-US" dirty="0"/>
              <a:t> </a:t>
            </a:r>
            <a:r>
              <a:rPr lang="en-US" dirty="0" err="1"/>
              <a:t>ilicifolia</a:t>
            </a:r>
            <a:r>
              <a:rPr lang="en-US" dirty="0"/>
              <a:t> Mart. ex. </a:t>
            </a:r>
            <a:r>
              <a:rPr lang="en-US" dirty="0" err="1"/>
              <a:t>Reissek</a:t>
            </a:r>
            <a:r>
              <a:rPr lang="en-US" dirty="0"/>
              <a:t>). </a:t>
            </a:r>
            <a:r>
              <a:rPr lang="en-US" i="1" dirty="0"/>
              <a:t>Peptic Ulcer Disease</a:t>
            </a:r>
            <a:r>
              <a:rPr lang="en-US" dirty="0"/>
              <a:t>, 375</a:t>
            </a:r>
            <a:r>
              <a:rPr lang="en-US" dirty="0" smtClean="0"/>
              <a:t>.</a:t>
            </a:r>
          </a:p>
          <a:p>
            <a:r>
              <a:rPr lang="en-US" dirty="0"/>
              <a:t>Heinrich, M., &amp; Gibbons, S. (2001). </a:t>
            </a:r>
            <a:r>
              <a:rPr lang="en-US" dirty="0" err="1"/>
              <a:t>Ethnopharmacology</a:t>
            </a:r>
            <a:r>
              <a:rPr lang="en-US" dirty="0"/>
              <a:t> in drug discovery: an analysis of its role and potential contribution. </a:t>
            </a:r>
            <a:r>
              <a:rPr lang="en-US" i="1" dirty="0"/>
              <a:t>Journal of Pharmacy and Pharmacology</a:t>
            </a:r>
            <a:r>
              <a:rPr lang="en-US" dirty="0"/>
              <a:t>, </a:t>
            </a:r>
            <a:r>
              <a:rPr lang="en-US" i="1" dirty="0"/>
              <a:t>53</a:t>
            </a:r>
            <a:r>
              <a:rPr lang="en-US" dirty="0"/>
              <a:t>(4), 425-432</a:t>
            </a:r>
            <a:r>
              <a:rPr lang="en-US" dirty="0" smtClean="0"/>
              <a:t>.</a:t>
            </a:r>
          </a:p>
          <a:p>
            <a:r>
              <a:rPr lang="en-US" dirty="0" err="1"/>
              <a:t>Carvalho</a:t>
            </a:r>
            <a:r>
              <a:rPr lang="en-US" dirty="0"/>
              <a:t>, J. C. T., </a:t>
            </a:r>
            <a:r>
              <a:rPr lang="en-US" dirty="0" err="1"/>
              <a:t>Fernandes</a:t>
            </a:r>
            <a:r>
              <a:rPr lang="en-US" dirty="0"/>
              <a:t>, C. P., Amado, J. R. R., Navarrete, A., &amp; </a:t>
            </a:r>
            <a:r>
              <a:rPr lang="en-US" dirty="0" err="1"/>
              <a:t>Quintans-Júnior</a:t>
            </a:r>
            <a:r>
              <a:rPr lang="en-US" dirty="0"/>
              <a:t>, L. J. (2018). </a:t>
            </a:r>
            <a:r>
              <a:rPr lang="en-US" dirty="0" err="1"/>
              <a:t>Ethnopharmacological</a:t>
            </a:r>
            <a:r>
              <a:rPr lang="en-US" dirty="0"/>
              <a:t> Studies for the Development of New Drugs. </a:t>
            </a:r>
            <a:r>
              <a:rPr lang="en-US" i="1" dirty="0"/>
              <a:t>Evidence-Based Complementary and Alternative Medicine</a:t>
            </a:r>
            <a:r>
              <a:rPr lang="en-US" dirty="0"/>
              <a:t>, </a:t>
            </a:r>
            <a:r>
              <a:rPr lang="en-US" i="1" dirty="0"/>
              <a:t>2018</a:t>
            </a:r>
            <a:r>
              <a:rPr lang="en-US" dirty="0"/>
              <a:t>.</a:t>
            </a:r>
            <a:endParaRPr lang="en-US" dirty="0" smtClean="0"/>
          </a:p>
          <a:p>
            <a:endParaRPr lang="en-US" dirty="0"/>
          </a:p>
        </p:txBody>
      </p:sp>
    </p:spTree>
    <p:extLst>
      <p:ext uri="{BB962C8B-B14F-4D97-AF65-F5344CB8AC3E}">
        <p14:creationId xmlns:p14="http://schemas.microsoft.com/office/powerpoint/2010/main" val="1686830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Black" panose="020B0A04020102020204" pitchFamily="34" charset="0"/>
              </a:rPr>
              <a:t>Introduction of Drug discovery and development </a:t>
            </a:r>
            <a:endParaRPr lang="en-US" dirty="0">
              <a:latin typeface="Arial Black" panose="020B0A04020102020204" pitchFamily="34" charset="0"/>
            </a:endParaRPr>
          </a:p>
        </p:txBody>
      </p:sp>
      <p:sp>
        <p:nvSpPr>
          <p:cNvPr id="3" name="Content Placeholder 2"/>
          <p:cNvSpPr>
            <a:spLocks noGrp="1"/>
          </p:cNvSpPr>
          <p:nvPr>
            <p:ph idx="1"/>
          </p:nvPr>
        </p:nvSpPr>
        <p:spPr/>
        <p:txBody>
          <a:bodyPr>
            <a:normAutofit fontScale="85000" lnSpcReduction="20000"/>
          </a:bodyPr>
          <a:lstStyle/>
          <a:p>
            <a:r>
              <a:rPr lang="en-US" dirty="0">
                <a:latin typeface="Times New Roman" panose="02020603050405020304" pitchFamily="18" charset="0"/>
                <a:cs typeface="Times New Roman" panose="02020603050405020304" pitchFamily="18" charset="0"/>
              </a:rPr>
              <a:t>Drug discovery and development process aims to make available new </a:t>
            </a:r>
            <a:r>
              <a:rPr lang="en-US" dirty="0" smtClean="0">
                <a:latin typeface="Times New Roman" panose="02020603050405020304" pitchFamily="18" charset="0"/>
                <a:cs typeface="Times New Roman" panose="02020603050405020304" pitchFamily="18" charset="0"/>
              </a:rPr>
              <a:t>pharmacological interventions </a:t>
            </a:r>
            <a:r>
              <a:rPr lang="en-US" dirty="0">
                <a:latin typeface="Times New Roman" panose="02020603050405020304" pitchFamily="18" charset="0"/>
                <a:cs typeface="Times New Roman" panose="02020603050405020304" pitchFamily="18" charset="0"/>
              </a:rPr>
              <a:t>to prevent, treat, mitigate, or cure disease in a safe and effective manner.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a:t>
            </a:r>
            <a:r>
              <a:rPr lang="en-US" dirty="0" smtClean="0">
                <a:latin typeface="Times New Roman" panose="02020603050405020304" pitchFamily="18" charset="0"/>
                <a:cs typeface="Times New Roman" panose="02020603050405020304" pitchFamily="18" charset="0"/>
              </a:rPr>
              <a:t>a slow</a:t>
            </a:r>
            <a:r>
              <a:rPr lang="en-US" dirty="0">
                <a:latin typeface="Times New Roman" panose="02020603050405020304" pitchFamily="18" charset="0"/>
                <a:cs typeface="Times New Roman" panose="02020603050405020304" pitchFamily="18" charset="0"/>
              </a:rPr>
              <a:t>, complex, multi disciplinary and costly process.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Drug </a:t>
            </a:r>
            <a:r>
              <a:rPr lang="en-US" dirty="0">
                <a:latin typeface="Times New Roman" panose="02020603050405020304" pitchFamily="18" charset="0"/>
                <a:cs typeface="Times New Roman" panose="02020603050405020304" pitchFamily="18" charset="0"/>
              </a:rPr>
              <a:t>development starts </a:t>
            </a:r>
            <a:r>
              <a:rPr lang="en-US" dirty="0" smtClean="0">
                <a:latin typeface="Times New Roman" panose="02020603050405020304" pitchFamily="18" charset="0"/>
                <a:cs typeface="Times New Roman" panose="02020603050405020304" pitchFamily="18" charset="0"/>
              </a:rPr>
              <a:t>with </a:t>
            </a:r>
          </a:p>
          <a:p>
            <a:pPr marL="1028700" lvl="1" indent="-571500">
              <a:buFont typeface="+mj-lt"/>
              <a:buAutoNum type="romanUcPeriod"/>
            </a:pPr>
            <a:r>
              <a:rPr lang="en-US" dirty="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arget identification </a:t>
            </a:r>
            <a:r>
              <a:rPr lang="en-US" dirty="0">
                <a:latin typeface="Times New Roman" panose="02020603050405020304" pitchFamily="18" charset="0"/>
                <a:cs typeface="Times New Roman" panose="02020603050405020304" pitchFamily="18" charset="0"/>
              </a:rPr>
              <a:t>and </a:t>
            </a:r>
            <a:r>
              <a:rPr lang="en-US" dirty="0" smtClean="0">
                <a:latin typeface="Times New Roman" panose="02020603050405020304" pitchFamily="18" charset="0"/>
                <a:cs typeface="Times New Roman" panose="02020603050405020304" pitchFamily="18" charset="0"/>
              </a:rPr>
              <a:t>validation</a:t>
            </a:r>
          </a:p>
          <a:p>
            <a:pPr marL="1028700" lvl="1" indent="-571500">
              <a:buFont typeface="+mj-lt"/>
              <a:buAutoNum type="romanUcPeriod"/>
            </a:pPr>
            <a:r>
              <a:rPr lang="en-US" dirty="0">
                <a:latin typeface="Times New Roman" panose="02020603050405020304" pitchFamily="18" charset="0"/>
                <a:cs typeface="Times New Roman" panose="02020603050405020304" pitchFamily="18" charset="0"/>
              </a:rPr>
              <a:t>D</a:t>
            </a:r>
            <a:r>
              <a:rPr lang="en-US" dirty="0" smtClean="0">
                <a:latin typeface="Times New Roman" panose="02020603050405020304" pitchFamily="18" charset="0"/>
                <a:cs typeface="Times New Roman" panose="02020603050405020304" pitchFamily="18" charset="0"/>
              </a:rPr>
              <a:t>rug </a:t>
            </a:r>
            <a:r>
              <a:rPr lang="en-US" dirty="0">
                <a:latin typeface="Times New Roman" panose="02020603050405020304" pitchFamily="18" charset="0"/>
                <a:cs typeface="Times New Roman" panose="02020603050405020304" pitchFamily="18" charset="0"/>
              </a:rPr>
              <a:t>candidates (hits) </a:t>
            </a:r>
            <a:r>
              <a:rPr lang="en-US" dirty="0" smtClean="0">
                <a:latin typeface="Times New Roman" panose="02020603050405020304" pitchFamily="18" charset="0"/>
                <a:cs typeface="Times New Roman" panose="02020603050405020304" pitchFamily="18" charset="0"/>
              </a:rPr>
              <a:t>discovery </a:t>
            </a:r>
          </a:p>
          <a:p>
            <a:pPr marL="1028700" lvl="1" indent="-571500">
              <a:buFont typeface="+mj-lt"/>
              <a:buAutoNum type="romanUcPeriod"/>
            </a:pPr>
            <a:r>
              <a:rPr lang="en-US" dirty="0">
                <a:latin typeface="Times New Roman" panose="02020603050405020304" pitchFamily="18" charset="0"/>
                <a:cs typeface="Times New Roman" panose="02020603050405020304" pitchFamily="18" charset="0"/>
              </a:rPr>
              <a:t>L</a:t>
            </a:r>
            <a:r>
              <a:rPr lang="en-US" dirty="0" smtClean="0">
                <a:latin typeface="Times New Roman" panose="02020603050405020304" pitchFamily="18" charset="0"/>
                <a:cs typeface="Times New Roman" panose="02020603050405020304" pitchFamily="18" charset="0"/>
              </a:rPr>
              <a:t>ead drug (compound </a:t>
            </a:r>
            <a:r>
              <a:rPr lang="en-US" dirty="0">
                <a:latin typeface="Times New Roman" panose="02020603050405020304" pitchFamily="18" charset="0"/>
                <a:cs typeface="Times New Roman" panose="02020603050405020304" pitchFamily="18" charset="0"/>
              </a:rPr>
              <a:t>with favorable pharmaceutical, safety, efficacy, and pharmacokinetic </a:t>
            </a:r>
            <a:r>
              <a:rPr lang="en-US" dirty="0" smtClean="0">
                <a:latin typeface="Times New Roman" panose="02020603050405020304" pitchFamily="18" charset="0"/>
                <a:cs typeface="Times New Roman" panose="02020603050405020304" pitchFamily="18" charset="0"/>
              </a:rPr>
              <a:t>profile) selection </a:t>
            </a:r>
            <a:r>
              <a:rPr lang="en-US" dirty="0">
                <a:latin typeface="Times New Roman" panose="02020603050405020304" pitchFamily="18" charset="0"/>
                <a:cs typeface="Times New Roman" panose="02020603050405020304" pitchFamily="18" charset="0"/>
              </a:rPr>
              <a:t>and optimization. </a:t>
            </a:r>
            <a:endParaRPr lang="en-US" dirty="0" smtClean="0">
              <a:latin typeface="Times New Roman" panose="02020603050405020304" pitchFamily="18" charset="0"/>
              <a:cs typeface="Times New Roman" panose="02020603050405020304" pitchFamily="18" charset="0"/>
            </a:endParaRPr>
          </a:p>
          <a:p>
            <a:pPr marL="1028700" lvl="1" indent="-571500">
              <a:buFont typeface="+mj-lt"/>
              <a:buAutoNum type="romanUcPeriod"/>
            </a:pPr>
            <a:r>
              <a:rPr lang="en-US" dirty="0" smtClean="0">
                <a:latin typeface="Times New Roman" panose="02020603050405020304" pitchFamily="18" charset="0"/>
                <a:cs typeface="Times New Roman" panose="02020603050405020304" pitchFamily="18" charset="0"/>
              </a:rPr>
              <a:t>Preclinical </a:t>
            </a:r>
            <a:r>
              <a:rPr lang="en-US" dirty="0">
                <a:latin typeface="Times New Roman" panose="02020603050405020304" pitchFamily="18" charset="0"/>
                <a:cs typeface="Times New Roman" panose="02020603050405020304" pitchFamily="18" charset="0"/>
              </a:rPr>
              <a:t>(non clinical) efficacy, pharmacology, toxicology, </a:t>
            </a:r>
            <a:r>
              <a:rPr lang="en-US" dirty="0" smtClean="0">
                <a:latin typeface="Times New Roman" panose="02020603050405020304" pitchFamily="18" charset="0"/>
                <a:cs typeface="Times New Roman" panose="02020603050405020304" pitchFamily="18" charset="0"/>
              </a:rPr>
              <a:t>and mechanistic </a:t>
            </a:r>
            <a:r>
              <a:rPr lang="en-US" dirty="0">
                <a:latin typeface="Times New Roman" panose="02020603050405020304" pitchFamily="18" charset="0"/>
                <a:cs typeface="Times New Roman" panose="02020603050405020304" pitchFamily="18" charset="0"/>
              </a:rPr>
              <a:t>studies may include </a:t>
            </a:r>
            <a:r>
              <a:rPr lang="en-US" i="1" dirty="0">
                <a:latin typeface="Times New Roman" panose="02020603050405020304" pitchFamily="18" charset="0"/>
                <a:cs typeface="Times New Roman" panose="02020603050405020304" pitchFamily="18" charset="0"/>
              </a:rPr>
              <a:t>in </a:t>
            </a:r>
            <a:r>
              <a:rPr lang="en-US" i="1" dirty="0" err="1">
                <a:latin typeface="Times New Roman" panose="02020603050405020304" pitchFamily="18" charset="0"/>
                <a:cs typeface="Times New Roman" panose="02020603050405020304" pitchFamily="18" charset="0"/>
              </a:rPr>
              <a:t>silico</a:t>
            </a:r>
            <a:r>
              <a:rPr lang="en-US"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(computational) methods, use of </a:t>
            </a:r>
            <a:r>
              <a:rPr lang="en-US" i="1" dirty="0">
                <a:latin typeface="Times New Roman" panose="02020603050405020304" pitchFamily="18" charset="0"/>
                <a:cs typeface="Times New Roman" panose="02020603050405020304" pitchFamily="18" charset="0"/>
              </a:rPr>
              <a:t>in vitro </a:t>
            </a:r>
            <a:r>
              <a:rPr lang="en-US" dirty="0">
                <a:latin typeface="Times New Roman" panose="02020603050405020304" pitchFamily="18" charset="0"/>
                <a:cs typeface="Times New Roman" panose="02020603050405020304" pitchFamily="18" charset="0"/>
              </a:rPr>
              <a:t>animal </a:t>
            </a:r>
            <a:r>
              <a:rPr lang="en-US" dirty="0" smtClean="0">
                <a:latin typeface="Times New Roman" panose="02020603050405020304" pitchFamily="18" charset="0"/>
                <a:cs typeface="Times New Roman" panose="02020603050405020304" pitchFamily="18" charset="0"/>
              </a:rPr>
              <a:t>or human </a:t>
            </a:r>
            <a:r>
              <a:rPr lang="en-US" dirty="0">
                <a:latin typeface="Times New Roman" panose="02020603050405020304" pitchFamily="18" charset="0"/>
                <a:cs typeface="Times New Roman" panose="02020603050405020304" pitchFamily="18" charset="0"/>
              </a:rPr>
              <a:t>tissues (including cells and subcellular fractions), and </a:t>
            </a:r>
            <a:r>
              <a:rPr lang="en-US" i="1" dirty="0">
                <a:latin typeface="Times New Roman" panose="02020603050405020304" pitchFamily="18" charset="0"/>
                <a:cs typeface="Times New Roman" panose="02020603050405020304" pitchFamily="18" charset="0"/>
              </a:rPr>
              <a:t>in vivo </a:t>
            </a:r>
            <a:r>
              <a:rPr lang="en-US" dirty="0" smtClean="0">
                <a:latin typeface="Times New Roman" panose="02020603050405020304" pitchFamily="18" charset="0"/>
                <a:cs typeface="Times New Roman" panose="02020603050405020304" pitchFamily="18" charset="0"/>
              </a:rPr>
              <a:t>animals.</a:t>
            </a:r>
          </a:p>
          <a:p>
            <a:pPr marL="1028700" lvl="1" indent="-571500">
              <a:buFont typeface="+mj-lt"/>
              <a:buAutoNum type="romanUcPeriod"/>
            </a:pPr>
            <a:r>
              <a:rPr lang="en-US" dirty="0" smtClean="0">
                <a:latin typeface="Times New Roman" panose="02020603050405020304" pitchFamily="18" charset="0"/>
                <a:cs typeface="Times New Roman" panose="02020603050405020304" pitchFamily="18" charset="0"/>
              </a:rPr>
              <a:t>Clinical trails</a:t>
            </a:r>
          </a:p>
          <a:p>
            <a:pPr marL="1028700" lvl="1" indent="-571500">
              <a:buFont typeface="+mj-lt"/>
              <a:buAutoNum type="romanUcPeriod"/>
            </a:pPr>
            <a:r>
              <a:rPr lang="en-US" dirty="0" smtClean="0">
                <a:latin typeface="Times New Roman" panose="02020603050405020304" pitchFamily="18" charset="0"/>
                <a:cs typeface="Times New Roman" panose="02020603050405020304" pitchFamily="18" charset="0"/>
              </a:rPr>
              <a:t>Regulatory approval</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18997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Heinrich, M. (2013). </a:t>
            </a:r>
            <a:r>
              <a:rPr lang="en-US" dirty="0" err="1"/>
              <a:t>Ethnopharmacology</a:t>
            </a:r>
            <a:r>
              <a:rPr lang="en-US" dirty="0"/>
              <a:t> and drug discovery. </a:t>
            </a:r>
            <a:r>
              <a:rPr lang="en-US" i="1" dirty="0"/>
              <a:t>Comprehensive Natural Products II: Chemistry and Biology, Development &amp; Modification of Bioactivity</a:t>
            </a:r>
            <a:r>
              <a:rPr lang="en-US" dirty="0"/>
              <a:t>, </a:t>
            </a:r>
            <a:r>
              <a:rPr lang="en-US" i="1" dirty="0"/>
              <a:t>3</a:t>
            </a:r>
            <a:r>
              <a:rPr lang="en-US" dirty="0"/>
              <a:t>, 351-381</a:t>
            </a:r>
            <a:r>
              <a:rPr lang="en-US" dirty="0" smtClean="0"/>
              <a:t>.</a:t>
            </a:r>
          </a:p>
          <a:p>
            <a:r>
              <a:rPr lang="en-US" dirty="0" err="1"/>
              <a:t>Balunas</a:t>
            </a:r>
            <a:r>
              <a:rPr lang="en-US" dirty="0"/>
              <a:t>, M. J., &amp; </a:t>
            </a:r>
            <a:r>
              <a:rPr lang="en-US" dirty="0" err="1"/>
              <a:t>Kinghorn</a:t>
            </a:r>
            <a:r>
              <a:rPr lang="en-US" dirty="0"/>
              <a:t>, A. D. (2005). Drug discovery from medicinal plants. </a:t>
            </a:r>
            <a:r>
              <a:rPr lang="en-US" i="1" dirty="0"/>
              <a:t>Life sciences</a:t>
            </a:r>
            <a:r>
              <a:rPr lang="en-US" dirty="0"/>
              <a:t>, </a:t>
            </a:r>
            <a:r>
              <a:rPr lang="en-US" i="1" dirty="0"/>
              <a:t>78</a:t>
            </a:r>
            <a:r>
              <a:rPr lang="en-US" dirty="0"/>
              <a:t>(5), 431-441</a:t>
            </a:r>
            <a:r>
              <a:rPr lang="en-US" dirty="0" smtClean="0"/>
              <a:t>.</a:t>
            </a:r>
          </a:p>
          <a:p>
            <a:r>
              <a:rPr lang="en-US" dirty="0" err="1"/>
              <a:t>Ghorbani</a:t>
            </a:r>
            <a:r>
              <a:rPr lang="en-US" dirty="0"/>
              <a:t>, A., </a:t>
            </a:r>
            <a:r>
              <a:rPr lang="en-US" dirty="0" err="1"/>
              <a:t>Naghibi</a:t>
            </a:r>
            <a:r>
              <a:rPr lang="en-US" dirty="0"/>
              <a:t>, F., &amp; MOSADEGH, M. (2006). </a:t>
            </a:r>
            <a:r>
              <a:rPr lang="en-US" dirty="0" err="1"/>
              <a:t>Ethnobotany</a:t>
            </a:r>
            <a:r>
              <a:rPr lang="en-US" dirty="0"/>
              <a:t>, </a:t>
            </a:r>
            <a:r>
              <a:rPr lang="en-US" dirty="0" err="1"/>
              <a:t>ethnopharmacology</a:t>
            </a:r>
            <a:r>
              <a:rPr lang="en-US" dirty="0"/>
              <a:t> and drug discovery</a:t>
            </a:r>
            <a:r>
              <a:rPr lang="en-US" dirty="0" smtClean="0"/>
              <a:t>.</a:t>
            </a:r>
          </a:p>
          <a:p>
            <a:r>
              <a:rPr lang="en-US" dirty="0" err="1"/>
              <a:t>Patwardhan</a:t>
            </a:r>
            <a:r>
              <a:rPr lang="en-US" dirty="0"/>
              <a:t>, B. (2005). </a:t>
            </a:r>
            <a:r>
              <a:rPr lang="en-US" dirty="0" err="1"/>
              <a:t>Ethnopharmacology</a:t>
            </a:r>
            <a:r>
              <a:rPr lang="en-US" dirty="0"/>
              <a:t> and drug discovery. </a:t>
            </a:r>
            <a:r>
              <a:rPr lang="en-US" i="1" dirty="0"/>
              <a:t>Journal of </a:t>
            </a:r>
            <a:r>
              <a:rPr lang="en-US" i="1" dirty="0" err="1"/>
              <a:t>ethnopharmacology</a:t>
            </a:r>
            <a:r>
              <a:rPr lang="en-US" dirty="0"/>
              <a:t>, </a:t>
            </a:r>
            <a:r>
              <a:rPr lang="en-US" i="1" dirty="0"/>
              <a:t>100</a:t>
            </a:r>
            <a:r>
              <a:rPr lang="en-US" dirty="0"/>
              <a:t>(1-2), 50-52.</a:t>
            </a:r>
            <a:endParaRPr lang="en-US" dirty="0" smtClean="0"/>
          </a:p>
          <a:p>
            <a:endParaRPr lang="en-US" dirty="0"/>
          </a:p>
        </p:txBody>
      </p:sp>
    </p:spTree>
    <p:extLst>
      <p:ext uri="{BB962C8B-B14F-4D97-AF65-F5344CB8AC3E}">
        <p14:creationId xmlns:p14="http://schemas.microsoft.com/office/powerpoint/2010/main" val="34151998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791569"/>
            <a:ext cx="10407555" cy="5385393"/>
          </a:xfrm>
        </p:spPr>
      </p:pic>
    </p:spTree>
    <p:extLst>
      <p:ext uri="{BB962C8B-B14F-4D97-AF65-F5344CB8AC3E}">
        <p14:creationId xmlns:p14="http://schemas.microsoft.com/office/powerpoint/2010/main" val="26396477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Black" panose="020B0A04020102020204" pitchFamily="34" charset="0"/>
                <a:cs typeface="Times New Roman" panose="02020603050405020304" pitchFamily="18" charset="0"/>
              </a:rPr>
              <a:t>Ethno pharmacology</a:t>
            </a:r>
            <a:endParaRPr lang="en-US" dirty="0">
              <a:latin typeface="Arial Black" panose="020B0A04020102020204" pitchFamily="34"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smtClean="0"/>
              <a:t>Ethno pharmacology </a:t>
            </a:r>
            <a:r>
              <a:rPr lang="en-US" dirty="0"/>
              <a:t>can be </a:t>
            </a:r>
            <a:r>
              <a:rPr lang="en-US" dirty="0" smtClean="0"/>
              <a:t>basically defined </a:t>
            </a:r>
            <a:r>
              <a:rPr lang="en-US" dirty="0"/>
              <a:t>as ‘‘the interdisciplinary scientific </a:t>
            </a:r>
            <a:r>
              <a:rPr lang="en-US" dirty="0" smtClean="0"/>
              <a:t>exploration of </a:t>
            </a:r>
            <a:r>
              <a:rPr lang="en-US" dirty="0"/>
              <a:t>the biologically active agents that are </a:t>
            </a:r>
            <a:r>
              <a:rPr lang="en-US" dirty="0" smtClean="0"/>
              <a:t>traditionally employed’’.</a:t>
            </a:r>
          </a:p>
          <a:p>
            <a:pPr marL="0" indent="0" algn="ctr">
              <a:buNone/>
            </a:pPr>
            <a:r>
              <a:rPr lang="en-US" dirty="0" smtClean="0"/>
              <a:t>AND</a:t>
            </a:r>
          </a:p>
          <a:p>
            <a:r>
              <a:rPr lang="en-US" dirty="0" smtClean="0"/>
              <a:t>Ethno pharmacology </a:t>
            </a:r>
            <a:r>
              <a:rPr lang="en-US" dirty="0"/>
              <a:t>is an interdisciplinary </a:t>
            </a:r>
            <a:r>
              <a:rPr lang="en-US" dirty="0" smtClean="0"/>
              <a:t>and multidisciplinary </a:t>
            </a:r>
            <a:r>
              <a:rPr lang="en-US" dirty="0"/>
              <a:t>approach in drug discovery </a:t>
            </a:r>
            <a:r>
              <a:rPr lang="en-US" dirty="0" smtClean="0"/>
              <a:t>involving observation</a:t>
            </a:r>
            <a:r>
              <a:rPr lang="en-US" dirty="0"/>
              <a:t>, description, and biological </a:t>
            </a:r>
            <a:r>
              <a:rPr lang="en-US" dirty="0" smtClean="0"/>
              <a:t>activity investigation </a:t>
            </a:r>
            <a:r>
              <a:rPr lang="en-US" dirty="0"/>
              <a:t>of folk remedies</a:t>
            </a:r>
          </a:p>
        </p:txBody>
      </p:sp>
    </p:spTree>
    <p:extLst>
      <p:ext uri="{BB962C8B-B14F-4D97-AF65-F5344CB8AC3E}">
        <p14:creationId xmlns:p14="http://schemas.microsoft.com/office/powerpoint/2010/main" val="26916528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Black" panose="020B0A04020102020204" pitchFamily="34" charset="0"/>
                <a:cs typeface="Times New Roman" panose="02020603050405020304" pitchFamily="18" charset="0"/>
              </a:rPr>
              <a:t>Importance of medicinal plants in drug discovery</a:t>
            </a:r>
            <a:endParaRPr lang="en-US" dirty="0">
              <a:latin typeface="Arial Black" panose="020B0A04020102020204" pitchFamily="34"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t>Medicinal plants are an important element of indigenous medical systems in many parts of the </a:t>
            </a:r>
            <a:r>
              <a:rPr lang="en-US" dirty="0" smtClean="0"/>
              <a:t>world</a:t>
            </a:r>
            <a:endParaRPr lang="en-US" dirty="0"/>
          </a:p>
          <a:p>
            <a:r>
              <a:rPr lang="en-US" dirty="0"/>
              <a:t>A</a:t>
            </a:r>
            <a:r>
              <a:rPr lang="en-US" dirty="0" smtClean="0"/>
              <a:t>ny </a:t>
            </a:r>
            <a:r>
              <a:rPr lang="en-US" dirty="0"/>
              <a:t>study </a:t>
            </a:r>
            <a:r>
              <a:rPr lang="en-US" dirty="0" smtClean="0"/>
              <a:t>that focuses </a:t>
            </a:r>
            <a:r>
              <a:rPr lang="en-US" dirty="0"/>
              <a:t>on the documentation and systematic study of local and traditional uses of a plant or a group of </a:t>
            </a:r>
            <a:r>
              <a:rPr lang="en-US" dirty="0" smtClean="0"/>
              <a:t>plants can </a:t>
            </a:r>
            <a:r>
              <a:rPr lang="en-US" dirty="0"/>
              <a:t>be considered to have </a:t>
            </a:r>
            <a:r>
              <a:rPr lang="en-US" dirty="0" err="1"/>
              <a:t>ethnopharmacological</a:t>
            </a:r>
            <a:r>
              <a:rPr lang="en-US" dirty="0"/>
              <a:t> </a:t>
            </a:r>
            <a:r>
              <a:rPr lang="en-US" dirty="0" smtClean="0"/>
              <a:t>relevance</a:t>
            </a:r>
          </a:p>
          <a:p>
            <a:r>
              <a:rPr lang="en-US" dirty="0"/>
              <a:t>N</a:t>
            </a:r>
            <a:r>
              <a:rPr lang="en-US" dirty="0" smtClean="0"/>
              <a:t>atural products remain one of the most important sources of new drug leads.</a:t>
            </a:r>
          </a:p>
          <a:p>
            <a:r>
              <a:rPr lang="en-US" dirty="0"/>
              <a:t>M</a:t>
            </a:r>
            <a:r>
              <a:rPr lang="en-US" dirty="0" smtClean="0"/>
              <a:t>ore than half of all new chemical entities launched in the market are natural products or their derivatives</a:t>
            </a:r>
          </a:p>
          <a:p>
            <a:endParaRPr lang="en-US" dirty="0"/>
          </a:p>
        </p:txBody>
      </p:sp>
    </p:spTree>
    <p:extLst>
      <p:ext uri="{BB962C8B-B14F-4D97-AF65-F5344CB8AC3E}">
        <p14:creationId xmlns:p14="http://schemas.microsoft.com/office/powerpoint/2010/main" val="17910396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According to data from the World Health Organization (WHO), 80% of the world’s population benefits from plants in the treatment of diseases</a:t>
            </a:r>
          </a:p>
          <a:p>
            <a:r>
              <a:rPr lang="en-US" dirty="0" smtClean="0"/>
              <a:t>This rate can be said to be higher in developing countries. The use of plants for therapeutic purposes is more preferable since plant materials are more affordable and accessible than synthetic drugs in these countries</a:t>
            </a:r>
          </a:p>
        </p:txBody>
      </p:sp>
    </p:spTree>
    <p:extLst>
      <p:ext uri="{BB962C8B-B14F-4D97-AF65-F5344CB8AC3E}">
        <p14:creationId xmlns:p14="http://schemas.microsoft.com/office/powerpoint/2010/main" val="37274044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It is known that the plant species used for the treatment of diseases are around 70,000 and only about 15% of the plant species grown in the world have been investigated for their medical use. </a:t>
            </a:r>
          </a:p>
          <a:p>
            <a:r>
              <a:rPr lang="en-US" dirty="0" smtClean="0"/>
              <a:t>This may suggest that there is still room for further investigation on natural sources to be used for medical purposes</a:t>
            </a:r>
          </a:p>
          <a:p>
            <a:pPr marL="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10183258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a:t>Numerous methods have been utilized to acquire </a:t>
            </a:r>
            <a:r>
              <a:rPr lang="en-US" dirty="0" smtClean="0"/>
              <a:t>compounds for </a:t>
            </a:r>
            <a:r>
              <a:rPr lang="en-US" dirty="0"/>
              <a:t>drug discovery including isolation from plants </a:t>
            </a:r>
            <a:r>
              <a:rPr lang="en-US" dirty="0" smtClean="0"/>
              <a:t>and other </a:t>
            </a:r>
            <a:r>
              <a:rPr lang="en-US" dirty="0"/>
              <a:t>natural sources, synthetic chemistry, </a:t>
            </a:r>
            <a:r>
              <a:rPr lang="en-US" dirty="0" smtClean="0"/>
              <a:t>combinatorial </a:t>
            </a:r>
            <a:r>
              <a:rPr lang="en-US" dirty="0"/>
              <a:t>chemistry, and molecular </a:t>
            </a:r>
            <a:r>
              <a:rPr lang="en-US" dirty="0" smtClean="0"/>
              <a:t>modeling</a:t>
            </a:r>
          </a:p>
          <a:p>
            <a:r>
              <a:rPr lang="en-US" dirty="0"/>
              <a:t>Despite the recent interest in molecular modeling, </a:t>
            </a:r>
            <a:r>
              <a:rPr lang="en-US" dirty="0" smtClean="0"/>
              <a:t>combinatorial chemistry</a:t>
            </a:r>
            <a:r>
              <a:rPr lang="en-US" dirty="0"/>
              <a:t>, and other synthetic chemistry techniques </a:t>
            </a:r>
            <a:r>
              <a:rPr lang="en-US" dirty="0" smtClean="0"/>
              <a:t>by pharmaceutical </a:t>
            </a:r>
            <a:r>
              <a:rPr lang="en-US" dirty="0"/>
              <a:t>companies and funding organizations, </a:t>
            </a:r>
            <a:r>
              <a:rPr lang="en-US" dirty="0" smtClean="0"/>
              <a:t>natural products</a:t>
            </a:r>
            <a:r>
              <a:rPr lang="en-US" dirty="0"/>
              <a:t>, and particularly medicinal plants, remain an </a:t>
            </a:r>
            <a:r>
              <a:rPr lang="en-US" dirty="0" smtClean="0"/>
              <a:t>important source </a:t>
            </a:r>
            <a:r>
              <a:rPr lang="en-US" dirty="0"/>
              <a:t>of new drugs, new drug leads, and new </a:t>
            </a:r>
            <a:r>
              <a:rPr lang="en-US" dirty="0" smtClean="0"/>
              <a:t>chemical entities </a:t>
            </a:r>
            <a:r>
              <a:rPr lang="en-US" dirty="0"/>
              <a:t>(</a:t>
            </a:r>
            <a:r>
              <a:rPr lang="en-US" dirty="0" smtClean="0"/>
              <a:t>NCEs</a:t>
            </a:r>
            <a:r>
              <a:rPr lang="en-US" dirty="0"/>
              <a:t>)</a:t>
            </a:r>
          </a:p>
        </p:txBody>
      </p:sp>
    </p:spTree>
    <p:extLst>
      <p:ext uri="{BB962C8B-B14F-4D97-AF65-F5344CB8AC3E}">
        <p14:creationId xmlns:p14="http://schemas.microsoft.com/office/powerpoint/2010/main" val="3374011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Black" panose="020B0A04020102020204" pitchFamily="34" charset="0"/>
              </a:rPr>
              <a:t>Drugs came from Plant sources</a:t>
            </a:r>
            <a:endParaRPr lang="en-US" dirty="0">
              <a:latin typeface="Arial Black" panose="020B0A04020102020204" pitchFamily="34" charset="0"/>
            </a:endParaRPr>
          </a:p>
        </p:txBody>
      </p:sp>
      <p:sp>
        <p:nvSpPr>
          <p:cNvPr id="3" name="Content Placeholder 2"/>
          <p:cNvSpPr>
            <a:spLocks noGrp="1"/>
          </p:cNvSpPr>
          <p:nvPr>
            <p:ph idx="1"/>
          </p:nvPr>
        </p:nvSpPr>
        <p:spPr/>
        <p:txBody>
          <a:bodyPr/>
          <a:lstStyle/>
          <a:p>
            <a:r>
              <a:rPr lang="pt-BR" i="1" dirty="0"/>
              <a:t>Cinchona </a:t>
            </a:r>
            <a:r>
              <a:rPr lang="pt-BR" i="1" dirty="0" smtClean="0"/>
              <a:t>succirubra </a:t>
            </a:r>
            <a:r>
              <a:rPr lang="en-US" dirty="0" smtClean="0"/>
              <a:t>(</a:t>
            </a:r>
            <a:r>
              <a:rPr lang="en-US" dirty="0" err="1" smtClean="0"/>
              <a:t>Rubiaceae</a:t>
            </a:r>
            <a:r>
              <a:rPr lang="en-US" dirty="0"/>
              <a:t>) ± quinine</a:t>
            </a:r>
          </a:p>
          <a:p>
            <a:r>
              <a:rPr lang="it-IT" dirty="0" smtClean="0"/>
              <a:t> </a:t>
            </a:r>
            <a:r>
              <a:rPr lang="it-IT" i="1" dirty="0"/>
              <a:t>Colchicum autumnale </a:t>
            </a:r>
            <a:r>
              <a:rPr lang="it-IT" dirty="0"/>
              <a:t>L. (Colchicaceae) ± colchicine</a:t>
            </a:r>
          </a:p>
          <a:p>
            <a:r>
              <a:rPr lang="pt-BR" dirty="0" smtClean="0"/>
              <a:t> </a:t>
            </a:r>
            <a:r>
              <a:rPr lang="pt-BR" i="1" dirty="0"/>
              <a:t>Digitalis </a:t>
            </a:r>
            <a:r>
              <a:rPr lang="pt-BR" dirty="0"/>
              <a:t>spp. (Scrophulariaceae) ± digitalis glycosides</a:t>
            </a:r>
          </a:p>
          <a:p>
            <a:r>
              <a:rPr lang="en-US" dirty="0" smtClean="0"/>
              <a:t> </a:t>
            </a:r>
            <a:r>
              <a:rPr lang="en-US" i="1" dirty="0" err="1"/>
              <a:t>Papaver</a:t>
            </a:r>
            <a:r>
              <a:rPr lang="en-US" i="1" dirty="0"/>
              <a:t> </a:t>
            </a:r>
            <a:r>
              <a:rPr lang="en-US" i="1" dirty="0" err="1"/>
              <a:t>somniferum</a:t>
            </a:r>
            <a:r>
              <a:rPr lang="en-US" i="1" dirty="0"/>
              <a:t> </a:t>
            </a:r>
            <a:r>
              <a:rPr lang="en-US" dirty="0"/>
              <a:t>L. (</a:t>
            </a:r>
            <a:r>
              <a:rPr lang="en-US" dirty="0" err="1"/>
              <a:t>Solanaceae</a:t>
            </a:r>
            <a:r>
              <a:rPr lang="en-US" dirty="0"/>
              <a:t>) ± morphine, </a:t>
            </a:r>
            <a:r>
              <a:rPr lang="en-US" dirty="0" smtClean="0"/>
              <a:t>codeine, </a:t>
            </a:r>
            <a:r>
              <a:rPr lang="en-US" dirty="0" err="1" smtClean="0"/>
              <a:t>papaverine</a:t>
            </a:r>
            <a:endParaRPr lang="en-US" dirty="0"/>
          </a:p>
          <a:p>
            <a:r>
              <a:rPr lang="en-US" dirty="0" smtClean="0"/>
              <a:t> </a:t>
            </a:r>
            <a:r>
              <a:rPr lang="en-US" i="1" dirty="0" err="1"/>
              <a:t>Physostigma</a:t>
            </a:r>
            <a:r>
              <a:rPr lang="en-US" i="1" dirty="0"/>
              <a:t> </a:t>
            </a:r>
            <a:r>
              <a:rPr lang="en-US" i="1" dirty="0" err="1"/>
              <a:t>venenosum</a:t>
            </a:r>
            <a:r>
              <a:rPr lang="en-US" i="1" dirty="0"/>
              <a:t> </a:t>
            </a:r>
            <a:r>
              <a:rPr lang="en-US" dirty="0"/>
              <a:t>Balfour (</a:t>
            </a:r>
            <a:r>
              <a:rPr lang="en-US" dirty="0" err="1"/>
              <a:t>Fabaceae</a:t>
            </a:r>
            <a:r>
              <a:rPr lang="en-US" dirty="0"/>
              <a:t> </a:t>
            </a:r>
            <a:r>
              <a:rPr lang="en-US" dirty="0" err="1"/>
              <a:t>s.str</a:t>
            </a:r>
            <a:r>
              <a:rPr lang="en-US" dirty="0"/>
              <a:t>.) ± </a:t>
            </a:r>
            <a:r>
              <a:rPr lang="en-US" dirty="0" err="1"/>
              <a:t>physostigmine</a:t>
            </a:r>
            <a:endParaRPr lang="en-US" dirty="0"/>
          </a:p>
          <a:p>
            <a:r>
              <a:rPr lang="en-US" dirty="0" smtClean="0"/>
              <a:t> </a:t>
            </a:r>
            <a:r>
              <a:rPr lang="en-US" i="1" dirty="0" err="1"/>
              <a:t>Pilocarpus</a:t>
            </a:r>
            <a:r>
              <a:rPr lang="en-US" i="1" dirty="0"/>
              <a:t> jaborandi </a:t>
            </a:r>
            <a:r>
              <a:rPr lang="en-US" dirty="0"/>
              <a:t>Holmes (</a:t>
            </a:r>
            <a:r>
              <a:rPr lang="en-US" dirty="0" err="1"/>
              <a:t>Rutaceae</a:t>
            </a:r>
            <a:r>
              <a:rPr lang="en-US" dirty="0"/>
              <a:t>) ± </a:t>
            </a:r>
            <a:r>
              <a:rPr lang="en-US" dirty="0" err="1"/>
              <a:t>pilocarpine</a:t>
            </a:r>
            <a:endParaRPr lang="en-US" dirty="0"/>
          </a:p>
        </p:txBody>
      </p:sp>
    </p:spTree>
    <p:extLst>
      <p:ext uri="{BB962C8B-B14F-4D97-AF65-F5344CB8AC3E}">
        <p14:creationId xmlns:p14="http://schemas.microsoft.com/office/powerpoint/2010/main" val="3332598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808</TotalTime>
  <Words>1067</Words>
  <Application>Microsoft Office PowerPoint</Application>
  <PresentationFormat>Custom</PresentationFormat>
  <Paragraphs>69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Ethnopharmacology and drug development</vt:lpstr>
      <vt:lpstr>Introduction of Drug discovery and development </vt:lpstr>
      <vt:lpstr>PowerPoint Presentation</vt:lpstr>
      <vt:lpstr>Ethno pharmacology</vt:lpstr>
      <vt:lpstr>Importance of medicinal plants in drug discovery</vt:lpstr>
      <vt:lpstr>PowerPoint Presentation</vt:lpstr>
      <vt:lpstr>PowerPoint Presentation</vt:lpstr>
      <vt:lpstr>PowerPoint Presentation</vt:lpstr>
      <vt:lpstr>Drugs came from Plant sources</vt:lpstr>
      <vt:lpstr>PowerPoint Presentation</vt:lpstr>
      <vt:lpstr>Steps for Drug discovery from plants</vt:lpstr>
      <vt:lpstr>PowerPoint Presentation</vt:lpstr>
      <vt:lpstr>PowerPoint Presentation</vt:lpstr>
      <vt:lpstr>PowerPoint Presentation</vt:lpstr>
      <vt:lpstr>PowerPoint Presentation</vt:lpstr>
      <vt:lpstr>Challenges in drug discovery from medicinal plants</vt:lpstr>
      <vt:lpstr>PowerPoint Presentation</vt:lpstr>
      <vt:lpstr>Improving drug discovery from plant sources</vt:lpstr>
      <vt:lpstr>References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Haier</dc:creator>
  <cp:lastModifiedBy>Alamgeer</cp:lastModifiedBy>
  <cp:revision>43</cp:revision>
  <dcterms:created xsi:type="dcterms:W3CDTF">2020-04-12T05:33:01Z</dcterms:created>
  <dcterms:modified xsi:type="dcterms:W3CDTF">2020-05-05T10:52:24Z</dcterms:modified>
</cp:coreProperties>
</file>