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8" r:id="rId5"/>
    <p:sldId id="260" r:id="rId6"/>
    <p:sldId id="261" r:id="rId7"/>
    <p:sldId id="262" r:id="rId8"/>
    <p:sldId id="266" r:id="rId9"/>
    <p:sldId id="267" r:id="rId10"/>
    <p:sldId id="263" r:id="rId11"/>
    <p:sldId id="265" r:id="rId12"/>
    <p:sldId id="264" r:id="rId13"/>
    <p:sldId id="269" r:id="rId14"/>
    <p:sldId id="270" r:id="rId15"/>
    <p:sldId id="271" r:id="rId16"/>
    <p:sldId id="272" r:id="rId17"/>
    <p:sldId id="273" r:id="rId18"/>
    <p:sldId id="274" r:id="rId19"/>
    <p:sldId id="275" r:id="rId20"/>
    <p:sldId id="277" r:id="rId21"/>
    <p:sldId id="278" r:id="rId22"/>
    <p:sldId id="282"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026B-D848-4970-8A08-DD5A496CF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0E3829-739B-4727-ACAA-E019E6D17F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A7AEFC-FEDA-4090-8251-6E18DCB9A2AD}"/>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5" name="Footer Placeholder 4">
            <a:extLst>
              <a:ext uri="{FF2B5EF4-FFF2-40B4-BE49-F238E27FC236}">
                <a16:creationId xmlns:a16="http://schemas.microsoft.com/office/drawing/2014/main" id="{9E101CD1-AE77-44E2-9834-FC809DE18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586A9-B6E5-4E8E-95FC-97F7A742F918}"/>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318856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C88C-B362-412C-A033-29C3CDF314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903AC9-C640-4247-A0B6-F3F5E6B38F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6CD47-5791-4A56-9FF0-ED65907406E0}"/>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5" name="Footer Placeholder 4">
            <a:extLst>
              <a:ext uri="{FF2B5EF4-FFF2-40B4-BE49-F238E27FC236}">
                <a16:creationId xmlns:a16="http://schemas.microsoft.com/office/drawing/2014/main" id="{481FD73F-3AF4-46FF-B16E-7A09A8A03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A277D-FDD2-489B-9F9B-DDDB09050EA1}"/>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417842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6BEA6-09A0-4A53-8E1F-0DA2355F54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962FC4-DDAC-44F6-9E9F-BE028B6E5B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22798-886A-4390-9460-2B62B39B50FE}"/>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5" name="Footer Placeholder 4">
            <a:extLst>
              <a:ext uri="{FF2B5EF4-FFF2-40B4-BE49-F238E27FC236}">
                <a16:creationId xmlns:a16="http://schemas.microsoft.com/office/drawing/2014/main" id="{97FCACFA-8C49-45D0-A4C5-397D5C4E2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AD5EE-950E-4227-B229-71A7B904DAEE}"/>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215407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65D-1151-416D-82DA-5BB321D13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FF652-B1CE-49E2-8A22-318F12328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01CAA-7B05-4FC1-93CE-9E2A8F783445}"/>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5" name="Footer Placeholder 4">
            <a:extLst>
              <a:ext uri="{FF2B5EF4-FFF2-40B4-BE49-F238E27FC236}">
                <a16:creationId xmlns:a16="http://schemas.microsoft.com/office/drawing/2014/main" id="{55E065EB-F5B8-46FF-8A9E-4292C5472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15088-EE90-44D7-86D2-0CCEB1244428}"/>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9524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40D3-F8BC-4D47-A2D2-FBEA747EE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504834-107D-422E-8109-A216326BA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80E2CA-AC1B-44C5-B38D-1E2D325886E1}"/>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5" name="Footer Placeholder 4">
            <a:extLst>
              <a:ext uri="{FF2B5EF4-FFF2-40B4-BE49-F238E27FC236}">
                <a16:creationId xmlns:a16="http://schemas.microsoft.com/office/drawing/2014/main" id="{F42CFD7D-4126-4310-BB99-45EEF66DE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11A3D-59A0-4B87-B6BB-F9B834030086}"/>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273949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17C1-61E7-4667-8D2F-CA2481A17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9EA38-0B2E-47FC-92BA-701674B6BB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5A9D6E-4ACE-4960-B735-3DB766EB8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19DC94-87AB-48D5-B96A-0F80D3DD0CE5}"/>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6" name="Footer Placeholder 5">
            <a:extLst>
              <a:ext uri="{FF2B5EF4-FFF2-40B4-BE49-F238E27FC236}">
                <a16:creationId xmlns:a16="http://schemas.microsoft.com/office/drawing/2014/main" id="{2C1ECFB5-6304-4DF4-9264-327F6DDB8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D167-DAEB-44B7-9564-31EA81D44890}"/>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385138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60A2-4343-4EE5-B397-48BD15413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0B650F-E00E-4260-853D-79E32B46A7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F3DCE-1D84-447A-B5FE-93B6EAB574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56AA4-3746-43FC-B007-767EFFBEE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F88441-AAFA-4323-BFFB-09CA78C84F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053929-4DD3-4A4F-850D-CDA046F000EC}"/>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8" name="Footer Placeholder 7">
            <a:extLst>
              <a:ext uri="{FF2B5EF4-FFF2-40B4-BE49-F238E27FC236}">
                <a16:creationId xmlns:a16="http://schemas.microsoft.com/office/drawing/2014/main" id="{ADD574DE-F38A-43DB-BB46-65FBB4D0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A6122F-DE57-471F-8387-75AF841ED9F1}"/>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326984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A2A9-6B7D-46E0-B238-04D935E983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141C76-F4C2-4083-B2B2-207BBA0D2BAC}"/>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4" name="Footer Placeholder 3">
            <a:extLst>
              <a:ext uri="{FF2B5EF4-FFF2-40B4-BE49-F238E27FC236}">
                <a16:creationId xmlns:a16="http://schemas.microsoft.com/office/drawing/2014/main" id="{5122BE7F-B80B-43B3-86AA-16AA7A8E9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B357B2-9935-458A-BE28-FEA3B023BD60}"/>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325442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0D0AFE-BBD6-4AFA-8BD4-179AF45346A8}"/>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3" name="Footer Placeholder 2">
            <a:extLst>
              <a:ext uri="{FF2B5EF4-FFF2-40B4-BE49-F238E27FC236}">
                <a16:creationId xmlns:a16="http://schemas.microsoft.com/office/drawing/2014/main" id="{449F0C79-4CCA-4A3F-BD86-9E5AFE314C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E9BF43-D126-45E7-9EB9-1FFEB1EFC633}"/>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364246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0D9D5-D6D8-4AEA-9D3C-E748F4E38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028A5A-3C83-413D-B771-F4B842ECB9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0CDE37-2BD1-4E54-AAC7-6B5C7E53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34CF0-DAC4-429B-9027-5A7DB10287BC}"/>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6" name="Footer Placeholder 5">
            <a:extLst>
              <a:ext uri="{FF2B5EF4-FFF2-40B4-BE49-F238E27FC236}">
                <a16:creationId xmlns:a16="http://schemas.microsoft.com/office/drawing/2014/main" id="{0C2FDF11-1007-4A32-B35E-4AB4D7FE7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B1425-36A0-451D-926E-786F92F4CD60}"/>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299592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921E-B055-423C-8C70-785B1C2EC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2E6AB4-B8D1-490D-84B2-B7614633B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5C83BE-BFCA-4A31-8B4B-2540AB6D4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72A6B-82D8-4DF0-A0D4-7E2402F590FE}"/>
              </a:ext>
            </a:extLst>
          </p:cNvPr>
          <p:cNvSpPr>
            <a:spLocks noGrp="1"/>
          </p:cNvSpPr>
          <p:nvPr>
            <p:ph type="dt" sz="half" idx="10"/>
          </p:nvPr>
        </p:nvSpPr>
        <p:spPr/>
        <p:txBody>
          <a:bodyPr/>
          <a:lstStyle/>
          <a:p>
            <a:fld id="{9EAA9813-CF5F-45C4-93E9-F50C1E12B9A2}" type="datetimeFigureOut">
              <a:rPr lang="en-US" smtClean="0"/>
              <a:t>5/4/2020</a:t>
            </a:fld>
            <a:endParaRPr lang="en-US"/>
          </a:p>
        </p:txBody>
      </p:sp>
      <p:sp>
        <p:nvSpPr>
          <p:cNvPr id="6" name="Footer Placeholder 5">
            <a:extLst>
              <a:ext uri="{FF2B5EF4-FFF2-40B4-BE49-F238E27FC236}">
                <a16:creationId xmlns:a16="http://schemas.microsoft.com/office/drawing/2014/main" id="{7C41CFE0-2231-475E-A4F2-6BE52A5C7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879D8-5B67-4A8F-9B87-A90DE8EB58E3}"/>
              </a:ext>
            </a:extLst>
          </p:cNvPr>
          <p:cNvSpPr>
            <a:spLocks noGrp="1"/>
          </p:cNvSpPr>
          <p:nvPr>
            <p:ph type="sldNum" sz="quarter" idx="12"/>
          </p:nvPr>
        </p:nvSpPr>
        <p:spPr/>
        <p:txBody>
          <a:bodyPr/>
          <a:lstStyle/>
          <a:p>
            <a:fld id="{51CAD2F2-EC43-404C-AE2B-2F0D4EA7CA21}" type="slidenum">
              <a:rPr lang="en-US" smtClean="0"/>
              <a:t>‹#›</a:t>
            </a:fld>
            <a:endParaRPr lang="en-US"/>
          </a:p>
        </p:txBody>
      </p:sp>
    </p:spTree>
    <p:extLst>
      <p:ext uri="{BB962C8B-B14F-4D97-AF65-F5344CB8AC3E}">
        <p14:creationId xmlns:p14="http://schemas.microsoft.com/office/powerpoint/2010/main" val="158714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8B285E-2E13-410C-913E-8E83AD158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FDD816-0296-4034-8CD4-C942751FF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05D2C-0465-4000-BA6A-EED3543B8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9813-CF5F-45C4-93E9-F50C1E12B9A2}" type="datetimeFigureOut">
              <a:rPr lang="en-US" smtClean="0"/>
              <a:t>5/4/2020</a:t>
            </a:fld>
            <a:endParaRPr lang="en-US"/>
          </a:p>
        </p:txBody>
      </p:sp>
      <p:sp>
        <p:nvSpPr>
          <p:cNvPr id="5" name="Footer Placeholder 4">
            <a:extLst>
              <a:ext uri="{FF2B5EF4-FFF2-40B4-BE49-F238E27FC236}">
                <a16:creationId xmlns:a16="http://schemas.microsoft.com/office/drawing/2014/main" id="{675FF83C-8931-4CFF-8559-B87B5D880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CA443E-8F17-4846-A662-3309DB749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AD2F2-EC43-404C-AE2B-2F0D4EA7CA21}" type="slidenum">
              <a:rPr lang="en-US" smtClean="0"/>
              <a:t>‹#›</a:t>
            </a:fld>
            <a:endParaRPr lang="en-US"/>
          </a:p>
        </p:txBody>
      </p:sp>
    </p:spTree>
    <p:extLst>
      <p:ext uri="{BB962C8B-B14F-4D97-AF65-F5344CB8AC3E}">
        <p14:creationId xmlns:p14="http://schemas.microsoft.com/office/powerpoint/2010/main" val="169742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5BA7-1047-440E-818C-559E52BCA578}"/>
              </a:ext>
            </a:extLst>
          </p:cNvPr>
          <p:cNvSpPr>
            <a:spLocks noGrp="1"/>
          </p:cNvSpPr>
          <p:nvPr>
            <p:ph type="ctrTitle"/>
          </p:nvPr>
        </p:nvSpPr>
        <p:spPr/>
        <p:txBody>
          <a:bodyPr/>
          <a:lstStyle/>
          <a:p>
            <a:r>
              <a:rPr lang="en-US" dirty="0"/>
              <a:t>Genetic diversity</a:t>
            </a:r>
          </a:p>
        </p:txBody>
      </p:sp>
      <p:sp>
        <p:nvSpPr>
          <p:cNvPr id="3" name="Subtitle 2">
            <a:extLst>
              <a:ext uri="{FF2B5EF4-FFF2-40B4-BE49-F238E27FC236}">
                <a16:creationId xmlns:a16="http://schemas.microsoft.com/office/drawing/2014/main" id="{E002D8D7-6862-45D3-B95C-E852C787ECBC}"/>
              </a:ext>
            </a:extLst>
          </p:cNvPr>
          <p:cNvSpPr>
            <a:spLocks noGrp="1"/>
          </p:cNvSpPr>
          <p:nvPr>
            <p:ph type="subTitle" idx="1"/>
          </p:nvPr>
        </p:nvSpPr>
        <p:spPr/>
        <p:txBody>
          <a:bodyPr/>
          <a:lstStyle/>
          <a:p>
            <a:r>
              <a:rPr lang="en-US" dirty="0"/>
              <a:t>Genetic resources and conservation</a:t>
            </a:r>
          </a:p>
          <a:p>
            <a:r>
              <a:rPr lang="en-US" dirty="0"/>
              <a:t>BS Biotechnology (6</a:t>
            </a:r>
            <a:r>
              <a:rPr lang="en-US" baseline="30000" dirty="0"/>
              <a:t>th</a:t>
            </a:r>
            <a:r>
              <a:rPr lang="en-US" dirty="0"/>
              <a:t> Semester)</a:t>
            </a:r>
          </a:p>
          <a:p>
            <a:r>
              <a:rPr lang="en-US" dirty="0"/>
              <a:t>University of Sargodha</a:t>
            </a:r>
          </a:p>
          <a:p>
            <a:endParaRPr lang="en-US" dirty="0"/>
          </a:p>
        </p:txBody>
      </p:sp>
    </p:spTree>
    <p:extLst>
      <p:ext uri="{BB962C8B-B14F-4D97-AF65-F5344CB8AC3E}">
        <p14:creationId xmlns:p14="http://schemas.microsoft.com/office/powerpoint/2010/main" val="414765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08B4-F736-4E10-8A3E-92F30907C205}"/>
              </a:ext>
            </a:extLst>
          </p:cNvPr>
          <p:cNvSpPr>
            <a:spLocks noGrp="1"/>
          </p:cNvSpPr>
          <p:nvPr>
            <p:ph type="title"/>
          </p:nvPr>
        </p:nvSpPr>
        <p:spPr/>
        <p:txBody>
          <a:bodyPr/>
          <a:lstStyle/>
          <a:p>
            <a:r>
              <a:rPr lang="en-US" dirty="0"/>
              <a:t>Chromosomal mutations</a:t>
            </a:r>
          </a:p>
        </p:txBody>
      </p:sp>
      <p:sp>
        <p:nvSpPr>
          <p:cNvPr id="3" name="Content Placeholder 2">
            <a:extLst>
              <a:ext uri="{FF2B5EF4-FFF2-40B4-BE49-F238E27FC236}">
                <a16:creationId xmlns:a16="http://schemas.microsoft.com/office/drawing/2014/main" id="{6BBAC28D-9AB4-4ED1-8D7E-E133A2830EAF}"/>
              </a:ext>
            </a:extLst>
          </p:cNvPr>
          <p:cNvSpPr>
            <a:spLocks noGrp="1"/>
          </p:cNvSpPr>
          <p:nvPr>
            <p:ph idx="1"/>
          </p:nvPr>
        </p:nvSpPr>
        <p:spPr>
          <a:xfrm>
            <a:off x="838200" y="1532662"/>
            <a:ext cx="10880324" cy="4351338"/>
          </a:xfrm>
        </p:spPr>
        <p:txBody>
          <a:bodyPr>
            <a:normAutofit/>
          </a:bodyPr>
          <a:lstStyle/>
          <a:p>
            <a:r>
              <a:rPr lang="en-GB" sz="2400" b="1" dirty="0"/>
              <a:t>Deletions</a:t>
            </a:r>
            <a:r>
              <a:rPr lang="en-GB" sz="2400" dirty="0"/>
              <a:t>: removal of a large chromosomal region, leading to loss of the genes within that region.</a:t>
            </a:r>
          </a:p>
          <a:p>
            <a:r>
              <a:rPr lang="en-GB" sz="2400" b="1" dirty="0"/>
              <a:t>Inversions</a:t>
            </a:r>
            <a:r>
              <a:rPr lang="en-GB" sz="2400" dirty="0"/>
              <a:t>: reversing the orientation of a chromosomal segment.</a:t>
            </a:r>
            <a:endParaRPr lang="en-GB" sz="2400" b="1" dirty="0"/>
          </a:p>
          <a:p>
            <a:r>
              <a:rPr lang="en-GB" sz="2400" b="1" dirty="0"/>
              <a:t>Insertions</a:t>
            </a:r>
            <a:r>
              <a:rPr lang="en-GB" sz="2400" dirty="0"/>
              <a:t>: the addition of material from one chromosome to a nonhomologous chromosome.</a:t>
            </a:r>
          </a:p>
          <a:p>
            <a:r>
              <a:rPr lang="en-GB" sz="2400" b="1" dirty="0"/>
              <a:t>Translocations</a:t>
            </a:r>
            <a:r>
              <a:rPr lang="en-GB" sz="2400" dirty="0"/>
              <a:t>: interchange of genetic material between nonhomologous chromosomes.</a:t>
            </a:r>
          </a:p>
          <a:p>
            <a:endParaRPr lang="en-GB" dirty="0"/>
          </a:p>
          <a:p>
            <a:endParaRPr lang="en-US" dirty="0"/>
          </a:p>
        </p:txBody>
      </p:sp>
      <p:pic>
        <p:nvPicPr>
          <p:cNvPr id="5" name="Picture 4">
            <a:extLst>
              <a:ext uri="{FF2B5EF4-FFF2-40B4-BE49-F238E27FC236}">
                <a16:creationId xmlns:a16="http://schemas.microsoft.com/office/drawing/2014/main" id="{569F5115-E3EF-40D0-8708-263E39639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262" y="4439437"/>
            <a:ext cx="8458200" cy="2418563"/>
          </a:xfrm>
          <a:prstGeom prst="rect">
            <a:avLst/>
          </a:prstGeom>
        </p:spPr>
      </p:pic>
    </p:spTree>
    <p:extLst>
      <p:ext uri="{BB962C8B-B14F-4D97-AF65-F5344CB8AC3E}">
        <p14:creationId xmlns:p14="http://schemas.microsoft.com/office/powerpoint/2010/main" val="166246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8899-7BBD-4712-8901-E1612F8EDA27}"/>
              </a:ext>
            </a:extLst>
          </p:cNvPr>
          <p:cNvSpPr>
            <a:spLocks noGrp="1"/>
          </p:cNvSpPr>
          <p:nvPr>
            <p:ph type="title"/>
          </p:nvPr>
        </p:nvSpPr>
        <p:spPr/>
        <p:txBody>
          <a:bodyPr/>
          <a:lstStyle/>
          <a:p>
            <a:r>
              <a:rPr lang="en-US" dirty="0"/>
              <a:t>Chromosomal mutations</a:t>
            </a:r>
          </a:p>
        </p:txBody>
      </p:sp>
      <p:sp>
        <p:nvSpPr>
          <p:cNvPr id="3" name="Content Placeholder 2">
            <a:extLst>
              <a:ext uri="{FF2B5EF4-FFF2-40B4-BE49-F238E27FC236}">
                <a16:creationId xmlns:a16="http://schemas.microsoft.com/office/drawing/2014/main" id="{1E67A0F3-18E9-4277-9C60-189A0B331FD3}"/>
              </a:ext>
            </a:extLst>
          </p:cNvPr>
          <p:cNvSpPr>
            <a:spLocks noGrp="1"/>
          </p:cNvSpPr>
          <p:nvPr>
            <p:ph idx="1"/>
          </p:nvPr>
        </p:nvSpPr>
        <p:spPr/>
        <p:txBody>
          <a:bodyPr/>
          <a:lstStyle/>
          <a:p>
            <a:r>
              <a:rPr lang="en-GB" b="1" dirty="0"/>
              <a:t>Duplications (or amplifications)</a:t>
            </a:r>
            <a:r>
              <a:rPr lang="en-GB" dirty="0"/>
              <a:t>: lead to multiple copies of a chromosomal region, increasing the number of the genes located within that region. Some genes may be duplicated in their entirety.</a:t>
            </a:r>
          </a:p>
          <a:p>
            <a:r>
              <a:rPr lang="en-GB" dirty="0"/>
              <a:t>There are four main causes of gene duplications</a:t>
            </a:r>
          </a:p>
          <a:p>
            <a:pPr lvl="1"/>
            <a:r>
              <a:rPr lang="en-GB" dirty="0"/>
              <a:t>Unequal crossing over</a:t>
            </a:r>
          </a:p>
          <a:p>
            <a:pPr lvl="1"/>
            <a:r>
              <a:rPr lang="en-GB" dirty="0"/>
              <a:t>Mistake in DNA replication/DNA repair mechanism</a:t>
            </a:r>
          </a:p>
          <a:p>
            <a:pPr lvl="1"/>
            <a:r>
              <a:rPr lang="en-GB" dirty="0" err="1"/>
              <a:t>Retrotransposition</a:t>
            </a:r>
            <a:endParaRPr lang="en-GB" dirty="0"/>
          </a:p>
          <a:p>
            <a:pPr lvl="1"/>
            <a:r>
              <a:rPr lang="en-GB" dirty="0"/>
              <a:t>Whole genome duplication</a:t>
            </a:r>
          </a:p>
          <a:p>
            <a:endParaRPr lang="en-US" dirty="0"/>
          </a:p>
        </p:txBody>
      </p:sp>
      <p:pic>
        <p:nvPicPr>
          <p:cNvPr id="4" name="Picture 3">
            <a:extLst>
              <a:ext uri="{FF2B5EF4-FFF2-40B4-BE49-F238E27FC236}">
                <a16:creationId xmlns:a16="http://schemas.microsoft.com/office/drawing/2014/main" id="{4E2B79A6-F30E-43CF-B174-A11EA6AD08E1}"/>
              </a:ext>
            </a:extLst>
          </p:cNvPr>
          <p:cNvPicPr>
            <a:picLocks noChangeAspect="1"/>
          </p:cNvPicPr>
          <p:nvPr/>
        </p:nvPicPr>
        <p:blipFill>
          <a:blip r:embed="rId2"/>
          <a:stretch>
            <a:fillRect/>
          </a:stretch>
        </p:blipFill>
        <p:spPr>
          <a:xfrm>
            <a:off x="8787285" y="3053917"/>
            <a:ext cx="2674520" cy="2152835"/>
          </a:xfrm>
          <a:prstGeom prst="rect">
            <a:avLst/>
          </a:prstGeom>
        </p:spPr>
      </p:pic>
      <p:sp>
        <p:nvSpPr>
          <p:cNvPr id="5" name="TextBox 4">
            <a:extLst>
              <a:ext uri="{FF2B5EF4-FFF2-40B4-BE49-F238E27FC236}">
                <a16:creationId xmlns:a16="http://schemas.microsoft.com/office/drawing/2014/main" id="{BF66CDB1-89D8-4D78-A66B-2BC96547BF72}"/>
              </a:ext>
            </a:extLst>
          </p:cNvPr>
          <p:cNvSpPr txBox="1"/>
          <p:nvPr/>
        </p:nvSpPr>
        <p:spPr>
          <a:xfrm>
            <a:off x="9232776" y="5213774"/>
            <a:ext cx="2396971" cy="369332"/>
          </a:xfrm>
          <a:prstGeom prst="rect">
            <a:avLst/>
          </a:prstGeom>
          <a:noFill/>
        </p:spPr>
        <p:txBody>
          <a:bodyPr wrap="square" rtlCol="0">
            <a:spAutoFit/>
          </a:bodyPr>
          <a:lstStyle/>
          <a:p>
            <a:r>
              <a:rPr lang="en-US" dirty="0"/>
              <a:t>Unequal crossing over</a:t>
            </a:r>
          </a:p>
        </p:txBody>
      </p:sp>
      <p:pic>
        <p:nvPicPr>
          <p:cNvPr id="6" name="Picture 5">
            <a:extLst>
              <a:ext uri="{FF2B5EF4-FFF2-40B4-BE49-F238E27FC236}">
                <a16:creationId xmlns:a16="http://schemas.microsoft.com/office/drawing/2014/main" id="{BDA09D0A-8185-4C93-8647-13EC18E319E7}"/>
              </a:ext>
            </a:extLst>
          </p:cNvPr>
          <p:cNvPicPr>
            <a:picLocks noChangeAspect="1"/>
          </p:cNvPicPr>
          <p:nvPr/>
        </p:nvPicPr>
        <p:blipFill>
          <a:blip r:embed="rId3"/>
          <a:stretch>
            <a:fillRect/>
          </a:stretch>
        </p:blipFill>
        <p:spPr>
          <a:xfrm>
            <a:off x="5095784" y="4332303"/>
            <a:ext cx="3338004" cy="2559349"/>
          </a:xfrm>
          <a:prstGeom prst="rect">
            <a:avLst/>
          </a:prstGeom>
        </p:spPr>
      </p:pic>
    </p:spTree>
    <p:extLst>
      <p:ext uri="{BB962C8B-B14F-4D97-AF65-F5344CB8AC3E}">
        <p14:creationId xmlns:p14="http://schemas.microsoft.com/office/powerpoint/2010/main" val="160004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4EC8FF-72BB-4333-BCC8-45DF9C44A3A2}"/>
              </a:ext>
            </a:extLst>
          </p:cNvPr>
          <p:cNvPicPr>
            <a:picLocks noChangeAspect="1"/>
          </p:cNvPicPr>
          <p:nvPr/>
        </p:nvPicPr>
        <p:blipFill rotWithShape="1">
          <a:blip r:embed="rId2"/>
          <a:srcRect t="19170"/>
          <a:stretch/>
        </p:blipFill>
        <p:spPr>
          <a:xfrm>
            <a:off x="8030779" y="4335355"/>
            <a:ext cx="4161221" cy="2522645"/>
          </a:xfrm>
          <a:prstGeom prst="rect">
            <a:avLst/>
          </a:prstGeom>
        </p:spPr>
      </p:pic>
      <p:sp>
        <p:nvSpPr>
          <p:cNvPr id="2" name="Title 1">
            <a:extLst>
              <a:ext uri="{FF2B5EF4-FFF2-40B4-BE49-F238E27FC236}">
                <a16:creationId xmlns:a16="http://schemas.microsoft.com/office/drawing/2014/main" id="{9DC14DBD-581B-47C6-87DF-4B6971C721B2}"/>
              </a:ext>
            </a:extLst>
          </p:cNvPr>
          <p:cNvSpPr>
            <a:spLocks noGrp="1"/>
          </p:cNvSpPr>
          <p:nvPr>
            <p:ph type="title"/>
          </p:nvPr>
        </p:nvSpPr>
        <p:spPr/>
        <p:txBody>
          <a:bodyPr/>
          <a:lstStyle/>
          <a:p>
            <a:r>
              <a:rPr lang="en-US" dirty="0"/>
              <a:t>Genetic Drift</a:t>
            </a:r>
          </a:p>
        </p:txBody>
      </p:sp>
      <p:sp>
        <p:nvSpPr>
          <p:cNvPr id="3" name="Content Placeholder 2">
            <a:extLst>
              <a:ext uri="{FF2B5EF4-FFF2-40B4-BE49-F238E27FC236}">
                <a16:creationId xmlns:a16="http://schemas.microsoft.com/office/drawing/2014/main" id="{55EC3367-2629-463C-A030-A3CC66F395F4}"/>
              </a:ext>
            </a:extLst>
          </p:cNvPr>
          <p:cNvSpPr>
            <a:spLocks noGrp="1"/>
          </p:cNvSpPr>
          <p:nvPr>
            <p:ph idx="1"/>
          </p:nvPr>
        </p:nvSpPr>
        <p:spPr/>
        <p:txBody>
          <a:bodyPr/>
          <a:lstStyle/>
          <a:p>
            <a:r>
              <a:rPr lang="en-GB" dirty="0"/>
              <a:t>Genetic drift is </a:t>
            </a:r>
            <a:r>
              <a:rPr lang="en-GB" u="sng" dirty="0"/>
              <a:t>change in allele frequencies </a:t>
            </a:r>
            <a:r>
              <a:rPr lang="en-GB" dirty="0"/>
              <a:t>in a </a:t>
            </a:r>
            <a:r>
              <a:rPr lang="en-GB" u="sng" dirty="0"/>
              <a:t>small population </a:t>
            </a:r>
            <a:r>
              <a:rPr lang="en-GB" dirty="0"/>
              <a:t>from generation to generation that occurs due to </a:t>
            </a:r>
            <a:r>
              <a:rPr lang="en-GB" u="sng" dirty="0"/>
              <a:t>chance events</a:t>
            </a:r>
            <a:r>
              <a:rPr lang="en-GB" dirty="0"/>
              <a:t>.</a:t>
            </a:r>
          </a:p>
          <a:p>
            <a:r>
              <a:rPr lang="en-GB" dirty="0"/>
              <a:t> In each generation, some individuals may, just by chance, leave behind a few more </a:t>
            </a:r>
            <a:r>
              <a:rPr lang="en-GB" dirty="0" err="1"/>
              <a:t>offsprings</a:t>
            </a:r>
            <a:r>
              <a:rPr lang="en-GB" dirty="0"/>
              <a:t> than other individuals. The genes of the next generation will be the genes of the "lucky" individuals, not necessarily the healthier or "better" individuals. That, in a nutshell, is genetic drift. Genetic drift reduces genetic diversity. </a:t>
            </a:r>
            <a:endParaRPr lang="en-US" dirty="0"/>
          </a:p>
        </p:txBody>
      </p:sp>
      <p:pic>
        <p:nvPicPr>
          <p:cNvPr id="7" name="Picture 6">
            <a:extLst>
              <a:ext uri="{FF2B5EF4-FFF2-40B4-BE49-F238E27FC236}">
                <a16:creationId xmlns:a16="http://schemas.microsoft.com/office/drawing/2014/main" id="{9317DF5B-9780-4D48-9FD0-6B935C471626}"/>
              </a:ext>
            </a:extLst>
          </p:cNvPr>
          <p:cNvPicPr>
            <a:picLocks noChangeAspect="1"/>
          </p:cNvPicPr>
          <p:nvPr/>
        </p:nvPicPr>
        <p:blipFill rotWithShape="1">
          <a:blip r:embed="rId3"/>
          <a:srcRect t="14216"/>
          <a:stretch/>
        </p:blipFill>
        <p:spPr>
          <a:xfrm>
            <a:off x="1431246" y="4696289"/>
            <a:ext cx="6226114" cy="1903334"/>
          </a:xfrm>
          <a:prstGeom prst="rect">
            <a:avLst/>
          </a:prstGeom>
        </p:spPr>
      </p:pic>
    </p:spTree>
    <p:extLst>
      <p:ext uri="{BB962C8B-B14F-4D97-AF65-F5344CB8AC3E}">
        <p14:creationId xmlns:p14="http://schemas.microsoft.com/office/powerpoint/2010/main" val="120927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C146-869F-43A8-9866-787FB82AACD9}"/>
              </a:ext>
            </a:extLst>
          </p:cNvPr>
          <p:cNvSpPr>
            <a:spLocks noGrp="1"/>
          </p:cNvSpPr>
          <p:nvPr>
            <p:ph type="title"/>
          </p:nvPr>
        </p:nvSpPr>
        <p:spPr/>
        <p:txBody>
          <a:bodyPr/>
          <a:lstStyle/>
          <a:p>
            <a:r>
              <a:rPr lang="en-US" dirty="0"/>
              <a:t>Types of genetic drift</a:t>
            </a:r>
          </a:p>
        </p:txBody>
      </p:sp>
      <p:sp>
        <p:nvSpPr>
          <p:cNvPr id="3" name="Content Placeholder 2">
            <a:extLst>
              <a:ext uri="{FF2B5EF4-FFF2-40B4-BE49-F238E27FC236}">
                <a16:creationId xmlns:a16="http://schemas.microsoft.com/office/drawing/2014/main" id="{9C4BF76A-1912-4D42-AA3C-697974AD22EC}"/>
              </a:ext>
            </a:extLst>
          </p:cNvPr>
          <p:cNvSpPr>
            <a:spLocks noGrp="1"/>
          </p:cNvSpPr>
          <p:nvPr>
            <p:ph idx="1"/>
          </p:nvPr>
        </p:nvSpPr>
        <p:spPr/>
        <p:txBody>
          <a:bodyPr/>
          <a:lstStyle/>
          <a:p>
            <a:r>
              <a:rPr lang="en-US" dirty="0"/>
              <a:t>Bottleneck effect</a:t>
            </a:r>
          </a:p>
          <a:p>
            <a:r>
              <a:rPr lang="en-US" dirty="0"/>
              <a:t>Founder effect</a:t>
            </a:r>
          </a:p>
          <a:p>
            <a:endParaRPr lang="en-US" dirty="0"/>
          </a:p>
        </p:txBody>
      </p:sp>
      <p:pic>
        <p:nvPicPr>
          <p:cNvPr id="4" name="Picture 3">
            <a:extLst>
              <a:ext uri="{FF2B5EF4-FFF2-40B4-BE49-F238E27FC236}">
                <a16:creationId xmlns:a16="http://schemas.microsoft.com/office/drawing/2014/main" id="{55FCE49E-39DA-434B-932B-03F54387C02C}"/>
              </a:ext>
            </a:extLst>
          </p:cNvPr>
          <p:cNvPicPr>
            <a:picLocks noChangeAspect="1"/>
          </p:cNvPicPr>
          <p:nvPr/>
        </p:nvPicPr>
        <p:blipFill>
          <a:blip r:embed="rId2"/>
          <a:stretch>
            <a:fillRect/>
          </a:stretch>
        </p:blipFill>
        <p:spPr>
          <a:xfrm>
            <a:off x="6196257" y="1025564"/>
            <a:ext cx="5308821" cy="4351338"/>
          </a:xfrm>
          <a:prstGeom prst="rect">
            <a:avLst/>
          </a:prstGeom>
        </p:spPr>
      </p:pic>
      <p:pic>
        <p:nvPicPr>
          <p:cNvPr id="6" name="Picture 5">
            <a:extLst>
              <a:ext uri="{FF2B5EF4-FFF2-40B4-BE49-F238E27FC236}">
                <a16:creationId xmlns:a16="http://schemas.microsoft.com/office/drawing/2014/main" id="{2ED4BDED-907F-4E47-8B64-2C988A285A0F}"/>
              </a:ext>
            </a:extLst>
          </p:cNvPr>
          <p:cNvPicPr>
            <a:picLocks noChangeAspect="1"/>
          </p:cNvPicPr>
          <p:nvPr/>
        </p:nvPicPr>
        <p:blipFill>
          <a:blip r:embed="rId3"/>
          <a:stretch>
            <a:fillRect/>
          </a:stretch>
        </p:blipFill>
        <p:spPr>
          <a:xfrm>
            <a:off x="686922" y="3068822"/>
            <a:ext cx="4766663" cy="3424053"/>
          </a:xfrm>
          <a:prstGeom prst="rect">
            <a:avLst/>
          </a:prstGeom>
        </p:spPr>
      </p:pic>
    </p:spTree>
    <p:extLst>
      <p:ext uri="{BB962C8B-B14F-4D97-AF65-F5344CB8AC3E}">
        <p14:creationId xmlns:p14="http://schemas.microsoft.com/office/powerpoint/2010/main" val="388254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CCB6-F280-4A0A-A83A-73F22E122A31}"/>
              </a:ext>
            </a:extLst>
          </p:cNvPr>
          <p:cNvSpPr>
            <a:spLocks noGrp="1"/>
          </p:cNvSpPr>
          <p:nvPr>
            <p:ph type="title"/>
          </p:nvPr>
        </p:nvSpPr>
        <p:spPr/>
        <p:txBody>
          <a:bodyPr/>
          <a:lstStyle/>
          <a:p>
            <a:r>
              <a:rPr lang="en-US" dirty="0"/>
              <a:t>Genetic drift: Bottleneck effect</a:t>
            </a:r>
          </a:p>
        </p:txBody>
      </p:sp>
      <p:pic>
        <p:nvPicPr>
          <p:cNvPr id="4" name="Content Placeholder 3">
            <a:extLst>
              <a:ext uri="{FF2B5EF4-FFF2-40B4-BE49-F238E27FC236}">
                <a16:creationId xmlns:a16="http://schemas.microsoft.com/office/drawing/2014/main" id="{7E17E7A9-EBCF-4349-9249-81868EC12EFF}"/>
              </a:ext>
            </a:extLst>
          </p:cNvPr>
          <p:cNvPicPr>
            <a:picLocks noGrp="1" noChangeAspect="1"/>
          </p:cNvPicPr>
          <p:nvPr>
            <p:ph idx="1"/>
          </p:nvPr>
        </p:nvPicPr>
        <p:blipFill>
          <a:blip r:embed="rId2"/>
          <a:stretch>
            <a:fillRect/>
          </a:stretch>
        </p:blipFill>
        <p:spPr>
          <a:xfrm>
            <a:off x="7161741" y="2645545"/>
            <a:ext cx="4649372" cy="3487029"/>
          </a:xfrm>
          <a:prstGeom prst="rect">
            <a:avLst/>
          </a:prstGeom>
        </p:spPr>
      </p:pic>
      <p:sp>
        <p:nvSpPr>
          <p:cNvPr id="5" name="TextBox 4">
            <a:extLst>
              <a:ext uri="{FF2B5EF4-FFF2-40B4-BE49-F238E27FC236}">
                <a16:creationId xmlns:a16="http://schemas.microsoft.com/office/drawing/2014/main" id="{444828D3-74D4-4CB6-8648-1BE5D1B15566}"/>
              </a:ext>
            </a:extLst>
          </p:cNvPr>
          <p:cNvSpPr txBox="1"/>
          <p:nvPr/>
        </p:nvSpPr>
        <p:spPr>
          <a:xfrm>
            <a:off x="692458" y="2237173"/>
            <a:ext cx="5921406" cy="3785652"/>
          </a:xfrm>
          <a:prstGeom prst="rect">
            <a:avLst/>
          </a:prstGeom>
          <a:noFill/>
        </p:spPr>
        <p:txBody>
          <a:bodyPr wrap="square" rtlCol="0">
            <a:spAutoFit/>
          </a:bodyPr>
          <a:lstStyle/>
          <a:p>
            <a:pPr algn="just"/>
            <a:r>
              <a:rPr lang="en-GB" sz="2000" dirty="0"/>
              <a:t>A population bottleneck or genetic bottleneck is a sharp reduction in the size of a population due to environmental events (such as famines, earthquakes, floods, fires, disease, or droughts) or human activities (such as genocide). Such events can reduce the variation in the gene pool of a population; thereafter, a smaller population, with a smaller genetic diversity, remains to pass on genes to future generations of offspring through sexual reproduction. Genetic diversity remains lower, increasing only when gene flow from another population occurs or very slowly increasing with time as random mutations occur.</a:t>
            </a:r>
            <a:endParaRPr lang="en-US" sz="2000" dirty="0"/>
          </a:p>
        </p:txBody>
      </p:sp>
    </p:spTree>
    <p:extLst>
      <p:ext uri="{BB962C8B-B14F-4D97-AF65-F5344CB8AC3E}">
        <p14:creationId xmlns:p14="http://schemas.microsoft.com/office/powerpoint/2010/main" val="327168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4E239-EDC9-48CF-8861-8715A905F2A7}"/>
              </a:ext>
            </a:extLst>
          </p:cNvPr>
          <p:cNvSpPr>
            <a:spLocks noGrp="1"/>
          </p:cNvSpPr>
          <p:nvPr>
            <p:ph type="title"/>
          </p:nvPr>
        </p:nvSpPr>
        <p:spPr/>
        <p:txBody>
          <a:bodyPr/>
          <a:lstStyle/>
          <a:p>
            <a:r>
              <a:rPr lang="en-US" dirty="0"/>
              <a:t>Genetic drift: Founder effect</a:t>
            </a:r>
          </a:p>
        </p:txBody>
      </p:sp>
      <p:sp>
        <p:nvSpPr>
          <p:cNvPr id="3" name="Content Placeholder 2">
            <a:extLst>
              <a:ext uri="{FF2B5EF4-FFF2-40B4-BE49-F238E27FC236}">
                <a16:creationId xmlns:a16="http://schemas.microsoft.com/office/drawing/2014/main" id="{EFDA1469-D1A8-4E57-9A24-E669C47A3574}"/>
              </a:ext>
            </a:extLst>
          </p:cNvPr>
          <p:cNvSpPr>
            <a:spLocks noGrp="1"/>
          </p:cNvSpPr>
          <p:nvPr>
            <p:ph idx="1"/>
          </p:nvPr>
        </p:nvSpPr>
        <p:spPr/>
        <p:txBody>
          <a:bodyPr>
            <a:normAutofit lnSpcReduction="10000"/>
          </a:bodyPr>
          <a:lstStyle/>
          <a:p>
            <a:r>
              <a:rPr lang="en-GB" dirty="0"/>
              <a:t>the founder effect is the loss of genetic variation that occurs when a new population is established by a very small number of individuals from a larger population. </a:t>
            </a:r>
          </a:p>
          <a:p>
            <a:r>
              <a:rPr lang="en-GB" dirty="0"/>
              <a:t>For example: </a:t>
            </a:r>
          </a:p>
          <a:p>
            <a:pPr lvl="1"/>
            <a:r>
              <a:rPr lang="en-GB" dirty="0"/>
              <a:t>Huntington's disease also occurs in unusually high frequency near Lake </a:t>
            </a:r>
            <a:r>
              <a:rPr lang="en-GB" dirty="0" err="1"/>
              <a:t>Maraciabo</a:t>
            </a:r>
            <a:r>
              <a:rPr lang="en-GB" dirty="0"/>
              <a:t>, Venezuela. After much research, scientists were not only able to discover the mutation that causes the devastating disease, but also trace it back to the founder herself. 200 years ago, a women had 10 children all of whom stayed in the area to raise their own children. Unfortunately, Huntington's is a dominant allele meaning that if one parent carries it, there is a 50:50 chance it will be passed to the offspring. The disease has been able to persist for so long because natural selection no longer acts after reproduction, which is when Huntington's begins to take its effects. </a:t>
            </a:r>
            <a:endParaRPr lang="en-US" dirty="0"/>
          </a:p>
        </p:txBody>
      </p:sp>
    </p:spTree>
    <p:extLst>
      <p:ext uri="{BB962C8B-B14F-4D97-AF65-F5344CB8AC3E}">
        <p14:creationId xmlns:p14="http://schemas.microsoft.com/office/powerpoint/2010/main" val="146788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3080-3F7D-4A9E-9AB8-9898A5B888E8}"/>
              </a:ext>
            </a:extLst>
          </p:cNvPr>
          <p:cNvSpPr>
            <a:spLocks noGrp="1"/>
          </p:cNvSpPr>
          <p:nvPr>
            <p:ph type="title"/>
          </p:nvPr>
        </p:nvSpPr>
        <p:spPr/>
        <p:txBody>
          <a:bodyPr/>
          <a:lstStyle/>
          <a:p>
            <a:r>
              <a:rPr lang="en-US" dirty="0"/>
              <a:t>Genetic drift: Founder effect</a:t>
            </a:r>
          </a:p>
        </p:txBody>
      </p:sp>
      <p:pic>
        <p:nvPicPr>
          <p:cNvPr id="4" name="Content Placeholder 3">
            <a:extLst>
              <a:ext uri="{FF2B5EF4-FFF2-40B4-BE49-F238E27FC236}">
                <a16:creationId xmlns:a16="http://schemas.microsoft.com/office/drawing/2014/main" id="{BB5C84AF-722F-46DE-B92E-5205DB412ECB}"/>
              </a:ext>
            </a:extLst>
          </p:cNvPr>
          <p:cNvPicPr>
            <a:picLocks noGrp="1" noChangeAspect="1"/>
          </p:cNvPicPr>
          <p:nvPr>
            <p:ph idx="1"/>
          </p:nvPr>
        </p:nvPicPr>
        <p:blipFill>
          <a:blip r:embed="rId2"/>
          <a:stretch>
            <a:fillRect/>
          </a:stretch>
        </p:blipFill>
        <p:spPr>
          <a:xfrm>
            <a:off x="2495920" y="2555066"/>
            <a:ext cx="6667500" cy="3371850"/>
          </a:xfrm>
          <a:prstGeom prst="rect">
            <a:avLst/>
          </a:prstGeom>
        </p:spPr>
      </p:pic>
    </p:spTree>
    <p:extLst>
      <p:ext uri="{BB962C8B-B14F-4D97-AF65-F5344CB8AC3E}">
        <p14:creationId xmlns:p14="http://schemas.microsoft.com/office/powerpoint/2010/main" val="232189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EB34-9A3F-4626-B59F-8CBF1A1D3D08}"/>
              </a:ext>
            </a:extLst>
          </p:cNvPr>
          <p:cNvSpPr>
            <a:spLocks noGrp="1"/>
          </p:cNvSpPr>
          <p:nvPr>
            <p:ph type="title"/>
          </p:nvPr>
        </p:nvSpPr>
        <p:spPr/>
        <p:txBody>
          <a:bodyPr/>
          <a:lstStyle/>
          <a:p>
            <a:r>
              <a:rPr lang="en-US" dirty="0"/>
              <a:t>Natural selection</a:t>
            </a:r>
          </a:p>
        </p:txBody>
      </p:sp>
      <p:pic>
        <p:nvPicPr>
          <p:cNvPr id="4" name="Content Placeholder 3">
            <a:extLst>
              <a:ext uri="{FF2B5EF4-FFF2-40B4-BE49-F238E27FC236}">
                <a16:creationId xmlns:a16="http://schemas.microsoft.com/office/drawing/2014/main" id="{BC3FBE9C-2421-486D-AE46-722FA08E04B0}"/>
              </a:ext>
            </a:extLst>
          </p:cNvPr>
          <p:cNvPicPr>
            <a:picLocks noGrp="1" noChangeAspect="1"/>
          </p:cNvPicPr>
          <p:nvPr>
            <p:ph idx="1"/>
          </p:nvPr>
        </p:nvPicPr>
        <p:blipFill>
          <a:blip r:embed="rId2"/>
          <a:stretch>
            <a:fillRect/>
          </a:stretch>
        </p:blipFill>
        <p:spPr>
          <a:xfrm>
            <a:off x="5666912" y="3806825"/>
            <a:ext cx="6096000" cy="2686050"/>
          </a:xfrm>
          <a:prstGeom prst="rect">
            <a:avLst/>
          </a:prstGeom>
        </p:spPr>
      </p:pic>
      <p:sp>
        <p:nvSpPr>
          <p:cNvPr id="5" name="TextBox 4">
            <a:extLst>
              <a:ext uri="{FF2B5EF4-FFF2-40B4-BE49-F238E27FC236}">
                <a16:creationId xmlns:a16="http://schemas.microsoft.com/office/drawing/2014/main" id="{2461009A-CDB2-46D8-8832-3B406EECD1E9}"/>
              </a:ext>
            </a:extLst>
          </p:cNvPr>
          <p:cNvSpPr txBox="1"/>
          <p:nvPr/>
        </p:nvSpPr>
        <p:spPr>
          <a:xfrm>
            <a:off x="838200" y="1509204"/>
            <a:ext cx="10578483"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process whereby organisms better adapted to their environment tend to survive and produce more offspring.</a:t>
            </a:r>
          </a:p>
          <a:p>
            <a:pPr marL="285750" indent="-285750">
              <a:buFont typeface="Arial" panose="020B0604020202020204" pitchFamily="34" charset="0"/>
              <a:buChar char="•"/>
            </a:pPr>
            <a:r>
              <a:rPr lang="en-GB" sz="2400" dirty="0"/>
              <a:t>As a result of natural selection, the organisms in a species with more adaptable characteristics increases with each generation. Therefore, natural selection modifies the originally random variation of genetic traits in a species so that alleles that are beneficial for survival increases, while alleles that are not beneficial decrease.</a:t>
            </a:r>
            <a:endParaRPr lang="en-US" sz="2400" dirty="0"/>
          </a:p>
        </p:txBody>
      </p:sp>
    </p:spTree>
    <p:extLst>
      <p:ext uri="{BB962C8B-B14F-4D97-AF65-F5344CB8AC3E}">
        <p14:creationId xmlns:p14="http://schemas.microsoft.com/office/powerpoint/2010/main" val="417169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6F41F-99F2-4C07-8659-35591ADC464F}"/>
              </a:ext>
            </a:extLst>
          </p:cNvPr>
          <p:cNvSpPr>
            <a:spLocks noGrp="1"/>
          </p:cNvSpPr>
          <p:nvPr>
            <p:ph type="title"/>
          </p:nvPr>
        </p:nvSpPr>
        <p:spPr/>
        <p:txBody>
          <a:bodyPr/>
          <a:lstStyle/>
          <a:p>
            <a:r>
              <a:rPr lang="en-US" dirty="0"/>
              <a:t>Genetic Drift v/s Natural Selection </a:t>
            </a:r>
            <a:br>
              <a:rPr lang="en-US" dirty="0"/>
            </a:br>
            <a:endParaRPr lang="en-US" dirty="0"/>
          </a:p>
        </p:txBody>
      </p:sp>
      <p:sp>
        <p:nvSpPr>
          <p:cNvPr id="3" name="Content Placeholder 2">
            <a:extLst>
              <a:ext uri="{FF2B5EF4-FFF2-40B4-BE49-F238E27FC236}">
                <a16:creationId xmlns:a16="http://schemas.microsoft.com/office/drawing/2014/main" id="{C1F72C37-D83A-4287-BCC9-4505A5965D5D}"/>
              </a:ext>
            </a:extLst>
          </p:cNvPr>
          <p:cNvSpPr>
            <a:spLocks noGrp="1"/>
          </p:cNvSpPr>
          <p:nvPr>
            <p:ph sz="half" idx="1"/>
          </p:nvPr>
        </p:nvSpPr>
        <p:spPr/>
        <p:txBody>
          <a:bodyPr>
            <a:normAutofit/>
          </a:bodyPr>
          <a:lstStyle/>
          <a:p>
            <a:r>
              <a:rPr lang="en-US" dirty="0"/>
              <a:t>Natural Selection</a:t>
            </a:r>
          </a:p>
          <a:p>
            <a:pPr lvl="1"/>
            <a:r>
              <a:rPr lang="en-US" dirty="0"/>
              <a:t>Non random process </a:t>
            </a:r>
          </a:p>
          <a:p>
            <a:pPr lvl="1"/>
            <a:r>
              <a:rPr lang="en-US" dirty="0"/>
              <a:t>Occur due to environment challenges </a:t>
            </a:r>
          </a:p>
          <a:p>
            <a:pPr lvl="1"/>
            <a:r>
              <a:rPr lang="en-US" dirty="0"/>
              <a:t>Directional </a:t>
            </a:r>
          </a:p>
          <a:p>
            <a:pPr lvl="1"/>
            <a:r>
              <a:rPr lang="en-US" dirty="0"/>
              <a:t>Generation of adaptive trait </a:t>
            </a:r>
          </a:p>
          <a:p>
            <a:pPr lvl="1"/>
            <a:r>
              <a:rPr lang="en-US" dirty="0"/>
              <a:t>Ends up with survival of fittest </a:t>
            </a:r>
          </a:p>
        </p:txBody>
      </p:sp>
      <p:sp>
        <p:nvSpPr>
          <p:cNvPr id="5" name="Content Placeholder 4">
            <a:extLst>
              <a:ext uri="{FF2B5EF4-FFF2-40B4-BE49-F238E27FC236}">
                <a16:creationId xmlns:a16="http://schemas.microsoft.com/office/drawing/2014/main" id="{B7C184AD-C563-4288-9DD2-97E8A6359B28}"/>
              </a:ext>
            </a:extLst>
          </p:cNvPr>
          <p:cNvSpPr>
            <a:spLocks noGrp="1"/>
          </p:cNvSpPr>
          <p:nvPr>
            <p:ph sz="half" idx="2"/>
          </p:nvPr>
        </p:nvSpPr>
        <p:spPr/>
        <p:txBody>
          <a:bodyPr>
            <a:normAutofit/>
          </a:bodyPr>
          <a:lstStyle/>
          <a:p>
            <a:r>
              <a:rPr lang="en-US" dirty="0"/>
              <a:t>Genetic Drift </a:t>
            </a:r>
          </a:p>
          <a:p>
            <a:pPr lvl="1"/>
            <a:r>
              <a:rPr lang="en-US" dirty="0"/>
              <a:t>Random process</a:t>
            </a:r>
          </a:p>
          <a:p>
            <a:pPr lvl="1"/>
            <a:r>
              <a:rPr lang="en-US" dirty="0"/>
              <a:t>Occur due to chance event</a:t>
            </a:r>
          </a:p>
          <a:p>
            <a:pPr lvl="1"/>
            <a:r>
              <a:rPr lang="en-US" dirty="0"/>
              <a:t>Non directional </a:t>
            </a:r>
          </a:p>
          <a:p>
            <a:pPr lvl="1"/>
            <a:r>
              <a:rPr lang="en-US" dirty="0"/>
              <a:t>Non adaptive evolution</a:t>
            </a:r>
          </a:p>
          <a:p>
            <a:pPr lvl="1"/>
            <a:r>
              <a:rPr lang="en-US" dirty="0"/>
              <a:t> Important allele may disappear</a:t>
            </a:r>
          </a:p>
          <a:p>
            <a:pPr lvl="1"/>
            <a:endParaRPr lang="en-US" dirty="0"/>
          </a:p>
        </p:txBody>
      </p:sp>
    </p:spTree>
    <p:extLst>
      <p:ext uri="{BB962C8B-B14F-4D97-AF65-F5344CB8AC3E}">
        <p14:creationId xmlns:p14="http://schemas.microsoft.com/office/powerpoint/2010/main" val="143493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5A8EC8-A7B3-49CE-B7A3-DE9E5056BA85}"/>
              </a:ext>
            </a:extLst>
          </p:cNvPr>
          <p:cNvSpPr>
            <a:spLocks noGrp="1"/>
          </p:cNvSpPr>
          <p:nvPr>
            <p:ph type="title"/>
          </p:nvPr>
        </p:nvSpPr>
        <p:spPr/>
        <p:txBody>
          <a:bodyPr/>
          <a:lstStyle/>
          <a:p>
            <a:r>
              <a:rPr lang="en-US" dirty="0"/>
              <a:t>Breeding Systems</a:t>
            </a:r>
          </a:p>
        </p:txBody>
      </p:sp>
      <p:sp>
        <p:nvSpPr>
          <p:cNvPr id="6" name="Content Placeholder 5">
            <a:extLst>
              <a:ext uri="{FF2B5EF4-FFF2-40B4-BE49-F238E27FC236}">
                <a16:creationId xmlns:a16="http://schemas.microsoft.com/office/drawing/2014/main" id="{078B09F7-2F05-4EB6-B845-9D9D6927388F}"/>
              </a:ext>
            </a:extLst>
          </p:cNvPr>
          <p:cNvSpPr>
            <a:spLocks noGrp="1"/>
          </p:cNvSpPr>
          <p:nvPr>
            <p:ph idx="1"/>
          </p:nvPr>
        </p:nvSpPr>
        <p:spPr/>
        <p:txBody>
          <a:bodyPr/>
          <a:lstStyle/>
          <a:p>
            <a:pPr lvl="1"/>
            <a:r>
              <a:rPr lang="en-GB" dirty="0"/>
              <a:t>Animal breeding is a branch of animal science that addresses the evaluation of the genetic value of domestic livestock. </a:t>
            </a:r>
          </a:p>
          <a:p>
            <a:pPr lvl="1"/>
            <a:r>
              <a:rPr lang="en-GB" dirty="0"/>
              <a:t>A breed is a group of domestic animals with a homogeneous appearance, </a:t>
            </a:r>
            <a:r>
              <a:rPr lang="en-GB" dirty="0" err="1"/>
              <a:t>behavior</a:t>
            </a:r>
            <a:r>
              <a:rPr lang="en-GB" dirty="0"/>
              <a:t>, and other characteristics that distinguish it from other animals. </a:t>
            </a:r>
          </a:p>
        </p:txBody>
      </p:sp>
      <p:pic>
        <p:nvPicPr>
          <p:cNvPr id="7" name="Picture 6">
            <a:extLst>
              <a:ext uri="{FF2B5EF4-FFF2-40B4-BE49-F238E27FC236}">
                <a16:creationId xmlns:a16="http://schemas.microsoft.com/office/drawing/2014/main" id="{D07E1C2C-0502-4377-A314-D5C9F28F9889}"/>
              </a:ext>
            </a:extLst>
          </p:cNvPr>
          <p:cNvPicPr>
            <a:picLocks noChangeAspect="1"/>
          </p:cNvPicPr>
          <p:nvPr/>
        </p:nvPicPr>
        <p:blipFill>
          <a:blip r:embed="rId2"/>
          <a:stretch>
            <a:fillRect/>
          </a:stretch>
        </p:blipFill>
        <p:spPr>
          <a:xfrm>
            <a:off x="1045716" y="3852910"/>
            <a:ext cx="5555509" cy="2324054"/>
          </a:xfrm>
          <a:prstGeom prst="rect">
            <a:avLst/>
          </a:prstGeom>
        </p:spPr>
      </p:pic>
      <p:pic>
        <p:nvPicPr>
          <p:cNvPr id="8" name="Picture 7">
            <a:extLst>
              <a:ext uri="{FF2B5EF4-FFF2-40B4-BE49-F238E27FC236}">
                <a16:creationId xmlns:a16="http://schemas.microsoft.com/office/drawing/2014/main" id="{B98A1520-11B9-403E-BE55-56DEC6A7B5F5}"/>
              </a:ext>
            </a:extLst>
          </p:cNvPr>
          <p:cNvPicPr>
            <a:picLocks noChangeAspect="1"/>
          </p:cNvPicPr>
          <p:nvPr/>
        </p:nvPicPr>
        <p:blipFill>
          <a:blip r:embed="rId3"/>
          <a:stretch>
            <a:fillRect/>
          </a:stretch>
        </p:blipFill>
        <p:spPr>
          <a:xfrm>
            <a:off x="7205708" y="3657601"/>
            <a:ext cx="4428851" cy="2760889"/>
          </a:xfrm>
          <a:prstGeom prst="rect">
            <a:avLst/>
          </a:prstGeom>
        </p:spPr>
      </p:pic>
    </p:spTree>
    <p:extLst>
      <p:ext uri="{BB962C8B-B14F-4D97-AF65-F5344CB8AC3E}">
        <p14:creationId xmlns:p14="http://schemas.microsoft.com/office/powerpoint/2010/main" val="104354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FF51-CBFA-4441-A9DE-BD233AA5D005}"/>
              </a:ext>
            </a:extLst>
          </p:cNvPr>
          <p:cNvSpPr>
            <a:spLocks noGrp="1"/>
          </p:cNvSpPr>
          <p:nvPr>
            <p:ph type="title"/>
          </p:nvPr>
        </p:nvSpPr>
        <p:spPr/>
        <p:txBody>
          <a:bodyPr/>
          <a:lstStyle/>
          <a:p>
            <a:r>
              <a:rPr lang="en-US" dirty="0"/>
              <a:t>What is Genetic diversity?</a:t>
            </a:r>
          </a:p>
        </p:txBody>
      </p:sp>
      <p:sp>
        <p:nvSpPr>
          <p:cNvPr id="3" name="Content Placeholder 2">
            <a:extLst>
              <a:ext uri="{FF2B5EF4-FFF2-40B4-BE49-F238E27FC236}">
                <a16:creationId xmlns:a16="http://schemas.microsoft.com/office/drawing/2014/main" id="{08D6AFEB-5529-4ED3-BB41-92738B3670C2}"/>
              </a:ext>
            </a:extLst>
          </p:cNvPr>
          <p:cNvSpPr>
            <a:spLocks noGrp="1"/>
          </p:cNvSpPr>
          <p:nvPr>
            <p:ph idx="1"/>
          </p:nvPr>
        </p:nvSpPr>
        <p:spPr/>
        <p:txBody>
          <a:bodyPr/>
          <a:lstStyle/>
          <a:p>
            <a:r>
              <a:rPr lang="en-US" dirty="0"/>
              <a:t>Genetic diversity is the variations in the genetic composition among individuals of a population or a specie. </a:t>
            </a:r>
          </a:p>
          <a:p>
            <a:r>
              <a:rPr lang="en-US" dirty="0"/>
              <a:t>Genetic diversity is also said as the total number of genetic characteristics in the genetic makeup of a specie. </a:t>
            </a:r>
          </a:p>
          <a:p>
            <a:r>
              <a:rPr lang="en-US" dirty="0"/>
              <a:t>A large genetic pool indicates high genetic diversity, increased chances of biological fitness and survival. </a:t>
            </a:r>
          </a:p>
        </p:txBody>
      </p:sp>
      <p:pic>
        <p:nvPicPr>
          <p:cNvPr id="4" name="Picture 3">
            <a:extLst>
              <a:ext uri="{FF2B5EF4-FFF2-40B4-BE49-F238E27FC236}">
                <a16:creationId xmlns:a16="http://schemas.microsoft.com/office/drawing/2014/main" id="{5DAC6A6E-90CB-48EF-96BD-7A857ED25E23}"/>
              </a:ext>
            </a:extLst>
          </p:cNvPr>
          <p:cNvPicPr>
            <a:picLocks noChangeAspect="1"/>
          </p:cNvPicPr>
          <p:nvPr/>
        </p:nvPicPr>
        <p:blipFill>
          <a:blip r:embed="rId2"/>
          <a:stretch>
            <a:fillRect/>
          </a:stretch>
        </p:blipFill>
        <p:spPr>
          <a:xfrm>
            <a:off x="7547591" y="4527006"/>
            <a:ext cx="3524250" cy="2124075"/>
          </a:xfrm>
          <a:prstGeom prst="rect">
            <a:avLst/>
          </a:prstGeom>
        </p:spPr>
      </p:pic>
      <p:pic>
        <p:nvPicPr>
          <p:cNvPr id="5" name="Picture 4">
            <a:extLst>
              <a:ext uri="{FF2B5EF4-FFF2-40B4-BE49-F238E27FC236}">
                <a16:creationId xmlns:a16="http://schemas.microsoft.com/office/drawing/2014/main" id="{6A5CF37D-3CDB-4C02-84C0-1791AC89202C}"/>
              </a:ext>
            </a:extLst>
          </p:cNvPr>
          <p:cNvPicPr>
            <a:picLocks noChangeAspect="1"/>
          </p:cNvPicPr>
          <p:nvPr/>
        </p:nvPicPr>
        <p:blipFill>
          <a:blip r:embed="rId3"/>
          <a:stretch>
            <a:fillRect/>
          </a:stretch>
        </p:blipFill>
        <p:spPr>
          <a:xfrm>
            <a:off x="2338249" y="4410577"/>
            <a:ext cx="3524250" cy="2356935"/>
          </a:xfrm>
          <a:prstGeom prst="rect">
            <a:avLst/>
          </a:prstGeom>
        </p:spPr>
      </p:pic>
    </p:spTree>
    <p:extLst>
      <p:ext uri="{BB962C8B-B14F-4D97-AF65-F5344CB8AC3E}">
        <p14:creationId xmlns:p14="http://schemas.microsoft.com/office/powerpoint/2010/main" val="3159093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2A7D31-450C-4ECC-9F60-6E6A9D2513A2}"/>
              </a:ext>
            </a:extLst>
          </p:cNvPr>
          <p:cNvSpPr txBox="1"/>
          <p:nvPr/>
        </p:nvSpPr>
        <p:spPr>
          <a:xfrm>
            <a:off x="339633" y="300446"/>
            <a:ext cx="9340075" cy="707886"/>
          </a:xfrm>
          <a:prstGeom prst="rect">
            <a:avLst/>
          </a:prstGeom>
          <a:noFill/>
        </p:spPr>
        <p:txBody>
          <a:bodyPr wrap="square" rtlCol="0">
            <a:spAutoFit/>
          </a:bodyPr>
          <a:lstStyle/>
          <a:p>
            <a:r>
              <a:rPr lang="en-US" sz="4000" dirty="0"/>
              <a:t>Difference between specie and  breed</a:t>
            </a:r>
          </a:p>
        </p:txBody>
      </p:sp>
      <p:sp>
        <p:nvSpPr>
          <p:cNvPr id="3" name="TextBox 2">
            <a:extLst>
              <a:ext uri="{FF2B5EF4-FFF2-40B4-BE49-F238E27FC236}">
                <a16:creationId xmlns:a16="http://schemas.microsoft.com/office/drawing/2014/main" id="{D79704DA-9B2A-438C-B2B1-B08F985B2A3E}"/>
              </a:ext>
            </a:extLst>
          </p:cNvPr>
          <p:cNvSpPr txBox="1"/>
          <p:nvPr/>
        </p:nvSpPr>
        <p:spPr>
          <a:xfrm>
            <a:off x="339633" y="1008332"/>
            <a:ext cx="11512734" cy="5262979"/>
          </a:xfrm>
          <a:prstGeom prst="rect">
            <a:avLst/>
          </a:prstGeom>
          <a:noFill/>
        </p:spPr>
        <p:txBody>
          <a:bodyPr wrap="square" rtlCol="0">
            <a:spAutoFit/>
          </a:bodyPr>
          <a:lstStyle/>
          <a:p>
            <a:r>
              <a:rPr lang="en-US" sz="2400" b="1" dirty="0"/>
              <a:t>Specie: </a:t>
            </a:r>
            <a:r>
              <a:rPr lang="en-US" sz="2400" dirty="0"/>
              <a:t>A fundamental category of taxonomic classification, ranking below a genus or subgenus and consisting of related organisms capable of interbreeding</a:t>
            </a:r>
          </a:p>
          <a:p>
            <a:endParaRPr lang="en-US" sz="2400" dirty="0"/>
          </a:p>
          <a:p>
            <a:r>
              <a:rPr lang="en-US" sz="2400" b="1" dirty="0"/>
              <a:t>Breed: </a:t>
            </a:r>
            <a:r>
              <a:rPr lang="en-US" sz="2400" dirty="0"/>
              <a:t>A group of usually domesticated animals or plants presumably related by descent from common ancestors and visibly similar in most characters</a:t>
            </a:r>
          </a:p>
          <a:p>
            <a:endParaRPr lang="en-US" sz="2400" dirty="0"/>
          </a:p>
          <a:p>
            <a:r>
              <a:rPr lang="en-US" sz="2400" dirty="0"/>
              <a:t>Same species can have different breeds.</a:t>
            </a:r>
          </a:p>
          <a:p>
            <a:endParaRPr lang="en-US" sz="2400" dirty="0"/>
          </a:p>
          <a:p>
            <a:r>
              <a:rPr lang="en-US" sz="2400" dirty="0"/>
              <a:t>Different breeds of the same species can "cross-breed" together, and their offspring will be fertile. </a:t>
            </a:r>
            <a:br>
              <a:rPr lang="en-US" sz="2400" dirty="0"/>
            </a:br>
            <a:br>
              <a:rPr lang="en-US" sz="2400" dirty="0"/>
            </a:br>
            <a:r>
              <a:rPr lang="en-US" sz="2400" dirty="0"/>
              <a:t>It is not the same case when the "cross" is between different species. Like, mule (cross between donkey and horse). These cross-species breeding usually result in offspring which are infertile. </a:t>
            </a:r>
          </a:p>
        </p:txBody>
      </p:sp>
    </p:spTree>
    <p:extLst>
      <p:ext uri="{BB962C8B-B14F-4D97-AF65-F5344CB8AC3E}">
        <p14:creationId xmlns:p14="http://schemas.microsoft.com/office/powerpoint/2010/main" val="178826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425FC-7B46-4EBD-A062-9DAC8C7FE547}"/>
              </a:ext>
            </a:extLst>
          </p:cNvPr>
          <p:cNvSpPr txBox="1"/>
          <p:nvPr/>
        </p:nvSpPr>
        <p:spPr>
          <a:xfrm>
            <a:off x="544945" y="240145"/>
            <a:ext cx="6945746" cy="707886"/>
          </a:xfrm>
          <a:prstGeom prst="rect">
            <a:avLst/>
          </a:prstGeom>
          <a:noFill/>
        </p:spPr>
        <p:txBody>
          <a:bodyPr wrap="square" rtlCol="0">
            <a:spAutoFit/>
          </a:bodyPr>
          <a:lstStyle/>
          <a:p>
            <a:r>
              <a:rPr lang="en-US" sz="4000"/>
              <a:t>Breeding Systems</a:t>
            </a:r>
            <a:endParaRPr lang="en-US" sz="4000" dirty="0">
              <a:solidFill>
                <a:srgbClr val="FF0000"/>
              </a:solidFill>
            </a:endParaRPr>
          </a:p>
        </p:txBody>
      </p:sp>
      <p:sp>
        <p:nvSpPr>
          <p:cNvPr id="3" name="TextBox 2">
            <a:extLst>
              <a:ext uri="{FF2B5EF4-FFF2-40B4-BE49-F238E27FC236}">
                <a16:creationId xmlns:a16="http://schemas.microsoft.com/office/drawing/2014/main" id="{3ECE19AD-BC1E-4738-9928-5F73F56094B2}"/>
              </a:ext>
            </a:extLst>
          </p:cNvPr>
          <p:cNvSpPr txBox="1"/>
          <p:nvPr/>
        </p:nvSpPr>
        <p:spPr>
          <a:xfrm>
            <a:off x="444467" y="948031"/>
            <a:ext cx="11303066" cy="830997"/>
          </a:xfrm>
          <a:prstGeom prst="rect">
            <a:avLst/>
          </a:prstGeom>
          <a:noFill/>
        </p:spPr>
        <p:txBody>
          <a:bodyPr wrap="square" rtlCol="0">
            <a:spAutoFit/>
          </a:bodyPr>
          <a:lstStyle/>
          <a:p>
            <a:r>
              <a:rPr lang="en-US" sz="2400" b="1" dirty="0"/>
              <a:t>Inbreeding</a:t>
            </a:r>
            <a:r>
              <a:rPr lang="en-US" sz="2400" dirty="0"/>
              <a:t>, the mating of individuals or organisms that are closely related (parents and siblings) through common ancestry. </a:t>
            </a:r>
          </a:p>
        </p:txBody>
      </p:sp>
      <p:pic>
        <p:nvPicPr>
          <p:cNvPr id="4" name="Picture 3">
            <a:extLst>
              <a:ext uri="{FF2B5EF4-FFF2-40B4-BE49-F238E27FC236}">
                <a16:creationId xmlns:a16="http://schemas.microsoft.com/office/drawing/2014/main" id="{A05396EF-3747-408D-9862-BC0E5D80F590}"/>
              </a:ext>
            </a:extLst>
          </p:cNvPr>
          <p:cNvPicPr>
            <a:picLocks noChangeAspect="1"/>
          </p:cNvPicPr>
          <p:nvPr/>
        </p:nvPicPr>
        <p:blipFill>
          <a:blip r:embed="rId2"/>
          <a:stretch>
            <a:fillRect/>
          </a:stretch>
        </p:blipFill>
        <p:spPr>
          <a:xfrm>
            <a:off x="3881336" y="2719465"/>
            <a:ext cx="4714024" cy="3655210"/>
          </a:xfrm>
          <a:prstGeom prst="rect">
            <a:avLst/>
          </a:prstGeom>
        </p:spPr>
      </p:pic>
    </p:spTree>
    <p:extLst>
      <p:ext uri="{BB962C8B-B14F-4D97-AF65-F5344CB8AC3E}">
        <p14:creationId xmlns:p14="http://schemas.microsoft.com/office/powerpoint/2010/main" val="220688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98-C9A9-4AC5-BF73-4388DBED138B}"/>
              </a:ext>
            </a:extLst>
          </p:cNvPr>
          <p:cNvSpPr>
            <a:spLocks noGrp="1"/>
          </p:cNvSpPr>
          <p:nvPr>
            <p:ph type="title"/>
          </p:nvPr>
        </p:nvSpPr>
        <p:spPr/>
        <p:txBody>
          <a:bodyPr/>
          <a:lstStyle/>
          <a:p>
            <a:r>
              <a:rPr lang="en-US" dirty="0"/>
              <a:t>Breeding systems: inbreeding</a:t>
            </a:r>
          </a:p>
        </p:txBody>
      </p:sp>
      <p:sp>
        <p:nvSpPr>
          <p:cNvPr id="3" name="Content Placeholder 2">
            <a:extLst>
              <a:ext uri="{FF2B5EF4-FFF2-40B4-BE49-F238E27FC236}">
                <a16:creationId xmlns:a16="http://schemas.microsoft.com/office/drawing/2014/main" id="{26E13E14-1A2E-4B3F-A23A-126525D11785}"/>
              </a:ext>
            </a:extLst>
          </p:cNvPr>
          <p:cNvSpPr>
            <a:spLocks noGrp="1"/>
          </p:cNvSpPr>
          <p:nvPr>
            <p:ph idx="1"/>
          </p:nvPr>
        </p:nvSpPr>
        <p:spPr/>
        <p:txBody>
          <a:bodyPr/>
          <a:lstStyle/>
          <a:p>
            <a:r>
              <a:rPr lang="en-GB" dirty="0"/>
              <a:t>Increased inbreeding is accompanied by reduced fertility, slower growth rates, greater susceptibility to disease, and higher mortality rates. </a:t>
            </a:r>
          </a:p>
          <a:p>
            <a:r>
              <a:rPr lang="en-GB" dirty="0"/>
              <a:t>In a small population, </a:t>
            </a:r>
            <a:r>
              <a:rPr lang="en-GB" dirty="0" err="1"/>
              <a:t>matings</a:t>
            </a:r>
            <a:r>
              <a:rPr lang="en-GB" dirty="0"/>
              <a:t> between close relatives are common. This </a:t>
            </a:r>
            <a:r>
              <a:rPr lang="en-GB" b="1" dirty="0"/>
              <a:t>inbreeding</a:t>
            </a:r>
            <a:r>
              <a:rPr lang="en-GB" dirty="0"/>
              <a:t> may lower the population's ability to survive and reproduce, this phenomenon is called as </a:t>
            </a:r>
            <a:r>
              <a:rPr lang="en-GB" b="1" dirty="0"/>
              <a:t>inbreeding depression</a:t>
            </a:r>
            <a:r>
              <a:rPr lang="en-GB" dirty="0"/>
              <a:t>.</a:t>
            </a:r>
          </a:p>
          <a:p>
            <a:endParaRPr lang="en-US" dirty="0"/>
          </a:p>
        </p:txBody>
      </p:sp>
    </p:spTree>
    <p:extLst>
      <p:ext uri="{BB962C8B-B14F-4D97-AF65-F5344CB8AC3E}">
        <p14:creationId xmlns:p14="http://schemas.microsoft.com/office/powerpoint/2010/main" val="199772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22D10B-5469-43AB-8410-9927060B756C}"/>
              </a:ext>
            </a:extLst>
          </p:cNvPr>
          <p:cNvSpPr txBox="1"/>
          <p:nvPr/>
        </p:nvSpPr>
        <p:spPr>
          <a:xfrm>
            <a:off x="544945" y="240145"/>
            <a:ext cx="6945746" cy="707886"/>
          </a:xfrm>
          <a:prstGeom prst="rect">
            <a:avLst/>
          </a:prstGeom>
          <a:noFill/>
        </p:spPr>
        <p:txBody>
          <a:bodyPr wrap="square" rtlCol="0">
            <a:spAutoFit/>
          </a:bodyPr>
          <a:lstStyle/>
          <a:p>
            <a:r>
              <a:rPr lang="en-US" sz="4000" dirty="0"/>
              <a:t>Breeding Systems</a:t>
            </a:r>
            <a:endParaRPr lang="en-US" sz="4000" dirty="0">
              <a:solidFill>
                <a:srgbClr val="FF0000"/>
              </a:solidFill>
            </a:endParaRPr>
          </a:p>
        </p:txBody>
      </p:sp>
      <p:sp>
        <p:nvSpPr>
          <p:cNvPr id="4" name="Rectangle 3">
            <a:extLst>
              <a:ext uri="{FF2B5EF4-FFF2-40B4-BE49-F238E27FC236}">
                <a16:creationId xmlns:a16="http://schemas.microsoft.com/office/drawing/2014/main" id="{E83ED503-21F2-4C54-928B-988829F27F3C}"/>
              </a:ext>
            </a:extLst>
          </p:cNvPr>
          <p:cNvSpPr/>
          <p:nvPr/>
        </p:nvSpPr>
        <p:spPr>
          <a:xfrm>
            <a:off x="544945" y="1156796"/>
            <a:ext cx="10893369" cy="830997"/>
          </a:xfrm>
          <a:prstGeom prst="rect">
            <a:avLst/>
          </a:prstGeom>
        </p:spPr>
        <p:txBody>
          <a:bodyPr wrap="square">
            <a:spAutoFit/>
          </a:bodyPr>
          <a:lstStyle/>
          <a:p>
            <a:r>
              <a:rPr lang="en-US" sz="2400" b="1" dirty="0"/>
              <a:t>Linebreeding</a:t>
            </a:r>
            <a:r>
              <a:rPr lang="en-US" sz="2400" dirty="0"/>
              <a:t>, the mating of individuals or organisms that are distantly related (other than parents and siblings) through common ancestry. </a:t>
            </a:r>
          </a:p>
        </p:txBody>
      </p:sp>
      <p:pic>
        <p:nvPicPr>
          <p:cNvPr id="1026" name="Picture 2" descr="Image result for linebreeding in animals">
            <a:extLst>
              <a:ext uri="{FF2B5EF4-FFF2-40B4-BE49-F238E27FC236}">
                <a16:creationId xmlns:a16="http://schemas.microsoft.com/office/drawing/2014/main" id="{65700E4D-3782-4AE9-9719-6764DADD1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520" y="2658224"/>
            <a:ext cx="6406471" cy="341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3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B1D2A-8FCB-4E38-9E17-EFDA99435235}"/>
              </a:ext>
            </a:extLst>
          </p:cNvPr>
          <p:cNvSpPr txBox="1"/>
          <p:nvPr/>
        </p:nvSpPr>
        <p:spPr>
          <a:xfrm>
            <a:off x="544945" y="240145"/>
            <a:ext cx="6945746" cy="707886"/>
          </a:xfrm>
          <a:prstGeom prst="rect">
            <a:avLst/>
          </a:prstGeom>
          <a:noFill/>
        </p:spPr>
        <p:txBody>
          <a:bodyPr wrap="square" rtlCol="0">
            <a:spAutoFit/>
          </a:bodyPr>
          <a:lstStyle/>
          <a:p>
            <a:r>
              <a:rPr lang="en-US" sz="4000"/>
              <a:t>Breeding Systems</a:t>
            </a:r>
            <a:endParaRPr lang="en-US" sz="4000" dirty="0">
              <a:solidFill>
                <a:srgbClr val="FF0000"/>
              </a:solidFill>
            </a:endParaRPr>
          </a:p>
        </p:txBody>
      </p:sp>
      <p:sp>
        <p:nvSpPr>
          <p:cNvPr id="3" name="Rectangle 2">
            <a:extLst>
              <a:ext uri="{FF2B5EF4-FFF2-40B4-BE49-F238E27FC236}">
                <a16:creationId xmlns:a16="http://schemas.microsoft.com/office/drawing/2014/main" id="{4EEA0D32-0A7E-4521-A0A8-0D6E9EADC04F}"/>
              </a:ext>
            </a:extLst>
          </p:cNvPr>
          <p:cNvSpPr/>
          <p:nvPr/>
        </p:nvSpPr>
        <p:spPr>
          <a:xfrm>
            <a:off x="544945" y="1156796"/>
            <a:ext cx="10893369" cy="1569660"/>
          </a:xfrm>
          <a:prstGeom prst="rect">
            <a:avLst/>
          </a:prstGeom>
        </p:spPr>
        <p:txBody>
          <a:bodyPr wrap="square">
            <a:spAutoFit/>
          </a:bodyPr>
          <a:lstStyle/>
          <a:p>
            <a:r>
              <a:rPr lang="en-US" sz="2400" b="1" dirty="0"/>
              <a:t>Outbreeding</a:t>
            </a:r>
            <a:r>
              <a:rPr lang="en-US" sz="2400" dirty="0"/>
              <a:t>, It refers to breeding of unrelated animals either of the same breed with no common ancestor or between different breeds.</a:t>
            </a:r>
          </a:p>
          <a:p>
            <a:endParaRPr lang="en-US" sz="2400" dirty="0"/>
          </a:p>
          <a:p>
            <a:r>
              <a:rPr lang="en-US" sz="2400" dirty="0"/>
              <a:t>If breeding is between two different breeds then its commonly know as </a:t>
            </a:r>
            <a:r>
              <a:rPr lang="en-US" sz="2400" b="1" dirty="0"/>
              <a:t>outcrossing. </a:t>
            </a:r>
          </a:p>
        </p:txBody>
      </p:sp>
      <p:pic>
        <p:nvPicPr>
          <p:cNvPr id="2050" name="Picture 2" descr="Image result for outbreeding in animals">
            <a:extLst>
              <a:ext uri="{FF2B5EF4-FFF2-40B4-BE49-F238E27FC236}">
                <a16:creationId xmlns:a16="http://schemas.microsoft.com/office/drawing/2014/main" id="{674E418D-E28B-4DF6-A398-3F47B56CB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004" y="3429000"/>
            <a:ext cx="46196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ross between different breeds of cattle">
            <a:extLst>
              <a:ext uri="{FF2B5EF4-FFF2-40B4-BE49-F238E27FC236}">
                <a16:creationId xmlns:a16="http://schemas.microsoft.com/office/drawing/2014/main" id="{4F9F05B0-1277-4C2A-9F01-774DEF5B7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916" y="4010298"/>
            <a:ext cx="3664969" cy="2312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DC779B-0C56-4FA2-9F88-B872B145DC75}"/>
              </a:ext>
            </a:extLst>
          </p:cNvPr>
          <p:cNvSpPr txBox="1"/>
          <p:nvPr/>
        </p:nvSpPr>
        <p:spPr>
          <a:xfrm>
            <a:off x="8378880" y="3825632"/>
            <a:ext cx="1463040" cy="369332"/>
          </a:xfrm>
          <a:prstGeom prst="rect">
            <a:avLst/>
          </a:prstGeom>
          <a:noFill/>
        </p:spPr>
        <p:txBody>
          <a:bodyPr wrap="square" rtlCol="0">
            <a:spAutoFit/>
          </a:bodyPr>
          <a:lstStyle/>
          <a:p>
            <a:r>
              <a:rPr lang="en-US" dirty="0"/>
              <a:t>outcrossing</a:t>
            </a:r>
          </a:p>
        </p:txBody>
      </p:sp>
    </p:spTree>
    <p:extLst>
      <p:ext uri="{BB962C8B-B14F-4D97-AF65-F5344CB8AC3E}">
        <p14:creationId xmlns:p14="http://schemas.microsoft.com/office/powerpoint/2010/main" val="1738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A1F0-BBB9-4C49-99DF-E5963CCDE3D1}"/>
              </a:ext>
            </a:extLst>
          </p:cNvPr>
          <p:cNvSpPr>
            <a:spLocks noGrp="1"/>
          </p:cNvSpPr>
          <p:nvPr>
            <p:ph type="title"/>
          </p:nvPr>
        </p:nvSpPr>
        <p:spPr/>
        <p:txBody>
          <a:bodyPr/>
          <a:lstStyle/>
          <a:p>
            <a:r>
              <a:rPr lang="en-US" dirty="0"/>
              <a:t>What is gene pool? </a:t>
            </a:r>
          </a:p>
        </p:txBody>
      </p:sp>
      <p:sp>
        <p:nvSpPr>
          <p:cNvPr id="3" name="Content Placeholder 2">
            <a:extLst>
              <a:ext uri="{FF2B5EF4-FFF2-40B4-BE49-F238E27FC236}">
                <a16:creationId xmlns:a16="http://schemas.microsoft.com/office/drawing/2014/main" id="{79BCEBA3-D555-4244-A57E-6BEB31D9BEAB}"/>
              </a:ext>
            </a:extLst>
          </p:cNvPr>
          <p:cNvSpPr>
            <a:spLocks noGrp="1"/>
          </p:cNvSpPr>
          <p:nvPr>
            <p:ph idx="1"/>
          </p:nvPr>
        </p:nvSpPr>
        <p:spPr>
          <a:xfrm>
            <a:off x="705035" y="1834502"/>
            <a:ext cx="6175159" cy="4894772"/>
          </a:xfrm>
        </p:spPr>
        <p:txBody>
          <a:bodyPr>
            <a:normAutofit/>
          </a:bodyPr>
          <a:lstStyle/>
          <a:p>
            <a:pPr algn="just"/>
            <a:r>
              <a:rPr lang="en-GB" sz="2400" dirty="0"/>
              <a:t>A gene pool is a collection of all the genes and all the alternative forms of genes(alleles) in any population, usually of a particular specie. This can be any population - frogs in a pond, trees in a forest, or people in a town. </a:t>
            </a:r>
          </a:p>
          <a:p>
            <a:pPr algn="just"/>
            <a:r>
              <a:rPr lang="en-GB" sz="2400" dirty="0"/>
              <a:t>For example; you have a population of cows of different colours. The colours are caused by different variations of the same gene. All the different variations of the gene make up the gene pool. </a:t>
            </a:r>
          </a:p>
          <a:p>
            <a:pPr algn="just"/>
            <a:r>
              <a:rPr lang="en-GB" sz="2400" dirty="0"/>
              <a:t>The gene pool does not bother with frequencies; a variant is either present or not. </a:t>
            </a:r>
            <a:endParaRPr lang="en-US" sz="2400" dirty="0"/>
          </a:p>
        </p:txBody>
      </p:sp>
      <p:pic>
        <p:nvPicPr>
          <p:cNvPr id="4" name="Picture 3">
            <a:extLst>
              <a:ext uri="{FF2B5EF4-FFF2-40B4-BE49-F238E27FC236}">
                <a16:creationId xmlns:a16="http://schemas.microsoft.com/office/drawing/2014/main" id="{3430D923-3CB3-4504-9280-91D74DC27663}"/>
              </a:ext>
            </a:extLst>
          </p:cNvPr>
          <p:cNvPicPr>
            <a:picLocks noChangeAspect="1"/>
          </p:cNvPicPr>
          <p:nvPr/>
        </p:nvPicPr>
        <p:blipFill>
          <a:blip r:embed="rId2"/>
          <a:stretch>
            <a:fillRect/>
          </a:stretch>
        </p:blipFill>
        <p:spPr>
          <a:xfrm>
            <a:off x="7264417" y="2175029"/>
            <a:ext cx="4089383" cy="2916693"/>
          </a:xfrm>
          <a:prstGeom prst="rect">
            <a:avLst/>
          </a:prstGeom>
        </p:spPr>
      </p:pic>
    </p:spTree>
    <p:extLst>
      <p:ext uri="{BB962C8B-B14F-4D97-AF65-F5344CB8AC3E}">
        <p14:creationId xmlns:p14="http://schemas.microsoft.com/office/powerpoint/2010/main" val="36655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8043-35A2-4485-B3EF-4FB85CDEB092}"/>
              </a:ext>
            </a:extLst>
          </p:cNvPr>
          <p:cNvSpPr>
            <a:spLocks noGrp="1"/>
          </p:cNvSpPr>
          <p:nvPr>
            <p:ph type="title"/>
          </p:nvPr>
        </p:nvSpPr>
        <p:spPr/>
        <p:txBody>
          <a:bodyPr/>
          <a:lstStyle/>
          <a:p>
            <a:r>
              <a:rPr lang="en-US" dirty="0"/>
              <a:t>Gene pool</a:t>
            </a:r>
          </a:p>
        </p:txBody>
      </p:sp>
      <p:sp>
        <p:nvSpPr>
          <p:cNvPr id="3" name="Content Placeholder 2">
            <a:extLst>
              <a:ext uri="{FF2B5EF4-FFF2-40B4-BE49-F238E27FC236}">
                <a16:creationId xmlns:a16="http://schemas.microsoft.com/office/drawing/2014/main" id="{2C83B610-0F9B-47A2-B85B-D3945F268611}"/>
              </a:ext>
            </a:extLst>
          </p:cNvPr>
          <p:cNvSpPr>
            <a:spLocks noGrp="1"/>
          </p:cNvSpPr>
          <p:nvPr>
            <p:ph idx="1"/>
          </p:nvPr>
        </p:nvSpPr>
        <p:spPr/>
        <p:txBody>
          <a:bodyPr>
            <a:normAutofit fontScale="92500"/>
          </a:bodyPr>
          <a:lstStyle/>
          <a:p>
            <a:pPr algn="just"/>
            <a:r>
              <a:rPr lang="en-GB" dirty="0"/>
              <a:t>The    composition of   a population’s gene pool can change over   time through   evolution. </a:t>
            </a:r>
          </a:p>
          <a:p>
            <a:pPr algn="just"/>
            <a:r>
              <a:rPr lang="en-GB" dirty="0"/>
              <a:t>The result is a gene pool that is altered to be attuned to the needs of the population’s specific environment </a:t>
            </a:r>
          </a:p>
          <a:p>
            <a:pPr algn="just"/>
            <a:r>
              <a:rPr lang="en-GB" dirty="0"/>
              <a:t>For example, the migration of human populations from equatorial regions toward northern climates, where they were exposed to relatively low amounts of sunlight, resulted in changes over time in skin pigmentation, with skin becoming lighter in colour to augment vitamin D absorption (vitamin D is critical for proper bone development). The genetic modifications underlying the change in pigmentation ultimately became a part of many of those populations’ gene pools. </a:t>
            </a:r>
            <a:endParaRPr lang="en-US" dirty="0"/>
          </a:p>
        </p:txBody>
      </p:sp>
    </p:spTree>
    <p:extLst>
      <p:ext uri="{BB962C8B-B14F-4D97-AF65-F5344CB8AC3E}">
        <p14:creationId xmlns:p14="http://schemas.microsoft.com/office/powerpoint/2010/main" val="243169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6C51-E31F-449C-A151-3FAFE28FF2A9}"/>
              </a:ext>
            </a:extLst>
          </p:cNvPr>
          <p:cNvSpPr>
            <a:spLocks noGrp="1"/>
          </p:cNvSpPr>
          <p:nvPr>
            <p:ph type="title"/>
          </p:nvPr>
        </p:nvSpPr>
        <p:spPr/>
        <p:txBody>
          <a:bodyPr/>
          <a:lstStyle/>
          <a:p>
            <a:r>
              <a:rPr lang="en-US" dirty="0"/>
              <a:t>Causes of Genetic variations</a:t>
            </a:r>
          </a:p>
        </p:txBody>
      </p:sp>
      <p:sp>
        <p:nvSpPr>
          <p:cNvPr id="3" name="Content Placeholder 2">
            <a:extLst>
              <a:ext uri="{FF2B5EF4-FFF2-40B4-BE49-F238E27FC236}">
                <a16:creationId xmlns:a16="http://schemas.microsoft.com/office/drawing/2014/main" id="{B44FA596-8046-4ECA-A3EA-405B734E03BD}"/>
              </a:ext>
            </a:extLst>
          </p:cNvPr>
          <p:cNvSpPr>
            <a:spLocks noGrp="1"/>
          </p:cNvSpPr>
          <p:nvPr>
            <p:ph idx="1"/>
          </p:nvPr>
        </p:nvSpPr>
        <p:spPr/>
        <p:txBody>
          <a:bodyPr>
            <a:normAutofit/>
          </a:bodyPr>
          <a:lstStyle/>
          <a:p>
            <a:r>
              <a:rPr lang="en-GB" dirty="0"/>
              <a:t>Genetic variation are generally referred to the variations in genes between different individuals of a population </a:t>
            </a:r>
          </a:p>
          <a:p>
            <a:r>
              <a:rPr lang="en-GB" dirty="0"/>
              <a:t>Genetic variation is important for the survival and adaptation of a species, as it helps in terms of natural selection and evolution. </a:t>
            </a:r>
          </a:p>
          <a:p>
            <a:r>
              <a:rPr lang="en-US" dirty="0"/>
              <a:t>Genetic variations are caused by</a:t>
            </a:r>
          </a:p>
          <a:p>
            <a:pPr lvl="1"/>
            <a:r>
              <a:rPr lang="en-US" dirty="0"/>
              <a:t>Mutations</a:t>
            </a:r>
          </a:p>
          <a:p>
            <a:pPr lvl="1"/>
            <a:r>
              <a:rPr lang="en-US" dirty="0"/>
              <a:t>Genetic drift</a:t>
            </a:r>
          </a:p>
          <a:p>
            <a:pPr lvl="1"/>
            <a:r>
              <a:rPr lang="en-US" dirty="0"/>
              <a:t>Gene flow</a:t>
            </a:r>
          </a:p>
          <a:p>
            <a:pPr lvl="1"/>
            <a:r>
              <a:rPr lang="en-US" dirty="0"/>
              <a:t>Non-random mating</a:t>
            </a:r>
          </a:p>
          <a:p>
            <a:pPr lvl="1"/>
            <a:r>
              <a:rPr lang="en-US" dirty="0"/>
              <a:t>Natural selection</a:t>
            </a:r>
          </a:p>
        </p:txBody>
      </p:sp>
      <p:pic>
        <p:nvPicPr>
          <p:cNvPr id="4" name="Picture 3">
            <a:extLst>
              <a:ext uri="{FF2B5EF4-FFF2-40B4-BE49-F238E27FC236}">
                <a16:creationId xmlns:a16="http://schemas.microsoft.com/office/drawing/2014/main" id="{E0765B82-6E49-4A8F-A401-8F8C4CBBFDD0}"/>
              </a:ext>
            </a:extLst>
          </p:cNvPr>
          <p:cNvPicPr>
            <a:picLocks noChangeAspect="1"/>
          </p:cNvPicPr>
          <p:nvPr/>
        </p:nvPicPr>
        <p:blipFill>
          <a:blip r:embed="rId2"/>
          <a:stretch>
            <a:fillRect/>
          </a:stretch>
        </p:blipFill>
        <p:spPr>
          <a:xfrm>
            <a:off x="7792467" y="3542191"/>
            <a:ext cx="3965156" cy="3223704"/>
          </a:xfrm>
          <a:prstGeom prst="rect">
            <a:avLst/>
          </a:prstGeom>
        </p:spPr>
      </p:pic>
    </p:spTree>
    <p:extLst>
      <p:ext uri="{BB962C8B-B14F-4D97-AF65-F5344CB8AC3E}">
        <p14:creationId xmlns:p14="http://schemas.microsoft.com/office/powerpoint/2010/main" val="239333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88DB-B8DD-42DC-9DF3-60F7F5699BA1}"/>
              </a:ext>
            </a:extLst>
          </p:cNvPr>
          <p:cNvSpPr>
            <a:spLocks noGrp="1"/>
          </p:cNvSpPr>
          <p:nvPr>
            <p:ph type="title"/>
          </p:nvPr>
        </p:nvSpPr>
        <p:spPr/>
        <p:txBody>
          <a:bodyPr/>
          <a:lstStyle/>
          <a:p>
            <a:r>
              <a:rPr lang="en-US" dirty="0"/>
              <a:t>Mutations</a:t>
            </a:r>
          </a:p>
        </p:txBody>
      </p:sp>
      <p:sp>
        <p:nvSpPr>
          <p:cNvPr id="3" name="Content Placeholder 2">
            <a:extLst>
              <a:ext uri="{FF2B5EF4-FFF2-40B4-BE49-F238E27FC236}">
                <a16:creationId xmlns:a16="http://schemas.microsoft.com/office/drawing/2014/main" id="{EBBB8A6E-921F-4E86-AB3D-84CE65982C7F}"/>
              </a:ext>
            </a:extLst>
          </p:cNvPr>
          <p:cNvSpPr>
            <a:spLocks noGrp="1"/>
          </p:cNvSpPr>
          <p:nvPr>
            <p:ph idx="1"/>
          </p:nvPr>
        </p:nvSpPr>
        <p:spPr/>
        <p:txBody>
          <a:bodyPr/>
          <a:lstStyle/>
          <a:p>
            <a:r>
              <a:rPr lang="en-US" dirty="0"/>
              <a:t>Gene mutations</a:t>
            </a:r>
          </a:p>
          <a:p>
            <a:r>
              <a:rPr lang="en-US" dirty="0"/>
              <a:t>Chromosomal mutations</a:t>
            </a:r>
          </a:p>
          <a:p>
            <a:pPr marL="0" indent="0">
              <a:buNone/>
            </a:pPr>
            <a:r>
              <a:rPr lang="en-GB" b="1" dirty="0"/>
              <a:t>Gene mutations</a:t>
            </a:r>
            <a:r>
              <a:rPr lang="en-GB" dirty="0"/>
              <a:t> are small changes affecting the nucleotide sequence of one gene. The two main types of gene mutations are point mutations and frameshift mutations.</a:t>
            </a:r>
          </a:p>
          <a:p>
            <a:pPr marL="0" indent="0">
              <a:buNone/>
            </a:pPr>
            <a:r>
              <a:rPr lang="en-GB" b="1" dirty="0"/>
              <a:t>Chromosome mutations</a:t>
            </a:r>
            <a:r>
              <a:rPr lang="en-GB" dirty="0"/>
              <a:t> are substantial alterations of the genetic material of an organism. They change either the number or the structure of chromosomes. Types of chromosomal mutations are deletions, duplications, insertions, inversions, and translocations.</a:t>
            </a:r>
          </a:p>
          <a:p>
            <a:endParaRPr lang="en-US" dirty="0"/>
          </a:p>
        </p:txBody>
      </p:sp>
    </p:spTree>
    <p:extLst>
      <p:ext uri="{BB962C8B-B14F-4D97-AF65-F5344CB8AC3E}">
        <p14:creationId xmlns:p14="http://schemas.microsoft.com/office/powerpoint/2010/main" val="166726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69F5-553F-4C69-BF63-97DB77E75349}"/>
              </a:ext>
            </a:extLst>
          </p:cNvPr>
          <p:cNvSpPr>
            <a:spLocks noGrp="1"/>
          </p:cNvSpPr>
          <p:nvPr>
            <p:ph type="title"/>
          </p:nvPr>
        </p:nvSpPr>
        <p:spPr/>
        <p:txBody>
          <a:bodyPr/>
          <a:lstStyle/>
          <a:p>
            <a:r>
              <a:rPr lang="en-US" dirty="0"/>
              <a:t>Gene mutations</a:t>
            </a:r>
          </a:p>
        </p:txBody>
      </p:sp>
      <p:sp>
        <p:nvSpPr>
          <p:cNvPr id="3" name="Content Placeholder 2">
            <a:extLst>
              <a:ext uri="{FF2B5EF4-FFF2-40B4-BE49-F238E27FC236}">
                <a16:creationId xmlns:a16="http://schemas.microsoft.com/office/drawing/2014/main" id="{E907DBBA-DBDA-4AAA-B79A-97236C8CC6E7}"/>
              </a:ext>
            </a:extLst>
          </p:cNvPr>
          <p:cNvSpPr>
            <a:spLocks noGrp="1"/>
          </p:cNvSpPr>
          <p:nvPr>
            <p:ph idx="1"/>
          </p:nvPr>
        </p:nvSpPr>
        <p:spPr/>
        <p:txBody>
          <a:bodyPr>
            <a:normAutofit/>
          </a:bodyPr>
          <a:lstStyle/>
          <a:p>
            <a:r>
              <a:rPr lang="en-GB" b="1" dirty="0"/>
              <a:t>Insertion: </a:t>
            </a:r>
            <a:r>
              <a:rPr lang="en-GB" dirty="0"/>
              <a:t>the addition of single or very few nucleotides in DNA sequence.</a:t>
            </a:r>
          </a:p>
          <a:p>
            <a:r>
              <a:rPr lang="en-GB" b="1" dirty="0"/>
              <a:t>Deletion: </a:t>
            </a:r>
            <a:r>
              <a:rPr lang="en-GB" dirty="0"/>
              <a:t>Removal of single or very few nucleotides in DNA sequence.</a:t>
            </a:r>
          </a:p>
          <a:p>
            <a:r>
              <a:rPr lang="en-GB" b="1" dirty="0"/>
              <a:t>Substitution: </a:t>
            </a:r>
            <a:r>
              <a:rPr lang="en-GB" dirty="0"/>
              <a:t>Replacement of single or very few nucleotides in DNA sequence with other nucleotides. </a:t>
            </a:r>
          </a:p>
          <a:p>
            <a:pPr marL="0" indent="0">
              <a:buNone/>
            </a:pPr>
            <a:r>
              <a:rPr lang="en-GB" dirty="0"/>
              <a:t>These changes can lead to point mutations (silent mutation, missense mutation or nonsense mutation). Insertion/deletion can also cause frameshift mutation. </a:t>
            </a:r>
          </a:p>
          <a:p>
            <a:endParaRPr lang="en-US" dirty="0"/>
          </a:p>
        </p:txBody>
      </p:sp>
    </p:spTree>
    <p:extLst>
      <p:ext uri="{BB962C8B-B14F-4D97-AF65-F5344CB8AC3E}">
        <p14:creationId xmlns:p14="http://schemas.microsoft.com/office/powerpoint/2010/main" val="217153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1528-ED96-431B-9795-BB7C70AD891D}"/>
              </a:ext>
            </a:extLst>
          </p:cNvPr>
          <p:cNvSpPr>
            <a:spLocks noGrp="1"/>
          </p:cNvSpPr>
          <p:nvPr>
            <p:ph type="title"/>
          </p:nvPr>
        </p:nvSpPr>
        <p:spPr/>
        <p:txBody>
          <a:bodyPr/>
          <a:lstStyle/>
          <a:p>
            <a:r>
              <a:rPr lang="en-US" dirty="0"/>
              <a:t>Gene mutations: Point mutations</a:t>
            </a:r>
          </a:p>
        </p:txBody>
      </p:sp>
      <p:sp>
        <p:nvSpPr>
          <p:cNvPr id="3" name="Content Placeholder 2">
            <a:extLst>
              <a:ext uri="{FF2B5EF4-FFF2-40B4-BE49-F238E27FC236}">
                <a16:creationId xmlns:a16="http://schemas.microsoft.com/office/drawing/2014/main" id="{52302D0F-151E-4D65-A03F-47A43EE49F67}"/>
              </a:ext>
            </a:extLst>
          </p:cNvPr>
          <p:cNvSpPr>
            <a:spLocks noGrp="1"/>
          </p:cNvSpPr>
          <p:nvPr>
            <p:ph idx="1"/>
          </p:nvPr>
        </p:nvSpPr>
        <p:spPr>
          <a:xfrm>
            <a:off x="838200" y="1825625"/>
            <a:ext cx="10515600" cy="3438833"/>
          </a:xfrm>
        </p:spPr>
        <p:txBody>
          <a:bodyPr/>
          <a:lstStyle/>
          <a:p>
            <a:pPr algn="just"/>
            <a:r>
              <a:rPr lang="en-GB" b="1" dirty="0"/>
              <a:t>Silent mutations</a:t>
            </a:r>
            <a:r>
              <a:rPr lang="en-GB" dirty="0"/>
              <a:t>: Silent mutations do not have any effect on the cell’s metabolism because the change in codon does not lead to the change in amino acid.</a:t>
            </a:r>
          </a:p>
          <a:p>
            <a:pPr algn="just"/>
            <a:r>
              <a:rPr lang="en-GB" b="1" dirty="0"/>
              <a:t>Missense mutations</a:t>
            </a:r>
            <a:r>
              <a:rPr lang="en-GB" dirty="0"/>
              <a:t>: Missense mutations code for different amino acids. The result of these type of gene mutations can be altered but still functional protein.</a:t>
            </a:r>
          </a:p>
          <a:p>
            <a:pPr algn="just"/>
            <a:r>
              <a:rPr lang="en-GB" b="1" dirty="0"/>
              <a:t>Nonsense mutations</a:t>
            </a:r>
            <a:r>
              <a:rPr lang="en-GB" dirty="0"/>
              <a:t>: Nonsense mutations code for premature stop codons which lead to producing non-functional shortened proteins.</a:t>
            </a:r>
          </a:p>
        </p:txBody>
      </p:sp>
    </p:spTree>
    <p:extLst>
      <p:ext uri="{BB962C8B-B14F-4D97-AF65-F5344CB8AC3E}">
        <p14:creationId xmlns:p14="http://schemas.microsoft.com/office/powerpoint/2010/main" val="310570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6B4A-5345-408C-8D0F-2F9AA91DB259}"/>
              </a:ext>
            </a:extLst>
          </p:cNvPr>
          <p:cNvSpPr>
            <a:spLocks noGrp="1"/>
          </p:cNvSpPr>
          <p:nvPr>
            <p:ph type="title"/>
          </p:nvPr>
        </p:nvSpPr>
        <p:spPr/>
        <p:txBody>
          <a:bodyPr/>
          <a:lstStyle/>
          <a:p>
            <a:r>
              <a:rPr lang="en-US" dirty="0"/>
              <a:t>Gene mutations: Frameshift mutation</a:t>
            </a:r>
          </a:p>
        </p:txBody>
      </p:sp>
      <p:pic>
        <p:nvPicPr>
          <p:cNvPr id="8" name="Content Placeholder 7">
            <a:extLst>
              <a:ext uri="{FF2B5EF4-FFF2-40B4-BE49-F238E27FC236}">
                <a16:creationId xmlns:a16="http://schemas.microsoft.com/office/drawing/2014/main" id="{335284A3-B254-45F0-961E-A869FE9A23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131" y="4090907"/>
            <a:ext cx="6629643" cy="2586800"/>
          </a:xfrm>
        </p:spPr>
      </p:pic>
      <p:sp>
        <p:nvSpPr>
          <p:cNvPr id="9" name="TextBox 8">
            <a:extLst>
              <a:ext uri="{FF2B5EF4-FFF2-40B4-BE49-F238E27FC236}">
                <a16:creationId xmlns:a16="http://schemas.microsoft.com/office/drawing/2014/main" id="{CD153A1F-CA46-4E9F-8E60-0AFFAB59670A}"/>
              </a:ext>
            </a:extLst>
          </p:cNvPr>
          <p:cNvSpPr txBox="1"/>
          <p:nvPr/>
        </p:nvSpPr>
        <p:spPr>
          <a:xfrm>
            <a:off x="577049" y="1859340"/>
            <a:ext cx="10235953" cy="1569660"/>
          </a:xfrm>
          <a:prstGeom prst="rect">
            <a:avLst/>
          </a:prstGeom>
          <a:noFill/>
        </p:spPr>
        <p:txBody>
          <a:bodyPr wrap="square" rtlCol="0">
            <a:spAutoFit/>
          </a:bodyPr>
          <a:lstStyle/>
          <a:p>
            <a:r>
              <a:rPr lang="en-GB" sz="2400" b="1" dirty="0"/>
              <a:t>Frameshift mutations</a:t>
            </a:r>
            <a:r>
              <a:rPr lang="en-GB" sz="2400" dirty="0"/>
              <a:t> are insertions or deletions in the genome that are not in multiples of three nucleotides. As a result of these insertion/deletions, the reading frame of mRNA is changed which results in protein with different amino acid sequence. </a:t>
            </a:r>
            <a:endParaRPr lang="en-US" sz="2400" dirty="0"/>
          </a:p>
        </p:txBody>
      </p:sp>
    </p:spTree>
    <p:extLst>
      <p:ext uri="{BB962C8B-B14F-4D97-AF65-F5344CB8AC3E}">
        <p14:creationId xmlns:p14="http://schemas.microsoft.com/office/powerpoint/2010/main" val="1470326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TotalTime>
  <Words>1552</Words>
  <Application>Microsoft Office PowerPoint</Application>
  <PresentationFormat>Widescreen</PresentationFormat>
  <Paragraphs>106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Genetic diversity</vt:lpstr>
      <vt:lpstr>What is Genetic diversity?</vt:lpstr>
      <vt:lpstr>What is gene pool? </vt:lpstr>
      <vt:lpstr>Gene pool</vt:lpstr>
      <vt:lpstr>Causes of Genetic variations</vt:lpstr>
      <vt:lpstr>Mutations</vt:lpstr>
      <vt:lpstr>Gene mutations</vt:lpstr>
      <vt:lpstr>Gene mutations: Point mutations</vt:lpstr>
      <vt:lpstr>Gene mutations: Frameshift mutation</vt:lpstr>
      <vt:lpstr>Chromosomal mutations</vt:lpstr>
      <vt:lpstr>Chromosomal mutations</vt:lpstr>
      <vt:lpstr>Genetic Drift</vt:lpstr>
      <vt:lpstr>Types of genetic drift</vt:lpstr>
      <vt:lpstr>Genetic drift: Bottleneck effect</vt:lpstr>
      <vt:lpstr>Genetic drift: Founder effect</vt:lpstr>
      <vt:lpstr>Genetic drift: Founder effect</vt:lpstr>
      <vt:lpstr>Natural selection</vt:lpstr>
      <vt:lpstr>Genetic Drift v/s Natural Selection  </vt:lpstr>
      <vt:lpstr>Breeding Systems</vt:lpstr>
      <vt:lpstr>PowerPoint Presentation</vt:lpstr>
      <vt:lpstr>PowerPoint Presentation</vt:lpstr>
      <vt:lpstr>Breeding systems: inbreeding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diversity</dc:title>
  <dc:creator>ALLAH HO</dc:creator>
  <cp:lastModifiedBy>ALLAH HO</cp:lastModifiedBy>
  <cp:revision>35</cp:revision>
  <dcterms:created xsi:type="dcterms:W3CDTF">2020-03-16T12:35:31Z</dcterms:created>
  <dcterms:modified xsi:type="dcterms:W3CDTF">2020-05-04T05:48:18Z</dcterms:modified>
</cp:coreProperties>
</file>