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jp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10" Type="http://schemas.openxmlformats.org/officeDocument/2006/relationships/image" Target="../media/image128.png"/><Relationship Id="rId19" Type="http://schemas.openxmlformats.org/officeDocument/2006/relationships/image" Target="../media/image137.jp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jp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g"/><Relationship Id="rId2" Type="http://schemas.openxmlformats.org/officeDocument/2006/relationships/image" Target="../media/image19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311" TargetMode="External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875" y="2736088"/>
            <a:ext cx="7315200" cy="960119"/>
          </a:xfrm>
          <a:custGeom>
            <a:avLst/>
            <a:gdLst/>
            <a:ahLst/>
            <a:cxnLst/>
            <a:rect l="l" t="t" r="r" b="b"/>
            <a:pathLst>
              <a:path w="7315200" h="960120">
                <a:moveTo>
                  <a:pt x="0" y="960120"/>
                </a:moveTo>
                <a:lnTo>
                  <a:pt x="7315200" y="960120"/>
                </a:lnTo>
                <a:lnTo>
                  <a:pt x="7315200" y="0"/>
                </a:lnTo>
                <a:lnTo>
                  <a:pt x="0" y="0"/>
                </a:lnTo>
                <a:lnTo>
                  <a:pt x="0" y="960120"/>
                </a:lnTo>
                <a:close/>
              </a:path>
            </a:pathLst>
          </a:custGeom>
          <a:ln w="12700">
            <a:solidFill>
              <a:srgbClr val="D16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3786187"/>
            <a:ext cx="7315200" cy="514350"/>
          </a:xfrm>
          <a:custGeom>
            <a:avLst/>
            <a:gdLst/>
            <a:ahLst/>
            <a:cxnLst/>
            <a:rect l="l" t="t" r="r" b="b"/>
            <a:pathLst>
              <a:path w="7315200" h="514350">
                <a:moveTo>
                  <a:pt x="0" y="514350"/>
                </a:moveTo>
                <a:lnTo>
                  <a:pt x="7315200" y="514350"/>
                </a:lnTo>
                <a:lnTo>
                  <a:pt x="73152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12700">
            <a:solidFill>
              <a:srgbClr val="CC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4875" y="2736088"/>
            <a:ext cx="228600" cy="960119"/>
          </a:xfrm>
          <a:custGeom>
            <a:avLst/>
            <a:gdLst/>
            <a:ahLst/>
            <a:cxnLst/>
            <a:rect l="l" t="t" r="r" b="b"/>
            <a:pathLst>
              <a:path w="228600" h="960120">
                <a:moveTo>
                  <a:pt x="228600" y="0"/>
                </a:moveTo>
                <a:lnTo>
                  <a:pt x="0" y="0"/>
                </a:lnTo>
                <a:lnTo>
                  <a:pt x="0" y="960120"/>
                </a:lnTo>
                <a:lnTo>
                  <a:pt x="228600" y="960120"/>
                </a:lnTo>
                <a:lnTo>
                  <a:pt x="228600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786187"/>
            <a:ext cx="228600" cy="514350"/>
          </a:xfrm>
          <a:custGeom>
            <a:avLst/>
            <a:gdLst/>
            <a:ahLst/>
            <a:cxnLst/>
            <a:rect l="l" t="t" r="r" b="b"/>
            <a:pathLst>
              <a:path w="228600" h="514350">
                <a:moveTo>
                  <a:pt x="228600" y="0"/>
                </a:moveTo>
                <a:lnTo>
                  <a:pt x="0" y="0"/>
                </a:lnTo>
                <a:lnTo>
                  <a:pt x="0" y="514350"/>
                </a:lnTo>
                <a:lnTo>
                  <a:pt x="228600" y="514350"/>
                </a:lnTo>
                <a:lnTo>
                  <a:pt x="22860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797552" y="3123183"/>
            <a:ext cx="3566160" cy="1252220"/>
            <a:chOff x="4797552" y="3123183"/>
            <a:chExt cx="3566160" cy="1252220"/>
          </a:xfrm>
        </p:grpSpPr>
        <p:sp>
          <p:nvSpPr>
            <p:cNvPr id="7" name="object 7"/>
            <p:cNvSpPr/>
            <p:nvPr/>
          </p:nvSpPr>
          <p:spPr>
            <a:xfrm>
              <a:off x="4797552" y="3433571"/>
              <a:ext cx="3566159" cy="941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93236" y="3127755"/>
              <a:ext cx="2801286" cy="434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3157" y="3127755"/>
              <a:ext cx="2801620" cy="434340"/>
            </a:xfrm>
            <a:custGeom>
              <a:avLst/>
              <a:gdLst/>
              <a:ahLst/>
              <a:cxnLst/>
              <a:rect l="l" t="t" r="r" b="b"/>
              <a:pathLst>
                <a:path w="2801620" h="434339">
                  <a:moveTo>
                    <a:pt x="671702" y="43433"/>
                  </a:moveTo>
                  <a:lnTo>
                    <a:pt x="670051" y="212470"/>
                  </a:lnTo>
                  <a:lnTo>
                    <a:pt x="671702" y="391287"/>
                  </a:lnTo>
                  <a:lnTo>
                    <a:pt x="685926" y="391413"/>
                  </a:lnTo>
                  <a:lnTo>
                    <a:pt x="728519" y="390271"/>
                  </a:lnTo>
                  <a:lnTo>
                    <a:pt x="769159" y="384153"/>
                  </a:lnTo>
                  <a:lnTo>
                    <a:pt x="809664" y="359277"/>
                  </a:lnTo>
                  <a:lnTo>
                    <a:pt x="827023" y="314325"/>
                  </a:lnTo>
                  <a:lnTo>
                    <a:pt x="826359" y="305990"/>
                  </a:lnTo>
                  <a:lnTo>
                    <a:pt x="803528" y="268922"/>
                  </a:lnTo>
                  <a:lnTo>
                    <a:pt x="778763" y="258444"/>
                  </a:lnTo>
                  <a:lnTo>
                    <a:pt x="771397" y="259333"/>
                  </a:lnTo>
                  <a:lnTo>
                    <a:pt x="763651" y="259333"/>
                  </a:lnTo>
                  <a:lnTo>
                    <a:pt x="751812" y="258786"/>
                  </a:lnTo>
                  <a:lnTo>
                    <a:pt x="715535" y="245737"/>
                  </a:lnTo>
                  <a:lnTo>
                    <a:pt x="706373" y="225806"/>
                  </a:lnTo>
                  <a:lnTo>
                    <a:pt x="706373" y="217424"/>
                  </a:lnTo>
                  <a:lnTo>
                    <a:pt x="709929" y="213106"/>
                  </a:lnTo>
                  <a:lnTo>
                    <a:pt x="717041" y="213106"/>
                  </a:lnTo>
                  <a:lnTo>
                    <a:pt x="720216" y="213106"/>
                  </a:lnTo>
                  <a:lnTo>
                    <a:pt x="724788" y="214630"/>
                  </a:lnTo>
                  <a:lnTo>
                    <a:pt x="730884" y="217424"/>
                  </a:lnTo>
                  <a:lnTo>
                    <a:pt x="739842" y="221257"/>
                  </a:lnTo>
                  <a:lnTo>
                    <a:pt x="749395" y="223996"/>
                  </a:lnTo>
                  <a:lnTo>
                    <a:pt x="759567" y="225639"/>
                  </a:lnTo>
                  <a:lnTo>
                    <a:pt x="770381" y="226187"/>
                  </a:lnTo>
                  <a:lnTo>
                    <a:pt x="789195" y="224087"/>
                  </a:lnTo>
                  <a:lnTo>
                    <a:pt x="833754" y="192405"/>
                  </a:lnTo>
                  <a:lnTo>
                    <a:pt x="843026" y="149732"/>
                  </a:lnTo>
                  <a:lnTo>
                    <a:pt x="841452" y="131065"/>
                  </a:lnTo>
                  <a:lnTo>
                    <a:pt x="817752" y="84327"/>
                  </a:lnTo>
                  <a:lnTo>
                    <a:pt x="774872" y="58306"/>
                  </a:lnTo>
                  <a:lnTo>
                    <a:pt x="724661" y="45799"/>
                  </a:lnTo>
                  <a:lnTo>
                    <a:pt x="681735" y="43433"/>
                  </a:lnTo>
                  <a:lnTo>
                    <a:pt x="671702" y="43433"/>
                  </a:lnTo>
                  <a:close/>
                </a:path>
                <a:path w="2801620" h="434339">
                  <a:moveTo>
                    <a:pt x="215264" y="29844"/>
                  </a:moveTo>
                  <a:lnTo>
                    <a:pt x="208914" y="29844"/>
                  </a:lnTo>
                  <a:lnTo>
                    <a:pt x="204088" y="30099"/>
                  </a:lnTo>
                  <a:lnTo>
                    <a:pt x="200659" y="30606"/>
                  </a:lnTo>
                  <a:lnTo>
                    <a:pt x="199008" y="215519"/>
                  </a:lnTo>
                  <a:lnTo>
                    <a:pt x="200405" y="373380"/>
                  </a:lnTo>
                  <a:lnTo>
                    <a:pt x="200659" y="404113"/>
                  </a:lnTo>
                  <a:lnTo>
                    <a:pt x="203580" y="404622"/>
                  </a:lnTo>
                  <a:lnTo>
                    <a:pt x="207898" y="404875"/>
                  </a:lnTo>
                  <a:lnTo>
                    <a:pt x="213613" y="404875"/>
                  </a:lnTo>
                  <a:lnTo>
                    <a:pt x="272827" y="396224"/>
                  </a:lnTo>
                  <a:lnTo>
                    <a:pt x="325373" y="370331"/>
                  </a:lnTo>
                  <a:lnTo>
                    <a:pt x="365267" y="333263"/>
                  </a:lnTo>
                  <a:lnTo>
                    <a:pt x="395350" y="285242"/>
                  </a:lnTo>
                  <a:lnTo>
                    <a:pt x="403923" y="235003"/>
                  </a:lnTo>
                  <a:lnTo>
                    <a:pt x="404494" y="216788"/>
                  </a:lnTo>
                  <a:lnTo>
                    <a:pt x="402998" y="192623"/>
                  </a:lnTo>
                  <a:lnTo>
                    <a:pt x="391100" y="146815"/>
                  </a:lnTo>
                  <a:lnTo>
                    <a:pt x="365244" y="100957"/>
                  </a:lnTo>
                  <a:lnTo>
                    <a:pt x="328668" y="62857"/>
                  </a:lnTo>
                  <a:lnTo>
                    <a:pt x="283612" y="40614"/>
                  </a:lnTo>
                  <a:lnTo>
                    <a:pt x="237460" y="31037"/>
                  </a:lnTo>
                  <a:lnTo>
                    <a:pt x="215264" y="29844"/>
                  </a:lnTo>
                  <a:close/>
                </a:path>
                <a:path w="2801620" h="434339">
                  <a:moveTo>
                    <a:pt x="1944369" y="12192"/>
                  </a:moveTo>
                  <a:lnTo>
                    <a:pt x="2292858" y="12192"/>
                  </a:lnTo>
                  <a:lnTo>
                    <a:pt x="2304621" y="12547"/>
                  </a:lnTo>
                  <a:lnTo>
                    <a:pt x="2332863" y="22225"/>
                  </a:lnTo>
                  <a:lnTo>
                    <a:pt x="2332863" y="29971"/>
                  </a:lnTo>
                  <a:lnTo>
                    <a:pt x="2331529" y="36899"/>
                  </a:lnTo>
                  <a:lnTo>
                    <a:pt x="2327528" y="41862"/>
                  </a:lnTo>
                  <a:lnTo>
                    <a:pt x="2320861" y="44848"/>
                  </a:lnTo>
                  <a:lnTo>
                    <a:pt x="2311526" y="45846"/>
                  </a:lnTo>
                  <a:lnTo>
                    <a:pt x="2285999" y="44957"/>
                  </a:lnTo>
                  <a:lnTo>
                    <a:pt x="2219578" y="43814"/>
                  </a:lnTo>
                  <a:lnTo>
                    <a:pt x="2218182" y="129286"/>
                  </a:lnTo>
                  <a:lnTo>
                    <a:pt x="2217419" y="209804"/>
                  </a:lnTo>
                  <a:lnTo>
                    <a:pt x="2218309" y="422402"/>
                  </a:lnTo>
                  <a:lnTo>
                    <a:pt x="2028063" y="422402"/>
                  </a:lnTo>
                  <a:lnTo>
                    <a:pt x="2029840" y="184023"/>
                  </a:lnTo>
                  <a:lnTo>
                    <a:pt x="2028951" y="105029"/>
                  </a:lnTo>
                  <a:lnTo>
                    <a:pt x="2028189" y="43814"/>
                  </a:lnTo>
                  <a:lnTo>
                    <a:pt x="1995677" y="44704"/>
                  </a:lnTo>
                  <a:lnTo>
                    <a:pt x="1940560" y="45846"/>
                  </a:lnTo>
                  <a:lnTo>
                    <a:pt x="1912239" y="29591"/>
                  </a:lnTo>
                  <a:lnTo>
                    <a:pt x="1912239" y="19938"/>
                  </a:lnTo>
                  <a:lnTo>
                    <a:pt x="1916557" y="14477"/>
                  </a:lnTo>
                  <a:lnTo>
                    <a:pt x="1925065" y="13207"/>
                  </a:lnTo>
                  <a:lnTo>
                    <a:pt x="1926716" y="12826"/>
                  </a:lnTo>
                  <a:lnTo>
                    <a:pt x="1933066" y="12445"/>
                  </a:lnTo>
                  <a:lnTo>
                    <a:pt x="1944369" y="12192"/>
                  </a:lnTo>
                  <a:close/>
                </a:path>
                <a:path w="2801620" h="434339">
                  <a:moveTo>
                    <a:pt x="1692783" y="12192"/>
                  </a:moveTo>
                  <a:lnTo>
                    <a:pt x="1883537" y="12192"/>
                  </a:lnTo>
                  <a:lnTo>
                    <a:pt x="1883537" y="32638"/>
                  </a:lnTo>
                  <a:lnTo>
                    <a:pt x="1881632" y="198500"/>
                  </a:lnTo>
                  <a:lnTo>
                    <a:pt x="1883410" y="422402"/>
                  </a:lnTo>
                  <a:lnTo>
                    <a:pt x="1692656" y="422402"/>
                  </a:lnTo>
                  <a:lnTo>
                    <a:pt x="1694434" y="178181"/>
                  </a:lnTo>
                  <a:lnTo>
                    <a:pt x="1692401" y="32512"/>
                  </a:lnTo>
                  <a:lnTo>
                    <a:pt x="1692783" y="12192"/>
                  </a:lnTo>
                  <a:close/>
                </a:path>
                <a:path w="2801620" h="434339">
                  <a:moveTo>
                    <a:pt x="919988" y="12192"/>
                  </a:moveTo>
                  <a:lnTo>
                    <a:pt x="1235202" y="12192"/>
                  </a:lnTo>
                  <a:lnTo>
                    <a:pt x="1244961" y="12287"/>
                  </a:lnTo>
                  <a:lnTo>
                    <a:pt x="1271777" y="20574"/>
                  </a:lnTo>
                  <a:lnTo>
                    <a:pt x="1271777" y="28829"/>
                  </a:lnTo>
                  <a:lnTo>
                    <a:pt x="1271777" y="39624"/>
                  </a:lnTo>
                  <a:lnTo>
                    <a:pt x="1265427" y="44957"/>
                  </a:lnTo>
                  <a:lnTo>
                    <a:pt x="1252727" y="44957"/>
                  </a:lnTo>
                  <a:lnTo>
                    <a:pt x="1250568" y="44957"/>
                  </a:lnTo>
                  <a:lnTo>
                    <a:pt x="1110614" y="43180"/>
                  </a:lnTo>
                  <a:lnTo>
                    <a:pt x="1109598" y="121919"/>
                  </a:lnTo>
                  <a:lnTo>
                    <a:pt x="1134998" y="122174"/>
                  </a:lnTo>
                  <a:lnTo>
                    <a:pt x="1237233" y="120395"/>
                  </a:lnTo>
                  <a:lnTo>
                    <a:pt x="1266063" y="120014"/>
                  </a:lnTo>
                  <a:lnTo>
                    <a:pt x="1270889" y="120014"/>
                  </a:lnTo>
                  <a:lnTo>
                    <a:pt x="1275588" y="121157"/>
                  </a:lnTo>
                  <a:lnTo>
                    <a:pt x="1279778" y="123317"/>
                  </a:lnTo>
                  <a:lnTo>
                    <a:pt x="1283969" y="125602"/>
                  </a:lnTo>
                  <a:lnTo>
                    <a:pt x="1286128" y="129920"/>
                  </a:lnTo>
                  <a:lnTo>
                    <a:pt x="1286128" y="136398"/>
                  </a:lnTo>
                  <a:lnTo>
                    <a:pt x="1284531" y="144065"/>
                  </a:lnTo>
                  <a:lnTo>
                    <a:pt x="1279731" y="149542"/>
                  </a:lnTo>
                  <a:lnTo>
                    <a:pt x="1271716" y="152828"/>
                  </a:lnTo>
                  <a:lnTo>
                    <a:pt x="1260475" y="153924"/>
                  </a:lnTo>
                  <a:lnTo>
                    <a:pt x="1237233" y="153162"/>
                  </a:lnTo>
                  <a:lnTo>
                    <a:pt x="1109217" y="152145"/>
                  </a:lnTo>
                  <a:lnTo>
                    <a:pt x="1109124" y="155884"/>
                  </a:lnTo>
                  <a:lnTo>
                    <a:pt x="1109043" y="161575"/>
                  </a:lnTo>
                  <a:lnTo>
                    <a:pt x="1108985" y="169219"/>
                  </a:lnTo>
                  <a:lnTo>
                    <a:pt x="1108964" y="178816"/>
                  </a:lnTo>
                  <a:lnTo>
                    <a:pt x="1108964" y="202311"/>
                  </a:lnTo>
                  <a:lnTo>
                    <a:pt x="1110995" y="391413"/>
                  </a:lnTo>
                  <a:lnTo>
                    <a:pt x="1203578" y="390525"/>
                  </a:lnTo>
                  <a:lnTo>
                    <a:pt x="1279905" y="389636"/>
                  </a:lnTo>
                  <a:lnTo>
                    <a:pt x="1291463" y="389636"/>
                  </a:lnTo>
                  <a:lnTo>
                    <a:pt x="1297177" y="395097"/>
                  </a:lnTo>
                  <a:lnTo>
                    <a:pt x="1297177" y="406019"/>
                  </a:lnTo>
                  <a:lnTo>
                    <a:pt x="1297177" y="415290"/>
                  </a:lnTo>
                  <a:lnTo>
                    <a:pt x="1292352" y="420624"/>
                  </a:lnTo>
                  <a:lnTo>
                    <a:pt x="1282953" y="421766"/>
                  </a:lnTo>
                  <a:lnTo>
                    <a:pt x="1281556" y="422021"/>
                  </a:lnTo>
                  <a:lnTo>
                    <a:pt x="1273302" y="422147"/>
                  </a:lnTo>
                  <a:lnTo>
                    <a:pt x="1257934" y="422402"/>
                  </a:lnTo>
                  <a:lnTo>
                    <a:pt x="920622" y="422402"/>
                  </a:lnTo>
                  <a:lnTo>
                    <a:pt x="920876" y="401319"/>
                  </a:lnTo>
                  <a:lnTo>
                    <a:pt x="921257" y="303783"/>
                  </a:lnTo>
                  <a:lnTo>
                    <a:pt x="922401" y="199517"/>
                  </a:lnTo>
                  <a:lnTo>
                    <a:pt x="919988" y="12192"/>
                  </a:lnTo>
                  <a:close/>
                </a:path>
                <a:path w="2801620" h="434339">
                  <a:moveTo>
                    <a:pt x="481075" y="12192"/>
                  </a:moveTo>
                  <a:lnTo>
                    <a:pt x="643381" y="12192"/>
                  </a:lnTo>
                  <a:lnTo>
                    <a:pt x="670242" y="12330"/>
                  </a:lnTo>
                  <a:lnTo>
                    <a:pt x="710818" y="13370"/>
                  </a:lnTo>
                  <a:lnTo>
                    <a:pt x="755145" y="20081"/>
                  </a:lnTo>
                  <a:lnTo>
                    <a:pt x="763523" y="23368"/>
                  </a:lnTo>
                  <a:lnTo>
                    <a:pt x="779670" y="28104"/>
                  </a:lnTo>
                  <a:lnTo>
                    <a:pt x="819657" y="47625"/>
                  </a:lnTo>
                  <a:lnTo>
                    <a:pt x="854582" y="82295"/>
                  </a:lnTo>
                  <a:lnTo>
                    <a:pt x="873031" y="130962"/>
                  </a:lnTo>
                  <a:lnTo>
                    <a:pt x="874267" y="148844"/>
                  </a:lnTo>
                  <a:lnTo>
                    <a:pt x="873244" y="165014"/>
                  </a:lnTo>
                  <a:lnTo>
                    <a:pt x="857884" y="208787"/>
                  </a:lnTo>
                  <a:lnTo>
                    <a:pt x="828524" y="238916"/>
                  </a:lnTo>
                  <a:lnTo>
                    <a:pt x="816737" y="244348"/>
                  </a:lnTo>
                  <a:lnTo>
                    <a:pt x="826021" y="249947"/>
                  </a:lnTo>
                  <a:lnTo>
                    <a:pt x="852304" y="283293"/>
                  </a:lnTo>
                  <a:lnTo>
                    <a:pt x="858519" y="314832"/>
                  </a:lnTo>
                  <a:lnTo>
                    <a:pt x="856803" y="332402"/>
                  </a:lnTo>
                  <a:lnTo>
                    <a:pt x="830960" y="380873"/>
                  </a:lnTo>
                  <a:lnTo>
                    <a:pt x="789495" y="409178"/>
                  </a:lnTo>
                  <a:lnTo>
                    <a:pt x="732027" y="420624"/>
                  </a:lnTo>
                  <a:lnTo>
                    <a:pt x="688689" y="421941"/>
                  </a:lnTo>
                  <a:lnTo>
                    <a:pt x="631443" y="422402"/>
                  </a:lnTo>
                  <a:lnTo>
                    <a:pt x="481075" y="422402"/>
                  </a:lnTo>
                  <a:lnTo>
                    <a:pt x="481456" y="402716"/>
                  </a:lnTo>
                  <a:lnTo>
                    <a:pt x="481964" y="346075"/>
                  </a:lnTo>
                  <a:lnTo>
                    <a:pt x="482853" y="234823"/>
                  </a:lnTo>
                  <a:lnTo>
                    <a:pt x="481710" y="113411"/>
                  </a:lnTo>
                  <a:lnTo>
                    <a:pt x="481075" y="12192"/>
                  </a:lnTo>
                  <a:close/>
                </a:path>
                <a:path w="2801620" h="434339">
                  <a:moveTo>
                    <a:pt x="2783586" y="6604"/>
                  </a:moveTo>
                  <a:lnTo>
                    <a:pt x="2788285" y="6604"/>
                  </a:lnTo>
                  <a:lnTo>
                    <a:pt x="2792475" y="8000"/>
                  </a:lnTo>
                  <a:lnTo>
                    <a:pt x="2796032" y="10794"/>
                  </a:lnTo>
                  <a:lnTo>
                    <a:pt x="2799588" y="13588"/>
                  </a:lnTo>
                  <a:lnTo>
                    <a:pt x="2801366" y="17271"/>
                  </a:lnTo>
                  <a:lnTo>
                    <a:pt x="2801366" y="21589"/>
                  </a:lnTo>
                  <a:lnTo>
                    <a:pt x="2801366" y="25273"/>
                  </a:lnTo>
                  <a:lnTo>
                    <a:pt x="2799841" y="29463"/>
                  </a:lnTo>
                  <a:lnTo>
                    <a:pt x="2796540" y="34289"/>
                  </a:lnTo>
                  <a:lnTo>
                    <a:pt x="2795396" y="36321"/>
                  </a:lnTo>
                  <a:lnTo>
                    <a:pt x="2793872" y="38354"/>
                  </a:lnTo>
                  <a:lnTo>
                    <a:pt x="2792094" y="40258"/>
                  </a:lnTo>
                  <a:lnTo>
                    <a:pt x="2782189" y="54101"/>
                  </a:lnTo>
                  <a:lnTo>
                    <a:pt x="2545461" y="384048"/>
                  </a:lnTo>
                  <a:lnTo>
                    <a:pt x="2535809" y="395859"/>
                  </a:lnTo>
                  <a:lnTo>
                    <a:pt x="2529449" y="406457"/>
                  </a:lnTo>
                  <a:lnTo>
                    <a:pt x="2510154" y="428116"/>
                  </a:lnTo>
                  <a:lnTo>
                    <a:pt x="2504440" y="428116"/>
                  </a:lnTo>
                  <a:lnTo>
                    <a:pt x="2494279" y="428116"/>
                  </a:lnTo>
                  <a:lnTo>
                    <a:pt x="2489199" y="423291"/>
                  </a:lnTo>
                  <a:lnTo>
                    <a:pt x="2489199" y="413893"/>
                  </a:lnTo>
                  <a:lnTo>
                    <a:pt x="2489199" y="409575"/>
                  </a:lnTo>
                  <a:lnTo>
                    <a:pt x="2492501" y="403478"/>
                  </a:lnTo>
                  <a:lnTo>
                    <a:pt x="2498978" y="395478"/>
                  </a:lnTo>
                  <a:lnTo>
                    <a:pt x="2564129" y="308991"/>
                  </a:lnTo>
                  <a:lnTo>
                    <a:pt x="2565399" y="303911"/>
                  </a:lnTo>
                  <a:lnTo>
                    <a:pt x="2520461" y="247475"/>
                  </a:lnTo>
                  <a:lnTo>
                    <a:pt x="2483167" y="200469"/>
                  </a:lnTo>
                  <a:lnTo>
                    <a:pt x="2453493" y="162893"/>
                  </a:lnTo>
                  <a:lnTo>
                    <a:pt x="2411841" y="109507"/>
                  </a:lnTo>
                  <a:lnTo>
                    <a:pt x="2364978" y="48218"/>
                  </a:lnTo>
                  <a:lnTo>
                    <a:pt x="2337689" y="12192"/>
                  </a:lnTo>
                  <a:lnTo>
                    <a:pt x="2558288" y="12192"/>
                  </a:lnTo>
                  <a:lnTo>
                    <a:pt x="2668650" y="163956"/>
                  </a:lnTo>
                  <a:lnTo>
                    <a:pt x="2755772" y="32131"/>
                  </a:lnTo>
                  <a:lnTo>
                    <a:pt x="2778251" y="6604"/>
                  </a:lnTo>
                  <a:lnTo>
                    <a:pt x="2783586" y="6604"/>
                  </a:lnTo>
                  <a:close/>
                </a:path>
                <a:path w="2801620" h="434339">
                  <a:moveTo>
                    <a:pt x="1486662" y="0"/>
                  </a:moveTo>
                  <a:lnTo>
                    <a:pt x="1534985" y="5492"/>
                  </a:lnTo>
                  <a:lnTo>
                    <a:pt x="1581022" y="21843"/>
                  </a:lnTo>
                  <a:lnTo>
                    <a:pt x="1614296" y="46862"/>
                  </a:lnTo>
                  <a:lnTo>
                    <a:pt x="1618361" y="53593"/>
                  </a:lnTo>
                  <a:lnTo>
                    <a:pt x="1618361" y="59689"/>
                  </a:lnTo>
                  <a:lnTo>
                    <a:pt x="1618361" y="63626"/>
                  </a:lnTo>
                  <a:lnTo>
                    <a:pt x="1616710" y="67056"/>
                  </a:lnTo>
                  <a:lnTo>
                    <a:pt x="1613408" y="69976"/>
                  </a:lnTo>
                  <a:lnTo>
                    <a:pt x="1610233" y="72898"/>
                  </a:lnTo>
                  <a:lnTo>
                    <a:pt x="1606676" y="74421"/>
                  </a:lnTo>
                  <a:lnTo>
                    <a:pt x="1602739" y="74421"/>
                  </a:lnTo>
                  <a:lnTo>
                    <a:pt x="1597914" y="74421"/>
                  </a:lnTo>
                  <a:lnTo>
                    <a:pt x="1591690" y="70866"/>
                  </a:lnTo>
                  <a:lnTo>
                    <a:pt x="1584197" y="63881"/>
                  </a:lnTo>
                  <a:lnTo>
                    <a:pt x="1576097" y="57120"/>
                  </a:lnTo>
                  <a:lnTo>
                    <a:pt x="1532536" y="36292"/>
                  </a:lnTo>
                  <a:lnTo>
                    <a:pt x="1497711" y="30987"/>
                  </a:lnTo>
                  <a:lnTo>
                    <a:pt x="1489328" y="30987"/>
                  </a:lnTo>
                  <a:lnTo>
                    <a:pt x="1482724" y="32638"/>
                  </a:lnTo>
                  <a:lnTo>
                    <a:pt x="1478025" y="35813"/>
                  </a:lnTo>
                  <a:lnTo>
                    <a:pt x="1473326" y="38988"/>
                  </a:lnTo>
                  <a:lnTo>
                    <a:pt x="1471040" y="42925"/>
                  </a:lnTo>
                  <a:lnTo>
                    <a:pt x="1471040" y="47498"/>
                  </a:lnTo>
                  <a:lnTo>
                    <a:pt x="1487443" y="82778"/>
                  </a:lnTo>
                  <a:lnTo>
                    <a:pt x="1510411" y="116586"/>
                  </a:lnTo>
                  <a:lnTo>
                    <a:pt x="1552769" y="159496"/>
                  </a:lnTo>
                  <a:lnTo>
                    <a:pt x="1584960" y="194310"/>
                  </a:lnTo>
                  <a:lnTo>
                    <a:pt x="1618741" y="239649"/>
                  </a:lnTo>
                  <a:lnTo>
                    <a:pt x="1639030" y="276447"/>
                  </a:lnTo>
                  <a:lnTo>
                    <a:pt x="1645792" y="310388"/>
                  </a:lnTo>
                  <a:lnTo>
                    <a:pt x="1644842" y="324272"/>
                  </a:lnTo>
                  <a:lnTo>
                    <a:pt x="1630679" y="363474"/>
                  </a:lnTo>
                  <a:lnTo>
                    <a:pt x="1601354" y="395978"/>
                  </a:lnTo>
                  <a:lnTo>
                    <a:pt x="1562405" y="417623"/>
                  </a:lnTo>
                  <a:lnTo>
                    <a:pt x="1501739" y="432482"/>
                  </a:lnTo>
                  <a:lnTo>
                    <a:pt x="1467358" y="434340"/>
                  </a:lnTo>
                  <a:lnTo>
                    <a:pt x="1435304" y="432194"/>
                  </a:lnTo>
                  <a:lnTo>
                    <a:pt x="1377150" y="414998"/>
                  </a:lnTo>
                  <a:lnTo>
                    <a:pt x="1335023" y="387971"/>
                  </a:lnTo>
                  <a:lnTo>
                    <a:pt x="1314449" y="358520"/>
                  </a:lnTo>
                  <a:lnTo>
                    <a:pt x="1314449" y="354330"/>
                  </a:lnTo>
                  <a:lnTo>
                    <a:pt x="1316100" y="350646"/>
                  </a:lnTo>
                  <a:lnTo>
                    <a:pt x="1319275" y="347471"/>
                  </a:lnTo>
                  <a:lnTo>
                    <a:pt x="1322450" y="344169"/>
                  </a:lnTo>
                  <a:lnTo>
                    <a:pt x="1326261" y="342645"/>
                  </a:lnTo>
                  <a:lnTo>
                    <a:pt x="1330578" y="342645"/>
                  </a:lnTo>
                  <a:lnTo>
                    <a:pt x="1335913" y="342645"/>
                  </a:lnTo>
                  <a:lnTo>
                    <a:pt x="1340612" y="345313"/>
                  </a:lnTo>
                  <a:lnTo>
                    <a:pt x="1344548" y="350519"/>
                  </a:lnTo>
                  <a:lnTo>
                    <a:pt x="1356953" y="362380"/>
                  </a:lnTo>
                  <a:lnTo>
                    <a:pt x="1398904" y="389508"/>
                  </a:lnTo>
                  <a:lnTo>
                    <a:pt x="1444089" y="402492"/>
                  </a:lnTo>
                  <a:lnTo>
                    <a:pt x="1458975" y="403352"/>
                  </a:lnTo>
                  <a:lnTo>
                    <a:pt x="1471237" y="402425"/>
                  </a:lnTo>
                  <a:lnTo>
                    <a:pt x="1480010" y="399653"/>
                  </a:lnTo>
                  <a:lnTo>
                    <a:pt x="1485282" y="395047"/>
                  </a:lnTo>
                  <a:lnTo>
                    <a:pt x="1487042" y="388619"/>
                  </a:lnTo>
                  <a:lnTo>
                    <a:pt x="1486350" y="382736"/>
                  </a:lnTo>
                  <a:lnTo>
                    <a:pt x="1456166" y="338010"/>
                  </a:lnTo>
                  <a:lnTo>
                    <a:pt x="1419606" y="297814"/>
                  </a:lnTo>
                  <a:lnTo>
                    <a:pt x="1393390" y="268837"/>
                  </a:lnTo>
                  <a:lnTo>
                    <a:pt x="1355151" y="222787"/>
                  </a:lnTo>
                  <a:lnTo>
                    <a:pt x="1331743" y="185495"/>
                  </a:lnTo>
                  <a:lnTo>
                    <a:pt x="1318738" y="146339"/>
                  </a:lnTo>
                  <a:lnTo>
                    <a:pt x="1317116" y="127381"/>
                  </a:lnTo>
                  <a:lnTo>
                    <a:pt x="1320260" y="100304"/>
                  </a:lnTo>
                  <a:lnTo>
                    <a:pt x="1345406" y="53961"/>
                  </a:lnTo>
                  <a:lnTo>
                    <a:pt x="1393025" y="19502"/>
                  </a:lnTo>
                  <a:lnTo>
                    <a:pt x="1452687" y="2166"/>
                  </a:lnTo>
                  <a:lnTo>
                    <a:pt x="1486662" y="0"/>
                  </a:lnTo>
                  <a:close/>
                </a:path>
                <a:path w="2801620" h="434339">
                  <a:moveTo>
                    <a:pt x="217550" y="0"/>
                  </a:moveTo>
                  <a:lnTo>
                    <a:pt x="264144" y="5048"/>
                  </a:lnTo>
                  <a:lnTo>
                    <a:pt x="309117" y="20193"/>
                  </a:lnTo>
                  <a:lnTo>
                    <a:pt x="366585" y="60118"/>
                  </a:lnTo>
                  <a:lnTo>
                    <a:pt x="409193" y="120523"/>
                  </a:lnTo>
                  <a:lnTo>
                    <a:pt x="429085" y="165639"/>
                  </a:lnTo>
                  <a:lnTo>
                    <a:pt x="435737" y="219329"/>
                  </a:lnTo>
                  <a:lnTo>
                    <a:pt x="434429" y="242518"/>
                  </a:lnTo>
                  <a:lnTo>
                    <a:pt x="424003" y="287944"/>
                  </a:lnTo>
                  <a:lnTo>
                    <a:pt x="397309" y="340832"/>
                  </a:lnTo>
                  <a:lnTo>
                    <a:pt x="349061" y="390465"/>
                  </a:lnTo>
                  <a:lnTo>
                    <a:pt x="294149" y="420302"/>
                  </a:lnTo>
                  <a:lnTo>
                    <a:pt x="243718" y="432772"/>
                  </a:lnTo>
                  <a:lnTo>
                    <a:pt x="217550" y="434340"/>
                  </a:lnTo>
                  <a:lnTo>
                    <a:pt x="189948" y="432577"/>
                  </a:lnTo>
                  <a:lnTo>
                    <a:pt x="137076" y="418480"/>
                  </a:lnTo>
                  <a:lnTo>
                    <a:pt x="80970" y="385113"/>
                  </a:lnTo>
                  <a:lnTo>
                    <a:pt x="33535" y="328761"/>
                  </a:lnTo>
                  <a:lnTo>
                    <a:pt x="16890" y="293369"/>
                  </a:lnTo>
                  <a:lnTo>
                    <a:pt x="1049" y="238005"/>
                  </a:lnTo>
                  <a:lnTo>
                    <a:pt x="0" y="216788"/>
                  </a:lnTo>
                  <a:lnTo>
                    <a:pt x="1692" y="189595"/>
                  </a:lnTo>
                  <a:lnTo>
                    <a:pt x="15269" y="137207"/>
                  </a:lnTo>
                  <a:lnTo>
                    <a:pt x="45892" y="83367"/>
                  </a:lnTo>
                  <a:lnTo>
                    <a:pt x="94990" y="37647"/>
                  </a:lnTo>
                  <a:lnTo>
                    <a:pt x="147256" y="11715"/>
                  </a:lnTo>
                  <a:lnTo>
                    <a:pt x="193357" y="1428"/>
                  </a:lnTo>
                  <a:lnTo>
                    <a:pt x="217550" y="0"/>
                  </a:lnTo>
                  <a:close/>
                </a:path>
              </a:pathLst>
            </a:custGeom>
            <a:ln w="9144">
              <a:solidFill>
                <a:srgbClr val="675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81915" algn="r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“Super </a:t>
            </a:r>
            <a:r>
              <a:rPr spc="-280" dirty="0"/>
              <a:t>obese"</a:t>
            </a:r>
            <a:r>
              <a:rPr spc="-150" dirty="0"/>
              <a:t> </a:t>
            </a:r>
            <a:r>
              <a:rPr spc="-190" dirty="0"/>
              <a:t>male</a:t>
            </a:r>
          </a:p>
        </p:txBody>
      </p:sp>
      <p:sp>
        <p:nvSpPr>
          <p:cNvPr id="3" name="object 3"/>
          <p:cNvSpPr/>
          <p:nvPr/>
        </p:nvSpPr>
        <p:spPr>
          <a:xfrm>
            <a:off x="462343" y="1428750"/>
            <a:ext cx="8224393" cy="3202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989202"/>
            <a:ext cx="7625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30" dirty="0">
                <a:latin typeface="DejaVu Sans"/>
                <a:cs typeface="DejaVu Sans"/>
              </a:rPr>
              <a:t>A </a:t>
            </a:r>
            <a:r>
              <a:rPr sz="1400" spc="-125" dirty="0">
                <a:latin typeface="DejaVu Sans"/>
                <a:cs typeface="DejaVu Sans"/>
              </a:rPr>
              <a:t>"super obese" </a:t>
            </a:r>
            <a:r>
              <a:rPr sz="1400" spc="-105" dirty="0">
                <a:latin typeface="DejaVu Sans"/>
                <a:cs typeface="DejaVu Sans"/>
              </a:rPr>
              <a:t>male </a:t>
            </a:r>
            <a:r>
              <a:rPr sz="1400" spc="-55" dirty="0">
                <a:latin typeface="DejaVu Sans"/>
                <a:cs typeface="DejaVu Sans"/>
              </a:rPr>
              <a:t>with </a:t>
            </a:r>
            <a:r>
              <a:rPr sz="1400" spc="-125" dirty="0">
                <a:latin typeface="DejaVu Sans"/>
                <a:cs typeface="DejaVu Sans"/>
              </a:rPr>
              <a:t>a </a:t>
            </a:r>
            <a:r>
              <a:rPr sz="1400" spc="-135" dirty="0">
                <a:latin typeface="DejaVu Sans"/>
                <a:cs typeface="DejaVu Sans"/>
              </a:rPr>
              <a:t>BMI </a:t>
            </a:r>
            <a:r>
              <a:rPr sz="1400" spc="-40" dirty="0">
                <a:latin typeface="DejaVu Sans"/>
                <a:cs typeface="DejaVu Sans"/>
              </a:rPr>
              <a:t>of </a:t>
            </a:r>
            <a:r>
              <a:rPr sz="1400" spc="-160" dirty="0">
                <a:latin typeface="DejaVu Sans"/>
                <a:cs typeface="DejaVu Sans"/>
              </a:rPr>
              <a:t>47 </a:t>
            </a:r>
            <a:r>
              <a:rPr sz="1400" spc="-65" dirty="0">
                <a:latin typeface="DejaVu Sans"/>
                <a:cs typeface="DejaVu Sans"/>
              </a:rPr>
              <a:t>kg/m2: </a:t>
            </a:r>
            <a:r>
              <a:rPr sz="1400" spc="-85" dirty="0">
                <a:latin typeface="DejaVu Sans"/>
                <a:cs typeface="DejaVu Sans"/>
              </a:rPr>
              <a:t>weight </a:t>
            </a:r>
            <a:r>
              <a:rPr sz="1400" spc="-160" dirty="0">
                <a:latin typeface="DejaVu Sans"/>
                <a:cs typeface="DejaVu Sans"/>
              </a:rPr>
              <a:t>146 </a:t>
            </a:r>
            <a:r>
              <a:rPr sz="1400" spc="-150" dirty="0">
                <a:latin typeface="DejaVu Sans"/>
                <a:cs typeface="DejaVu Sans"/>
              </a:rPr>
              <a:t>kg </a:t>
            </a:r>
            <a:r>
              <a:rPr sz="1400" spc="-130" dirty="0">
                <a:latin typeface="DejaVu Sans"/>
                <a:cs typeface="DejaVu Sans"/>
              </a:rPr>
              <a:t>(322 </a:t>
            </a:r>
            <a:r>
              <a:rPr sz="1400" spc="-15" dirty="0">
                <a:latin typeface="DejaVu Sans"/>
                <a:cs typeface="DejaVu Sans"/>
              </a:rPr>
              <a:t>lb), </a:t>
            </a:r>
            <a:r>
              <a:rPr sz="1400" spc="-90" dirty="0">
                <a:latin typeface="DejaVu Sans"/>
                <a:cs typeface="DejaVu Sans"/>
              </a:rPr>
              <a:t>height </a:t>
            </a:r>
            <a:r>
              <a:rPr sz="1400" spc="-160" dirty="0">
                <a:latin typeface="DejaVu Sans"/>
                <a:cs typeface="DejaVu Sans"/>
              </a:rPr>
              <a:t>177 </a:t>
            </a:r>
            <a:r>
              <a:rPr sz="1400" spc="-140" dirty="0">
                <a:latin typeface="DejaVu Sans"/>
                <a:cs typeface="DejaVu Sans"/>
              </a:rPr>
              <a:t>cm </a:t>
            </a:r>
            <a:r>
              <a:rPr sz="1400" spc="-100" dirty="0">
                <a:latin typeface="DejaVu Sans"/>
                <a:cs typeface="DejaVu Sans"/>
              </a:rPr>
              <a:t>(5 </a:t>
            </a:r>
            <a:r>
              <a:rPr sz="1400" spc="10" dirty="0">
                <a:latin typeface="DejaVu Sans"/>
                <a:cs typeface="DejaVu Sans"/>
              </a:rPr>
              <a:t>ft </a:t>
            </a:r>
            <a:r>
              <a:rPr sz="1400" spc="-160" dirty="0">
                <a:latin typeface="DejaVu Sans"/>
                <a:cs typeface="DejaVu Sans"/>
              </a:rPr>
              <a:t>10 </a:t>
            </a:r>
            <a:r>
              <a:rPr sz="1400" spc="-55" dirty="0">
                <a:latin typeface="DejaVu Sans"/>
                <a:cs typeface="DejaVu Sans"/>
              </a:rPr>
              <a:t>in)</a:t>
            </a:r>
            <a:endParaRPr sz="1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758525"/>
              <a:ext cx="8229600" cy="12700"/>
            </a:xfrm>
            <a:custGeom>
              <a:avLst/>
              <a:gdLst/>
              <a:ahLst/>
              <a:cxnLst/>
              <a:rect l="l" t="t" r="r" b="b"/>
              <a:pathLst>
                <a:path w="8229600" h="12700">
                  <a:moveTo>
                    <a:pt x="0" y="12699"/>
                  </a:moveTo>
                  <a:lnTo>
                    <a:pt x="8229600" y="1269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CC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40080" y="857250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12700">
            <a:solidFill>
              <a:srgbClr val="CCB4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367" y="4824158"/>
            <a:ext cx="120650" cy="143510"/>
          </a:xfrm>
          <a:custGeom>
            <a:avLst/>
            <a:gdLst/>
            <a:ahLst/>
            <a:cxnLst/>
            <a:rect l="l" t="t" r="r" b="b"/>
            <a:pathLst>
              <a:path w="120650" h="143510">
                <a:moveTo>
                  <a:pt x="0" y="0"/>
                </a:moveTo>
                <a:lnTo>
                  <a:pt x="0" y="143128"/>
                </a:lnTo>
                <a:lnTo>
                  <a:pt x="120319" y="71564"/>
                </a:lnTo>
                <a:lnTo>
                  <a:pt x="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758525"/>
            <a:ext cx="8229600" cy="12700"/>
          </a:xfrm>
          <a:custGeom>
            <a:avLst/>
            <a:gdLst/>
            <a:ahLst/>
            <a:cxnLst/>
            <a:rect l="l" t="t" r="r" b="b"/>
            <a:pathLst>
              <a:path w="8229600" h="12700">
                <a:moveTo>
                  <a:pt x="0" y="12699"/>
                </a:moveTo>
                <a:lnTo>
                  <a:pt x="8229600" y="12699"/>
                </a:lnTo>
                <a:lnTo>
                  <a:pt x="82296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367" y="4824158"/>
            <a:ext cx="120650" cy="143510"/>
          </a:xfrm>
          <a:custGeom>
            <a:avLst/>
            <a:gdLst/>
            <a:ahLst/>
            <a:cxnLst/>
            <a:rect l="l" t="t" r="r" b="b"/>
            <a:pathLst>
              <a:path w="120650" h="143510">
                <a:moveTo>
                  <a:pt x="0" y="0"/>
                </a:moveTo>
                <a:lnTo>
                  <a:pt x="0" y="143128"/>
                </a:lnTo>
                <a:lnTo>
                  <a:pt x="120319" y="71564"/>
                </a:lnTo>
                <a:lnTo>
                  <a:pt x="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50850" y="369265"/>
            <a:ext cx="8242300" cy="521334"/>
            <a:chOff x="450850" y="369265"/>
            <a:chExt cx="8242300" cy="521334"/>
          </a:xfrm>
        </p:grpSpPr>
        <p:sp>
          <p:nvSpPr>
            <p:cNvPr id="10" name="object 10"/>
            <p:cNvSpPr/>
            <p:nvPr/>
          </p:nvSpPr>
          <p:spPr>
            <a:xfrm>
              <a:off x="457200" y="375666"/>
              <a:ext cx="182880" cy="514350"/>
            </a:xfrm>
            <a:custGeom>
              <a:avLst/>
              <a:gdLst/>
              <a:ahLst/>
              <a:cxnLst/>
              <a:rect l="l" t="t" r="r" b="b"/>
              <a:pathLst>
                <a:path w="182879" h="514350">
                  <a:moveTo>
                    <a:pt x="182879" y="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182879" y="51435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375615"/>
              <a:ext cx="8229600" cy="506095"/>
            </a:xfrm>
            <a:custGeom>
              <a:avLst/>
              <a:gdLst/>
              <a:ahLst/>
              <a:cxnLst/>
              <a:rect l="l" t="t" r="r" b="b"/>
              <a:pathLst>
                <a:path w="8229600" h="506094">
                  <a:moveTo>
                    <a:pt x="0" y="506018"/>
                  </a:moveTo>
                  <a:lnTo>
                    <a:pt x="8229600" y="506018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06018"/>
                  </a:lnTo>
                  <a:close/>
                </a:path>
              </a:pathLst>
            </a:custGeom>
            <a:ln w="12700">
              <a:solidFill>
                <a:srgbClr val="D16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0080" y="337184"/>
            <a:ext cx="804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6035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DejaVu Sans"/>
                <a:cs typeface="DejaVu Sans"/>
              </a:rPr>
              <a:t>Adipocyte Hypertrophy </a:t>
            </a:r>
            <a:r>
              <a:rPr sz="1800" spc="-150" dirty="0">
                <a:latin typeface="DejaVu Sans"/>
                <a:cs typeface="DejaVu Sans"/>
              </a:rPr>
              <a:t>and/or</a:t>
            </a:r>
            <a:r>
              <a:rPr sz="1800" spc="-75" dirty="0">
                <a:latin typeface="DejaVu Sans"/>
                <a:cs typeface="DejaVu Sans"/>
              </a:rPr>
              <a:t> </a:t>
            </a:r>
            <a:r>
              <a:rPr sz="1800" spc="-160" dirty="0">
                <a:latin typeface="DejaVu Sans"/>
                <a:cs typeface="DejaVu Sans"/>
              </a:rPr>
              <a:t>Hyperplasia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0540" y="1428750"/>
            <a:ext cx="8226298" cy="3202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559" y="179831"/>
            <a:ext cx="4592320" cy="666115"/>
            <a:chOff x="289559" y="179831"/>
            <a:chExt cx="4592320" cy="666115"/>
          </a:xfrm>
        </p:grpSpPr>
        <p:sp>
          <p:nvSpPr>
            <p:cNvPr id="3" name="object 3"/>
            <p:cNvSpPr/>
            <p:nvPr/>
          </p:nvSpPr>
          <p:spPr>
            <a:xfrm>
              <a:off x="289559" y="179831"/>
              <a:ext cx="4591812" cy="665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4266" y="420877"/>
              <a:ext cx="4047451" cy="371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45286" y="991488"/>
            <a:ext cx="2068982" cy="290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9204" y="991488"/>
            <a:ext cx="1075817" cy="230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859" y="1396872"/>
            <a:ext cx="3589693" cy="2901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2951" y="1863089"/>
            <a:ext cx="53593" cy="174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0564" y="1802257"/>
            <a:ext cx="2300605" cy="2901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3121" y="1802257"/>
            <a:ext cx="3479419" cy="2901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286" y="2137282"/>
            <a:ext cx="740689" cy="2255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8300" y="2597657"/>
            <a:ext cx="53593" cy="1743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43051" y="2536825"/>
            <a:ext cx="7397115" cy="564515"/>
            <a:chOff x="843051" y="2536825"/>
            <a:chExt cx="7397115" cy="564515"/>
          </a:xfrm>
        </p:grpSpPr>
        <p:sp>
          <p:nvSpPr>
            <p:cNvPr id="14" name="object 14"/>
            <p:cNvSpPr/>
            <p:nvPr/>
          </p:nvSpPr>
          <p:spPr>
            <a:xfrm>
              <a:off x="1824736" y="2536825"/>
              <a:ext cx="6414896" cy="29019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3051" y="2866009"/>
              <a:ext cx="1409039" cy="2306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7524" y="3047491"/>
              <a:ext cx="53593" cy="537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845286" y="3271392"/>
            <a:ext cx="1393977" cy="2306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0167" y="3281045"/>
            <a:ext cx="1004443" cy="2209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3709" y="3676777"/>
            <a:ext cx="1518170" cy="2306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5940" y="847699"/>
            <a:ext cx="2889250" cy="353758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800" spc="-190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spc="-190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8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286385" algn="l"/>
                <a:tab pos="287020" algn="l"/>
              </a:tabLst>
            </a:pPr>
            <a:r>
              <a:rPr sz="2400" b="1" spc="-250" dirty="0">
                <a:solidFill>
                  <a:srgbClr val="FF0000"/>
                </a:solidFill>
                <a:latin typeface="DejaVu Sans"/>
                <a:cs typeface="DejaVu Sans"/>
              </a:rPr>
              <a:t>Endocrine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16248"/>
              </a:buClr>
              <a:buFont typeface="DejaVu Sans"/>
              <a:buChar char=""/>
            </a:pPr>
            <a:endParaRPr sz="245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buClr>
                <a:srgbClr val="D16248"/>
              </a:buClr>
              <a:buSzPct val="75000"/>
              <a:buFont typeface="DejaVu Sans"/>
              <a:buChar char=""/>
              <a:tabLst>
                <a:tab pos="286385" algn="l"/>
                <a:tab pos="287020" algn="l"/>
              </a:tabLst>
            </a:pPr>
            <a:r>
              <a:rPr sz="2400" b="1" spc="-365" dirty="0">
                <a:solidFill>
                  <a:srgbClr val="FF0000"/>
                </a:solidFill>
                <a:latin typeface="DejaVu Sans"/>
                <a:cs typeface="DejaVu Sans"/>
              </a:rPr>
              <a:t>Drugs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16248"/>
              </a:buClr>
              <a:buFont typeface="DejaVu Sans"/>
              <a:buChar char=""/>
            </a:pPr>
            <a:endParaRPr sz="3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800" spc="-190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spc="-190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8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43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286385" algn="l"/>
                <a:tab pos="287020" algn="l"/>
              </a:tabLst>
            </a:pPr>
            <a:r>
              <a:rPr sz="2400" b="1" spc="-350" dirty="0">
                <a:solidFill>
                  <a:srgbClr val="FF0000"/>
                </a:solidFill>
                <a:latin typeface="DejaVu Sans"/>
                <a:cs typeface="DejaVu Sans"/>
              </a:rPr>
              <a:t>Smoking</a:t>
            </a:r>
            <a:r>
              <a:rPr sz="2400" b="1" spc="-229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400" b="1" spc="-275" dirty="0">
                <a:solidFill>
                  <a:srgbClr val="FF0000"/>
                </a:solidFill>
                <a:latin typeface="DejaVu Sans"/>
                <a:cs typeface="DejaVu Sans"/>
              </a:rPr>
              <a:t>cessation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6051" y="830580"/>
            <a:ext cx="8728075" cy="4312920"/>
            <a:chOff x="416051" y="830580"/>
            <a:chExt cx="8728075" cy="4312920"/>
          </a:xfrm>
        </p:grpSpPr>
        <p:sp>
          <p:nvSpPr>
            <p:cNvPr id="22" name="object 22"/>
            <p:cNvSpPr/>
            <p:nvPr/>
          </p:nvSpPr>
          <p:spPr>
            <a:xfrm>
              <a:off x="416051" y="937260"/>
              <a:ext cx="388620" cy="3535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8555" y="830580"/>
              <a:ext cx="2552700" cy="4602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22447" y="830580"/>
              <a:ext cx="1476755" cy="4602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6051" y="1342644"/>
              <a:ext cx="388620" cy="3535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8555" y="1235964"/>
              <a:ext cx="3973068" cy="4602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6051" y="1748027"/>
              <a:ext cx="388620" cy="3535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8555" y="1641348"/>
              <a:ext cx="1802892" cy="46024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72640" y="1641348"/>
              <a:ext cx="569976" cy="4602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73807" y="1641348"/>
              <a:ext cx="2811780" cy="46024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16780" y="1641348"/>
              <a:ext cx="3966972" cy="46024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8555" y="1970532"/>
              <a:ext cx="1144524" cy="4602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6051" y="2482596"/>
              <a:ext cx="388620" cy="3535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8555" y="2375916"/>
              <a:ext cx="1158240" cy="46024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27987" y="2375916"/>
              <a:ext cx="571500" cy="46024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0679" y="2375916"/>
              <a:ext cx="6891528" cy="46024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8555" y="2705100"/>
              <a:ext cx="1807464" cy="46024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77212" y="2705100"/>
              <a:ext cx="480060" cy="46024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6051" y="3217163"/>
              <a:ext cx="388620" cy="3535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8555" y="3110484"/>
              <a:ext cx="1883664" cy="4602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53412" y="3110484"/>
              <a:ext cx="1405127" cy="46024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6051" y="3622547"/>
              <a:ext cx="388620" cy="3535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8555" y="3515868"/>
              <a:ext cx="1908048" cy="46024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6051" y="4027931"/>
              <a:ext cx="388620" cy="3535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8555" y="3921252"/>
              <a:ext cx="2958084" cy="46024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95999" y="2720721"/>
              <a:ext cx="3047999" cy="242277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2132"/>
            <a:ext cx="3553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60" dirty="0">
                <a:solidFill>
                  <a:srgbClr val="636B85"/>
                </a:solidFill>
              </a:rPr>
              <a:t>What </a:t>
            </a:r>
            <a:r>
              <a:rPr sz="3200" spc="-465" dirty="0">
                <a:solidFill>
                  <a:srgbClr val="636B85"/>
                </a:solidFill>
              </a:rPr>
              <a:t>causes</a:t>
            </a:r>
            <a:r>
              <a:rPr sz="3200" spc="-225" dirty="0">
                <a:solidFill>
                  <a:srgbClr val="636B85"/>
                </a:solidFill>
              </a:rPr>
              <a:t> </a:t>
            </a:r>
            <a:r>
              <a:rPr sz="3200" spc="-365" dirty="0">
                <a:solidFill>
                  <a:srgbClr val="636B85"/>
                </a:solidFill>
              </a:rPr>
              <a:t>obesity?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47178" y="1002411"/>
            <a:ext cx="1577886" cy="305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178" y="1426336"/>
            <a:ext cx="2018576" cy="314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3772" y="1866392"/>
            <a:ext cx="381406" cy="239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3433" y="1763395"/>
            <a:ext cx="12515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265" dirty="0">
                <a:solidFill>
                  <a:srgbClr val="FF0000"/>
                </a:solidFill>
                <a:latin typeface="DejaVu Sans"/>
                <a:cs typeface="DejaVu Sans"/>
              </a:rPr>
              <a:t>Inactive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76017" y="1859152"/>
            <a:ext cx="1296796" cy="314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772" y="2291969"/>
            <a:ext cx="2494864" cy="255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178" y="2724785"/>
            <a:ext cx="4780318" cy="314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7178" y="3157601"/>
            <a:ext cx="702475" cy="2501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845185"/>
            <a:ext cx="159385" cy="305689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950" spc="-204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9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950" spc="-204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9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950" spc="-204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9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950" spc="-204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9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950" spc="-200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9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950" spc="-204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9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950" spc="-204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950">
              <a:latin typeface="DejaVu Sans"/>
              <a:cs typeface="DejaVu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178" y="3590416"/>
            <a:ext cx="1099604" cy="2501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51761" y="3026087"/>
            <a:ext cx="2530475" cy="891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350" marR="5080" indent="-375285">
              <a:lnSpc>
                <a:spcPct val="109300"/>
              </a:lnSpc>
              <a:spcBef>
                <a:spcPts val="95"/>
              </a:spcBef>
            </a:pPr>
            <a:r>
              <a:rPr sz="2600" b="1" spc="-295" dirty="0">
                <a:solidFill>
                  <a:srgbClr val="FF0000"/>
                </a:solidFill>
                <a:latin typeface="DejaVu Sans"/>
                <a:cs typeface="DejaVu Sans"/>
              </a:rPr>
              <a:t>advertising  </a:t>
            </a:r>
            <a:r>
              <a:rPr sz="2600" b="1" spc="-310" dirty="0">
                <a:solidFill>
                  <a:srgbClr val="FF0000"/>
                </a:solidFill>
                <a:latin typeface="DejaVu Sans"/>
                <a:cs typeface="DejaVu Sans"/>
              </a:rPr>
              <a:t>neighborhood</a:t>
            </a:r>
            <a:endParaRPr sz="2600">
              <a:latin typeface="DejaVu Sans"/>
              <a:cs typeface="DejaVu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3859" y="819911"/>
            <a:ext cx="8105140" cy="3451860"/>
            <a:chOff x="403859" y="819911"/>
            <a:chExt cx="8105140" cy="3451860"/>
          </a:xfrm>
        </p:grpSpPr>
        <p:sp>
          <p:nvSpPr>
            <p:cNvPr id="15" name="object 15"/>
            <p:cNvSpPr/>
            <p:nvPr/>
          </p:nvSpPr>
          <p:spPr>
            <a:xfrm>
              <a:off x="828611" y="3950220"/>
              <a:ext cx="2144458" cy="2470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3859" y="3531107"/>
              <a:ext cx="422148" cy="3840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3859" y="934211"/>
              <a:ext cx="422148" cy="384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315" y="819911"/>
              <a:ext cx="2004060" cy="4983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3859" y="1367027"/>
              <a:ext cx="422148" cy="384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3315" y="1252727"/>
              <a:ext cx="2455164" cy="4983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3859" y="1799844"/>
              <a:ext cx="422148" cy="3840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3315" y="1685544"/>
              <a:ext cx="902208" cy="49834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6236" y="1685544"/>
              <a:ext cx="1626108" cy="4983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52115" y="1685544"/>
              <a:ext cx="1731263" cy="49834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3859" y="2232659"/>
              <a:ext cx="422148" cy="384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3315" y="2118359"/>
              <a:ext cx="2930652" cy="4983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3859" y="2665476"/>
              <a:ext cx="422148" cy="384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3315" y="2551176"/>
              <a:ext cx="5213604" cy="4983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3859" y="3098291"/>
              <a:ext cx="422148" cy="384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3315" y="2983991"/>
              <a:ext cx="1240536" cy="4983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64563" y="2983991"/>
              <a:ext cx="2106167" cy="4983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3315" y="3416807"/>
              <a:ext cx="1615440" cy="4983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76217" y="3590416"/>
              <a:ext cx="3923791" cy="3148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39468" y="3416807"/>
              <a:ext cx="2531363" cy="49834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66031" y="3416807"/>
              <a:ext cx="4442460" cy="49834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3315" y="3773423"/>
              <a:ext cx="2570988" cy="49834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544"/>
            <a:ext cx="9144000" cy="4873625"/>
            <a:chOff x="0" y="15544"/>
            <a:chExt cx="9144000" cy="4873625"/>
          </a:xfrm>
        </p:grpSpPr>
        <p:sp>
          <p:nvSpPr>
            <p:cNvPr id="3" name="object 3"/>
            <p:cNvSpPr/>
            <p:nvPr/>
          </p:nvSpPr>
          <p:spPr>
            <a:xfrm>
              <a:off x="0" y="723900"/>
              <a:ext cx="2181225" cy="10382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9442" y="15544"/>
              <a:ext cx="7004557" cy="4873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4979"/>
            <a:ext cx="2272665" cy="382905"/>
            <a:chOff x="0" y="1744979"/>
            <a:chExt cx="2272665" cy="382905"/>
          </a:xfrm>
        </p:grpSpPr>
        <p:sp>
          <p:nvSpPr>
            <p:cNvPr id="3" name="object 3"/>
            <p:cNvSpPr/>
            <p:nvPr/>
          </p:nvSpPr>
          <p:spPr>
            <a:xfrm>
              <a:off x="87001" y="1886584"/>
              <a:ext cx="2027371" cy="2247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744979"/>
              <a:ext cx="2272284" cy="382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442972" y="0"/>
            <a:ext cx="6701027" cy="485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2132"/>
            <a:ext cx="2630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0" dirty="0">
                <a:solidFill>
                  <a:srgbClr val="636B85"/>
                </a:solidFill>
              </a:rPr>
              <a:t>Energy</a:t>
            </a:r>
            <a:r>
              <a:rPr sz="3200" spc="-300" dirty="0">
                <a:solidFill>
                  <a:srgbClr val="636B85"/>
                </a:solidFill>
              </a:rPr>
              <a:t> balance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61409"/>
            <a:ext cx="7605395" cy="2708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86385" algn="l"/>
              </a:tabLst>
            </a:pPr>
            <a:r>
              <a:rPr sz="1950" spc="-204" dirty="0">
                <a:solidFill>
                  <a:srgbClr val="D16248"/>
                </a:solidFill>
                <a:latin typeface="DejaVu Sans"/>
                <a:cs typeface="DejaVu Sans"/>
              </a:rPr>
              <a:t>	</a:t>
            </a:r>
            <a:r>
              <a:rPr sz="2600" spc="-290" dirty="0">
                <a:latin typeface="DejaVu Sans"/>
                <a:cs typeface="DejaVu Sans"/>
              </a:rPr>
              <a:t>3</a:t>
            </a:r>
            <a:r>
              <a:rPr sz="2600" spc="-65" dirty="0">
                <a:latin typeface="DejaVu Sans"/>
                <a:cs typeface="DejaVu Sans"/>
              </a:rPr>
              <a:t> </a:t>
            </a:r>
            <a:r>
              <a:rPr sz="2600" spc="-210" dirty="0">
                <a:latin typeface="DejaVu Sans"/>
                <a:cs typeface="DejaVu Sans"/>
              </a:rPr>
              <a:t>components</a:t>
            </a:r>
            <a:endParaRPr sz="2600">
              <a:latin typeface="DejaVu Sans"/>
              <a:cs typeface="DejaVu Sans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600" spc="-105" dirty="0">
                <a:solidFill>
                  <a:srgbClr val="00AF50"/>
                </a:solidFill>
                <a:latin typeface="DejaVu Sans"/>
                <a:cs typeface="DejaVu Sans"/>
              </a:rPr>
              <a:t>Afferent </a:t>
            </a:r>
            <a:r>
              <a:rPr sz="2600" spc="-75" dirty="0">
                <a:solidFill>
                  <a:srgbClr val="00AF50"/>
                </a:solidFill>
                <a:latin typeface="DejaVu Sans"/>
                <a:cs typeface="DejaVu Sans"/>
              </a:rPr>
              <a:t>/peripheral</a:t>
            </a:r>
            <a:r>
              <a:rPr sz="2600" spc="-4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600" spc="-235" dirty="0">
                <a:solidFill>
                  <a:srgbClr val="00AF50"/>
                </a:solidFill>
                <a:latin typeface="DejaVu Sans"/>
                <a:cs typeface="DejaVu Sans"/>
              </a:rPr>
              <a:t>system</a:t>
            </a:r>
            <a:endParaRPr sz="2600">
              <a:latin typeface="DejaVu Sans"/>
              <a:cs typeface="DejaVu Sans"/>
            </a:endParaRPr>
          </a:p>
          <a:p>
            <a:pPr marL="631190" lvl="1" indent="-221615">
              <a:lnSpc>
                <a:spcPct val="100000"/>
              </a:lnSpc>
              <a:spcBef>
                <a:spcPts val="600"/>
              </a:spcBef>
              <a:buChar char="-"/>
              <a:tabLst>
                <a:tab pos="631825" algn="l"/>
              </a:tabLst>
            </a:pPr>
            <a:r>
              <a:rPr sz="2600" spc="-185" dirty="0">
                <a:latin typeface="DejaVu Sans"/>
                <a:cs typeface="DejaVu Sans"/>
              </a:rPr>
              <a:t>Generates </a:t>
            </a:r>
            <a:r>
              <a:rPr sz="2600" spc="-195" dirty="0">
                <a:latin typeface="DejaVu Sans"/>
                <a:cs typeface="DejaVu Sans"/>
              </a:rPr>
              <a:t>signals </a:t>
            </a:r>
            <a:r>
              <a:rPr sz="2600" spc="-150" dirty="0">
                <a:latin typeface="DejaVu Sans"/>
                <a:cs typeface="DejaVu Sans"/>
              </a:rPr>
              <a:t>from </a:t>
            </a:r>
            <a:r>
              <a:rPr sz="2600" spc="-185" dirty="0">
                <a:latin typeface="DejaVu Sans"/>
                <a:cs typeface="DejaVu Sans"/>
              </a:rPr>
              <a:t>various</a:t>
            </a:r>
            <a:r>
              <a:rPr sz="2600" spc="300" dirty="0">
                <a:latin typeface="DejaVu Sans"/>
                <a:cs typeface="DejaVu Sans"/>
              </a:rPr>
              <a:t> </a:t>
            </a:r>
            <a:r>
              <a:rPr sz="2600" spc="-150" dirty="0">
                <a:latin typeface="DejaVu Sans"/>
                <a:cs typeface="DejaVu Sans"/>
              </a:rPr>
              <a:t>sites</a:t>
            </a:r>
            <a:endParaRPr sz="2600">
              <a:latin typeface="DejaVu Sans"/>
              <a:cs typeface="DejaVu Sans"/>
            </a:endParaRPr>
          </a:p>
          <a:p>
            <a:pPr marL="12700" marR="5080" lvl="1" indent="397510">
              <a:lnSpc>
                <a:spcPct val="100000"/>
              </a:lnSpc>
              <a:spcBef>
                <a:spcPts val="600"/>
              </a:spcBef>
              <a:buChar char="-"/>
              <a:tabLst>
                <a:tab pos="631825" algn="l"/>
                <a:tab pos="3926840" algn="l"/>
              </a:tabLst>
            </a:pPr>
            <a:r>
              <a:rPr sz="2600" spc="-245" dirty="0">
                <a:latin typeface="DejaVu Sans"/>
                <a:cs typeface="DejaVu Sans"/>
              </a:rPr>
              <a:t>Composed  </a:t>
            </a:r>
            <a:r>
              <a:rPr sz="2600" spc="-75" dirty="0">
                <a:latin typeface="DejaVu Sans"/>
                <a:cs typeface="DejaVu Sans"/>
              </a:rPr>
              <a:t>of</a:t>
            </a:r>
            <a:r>
              <a:rPr sz="2600" spc="-385" dirty="0">
                <a:latin typeface="DejaVu Sans"/>
                <a:cs typeface="DejaVu Sans"/>
              </a:rPr>
              <a:t> </a:t>
            </a:r>
            <a:r>
              <a:rPr sz="2600" spc="-90" dirty="0">
                <a:latin typeface="DejaVu Sans"/>
                <a:cs typeface="DejaVu Sans"/>
              </a:rPr>
              <a:t>leptin</a:t>
            </a:r>
            <a:r>
              <a:rPr sz="2600" spc="-55" dirty="0">
                <a:latin typeface="DejaVu Sans"/>
                <a:cs typeface="DejaVu Sans"/>
              </a:rPr>
              <a:t> </a:t>
            </a:r>
            <a:r>
              <a:rPr sz="2600" spc="125" dirty="0">
                <a:latin typeface="DejaVu Sans"/>
                <a:cs typeface="DejaVu Sans"/>
              </a:rPr>
              <a:t>,	</a:t>
            </a:r>
            <a:r>
              <a:rPr sz="2600" spc="-145" dirty="0">
                <a:latin typeface="DejaVu Sans"/>
                <a:cs typeface="DejaVu Sans"/>
              </a:rPr>
              <a:t>adiponectin </a:t>
            </a:r>
            <a:r>
              <a:rPr sz="2600" spc="15" dirty="0">
                <a:latin typeface="DejaVu Sans"/>
                <a:cs typeface="DejaVu Sans"/>
              </a:rPr>
              <a:t>- </a:t>
            </a:r>
            <a:r>
              <a:rPr sz="2600" spc="-229" dirty="0">
                <a:latin typeface="DejaVu Sans"/>
                <a:cs typeface="DejaVu Sans"/>
              </a:rPr>
              <a:t>by </a:t>
            </a:r>
            <a:r>
              <a:rPr sz="2600" spc="-55" dirty="0">
                <a:latin typeface="DejaVu Sans"/>
                <a:cs typeface="DejaVu Sans"/>
              </a:rPr>
              <a:t>fat  </a:t>
            </a:r>
            <a:r>
              <a:rPr sz="2600" spc="-70" dirty="0">
                <a:latin typeface="DejaVu Sans"/>
                <a:cs typeface="DejaVu Sans"/>
              </a:rPr>
              <a:t>cells, </a:t>
            </a:r>
            <a:r>
              <a:rPr sz="2600" spc="-140" dirty="0">
                <a:latin typeface="DejaVu Sans"/>
                <a:cs typeface="DejaVu Sans"/>
              </a:rPr>
              <a:t>ghrelin </a:t>
            </a:r>
            <a:r>
              <a:rPr sz="2600" spc="-150" dirty="0">
                <a:latin typeface="DejaVu Sans"/>
                <a:cs typeface="DejaVu Sans"/>
              </a:rPr>
              <a:t>from </a:t>
            </a:r>
            <a:r>
              <a:rPr sz="2600" spc="-170" dirty="0">
                <a:latin typeface="DejaVu Sans"/>
                <a:cs typeface="DejaVu Sans"/>
              </a:rPr>
              <a:t>stomach, </a:t>
            </a:r>
            <a:r>
              <a:rPr sz="2600" spc="-140" dirty="0">
                <a:latin typeface="DejaVu Sans"/>
                <a:cs typeface="DejaVu Sans"/>
              </a:rPr>
              <a:t>peptide </a:t>
            </a:r>
            <a:r>
              <a:rPr sz="2600" spc="-110" dirty="0">
                <a:latin typeface="DejaVu Sans"/>
                <a:cs typeface="DejaVu Sans"/>
              </a:rPr>
              <a:t>YY </a:t>
            </a:r>
            <a:r>
              <a:rPr sz="2600" spc="-95" dirty="0">
                <a:latin typeface="DejaVu Sans"/>
                <a:cs typeface="DejaVu Sans"/>
              </a:rPr>
              <a:t>(PYY) </a:t>
            </a:r>
            <a:r>
              <a:rPr sz="2600" spc="-150" dirty="0">
                <a:latin typeface="DejaVu Sans"/>
                <a:cs typeface="DejaVu Sans"/>
              </a:rPr>
              <a:t>from  </a:t>
            </a:r>
            <a:r>
              <a:rPr sz="2600" spc="-105" dirty="0">
                <a:latin typeface="DejaVu Sans"/>
                <a:cs typeface="DejaVu Sans"/>
              </a:rPr>
              <a:t>ileum, </a:t>
            </a:r>
            <a:r>
              <a:rPr sz="2600" spc="-100" dirty="0">
                <a:latin typeface="DejaVu Sans"/>
                <a:cs typeface="DejaVu Sans"/>
              </a:rPr>
              <a:t>colon, </a:t>
            </a:r>
            <a:r>
              <a:rPr sz="2600" spc="-130" dirty="0">
                <a:latin typeface="DejaVu Sans"/>
                <a:cs typeface="DejaVu Sans"/>
              </a:rPr>
              <a:t>insulin </a:t>
            </a:r>
            <a:r>
              <a:rPr sz="2600" spc="-150" dirty="0">
                <a:latin typeface="DejaVu Sans"/>
                <a:cs typeface="DejaVu Sans"/>
              </a:rPr>
              <a:t>from</a:t>
            </a:r>
            <a:r>
              <a:rPr sz="2600" spc="114" dirty="0">
                <a:latin typeface="DejaVu Sans"/>
                <a:cs typeface="DejaVu Sans"/>
              </a:rPr>
              <a:t> </a:t>
            </a:r>
            <a:r>
              <a:rPr sz="2600" spc="-200" dirty="0">
                <a:latin typeface="DejaVu Sans"/>
                <a:cs typeface="DejaVu Sans"/>
              </a:rPr>
              <a:t>pancreas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2329"/>
            <a:ext cx="7985759" cy="352297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35" dirty="0">
                <a:solidFill>
                  <a:srgbClr val="00AF50"/>
                </a:solidFill>
                <a:latin typeface="DejaVu Sans"/>
                <a:cs typeface="DejaVu Sans"/>
              </a:rPr>
              <a:t>2.Arcuate </a:t>
            </a:r>
            <a:r>
              <a:rPr sz="2400" spc="-175" dirty="0">
                <a:solidFill>
                  <a:srgbClr val="00AF50"/>
                </a:solidFill>
                <a:latin typeface="DejaVu Sans"/>
                <a:cs typeface="DejaVu Sans"/>
              </a:rPr>
              <a:t>nucleus </a:t>
            </a:r>
            <a:r>
              <a:rPr sz="2400" spc="-100" dirty="0">
                <a:solidFill>
                  <a:srgbClr val="00AF50"/>
                </a:solidFill>
                <a:latin typeface="DejaVu Sans"/>
                <a:cs typeface="DejaVu Sans"/>
              </a:rPr>
              <a:t>in</a:t>
            </a:r>
            <a:r>
              <a:rPr sz="2400" spc="21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400" spc="-195" dirty="0">
                <a:solidFill>
                  <a:srgbClr val="00AF50"/>
                </a:solidFill>
                <a:latin typeface="DejaVu Sans"/>
                <a:cs typeface="DejaVu Sans"/>
              </a:rPr>
              <a:t>hypothalamus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75" dirty="0">
                <a:latin typeface="DejaVu Sans"/>
                <a:cs typeface="DejaVu Sans"/>
              </a:rPr>
              <a:t>-Processes </a:t>
            </a:r>
            <a:r>
              <a:rPr sz="2400" spc="-180" dirty="0">
                <a:latin typeface="DejaVu Sans"/>
                <a:cs typeface="DejaVu Sans"/>
              </a:rPr>
              <a:t>&amp; </a:t>
            </a:r>
            <a:r>
              <a:rPr sz="2400" spc="-140" dirty="0">
                <a:latin typeface="DejaVu Sans"/>
                <a:cs typeface="DejaVu Sans"/>
              </a:rPr>
              <a:t>integrates </a:t>
            </a:r>
            <a:r>
              <a:rPr sz="2400" spc="-175" dirty="0">
                <a:latin typeface="DejaVu Sans"/>
                <a:cs typeface="DejaVu Sans"/>
              </a:rPr>
              <a:t>neurohumoral </a:t>
            </a:r>
            <a:r>
              <a:rPr sz="2400" spc="-125" dirty="0">
                <a:latin typeface="DejaVu Sans"/>
                <a:cs typeface="DejaVu Sans"/>
              </a:rPr>
              <a:t>peripheral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spc="-180" dirty="0">
                <a:latin typeface="DejaVu Sans"/>
                <a:cs typeface="DejaVu Sans"/>
              </a:rPr>
              <a:t>signals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55" dirty="0">
                <a:latin typeface="DejaVu Sans"/>
                <a:cs typeface="DejaVu Sans"/>
              </a:rPr>
              <a:t>-Generates </a:t>
            </a:r>
            <a:r>
              <a:rPr sz="2400" spc="-90" dirty="0">
                <a:latin typeface="DejaVu Sans"/>
                <a:cs typeface="DejaVu Sans"/>
              </a:rPr>
              <a:t>efferent</a:t>
            </a:r>
            <a:r>
              <a:rPr sz="2400" spc="100" dirty="0">
                <a:latin typeface="DejaVu Sans"/>
                <a:cs typeface="DejaVu Sans"/>
              </a:rPr>
              <a:t> </a:t>
            </a:r>
            <a:r>
              <a:rPr sz="2400" spc="-180" dirty="0">
                <a:latin typeface="DejaVu Sans"/>
                <a:cs typeface="DejaVu Sans"/>
              </a:rPr>
              <a:t>signals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200" dirty="0">
                <a:latin typeface="DejaVu Sans"/>
                <a:cs typeface="DejaVu Sans"/>
              </a:rPr>
              <a:t>-Composed </a:t>
            </a:r>
            <a:r>
              <a:rPr sz="2400" spc="-70" dirty="0">
                <a:latin typeface="DejaVu Sans"/>
                <a:cs typeface="DejaVu Sans"/>
              </a:rPr>
              <a:t>of </a:t>
            </a:r>
            <a:r>
              <a:rPr sz="2400" spc="-270" dirty="0">
                <a:latin typeface="DejaVu Sans"/>
                <a:cs typeface="DejaVu Sans"/>
              </a:rPr>
              <a:t>2 </a:t>
            </a:r>
            <a:r>
              <a:rPr sz="2400" spc="-200" dirty="0">
                <a:latin typeface="DejaVu Sans"/>
                <a:cs typeface="DejaVu Sans"/>
              </a:rPr>
              <a:t>subsets </a:t>
            </a:r>
            <a:r>
              <a:rPr sz="2400" spc="-70" dirty="0">
                <a:latin typeface="DejaVu Sans"/>
                <a:cs typeface="DejaVu Sans"/>
              </a:rPr>
              <a:t>of </a:t>
            </a:r>
            <a:r>
              <a:rPr sz="2400" spc="-55" dirty="0">
                <a:latin typeface="DejaVu Sans"/>
                <a:cs typeface="DejaVu Sans"/>
              </a:rPr>
              <a:t>first </a:t>
            </a:r>
            <a:r>
              <a:rPr sz="2400" spc="-135" dirty="0">
                <a:latin typeface="DejaVu Sans"/>
                <a:cs typeface="DejaVu Sans"/>
              </a:rPr>
              <a:t>order</a:t>
            </a:r>
            <a:r>
              <a:rPr sz="2400" spc="125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neurons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ts val="2735"/>
              </a:lnSpc>
              <a:spcBef>
                <a:spcPts val="31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95" dirty="0">
                <a:latin typeface="DejaVu Sans"/>
                <a:cs typeface="DejaVu Sans"/>
              </a:rPr>
              <a:t>1.POMC </a:t>
            </a:r>
            <a:r>
              <a:rPr sz="2400" spc="-125" dirty="0">
                <a:latin typeface="DejaVu Sans"/>
                <a:cs typeface="DejaVu Sans"/>
              </a:rPr>
              <a:t>(pro-opiomelanocortin) </a:t>
            </a:r>
            <a:r>
              <a:rPr sz="2400" spc="-180" dirty="0">
                <a:latin typeface="DejaVu Sans"/>
                <a:cs typeface="DejaVu Sans"/>
              </a:rPr>
              <a:t>&amp; </a:t>
            </a:r>
            <a:r>
              <a:rPr sz="2400" spc="-229" dirty="0">
                <a:latin typeface="DejaVu Sans"/>
                <a:cs typeface="DejaVu Sans"/>
              </a:rPr>
              <a:t>CART </a:t>
            </a:r>
            <a:r>
              <a:rPr sz="2400" spc="-140" dirty="0">
                <a:latin typeface="DejaVu Sans"/>
                <a:cs typeface="DejaVu Sans"/>
              </a:rPr>
              <a:t>(cocaine</a:t>
            </a:r>
            <a:r>
              <a:rPr sz="2400" spc="-110" dirty="0">
                <a:latin typeface="DejaVu Sans"/>
                <a:cs typeface="DejaVu Sans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and</a:t>
            </a:r>
            <a:endParaRPr sz="2400">
              <a:latin typeface="DejaVu Sans"/>
              <a:cs typeface="DejaVu Sans"/>
            </a:endParaRPr>
          </a:p>
          <a:p>
            <a:pPr marL="286385">
              <a:lnSpc>
                <a:spcPts val="2735"/>
              </a:lnSpc>
            </a:pPr>
            <a:r>
              <a:rPr sz="2400" spc="-160" dirty="0">
                <a:latin typeface="DejaVu Sans"/>
                <a:cs typeface="DejaVu Sans"/>
              </a:rPr>
              <a:t>amphetamine-regulated </a:t>
            </a:r>
            <a:r>
              <a:rPr sz="2400" spc="-125" dirty="0">
                <a:latin typeface="DejaVu Sans"/>
                <a:cs typeface="DejaVu Sans"/>
              </a:rPr>
              <a:t>transcripts)</a:t>
            </a:r>
            <a:r>
              <a:rPr sz="2400" spc="135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neurons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45" dirty="0">
                <a:latin typeface="DejaVu Sans"/>
                <a:cs typeface="DejaVu Sans"/>
              </a:rPr>
              <a:t>2.Neuropeptide </a:t>
            </a:r>
            <a:r>
              <a:rPr sz="2400" spc="-100" dirty="0">
                <a:latin typeface="DejaVu Sans"/>
                <a:cs typeface="DejaVu Sans"/>
              </a:rPr>
              <a:t>Y </a:t>
            </a:r>
            <a:r>
              <a:rPr sz="2400" spc="-180" dirty="0">
                <a:latin typeface="DejaVu Sans"/>
                <a:cs typeface="DejaVu Sans"/>
              </a:rPr>
              <a:t>&amp; </a:t>
            </a:r>
            <a:r>
              <a:rPr sz="2400" spc="-235" dirty="0">
                <a:latin typeface="DejaVu Sans"/>
                <a:cs typeface="DejaVu Sans"/>
              </a:rPr>
              <a:t>AgRP </a:t>
            </a:r>
            <a:r>
              <a:rPr sz="2400" spc="-114" dirty="0">
                <a:latin typeface="DejaVu Sans"/>
                <a:cs typeface="DejaVu Sans"/>
              </a:rPr>
              <a:t>(agouti-related</a:t>
            </a:r>
            <a:r>
              <a:rPr sz="2400" spc="315" dirty="0">
                <a:latin typeface="DejaVu Sans"/>
                <a:cs typeface="DejaVu Sans"/>
              </a:rPr>
              <a:t> </a:t>
            </a:r>
            <a:r>
              <a:rPr sz="2400" spc="-125" dirty="0">
                <a:latin typeface="DejaVu Sans"/>
                <a:cs typeface="DejaVu Sans"/>
              </a:rPr>
              <a:t>peptide)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ts val="2735"/>
              </a:lnSpc>
              <a:spcBef>
                <a:spcPts val="31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85" dirty="0">
                <a:latin typeface="DejaVu Sans"/>
                <a:cs typeface="DejaVu Sans"/>
              </a:rPr>
              <a:t>These </a:t>
            </a:r>
            <a:r>
              <a:rPr sz="2400" spc="-60" dirty="0">
                <a:latin typeface="DejaVu Sans"/>
                <a:cs typeface="DejaVu Sans"/>
              </a:rPr>
              <a:t>first </a:t>
            </a:r>
            <a:r>
              <a:rPr sz="2400" spc="-135" dirty="0">
                <a:latin typeface="DejaVu Sans"/>
                <a:cs typeface="DejaVu Sans"/>
              </a:rPr>
              <a:t>order </a:t>
            </a:r>
            <a:r>
              <a:rPr sz="2400" spc="-195" dirty="0">
                <a:latin typeface="DejaVu Sans"/>
                <a:cs typeface="DejaVu Sans"/>
              </a:rPr>
              <a:t>neurons </a:t>
            </a:r>
            <a:r>
              <a:rPr sz="2400" spc="-180" dirty="0">
                <a:latin typeface="DejaVu Sans"/>
                <a:cs typeface="DejaVu Sans"/>
              </a:rPr>
              <a:t>communicate </a:t>
            </a:r>
            <a:r>
              <a:rPr sz="2400" spc="-95" dirty="0">
                <a:latin typeface="DejaVu Sans"/>
                <a:cs typeface="DejaVu Sans"/>
              </a:rPr>
              <a:t>with </a:t>
            </a:r>
            <a:r>
              <a:rPr sz="2400" spc="-195" dirty="0">
                <a:latin typeface="DejaVu Sans"/>
                <a:cs typeface="DejaVu Sans"/>
              </a:rPr>
              <a:t>second</a:t>
            </a:r>
            <a:endParaRPr sz="2400">
              <a:latin typeface="DejaVu Sans"/>
              <a:cs typeface="DejaVu Sans"/>
            </a:endParaRPr>
          </a:p>
          <a:p>
            <a:pPr marL="286385">
              <a:lnSpc>
                <a:spcPts val="2735"/>
              </a:lnSpc>
            </a:pPr>
            <a:r>
              <a:rPr sz="2400" spc="-135" dirty="0">
                <a:latin typeface="DejaVu Sans"/>
                <a:cs typeface="DejaVu Sans"/>
              </a:rPr>
              <a:t>order</a:t>
            </a:r>
            <a:r>
              <a:rPr sz="2400" spc="-40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neurons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1409"/>
            <a:ext cx="7430770" cy="17633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80" dirty="0">
                <a:latin typeface="DejaVu Sans"/>
                <a:cs typeface="DejaVu Sans"/>
              </a:rPr>
              <a:t>3</a:t>
            </a:r>
            <a:r>
              <a:rPr sz="2600" spc="-80" dirty="0">
                <a:solidFill>
                  <a:srgbClr val="00AF50"/>
                </a:solidFill>
                <a:latin typeface="DejaVu Sans"/>
                <a:cs typeface="DejaVu Sans"/>
              </a:rPr>
              <a:t>. </a:t>
            </a:r>
            <a:r>
              <a:rPr sz="2600" spc="-105" dirty="0">
                <a:solidFill>
                  <a:srgbClr val="00AF50"/>
                </a:solidFill>
                <a:latin typeface="DejaVu Sans"/>
                <a:cs typeface="DejaVu Sans"/>
              </a:rPr>
              <a:t>Efferent</a:t>
            </a:r>
            <a:r>
              <a:rPr sz="2600" spc="-4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600" spc="-235" dirty="0">
                <a:solidFill>
                  <a:srgbClr val="00AF50"/>
                </a:solidFill>
                <a:latin typeface="DejaVu Sans"/>
                <a:cs typeface="DejaVu Sans"/>
              </a:rPr>
              <a:t>system</a:t>
            </a:r>
            <a:endParaRPr sz="2600">
              <a:latin typeface="DejaVu Sans"/>
              <a:cs typeface="DejaVu Sans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60" dirty="0">
                <a:latin typeface="DejaVu Sans"/>
                <a:cs typeface="DejaVu Sans"/>
              </a:rPr>
              <a:t>Carries </a:t>
            </a:r>
            <a:r>
              <a:rPr sz="2600" spc="-190" dirty="0">
                <a:latin typeface="DejaVu Sans"/>
                <a:cs typeface="DejaVu Sans"/>
              </a:rPr>
              <a:t>signals </a:t>
            </a:r>
            <a:r>
              <a:rPr sz="2600" spc="-145" dirty="0">
                <a:latin typeface="DejaVu Sans"/>
                <a:cs typeface="DejaVu Sans"/>
              </a:rPr>
              <a:t>from </a:t>
            </a:r>
            <a:r>
              <a:rPr sz="2600" spc="-210" dirty="0">
                <a:latin typeface="DejaVu Sans"/>
                <a:cs typeface="DejaVu Sans"/>
              </a:rPr>
              <a:t>second </a:t>
            </a:r>
            <a:r>
              <a:rPr sz="2600" spc="-145" dirty="0">
                <a:latin typeface="DejaVu Sans"/>
                <a:cs typeface="DejaVu Sans"/>
              </a:rPr>
              <a:t>order </a:t>
            </a:r>
            <a:r>
              <a:rPr sz="2600" spc="-204" dirty="0">
                <a:latin typeface="DejaVu Sans"/>
                <a:cs typeface="DejaVu Sans"/>
              </a:rPr>
              <a:t>neurons </a:t>
            </a:r>
            <a:r>
              <a:rPr sz="2600" spc="-75" dirty="0">
                <a:latin typeface="DejaVu Sans"/>
                <a:cs typeface="DejaVu Sans"/>
              </a:rPr>
              <a:t>of  </a:t>
            </a:r>
            <a:r>
              <a:rPr sz="2600" spc="-200" dirty="0">
                <a:latin typeface="DejaVu Sans"/>
                <a:cs typeface="DejaVu Sans"/>
              </a:rPr>
              <a:t>hypothalamus </a:t>
            </a:r>
            <a:r>
              <a:rPr sz="2600" spc="-95" dirty="0">
                <a:latin typeface="DejaVu Sans"/>
                <a:cs typeface="DejaVu Sans"/>
              </a:rPr>
              <a:t>to </a:t>
            </a:r>
            <a:r>
              <a:rPr sz="2600" spc="-114" dirty="0">
                <a:latin typeface="DejaVu Sans"/>
                <a:cs typeface="DejaVu Sans"/>
              </a:rPr>
              <a:t>control </a:t>
            </a:r>
            <a:r>
              <a:rPr sz="2600" spc="-140" dirty="0">
                <a:latin typeface="DejaVu Sans"/>
                <a:cs typeface="DejaVu Sans"/>
              </a:rPr>
              <a:t>food </a:t>
            </a:r>
            <a:r>
              <a:rPr sz="2600" spc="-135" dirty="0">
                <a:latin typeface="DejaVu Sans"/>
                <a:cs typeface="DejaVu Sans"/>
              </a:rPr>
              <a:t>intake </a:t>
            </a:r>
            <a:r>
              <a:rPr sz="2600" spc="-220" dirty="0">
                <a:latin typeface="DejaVu Sans"/>
                <a:cs typeface="DejaVu Sans"/>
              </a:rPr>
              <a:t>and </a:t>
            </a:r>
            <a:r>
              <a:rPr sz="2600" spc="-215" dirty="0">
                <a:latin typeface="DejaVu Sans"/>
                <a:cs typeface="DejaVu Sans"/>
              </a:rPr>
              <a:t>energy  </a:t>
            </a:r>
            <a:r>
              <a:rPr sz="2600" spc="-155" dirty="0">
                <a:latin typeface="DejaVu Sans"/>
                <a:cs typeface="DejaVu Sans"/>
              </a:rPr>
              <a:t>expenditure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54" y="12064"/>
            <a:ext cx="8097901" cy="5131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943" y="790955"/>
            <a:ext cx="8338184" cy="3274060"/>
            <a:chOff x="313943" y="790955"/>
            <a:chExt cx="8338184" cy="3274060"/>
          </a:xfrm>
        </p:grpSpPr>
        <p:sp>
          <p:nvSpPr>
            <p:cNvPr id="3" name="object 3"/>
            <p:cNvSpPr/>
            <p:nvPr/>
          </p:nvSpPr>
          <p:spPr>
            <a:xfrm>
              <a:off x="313943" y="943355"/>
              <a:ext cx="707136" cy="675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1395" y="790955"/>
              <a:ext cx="7641335" cy="8351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1395" y="1400555"/>
              <a:ext cx="6880859" cy="8351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395" y="2010155"/>
              <a:ext cx="8150352" cy="835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1395" y="2619755"/>
              <a:ext cx="8025383" cy="8351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1395" y="3229355"/>
              <a:ext cx="6388608" cy="8351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028445"/>
            <a:ext cx="229870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spc="-320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3000">
              <a:latin typeface="DejaVu Sans"/>
              <a:cs typeface="DejaVu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4903" y="1059941"/>
            <a:ext cx="7342505" cy="2933700"/>
            <a:chOff x="824903" y="1059941"/>
            <a:chExt cx="7342505" cy="2933700"/>
          </a:xfrm>
        </p:grpSpPr>
        <p:sp>
          <p:nvSpPr>
            <p:cNvPr id="11" name="object 11"/>
            <p:cNvSpPr/>
            <p:nvPr/>
          </p:nvSpPr>
          <p:spPr>
            <a:xfrm>
              <a:off x="842886" y="1059941"/>
              <a:ext cx="6813562" cy="4947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6320" y="1674875"/>
              <a:ext cx="6059652" cy="48945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9000" y="2284475"/>
              <a:ext cx="7327988" cy="4894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000" y="2894075"/>
              <a:ext cx="7200861" cy="36817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903" y="3503675"/>
              <a:ext cx="5688799" cy="4894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311986"/>
            <a:ext cx="30257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45" dirty="0">
                <a:solidFill>
                  <a:srgbClr val="636B85"/>
                </a:solidFill>
              </a:rPr>
              <a:t>Peripheral</a:t>
            </a:r>
            <a:r>
              <a:rPr sz="3200" spc="-340" dirty="0">
                <a:solidFill>
                  <a:srgbClr val="636B85"/>
                </a:solidFill>
              </a:rPr>
              <a:t> </a:t>
            </a:r>
            <a:r>
              <a:rPr sz="3200" spc="-360" dirty="0">
                <a:solidFill>
                  <a:srgbClr val="636B85"/>
                </a:solidFill>
              </a:rPr>
              <a:t>Signals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800600" y="1682"/>
            <a:ext cx="4343399" cy="5044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35" y="0"/>
            <a:ext cx="4613529" cy="5010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031" y="195071"/>
            <a:ext cx="1819910" cy="673735"/>
            <a:chOff x="256031" y="195071"/>
            <a:chExt cx="1819910" cy="673735"/>
          </a:xfrm>
        </p:grpSpPr>
        <p:sp>
          <p:nvSpPr>
            <p:cNvPr id="3" name="object 3"/>
            <p:cNvSpPr/>
            <p:nvPr/>
          </p:nvSpPr>
          <p:spPr>
            <a:xfrm>
              <a:off x="256031" y="195071"/>
              <a:ext cx="1819656" cy="673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5218" y="424560"/>
              <a:ext cx="1256182" cy="366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872998"/>
            <a:ext cx="3251200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60" dirty="0">
                <a:solidFill>
                  <a:srgbClr val="000000"/>
                </a:solidFill>
              </a:rPr>
              <a:t>Produced </a:t>
            </a:r>
            <a:r>
              <a:rPr sz="2200" spc="-200" dirty="0">
                <a:solidFill>
                  <a:srgbClr val="000000"/>
                </a:solidFill>
              </a:rPr>
              <a:t>by</a:t>
            </a:r>
            <a:r>
              <a:rPr sz="2200" spc="25" dirty="0">
                <a:solidFill>
                  <a:srgbClr val="000000"/>
                </a:solidFill>
              </a:rPr>
              <a:t> </a:t>
            </a:r>
            <a:r>
              <a:rPr sz="2200" spc="-150" dirty="0">
                <a:solidFill>
                  <a:srgbClr val="00AF50"/>
                </a:solidFill>
              </a:rPr>
              <a:t>adipocytes</a:t>
            </a:r>
            <a:endParaRPr sz="2200"/>
          </a:p>
          <a:p>
            <a:pPr marL="287020" indent="-274320">
              <a:lnSpc>
                <a:spcPct val="100000"/>
              </a:lnSpc>
              <a:spcBef>
                <a:spcPts val="7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35" dirty="0">
                <a:solidFill>
                  <a:srgbClr val="000000"/>
                </a:solidFill>
              </a:rPr>
              <a:t>Product </a:t>
            </a:r>
            <a:r>
              <a:rPr sz="2200" spc="-70" dirty="0">
                <a:solidFill>
                  <a:srgbClr val="000000"/>
                </a:solidFill>
              </a:rPr>
              <a:t>of </a:t>
            </a:r>
            <a:r>
              <a:rPr sz="2200" spc="-254" dirty="0">
                <a:solidFill>
                  <a:srgbClr val="000000"/>
                </a:solidFill>
              </a:rPr>
              <a:t>„</a:t>
            </a:r>
            <a:r>
              <a:rPr sz="2200" spc="-254" dirty="0">
                <a:solidFill>
                  <a:srgbClr val="00AF50"/>
                </a:solidFill>
              </a:rPr>
              <a:t>ob</a:t>
            </a:r>
            <a:r>
              <a:rPr sz="2200" spc="-254" dirty="0">
                <a:solidFill>
                  <a:srgbClr val="000000"/>
                </a:solidFill>
              </a:rPr>
              <a:t>‟</a:t>
            </a:r>
            <a:r>
              <a:rPr sz="2200" spc="-5" dirty="0">
                <a:solidFill>
                  <a:srgbClr val="000000"/>
                </a:solidFill>
              </a:rPr>
              <a:t> </a:t>
            </a:r>
            <a:r>
              <a:rPr sz="2200" spc="-204" dirty="0">
                <a:solidFill>
                  <a:srgbClr val="000000"/>
                </a:solidFill>
              </a:rPr>
              <a:t>gene</a:t>
            </a:r>
            <a:endParaRPr sz="2200"/>
          </a:p>
        </p:txBody>
      </p:sp>
      <p:sp>
        <p:nvSpPr>
          <p:cNvPr id="6" name="object 6"/>
          <p:cNvSpPr txBox="1"/>
          <p:nvPr/>
        </p:nvSpPr>
        <p:spPr>
          <a:xfrm>
            <a:off x="535940" y="1561922"/>
            <a:ext cx="3840479" cy="3004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375"/>
              </a:lnSpc>
              <a:spcBef>
                <a:spcPts val="9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55" dirty="0">
                <a:latin typeface="DejaVu Sans"/>
                <a:cs typeface="DejaVu Sans"/>
              </a:rPr>
              <a:t>Provides </a:t>
            </a:r>
            <a:r>
              <a:rPr sz="2200" spc="-150" dirty="0">
                <a:latin typeface="DejaVu Sans"/>
                <a:cs typeface="DejaVu Sans"/>
              </a:rPr>
              <a:t>signal </a:t>
            </a:r>
            <a:r>
              <a:rPr sz="2200" spc="-60" dirty="0">
                <a:latin typeface="DejaVu Sans"/>
                <a:cs typeface="DejaVu Sans"/>
              </a:rPr>
              <a:t>for</a:t>
            </a:r>
            <a:r>
              <a:rPr sz="2200" spc="110" dirty="0">
                <a:latin typeface="DejaVu Sans"/>
                <a:cs typeface="DejaVu Sans"/>
              </a:rPr>
              <a:t> </a:t>
            </a:r>
            <a:r>
              <a:rPr sz="2200" spc="-155" dirty="0">
                <a:solidFill>
                  <a:srgbClr val="00AF50"/>
                </a:solidFill>
                <a:latin typeface="DejaVu Sans"/>
                <a:cs typeface="DejaVu Sans"/>
              </a:rPr>
              <a:t>“energy</a:t>
            </a:r>
            <a:endParaRPr sz="2200">
              <a:latin typeface="DejaVu Sans"/>
              <a:cs typeface="DejaVu Sans"/>
            </a:endParaRPr>
          </a:p>
          <a:p>
            <a:pPr marL="286385">
              <a:lnSpc>
                <a:spcPts val="2375"/>
              </a:lnSpc>
            </a:pPr>
            <a:r>
              <a:rPr sz="2200" spc="-85" dirty="0">
                <a:solidFill>
                  <a:srgbClr val="00AF50"/>
                </a:solidFill>
                <a:latin typeface="DejaVu Sans"/>
                <a:cs typeface="DejaVu Sans"/>
              </a:rPr>
              <a:t>sufficiency”.</a:t>
            </a:r>
            <a:endParaRPr sz="2200">
              <a:latin typeface="DejaVu Sans"/>
              <a:cs typeface="DejaVu Sans"/>
            </a:endParaRPr>
          </a:p>
          <a:p>
            <a:pPr marL="287020" indent="-274320">
              <a:lnSpc>
                <a:spcPts val="2375"/>
              </a:lnSpc>
              <a:spcBef>
                <a:spcPts val="7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70" dirty="0">
                <a:latin typeface="DejaVu Sans"/>
                <a:cs typeface="DejaVu Sans"/>
              </a:rPr>
              <a:t>Abundant </a:t>
            </a:r>
            <a:r>
              <a:rPr sz="2200" spc="-50" dirty="0">
                <a:latin typeface="DejaVu Sans"/>
                <a:cs typeface="DejaVu Sans"/>
              </a:rPr>
              <a:t>fat </a:t>
            </a:r>
            <a:r>
              <a:rPr sz="2200" spc="1380" dirty="0">
                <a:latin typeface="DejaVu Sans"/>
                <a:cs typeface="DejaVu Sans"/>
              </a:rPr>
              <a:t></a:t>
            </a:r>
            <a:r>
              <a:rPr sz="2200" spc="80" dirty="0">
                <a:latin typeface="DejaVu Sans"/>
                <a:cs typeface="DejaVu Sans"/>
              </a:rPr>
              <a:t> </a:t>
            </a:r>
            <a:r>
              <a:rPr sz="2200" spc="-105" dirty="0">
                <a:latin typeface="DejaVu Sans"/>
                <a:cs typeface="DejaVu Sans"/>
              </a:rPr>
              <a:t>Leptin</a:t>
            </a:r>
            <a:endParaRPr sz="2200">
              <a:latin typeface="DejaVu Sans"/>
              <a:cs typeface="DejaVu Sans"/>
            </a:endParaRPr>
          </a:p>
          <a:p>
            <a:pPr marL="286385">
              <a:lnSpc>
                <a:spcPts val="2375"/>
              </a:lnSpc>
            </a:pPr>
            <a:r>
              <a:rPr sz="2200" spc="-125" dirty="0">
                <a:latin typeface="DejaVu Sans"/>
                <a:cs typeface="DejaVu Sans"/>
              </a:rPr>
              <a:t>secretion</a:t>
            </a:r>
            <a:endParaRPr sz="2200">
              <a:latin typeface="DejaVu Sans"/>
              <a:cs typeface="DejaVu Sans"/>
            </a:endParaRPr>
          </a:p>
          <a:p>
            <a:pPr marL="286385" marR="1030605" indent="-274320">
              <a:lnSpc>
                <a:spcPct val="8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65" dirty="0">
                <a:latin typeface="DejaVu Sans"/>
                <a:cs typeface="DejaVu Sans"/>
              </a:rPr>
              <a:t>Regulated </a:t>
            </a:r>
            <a:r>
              <a:rPr sz="2200" spc="-200" dirty="0">
                <a:latin typeface="DejaVu Sans"/>
                <a:cs typeface="DejaVu Sans"/>
              </a:rPr>
              <a:t>by </a:t>
            </a:r>
            <a:r>
              <a:rPr sz="2200" spc="-120" dirty="0">
                <a:solidFill>
                  <a:srgbClr val="00AF50"/>
                </a:solidFill>
                <a:latin typeface="DejaVu Sans"/>
                <a:cs typeface="DejaVu Sans"/>
              </a:rPr>
              <a:t>insulin  </a:t>
            </a:r>
            <a:r>
              <a:rPr sz="2200" spc="-125" dirty="0">
                <a:solidFill>
                  <a:srgbClr val="00AF50"/>
                </a:solidFill>
                <a:latin typeface="DejaVu Sans"/>
                <a:cs typeface="DejaVu Sans"/>
              </a:rPr>
              <a:t>stimulated </a:t>
            </a:r>
            <a:r>
              <a:rPr sz="2200" spc="-165" dirty="0">
                <a:solidFill>
                  <a:srgbClr val="00AF50"/>
                </a:solidFill>
                <a:latin typeface="DejaVu Sans"/>
                <a:cs typeface="DejaVu Sans"/>
              </a:rPr>
              <a:t>glucose  </a:t>
            </a:r>
            <a:r>
              <a:rPr sz="2200" spc="-160" dirty="0">
                <a:solidFill>
                  <a:srgbClr val="00AF50"/>
                </a:solidFill>
                <a:latin typeface="DejaVu Sans"/>
                <a:cs typeface="DejaVu Sans"/>
              </a:rPr>
              <a:t>metabolism</a:t>
            </a:r>
            <a:endParaRPr sz="2200">
              <a:latin typeface="DejaVu Sans"/>
              <a:cs typeface="DejaVu Sans"/>
            </a:endParaRPr>
          </a:p>
          <a:p>
            <a:pPr marL="287020" indent="-274320">
              <a:lnSpc>
                <a:spcPts val="2375"/>
              </a:lnSpc>
              <a:spcBef>
                <a:spcPts val="7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40" dirty="0">
                <a:latin typeface="DejaVu Sans"/>
                <a:cs typeface="DejaVu Sans"/>
              </a:rPr>
              <a:t>Stimulates</a:t>
            </a:r>
            <a:endParaRPr sz="2200">
              <a:latin typeface="DejaVu Sans"/>
              <a:cs typeface="DejaVu Sans"/>
            </a:endParaRPr>
          </a:p>
          <a:p>
            <a:pPr marL="286385" marR="5080">
              <a:lnSpc>
                <a:spcPts val="2110"/>
              </a:lnSpc>
              <a:spcBef>
                <a:spcPts val="245"/>
              </a:spcBef>
            </a:pPr>
            <a:r>
              <a:rPr sz="2200" spc="-155" dirty="0">
                <a:solidFill>
                  <a:srgbClr val="006FC0"/>
                </a:solidFill>
                <a:latin typeface="DejaVu Sans"/>
                <a:cs typeface="DejaVu Sans"/>
              </a:rPr>
              <a:t>thermogenesis, </a:t>
            </a:r>
            <a:r>
              <a:rPr sz="2200" spc="-100" dirty="0">
                <a:solidFill>
                  <a:srgbClr val="006FC0"/>
                </a:solidFill>
                <a:latin typeface="DejaVu Sans"/>
                <a:cs typeface="DejaVu Sans"/>
              </a:rPr>
              <a:t>activity, </a:t>
            </a:r>
            <a:r>
              <a:rPr sz="2200" spc="-175" dirty="0">
                <a:solidFill>
                  <a:srgbClr val="006FC0"/>
                </a:solidFill>
                <a:latin typeface="DejaVu Sans"/>
                <a:cs typeface="DejaVu Sans"/>
              </a:rPr>
              <a:t>ene  </a:t>
            </a:r>
            <a:r>
              <a:rPr sz="2200" spc="-190" dirty="0">
                <a:solidFill>
                  <a:srgbClr val="006FC0"/>
                </a:solidFill>
                <a:latin typeface="DejaVu Sans"/>
                <a:cs typeface="DejaVu Sans"/>
              </a:rPr>
              <a:t>rgy</a:t>
            </a:r>
            <a:r>
              <a:rPr sz="2200" spc="-60" dirty="0">
                <a:solidFill>
                  <a:srgbClr val="006FC0"/>
                </a:solidFill>
                <a:latin typeface="DejaVu Sans"/>
                <a:cs typeface="DejaVu Sans"/>
              </a:rPr>
              <a:t> </a:t>
            </a:r>
            <a:r>
              <a:rPr sz="2200" spc="-135" dirty="0">
                <a:solidFill>
                  <a:srgbClr val="006FC0"/>
                </a:solidFill>
                <a:latin typeface="DejaVu Sans"/>
                <a:cs typeface="DejaVu Sans"/>
              </a:rPr>
              <a:t>expenditure</a:t>
            </a:r>
            <a:endParaRPr sz="220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6600" y="523875"/>
            <a:ext cx="1990725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9285" y="922401"/>
            <a:ext cx="67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DejaVu Sans"/>
                <a:cs typeface="DejaVu Sans"/>
              </a:rPr>
              <a:t>Leptin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086600" y="1600200"/>
            <a:ext cx="1990725" cy="1619250"/>
            <a:chOff x="7086600" y="1600200"/>
            <a:chExt cx="1990725" cy="1619250"/>
          </a:xfrm>
        </p:grpSpPr>
        <p:sp>
          <p:nvSpPr>
            <p:cNvPr id="10" name="object 10"/>
            <p:cNvSpPr/>
            <p:nvPr/>
          </p:nvSpPr>
          <p:spPr>
            <a:xfrm>
              <a:off x="7762875" y="1600200"/>
              <a:ext cx="628650" cy="5524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86600" y="2038350"/>
              <a:ext cx="1990725" cy="1181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60411" y="2317750"/>
            <a:ext cx="1457325" cy="53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20"/>
              </a:lnSpc>
              <a:spcBef>
                <a:spcPts val="100"/>
              </a:spcBef>
            </a:pPr>
            <a:r>
              <a:rPr sz="1800" b="1" spc="-455" dirty="0">
                <a:solidFill>
                  <a:srgbClr val="FFFF00"/>
                </a:solidFill>
                <a:latin typeface="DejaVu Sans"/>
                <a:cs typeface="DejaVu Sans"/>
              </a:rPr>
              <a:t>+</a:t>
            </a:r>
            <a:r>
              <a:rPr sz="1800" b="1" spc="-325" dirty="0">
                <a:solidFill>
                  <a:srgbClr val="FFFF00"/>
                </a:solidFill>
                <a:latin typeface="DejaVu Sans"/>
                <a:cs typeface="DejaVu Sans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DejaVu Sans"/>
                <a:cs typeface="DejaVu Sans"/>
              </a:rPr>
              <a:t>POMC/CART</a:t>
            </a:r>
            <a:endParaRPr sz="1800">
              <a:latin typeface="DejaVu Sans"/>
              <a:cs typeface="DejaVu Sans"/>
            </a:endParaRPr>
          </a:p>
          <a:p>
            <a:pPr algn="ctr">
              <a:lnSpc>
                <a:spcPts val="2020"/>
              </a:lnSpc>
            </a:pPr>
            <a:r>
              <a:rPr sz="1800" spc="-150" dirty="0">
                <a:solidFill>
                  <a:srgbClr val="FFFFFF"/>
                </a:solidFill>
                <a:latin typeface="DejaVu Sans"/>
                <a:cs typeface="DejaVu Sans"/>
              </a:rPr>
              <a:t>neurons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86600" y="3114675"/>
            <a:ext cx="1990725" cy="1619250"/>
            <a:chOff x="7086600" y="3114675"/>
            <a:chExt cx="1990725" cy="1619250"/>
          </a:xfrm>
        </p:grpSpPr>
        <p:sp>
          <p:nvSpPr>
            <p:cNvPr id="14" name="object 14"/>
            <p:cNvSpPr/>
            <p:nvPr/>
          </p:nvSpPr>
          <p:spPr>
            <a:xfrm>
              <a:off x="7762875" y="3114675"/>
              <a:ext cx="628650" cy="5524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86600" y="3552825"/>
              <a:ext cx="1990725" cy="1181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98181" y="3713175"/>
            <a:ext cx="1577340" cy="7791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indent="-1270" algn="ctr">
              <a:lnSpc>
                <a:spcPct val="87300"/>
              </a:lnSpc>
              <a:spcBef>
                <a:spcPts val="375"/>
              </a:spcBef>
            </a:pPr>
            <a:r>
              <a:rPr sz="1800" spc="-120" dirty="0">
                <a:solidFill>
                  <a:srgbClr val="FFFFFF"/>
                </a:solidFill>
                <a:latin typeface="DejaVu Sans"/>
                <a:cs typeface="DejaVu Sans"/>
              </a:rPr>
              <a:t>Anorexic  </a:t>
            </a:r>
            <a:r>
              <a:rPr sz="1800" spc="-130" dirty="0">
                <a:solidFill>
                  <a:srgbClr val="FFFFFF"/>
                </a:solidFill>
                <a:latin typeface="DejaVu Sans"/>
                <a:cs typeface="DejaVu Sans"/>
              </a:rPr>
              <a:t>neur</a:t>
            </a:r>
            <a:r>
              <a:rPr sz="1800" spc="-145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800" spc="-140" dirty="0">
                <a:solidFill>
                  <a:srgbClr val="FFFFFF"/>
                </a:solidFill>
                <a:latin typeface="DejaVu Sans"/>
                <a:cs typeface="DejaVu Sans"/>
              </a:rPr>
              <a:t>p</a:t>
            </a:r>
            <a:r>
              <a:rPr sz="1800" spc="-130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DejaVu Sans"/>
                <a:cs typeface="DejaVu Sans"/>
              </a:rPr>
              <a:t>ptid</a:t>
            </a:r>
            <a:r>
              <a:rPr sz="1800" spc="-90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800" spc="-204" dirty="0">
                <a:solidFill>
                  <a:srgbClr val="FFFFFF"/>
                </a:solidFill>
                <a:latin typeface="DejaVu Sans"/>
                <a:cs typeface="DejaVu Sans"/>
              </a:rPr>
              <a:t>s</a:t>
            </a:r>
            <a:r>
              <a:rPr sz="1800" spc="10" dirty="0">
                <a:solidFill>
                  <a:srgbClr val="FFFFFF"/>
                </a:solidFill>
                <a:latin typeface="DejaVu Sans"/>
                <a:cs typeface="DejaVu Sans"/>
              </a:rPr>
              <a:t>-  </a:t>
            </a:r>
            <a:r>
              <a:rPr sz="1800" spc="-170" dirty="0">
                <a:solidFill>
                  <a:srgbClr val="FFFFFF"/>
                </a:solidFill>
                <a:latin typeface="DejaVu Sans"/>
                <a:cs typeface="DejaVu Sans"/>
              </a:rPr>
              <a:t>(MSH)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33950" y="523875"/>
            <a:ext cx="2009775" cy="1190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06541" y="925448"/>
            <a:ext cx="67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DejaVu Sans"/>
                <a:cs typeface="DejaVu Sans"/>
              </a:rPr>
              <a:t>Leptin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33950" y="1600200"/>
            <a:ext cx="2009775" cy="1638300"/>
            <a:chOff x="4933950" y="1600200"/>
            <a:chExt cx="2009775" cy="1638300"/>
          </a:xfrm>
        </p:grpSpPr>
        <p:sp>
          <p:nvSpPr>
            <p:cNvPr id="20" name="object 20"/>
            <p:cNvSpPr/>
            <p:nvPr/>
          </p:nvSpPr>
          <p:spPr>
            <a:xfrm>
              <a:off x="5619750" y="1600200"/>
              <a:ext cx="638175" cy="5619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33950" y="2047875"/>
              <a:ext cx="2009775" cy="11906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02705" y="2164460"/>
            <a:ext cx="8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0000"/>
                </a:solidFill>
                <a:latin typeface="DejaVu Sans"/>
                <a:cs typeface="DejaVu Sans"/>
              </a:rPr>
              <a:t>-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28741" y="2497073"/>
            <a:ext cx="1035050" cy="53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020"/>
              </a:lnSpc>
              <a:spcBef>
                <a:spcPts val="100"/>
              </a:spcBef>
            </a:pPr>
            <a:r>
              <a:rPr sz="1800" spc="-200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r>
              <a:rPr sz="1800" spc="-80" dirty="0">
                <a:solidFill>
                  <a:srgbClr val="FFFFFF"/>
                </a:solidFill>
                <a:latin typeface="DejaVu Sans"/>
                <a:cs typeface="DejaVu Sans"/>
              </a:rPr>
              <a:t>P</a:t>
            </a:r>
            <a:r>
              <a:rPr sz="1800" spc="-70" dirty="0">
                <a:solidFill>
                  <a:srgbClr val="FFFFFF"/>
                </a:solidFill>
                <a:latin typeface="DejaVu Sans"/>
                <a:cs typeface="DejaVu Sans"/>
              </a:rPr>
              <a:t>Y</a:t>
            </a:r>
            <a:r>
              <a:rPr sz="1800" spc="335" dirty="0">
                <a:solidFill>
                  <a:srgbClr val="FFFFFF"/>
                </a:solidFill>
                <a:latin typeface="DejaVu Sans"/>
                <a:cs typeface="DejaVu Sans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800" spc="-210" dirty="0">
                <a:solidFill>
                  <a:srgbClr val="FFFFFF"/>
                </a:solidFill>
                <a:latin typeface="DejaVu Sans"/>
                <a:cs typeface="DejaVu Sans"/>
              </a:rPr>
              <a:t>g</a:t>
            </a:r>
            <a:r>
              <a:rPr sz="1800" spc="-150" dirty="0">
                <a:solidFill>
                  <a:srgbClr val="FFFFFF"/>
                </a:solidFill>
                <a:latin typeface="DejaVu Sans"/>
                <a:cs typeface="DejaVu Sans"/>
              </a:rPr>
              <a:t>RP</a:t>
            </a:r>
            <a:endParaRPr sz="1800">
              <a:latin typeface="DejaVu Sans"/>
              <a:cs typeface="DejaVu Sans"/>
            </a:endParaRPr>
          </a:p>
          <a:p>
            <a:pPr marL="114300">
              <a:lnSpc>
                <a:spcPts val="2020"/>
              </a:lnSpc>
            </a:pPr>
            <a:r>
              <a:rPr sz="1800" spc="-150" dirty="0">
                <a:solidFill>
                  <a:srgbClr val="FFFFFF"/>
                </a:solidFill>
                <a:latin typeface="DejaVu Sans"/>
                <a:cs typeface="DejaVu Sans"/>
              </a:rPr>
              <a:t>neurons</a:t>
            </a:r>
            <a:endParaRPr sz="1800">
              <a:latin typeface="DejaVu Sans"/>
              <a:cs typeface="DejaVu San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933950" y="3124200"/>
            <a:ext cx="2009775" cy="1638300"/>
            <a:chOff x="4933950" y="3124200"/>
            <a:chExt cx="2009775" cy="1638300"/>
          </a:xfrm>
        </p:grpSpPr>
        <p:sp>
          <p:nvSpPr>
            <p:cNvPr id="25" name="object 25"/>
            <p:cNvSpPr/>
            <p:nvPr/>
          </p:nvSpPr>
          <p:spPr>
            <a:xfrm>
              <a:off x="5619750" y="3124200"/>
              <a:ext cx="638175" cy="5619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33950" y="3571875"/>
              <a:ext cx="2009775" cy="11906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198109" y="3735425"/>
            <a:ext cx="1491615" cy="7791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635" algn="ctr">
              <a:lnSpc>
                <a:spcPct val="87300"/>
              </a:lnSpc>
              <a:spcBef>
                <a:spcPts val="375"/>
              </a:spcBef>
            </a:pPr>
            <a:r>
              <a:rPr sz="1800" spc="-130" dirty="0">
                <a:solidFill>
                  <a:srgbClr val="FFFFFF"/>
                </a:solidFill>
                <a:latin typeface="DejaVu Sans"/>
                <a:cs typeface="DejaVu Sans"/>
              </a:rPr>
              <a:t>Produce  </a:t>
            </a:r>
            <a:r>
              <a:rPr sz="1800" spc="-105" dirty="0">
                <a:solidFill>
                  <a:srgbClr val="FFFFFF"/>
                </a:solidFill>
                <a:latin typeface="DejaVu Sans"/>
                <a:cs typeface="DejaVu Sans"/>
              </a:rPr>
              <a:t>orexinergic  </a:t>
            </a:r>
            <a:r>
              <a:rPr sz="1800" spc="-130" dirty="0">
                <a:solidFill>
                  <a:srgbClr val="FFFFFF"/>
                </a:solidFill>
                <a:latin typeface="DejaVu Sans"/>
                <a:cs typeface="DejaVu Sans"/>
              </a:rPr>
              <a:t>neur</a:t>
            </a:r>
            <a:r>
              <a:rPr sz="1800" spc="-140" dirty="0">
                <a:solidFill>
                  <a:srgbClr val="FFFFFF"/>
                </a:solidFill>
                <a:latin typeface="DejaVu Sans"/>
                <a:cs typeface="DejaVu Sans"/>
              </a:rPr>
              <a:t>ope</a:t>
            </a:r>
            <a:r>
              <a:rPr sz="1800" spc="-130" dirty="0">
                <a:solidFill>
                  <a:srgbClr val="FFFFFF"/>
                </a:solidFill>
                <a:latin typeface="DejaVu Sans"/>
                <a:cs typeface="DejaVu Sans"/>
              </a:rPr>
              <a:t>p</a:t>
            </a:r>
            <a:r>
              <a:rPr sz="1800" spc="-65" dirty="0">
                <a:solidFill>
                  <a:srgbClr val="FFFFFF"/>
                </a:solidFill>
                <a:latin typeface="DejaVu Sans"/>
                <a:cs typeface="DejaVu Sans"/>
              </a:rPr>
              <a:t>tid</a:t>
            </a:r>
            <a:r>
              <a:rPr sz="1800" spc="-80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800" spc="-210" dirty="0">
                <a:solidFill>
                  <a:srgbClr val="FFFFFF"/>
                </a:solidFill>
                <a:latin typeface="DejaVu Sans"/>
                <a:cs typeface="DejaVu Sans"/>
              </a:rPr>
              <a:t>s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511" y="169163"/>
            <a:ext cx="4559935" cy="647700"/>
            <a:chOff x="286511" y="169163"/>
            <a:chExt cx="4559935" cy="647700"/>
          </a:xfrm>
        </p:grpSpPr>
        <p:sp>
          <p:nvSpPr>
            <p:cNvPr id="3" name="object 3"/>
            <p:cNvSpPr/>
            <p:nvPr/>
          </p:nvSpPr>
          <p:spPr>
            <a:xfrm>
              <a:off x="286511" y="169163"/>
              <a:ext cx="3218688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0944" y="169163"/>
              <a:ext cx="1865376" cy="647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5790" y="423798"/>
              <a:ext cx="2554820" cy="3304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50438" y="423798"/>
              <a:ext cx="1315593" cy="364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937006"/>
            <a:ext cx="7654925" cy="3502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315" dirty="0">
                <a:solidFill>
                  <a:srgbClr val="006FC0"/>
                </a:solidFill>
                <a:latin typeface="DejaVu Sans"/>
                <a:cs typeface="DejaVu Sans"/>
              </a:rPr>
              <a:t>MC4R </a:t>
            </a:r>
            <a:r>
              <a:rPr sz="2600" spc="-60" dirty="0">
                <a:latin typeface="DejaVu Sans"/>
                <a:cs typeface="DejaVu Sans"/>
              </a:rPr>
              <a:t>( </a:t>
            </a:r>
            <a:r>
              <a:rPr sz="2600" spc="-155" dirty="0">
                <a:latin typeface="DejaVu Sans"/>
                <a:cs typeface="DejaVu Sans"/>
              </a:rPr>
              <a:t>Melanocortin </a:t>
            </a:r>
            <a:r>
              <a:rPr sz="2600" spc="-130" dirty="0">
                <a:latin typeface="DejaVu Sans"/>
                <a:cs typeface="DejaVu Sans"/>
              </a:rPr>
              <a:t>receptor </a:t>
            </a:r>
            <a:r>
              <a:rPr sz="2600" spc="-180" dirty="0">
                <a:latin typeface="DejaVu Sans"/>
                <a:cs typeface="DejaVu Sans"/>
              </a:rPr>
              <a:t>4) </a:t>
            </a:r>
            <a:r>
              <a:rPr sz="2600" spc="-155" dirty="0">
                <a:latin typeface="DejaVu Sans"/>
                <a:cs typeface="DejaVu Sans"/>
              </a:rPr>
              <a:t>mutations- </a:t>
            </a:r>
            <a:r>
              <a:rPr sz="2600" spc="-210" dirty="0">
                <a:latin typeface="DejaVu Sans"/>
                <a:cs typeface="DejaVu Sans"/>
              </a:rPr>
              <a:t>more  </a:t>
            </a:r>
            <a:r>
              <a:rPr sz="2600" spc="-105" dirty="0">
                <a:latin typeface="DejaVu Sans"/>
                <a:cs typeface="DejaVu Sans"/>
              </a:rPr>
              <a:t>frequent, </a:t>
            </a:r>
            <a:r>
              <a:rPr sz="2600" spc="-220" dirty="0">
                <a:latin typeface="DejaVu Sans"/>
                <a:cs typeface="DejaVu Sans"/>
              </a:rPr>
              <a:t>cause </a:t>
            </a:r>
            <a:r>
              <a:rPr sz="2600" spc="-75" dirty="0">
                <a:latin typeface="DejaVu Sans"/>
                <a:cs typeface="DejaVu Sans"/>
              </a:rPr>
              <a:t>of </a:t>
            </a:r>
            <a:r>
              <a:rPr sz="2600" spc="-595" dirty="0">
                <a:latin typeface="DejaVu Sans"/>
                <a:cs typeface="DejaVu Sans"/>
              </a:rPr>
              <a:t>5% </a:t>
            </a:r>
            <a:r>
              <a:rPr sz="2600" spc="-235" dirty="0">
                <a:latin typeface="DejaVu Sans"/>
                <a:cs typeface="DejaVu Sans"/>
              </a:rPr>
              <a:t>massive</a:t>
            </a:r>
            <a:r>
              <a:rPr sz="2600" spc="-15" dirty="0">
                <a:latin typeface="DejaVu Sans"/>
                <a:cs typeface="DejaVu Sans"/>
              </a:rPr>
              <a:t> </a:t>
            </a:r>
            <a:r>
              <a:rPr sz="2600" spc="-160" dirty="0">
                <a:latin typeface="DejaVu Sans"/>
                <a:cs typeface="DejaVu Sans"/>
              </a:rPr>
              <a:t>obesity</a:t>
            </a:r>
            <a:endParaRPr sz="26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245" dirty="0">
                <a:solidFill>
                  <a:srgbClr val="006FC0"/>
                </a:solidFill>
                <a:latin typeface="DejaVu Sans"/>
                <a:cs typeface="DejaVu Sans"/>
              </a:rPr>
              <a:t>No </a:t>
            </a:r>
            <a:r>
              <a:rPr sz="2600" spc="-145" dirty="0">
                <a:solidFill>
                  <a:srgbClr val="006FC0"/>
                </a:solidFill>
                <a:latin typeface="DejaVu Sans"/>
                <a:cs typeface="DejaVu Sans"/>
              </a:rPr>
              <a:t>satiety</a:t>
            </a:r>
            <a:r>
              <a:rPr sz="2600" spc="-145" dirty="0">
                <a:latin typeface="DejaVu Sans"/>
                <a:cs typeface="DejaVu Sans"/>
              </a:rPr>
              <a:t>(anorexinergic) </a:t>
            </a:r>
            <a:r>
              <a:rPr sz="2600" spc="-175" dirty="0">
                <a:latin typeface="DejaVu Sans"/>
                <a:cs typeface="DejaVu Sans"/>
              </a:rPr>
              <a:t>signal</a:t>
            </a:r>
            <a:r>
              <a:rPr sz="2600" spc="185" dirty="0">
                <a:latin typeface="DejaVu Sans"/>
                <a:cs typeface="DejaVu Sans"/>
              </a:rPr>
              <a:t> </a:t>
            </a:r>
            <a:r>
              <a:rPr sz="2600" spc="-175" dirty="0">
                <a:latin typeface="DejaVu Sans"/>
                <a:cs typeface="DejaVu Sans"/>
              </a:rPr>
              <a:t>generated</a:t>
            </a:r>
            <a:endParaRPr sz="26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235" dirty="0">
                <a:latin typeface="DejaVu Sans"/>
                <a:cs typeface="DejaVu Sans"/>
              </a:rPr>
              <a:t>Behave </a:t>
            </a:r>
            <a:r>
              <a:rPr sz="2600" spc="-270" dirty="0">
                <a:solidFill>
                  <a:srgbClr val="006FC0"/>
                </a:solidFill>
                <a:latin typeface="DejaVu Sans"/>
                <a:cs typeface="DejaVu Sans"/>
              </a:rPr>
              <a:t>as </a:t>
            </a:r>
            <a:r>
              <a:rPr sz="2600" spc="30" dirty="0">
                <a:solidFill>
                  <a:srgbClr val="006FC0"/>
                </a:solidFill>
                <a:latin typeface="DejaVu Sans"/>
                <a:cs typeface="DejaVu Sans"/>
              </a:rPr>
              <a:t>if</a:t>
            </a:r>
            <a:r>
              <a:rPr sz="2600" spc="-220" dirty="0">
                <a:solidFill>
                  <a:srgbClr val="006FC0"/>
                </a:solidFill>
                <a:latin typeface="DejaVu Sans"/>
                <a:cs typeface="DejaVu Sans"/>
              </a:rPr>
              <a:t> </a:t>
            </a:r>
            <a:r>
              <a:rPr sz="2600" spc="-185" dirty="0">
                <a:solidFill>
                  <a:srgbClr val="006FC0"/>
                </a:solidFill>
                <a:latin typeface="DejaVu Sans"/>
                <a:cs typeface="DejaVu Sans"/>
              </a:rPr>
              <a:t>undernourished</a:t>
            </a:r>
            <a:endParaRPr sz="2600">
              <a:latin typeface="DejaVu Sans"/>
              <a:cs typeface="DejaVu Sans"/>
            </a:endParaRPr>
          </a:p>
          <a:p>
            <a:pPr marL="286385" marR="20955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30" dirty="0">
                <a:latin typeface="DejaVu Sans"/>
                <a:cs typeface="DejaVu Sans"/>
              </a:rPr>
              <a:t>Haplo-insufficiency </a:t>
            </a:r>
            <a:r>
              <a:rPr sz="2600" spc="-75" dirty="0">
                <a:latin typeface="DejaVu Sans"/>
                <a:cs typeface="DejaVu Sans"/>
              </a:rPr>
              <a:t>of </a:t>
            </a:r>
            <a:r>
              <a:rPr sz="2600" spc="-140" dirty="0">
                <a:latin typeface="DejaVu Sans"/>
                <a:cs typeface="DejaVu Sans"/>
              </a:rPr>
              <a:t>brain-derived </a:t>
            </a:r>
            <a:r>
              <a:rPr sz="2600" spc="-145" dirty="0">
                <a:latin typeface="DejaVu Sans"/>
                <a:cs typeface="DejaVu Sans"/>
              </a:rPr>
              <a:t>neurotrophic  </a:t>
            </a:r>
            <a:r>
              <a:rPr sz="2600" spc="-100" dirty="0">
                <a:latin typeface="DejaVu Sans"/>
                <a:cs typeface="DejaVu Sans"/>
              </a:rPr>
              <a:t>factor </a:t>
            </a:r>
            <a:r>
              <a:rPr sz="2600" spc="-210" dirty="0">
                <a:latin typeface="DejaVu Sans"/>
                <a:cs typeface="DejaVu Sans"/>
              </a:rPr>
              <a:t>(</a:t>
            </a:r>
            <a:r>
              <a:rPr sz="2600" spc="-210" dirty="0">
                <a:solidFill>
                  <a:srgbClr val="006FC0"/>
                </a:solidFill>
                <a:latin typeface="DejaVu Sans"/>
                <a:cs typeface="DejaVu Sans"/>
              </a:rPr>
              <a:t>BDNF</a:t>
            </a:r>
            <a:r>
              <a:rPr sz="2600" spc="-210" dirty="0">
                <a:latin typeface="DejaVu Sans"/>
                <a:cs typeface="DejaVu Sans"/>
              </a:rPr>
              <a:t>) </a:t>
            </a:r>
            <a:r>
              <a:rPr sz="2600" spc="-345" dirty="0">
                <a:latin typeface="DejaVu Sans"/>
                <a:cs typeface="DejaVu Sans"/>
              </a:rPr>
              <a:t>– </a:t>
            </a:r>
            <a:r>
              <a:rPr sz="2600" spc="-200" dirty="0">
                <a:latin typeface="DejaVu Sans"/>
                <a:cs typeface="DejaVu Sans"/>
              </a:rPr>
              <a:t>component </a:t>
            </a:r>
            <a:r>
              <a:rPr sz="2600" spc="-75" dirty="0">
                <a:latin typeface="DejaVu Sans"/>
                <a:cs typeface="DejaVu Sans"/>
              </a:rPr>
              <a:t>of </a:t>
            </a:r>
            <a:r>
              <a:rPr sz="2600" spc="-315" dirty="0">
                <a:latin typeface="DejaVu Sans"/>
                <a:cs typeface="DejaVu Sans"/>
              </a:rPr>
              <a:t>MC4R </a:t>
            </a:r>
            <a:r>
              <a:rPr sz="2600" spc="-200" dirty="0">
                <a:latin typeface="DejaVu Sans"/>
                <a:cs typeface="DejaVu Sans"/>
              </a:rPr>
              <a:t>downstream  </a:t>
            </a:r>
            <a:r>
              <a:rPr sz="2600" spc="-175" dirty="0">
                <a:latin typeface="DejaVu Sans"/>
                <a:cs typeface="DejaVu Sans"/>
              </a:rPr>
              <a:t>signaling </a:t>
            </a:r>
            <a:r>
              <a:rPr sz="2600" spc="-105" dirty="0">
                <a:latin typeface="DejaVu Sans"/>
                <a:cs typeface="DejaVu Sans"/>
              </a:rPr>
              <a:t>in</a:t>
            </a:r>
            <a:r>
              <a:rPr sz="2600" spc="25" dirty="0">
                <a:latin typeface="DejaVu Sans"/>
                <a:cs typeface="DejaVu Sans"/>
              </a:rPr>
              <a:t> </a:t>
            </a:r>
            <a:r>
              <a:rPr sz="2600" spc="-204" dirty="0">
                <a:latin typeface="DejaVu Sans"/>
                <a:cs typeface="DejaVu Sans"/>
              </a:rPr>
              <a:t>hypothalamus</a:t>
            </a:r>
            <a:endParaRPr sz="26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285" dirty="0">
                <a:latin typeface="DejaVu Sans"/>
                <a:cs typeface="DejaVu Sans"/>
              </a:rPr>
              <a:t>BDNF </a:t>
            </a:r>
            <a:r>
              <a:rPr sz="2600" spc="15" dirty="0">
                <a:latin typeface="DejaVu Sans"/>
                <a:cs typeface="DejaVu Sans"/>
              </a:rPr>
              <a:t>- A/w </a:t>
            </a:r>
            <a:r>
              <a:rPr sz="2600" spc="-160" dirty="0">
                <a:latin typeface="DejaVu Sans"/>
                <a:cs typeface="DejaVu Sans"/>
              </a:rPr>
              <a:t>obesity </a:t>
            </a:r>
            <a:r>
              <a:rPr sz="2600" spc="-105" dirty="0">
                <a:latin typeface="DejaVu Sans"/>
                <a:cs typeface="DejaVu Sans"/>
              </a:rPr>
              <a:t>in </a:t>
            </a:r>
            <a:r>
              <a:rPr sz="2600" spc="-345" dirty="0">
                <a:solidFill>
                  <a:srgbClr val="006FC0"/>
                </a:solidFill>
                <a:latin typeface="DejaVu Sans"/>
                <a:cs typeface="DejaVu Sans"/>
              </a:rPr>
              <a:t>WAGR</a:t>
            </a:r>
            <a:r>
              <a:rPr sz="2600" spc="-465" dirty="0">
                <a:solidFill>
                  <a:srgbClr val="006FC0"/>
                </a:solidFill>
                <a:latin typeface="DejaVu Sans"/>
                <a:cs typeface="DejaVu Sans"/>
              </a:rPr>
              <a:t> </a:t>
            </a:r>
            <a:r>
              <a:rPr sz="2600" spc="-229" dirty="0">
                <a:latin typeface="DejaVu Sans"/>
                <a:cs typeface="DejaVu Sans"/>
              </a:rPr>
              <a:t>syndrome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305" y="423798"/>
            <a:ext cx="2360803" cy="36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862863"/>
            <a:ext cx="4180204" cy="391350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60" dirty="0">
                <a:latin typeface="DejaVu Sans"/>
                <a:cs typeface="DejaVu Sans"/>
              </a:rPr>
              <a:t>Produced </a:t>
            </a:r>
            <a:r>
              <a:rPr sz="2200" spc="-155" dirty="0">
                <a:latin typeface="DejaVu Sans"/>
                <a:cs typeface="DejaVu Sans"/>
              </a:rPr>
              <a:t>mainly </a:t>
            </a:r>
            <a:r>
              <a:rPr sz="2200" spc="-200" dirty="0">
                <a:latin typeface="DejaVu Sans"/>
                <a:cs typeface="DejaVu Sans"/>
              </a:rPr>
              <a:t>by</a:t>
            </a:r>
            <a:r>
              <a:rPr sz="2200" spc="175" dirty="0">
                <a:latin typeface="DejaVu Sans"/>
                <a:cs typeface="DejaVu Sans"/>
              </a:rPr>
              <a:t> </a:t>
            </a:r>
            <a:r>
              <a:rPr sz="2200" spc="-150" dirty="0">
                <a:solidFill>
                  <a:srgbClr val="E2A092"/>
                </a:solidFill>
                <a:latin typeface="DejaVu Sans"/>
                <a:cs typeface="DejaVu Sans"/>
              </a:rPr>
              <a:t>adipocytes</a:t>
            </a:r>
            <a:endParaRPr sz="22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55" dirty="0">
                <a:solidFill>
                  <a:srgbClr val="E2A092"/>
                </a:solidFill>
                <a:latin typeface="DejaVu Sans"/>
                <a:cs typeface="DejaVu Sans"/>
              </a:rPr>
              <a:t>Low </a:t>
            </a:r>
            <a:r>
              <a:rPr sz="2200" spc="-125" dirty="0">
                <a:latin typeface="DejaVu Sans"/>
                <a:cs typeface="DejaVu Sans"/>
              </a:rPr>
              <a:t>levels </a:t>
            </a:r>
            <a:r>
              <a:rPr sz="2200" spc="-95" dirty="0">
                <a:latin typeface="DejaVu Sans"/>
                <a:cs typeface="DejaVu Sans"/>
              </a:rPr>
              <a:t>in</a:t>
            </a:r>
            <a:r>
              <a:rPr sz="2200" spc="150" dirty="0">
                <a:latin typeface="DejaVu Sans"/>
                <a:cs typeface="DejaVu Sans"/>
              </a:rPr>
              <a:t> </a:t>
            </a:r>
            <a:r>
              <a:rPr sz="2200" spc="-140" dirty="0">
                <a:solidFill>
                  <a:srgbClr val="E2A092"/>
                </a:solidFill>
                <a:latin typeface="DejaVu Sans"/>
                <a:cs typeface="DejaVu Sans"/>
              </a:rPr>
              <a:t>obesity</a:t>
            </a:r>
            <a:endParaRPr sz="22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40" dirty="0">
                <a:latin typeface="DejaVu Sans"/>
                <a:cs typeface="DejaVu Sans"/>
              </a:rPr>
              <a:t>Stimulates </a:t>
            </a:r>
            <a:r>
              <a:rPr sz="2200" spc="-75" dirty="0">
                <a:latin typeface="DejaVu Sans"/>
                <a:cs typeface="DejaVu Sans"/>
              </a:rPr>
              <a:t>fatty </a:t>
            </a:r>
            <a:r>
              <a:rPr sz="2200" spc="-125" dirty="0">
                <a:latin typeface="DejaVu Sans"/>
                <a:cs typeface="DejaVu Sans"/>
              </a:rPr>
              <a:t>acid</a:t>
            </a:r>
            <a:r>
              <a:rPr sz="2200" spc="45" dirty="0">
                <a:latin typeface="DejaVu Sans"/>
                <a:cs typeface="DejaVu Sans"/>
              </a:rPr>
              <a:t> </a:t>
            </a:r>
            <a:r>
              <a:rPr sz="2200" spc="-120" dirty="0">
                <a:latin typeface="DejaVu Sans"/>
                <a:cs typeface="DejaVu Sans"/>
              </a:rPr>
              <a:t>oxidation</a:t>
            </a:r>
            <a:endParaRPr sz="22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20" dirty="0">
                <a:solidFill>
                  <a:srgbClr val="006FC0"/>
                </a:solidFill>
                <a:latin typeface="DejaVu Sans"/>
                <a:cs typeface="DejaVu Sans"/>
              </a:rPr>
              <a:t>“Fat-burning</a:t>
            </a:r>
            <a:r>
              <a:rPr sz="2200" spc="-55" dirty="0">
                <a:solidFill>
                  <a:srgbClr val="006FC0"/>
                </a:solidFill>
                <a:latin typeface="DejaVu Sans"/>
                <a:cs typeface="DejaVu Sans"/>
              </a:rPr>
              <a:t> </a:t>
            </a:r>
            <a:r>
              <a:rPr sz="2200" spc="-120" dirty="0">
                <a:solidFill>
                  <a:srgbClr val="006FC0"/>
                </a:solidFill>
                <a:latin typeface="DejaVu Sans"/>
                <a:cs typeface="DejaVu Sans"/>
              </a:rPr>
              <a:t>molecule”</a:t>
            </a:r>
            <a:endParaRPr sz="22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140" dirty="0">
                <a:solidFill>
                  <a:srgbClr val="FF0000"/>
                </a:solidFill>
                <a:latin typeface="DejaVu Sans"/>
                <a:cs typeface="DejaVu Sans"/>
              </a:rPr>
              <a:t>“Guardian </a:t>
            </a:r>
            <a:r>
              <a:rPr sz="2200" spc="-165" dirty="0">
                <a:solidFill>
                  <a:srgbClr val="FF0000"/>
                </a:solidFill>
                <a:latin typeface="DejaVu Sans"/>
                <a:cs typeface="DejaVu Sans"/>
              </a:rPr>
              <a:t>angel</a:t>
            </a:r>
            <a:r>
              <a:rPr sz="2200" spc="35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200" spc="-165" dirty="0">
                <a:solidFill>
                  <a:srgbClr val="FF0000"/>
                </a:solidFill>
                <a:latin typeface="DejaVu Sans"/>
                <a:cs typeface="DejaVu Sans"/>
              </a:rPr>
              <a:t>against</a:t>
            </a:r>
            <a:endParaRPr sz="2200">
              <a:latin typeface="DejaVu Sans"/>
              <a:cs typeface="DejaVu Sans"/>
            </a:endParaRPr>
          </a:p>
          <a:p>
            <a:pPr marL="286385">
              <a:lnSpc>
                <a:spcPct val="100000"/>
              </a:lnSpc>
            </a:pPr>
            <a:r>
              <a:rPr sz="2200" spc="-120" dirty="0">
                <a:solidFill>
                  <a:srgbClr val="FF0000"/>
                </a:solidFill>
                <a:latin typeface="DejaVu Sans"/>
                <a:cs typeface="DejaVu Sans"/>
              </a:rPr>
              <a:t>obesity”</a:t>
            </a:r>
            <a:endParaRPr sz="22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200" spc="-750" dirty="0">
                <a:latin typeface="DejaVu Sans"/>
                <a:cs typeface="DejaVu Sans"/>
              </a:rPr>
              <a:t>↓</a:t>
            </a:r>
            <a:r>
              <a:rPr sz="2200" spc="-175" dirty="0">
                <a:latin typeface="DejaVu Sans"/>
                <a:cs typeface="DejaVu Sans"/>
              </a:rPr>
              <a:t> </a:t>
            </a:r>
            <a:r>
              <a:rPr sz="2200" spc="-75" dirty="0">
                <a:latin typeface="DejaVu Sans"/>
                <a:cs typeface="DejaVu Sans"/>
              </a:rPr>
              <a:t>fatty </a:t>
            </a:r>
            <a:r>
              <a:rPr sz="2200" spc="-125" dirty="0">
                <a:latin typeface="DejaVu Sans"/>
                <a:cs typeface="DejaVu Sans"/>
              </a:rPr>
              <a:t>acid </a:t>
            </a:r>
            <a:r>
              <a:rPr sz="2200" spc="-90" dirty="0">
                <a:latin typeface="DejaVu Sans"/>
                <a:cs typeface="DejaVu Sans"/>
              </a:rPr>
              <a:t>influx </a:t>
            </a:r>
            <a:r>
              <a:rPr sz="2200" spc="-95" dirty="0">
                <a:latin typeface="DejaVu Sans"/>
                <a:cs typeface="DejaVu Sans"/>
              </a:rPr>
              <a:t>in </a:t>
            </a:r>
            <a:r>
              <a:rPr sz="2200" spc="-100" dirty="0">
                <a:latin typeface="DejaVu Sans"/>
                <a:cs typeface="DejaVu Sans"/>
              </a:rPr>
              <a:t>liver,</a:t>
            </a:r>
            <a:r>
              <a:rPr sz="2200" spc="190" dirty="0">
                <a:latin typeface="DejaVu Sans"/>
                <a:cs typeface="DejaVu Sans"/>
              </a:rPr>
              <a:t> </a:t>
            </a:r>
            <a:r>
              <a:rPr sz="2200" spc="-80" dirty="0">
                <a:latin typeface="DejaVu Sans"/>
                <a:cs typeface="DejaVu Sans"/>
              </a:rPr>
              <a:t>liver</a:t>
            </a:r>
            <a:endParaRPr sz="2200">
              <a:latin typeface="DejaVu Sans"/>
              <a:cs typeface="DejaVu Sans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200" spc="-165" dirty="0">
                <a:latin typeface="DejaVu Sans"/>
                <a:cs typeface="DejaVu Sans"/>
              </a:rPr>
              <a:t>glucose</a:t>
            </a:r>
            <a:r>
              <a:rPr sz="2200" spc="-60" dirty="0">
                <a:latin typeface="DejaVu Sans"/>
                <a:cs typeface="DejaVu Sans"/>
              </a:rPr>
              <a:t> </a:t>
            </a:r>
            <a:r>
              <a:rPr sz="2200" spc="-130" dirty="0">
                <a:latin typeface="DejaVu Sans"/>
                <a:cs typeface="DejaVu Sans"/>
              </a:rPr>
              <a:t>production</a:t>
            </a:r>
            <a:endParaRPr sz="2200">
              <a:latin typeface="DejaVu Sans"/>
              <a:cs typeface="DejaVu Sans"/>
            </a:endParaRPr>
          </a:p>
          <a:p>
            <a:pPr marL="286385" marR="31496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  <a:tab pos="563880" algn="l"/>
              </a:tabLst>
            </a:pPr>
            <a:r>
              <a:rPr sz="2200" spc="-750" dirty="0">
                <a:latin typeface="DejaVu Sans"/>
                <a:cs typeface="DejaVu Sans"/>
              </a:rPr>
              <a:t>↓	</a:t>
            </a:r>
            <a:r>
              <a:rPr sz="2200" spc="-120" dirty="0">
                <a:latin typeface="DejaVu Sans"/>
                <a:cs typeface="DejaVu Sans"/>
              </a:rPr>
              <a:t>Protects </a:t>
            </a:r>
            <a:r>
              <a:rPr sz="2200" spc="-165" dirty="0">
                <a:latin typeface="DejaVu Sans"/>
                <a:cs typeface="DejaVu Sans"/>
              </a:rPr>
              <a:t>against </a:t>
            </a:r>
            <a:r>
              <a:rPr sz="2200" spc="-130" dirty="0">
                <a:latin typeface="DejaVu Sans"/>
                <a:cs typeface="DejaVu Sans"/>
              </a:rPr>
              <a:t>Metabolic  </a:t>
            </a:r>
            <a:r>
              <a:rPr sz="2200" spc="-195" dirty="0">
                <a:latin typeface="DejaVu Sans"/>
                <a:cs typeface="DejaVu Sans"/>
              </a:rPr>
              <a:t>syndrome</a:t>
            </a:r>
            <a:endParaRPr sz="22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0075" y="238125"/>
            <a:ext cx="3600450" cy="81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95190" y="374345"/>
            <a:ext cx="1919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5" dirty="0">
                <a:solidFill>
                  <a:srgbClr val="FFFFFF"/>
                </a:solidFill>
              </a:rPr>
              <a:t>Adiponectin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4610100" y="1066800"/>
            <a:ext cx="4533900" cy="3981450"/>
            <a:chOff x="4610100" y="1066800"/>
            <a:chExt cx="4533900" cy="3981450"/>
          </a:xfrm>
        </p:grpSpPr>
        <p:sp>
          <p:nvSpPr>
            <p:cNvPr id="7" name="object 7"/>
            <p:cNvSpPr/>
            <p:nvPr/>
          </p:nvSpPr>
          <p:spPr>
            <a:xfrm>
              <a:off x="4610100" y="1066800"/>
              <a:ext cx="3771900" cy="1171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48225" y="2181225"/>
              <a:ext cx="3781425" cy="1162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8250" y="3152773"/>
              <a:ext cx="4095750" cy="18954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41240" y="1176655"/>
            <a:ext cx="2909570" cy="37699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602615">
              <a:lnSpc>
                <a:spcPts val="2090"/>
              </a:lnSpc>
              <a:spcBef>
                <a:spcPts val="430"/>
              </a:spcBef>
            </a:pPr>
            <a:r>
              <a:rPr sz="2000" spc="-125" dirty="0">
                <a:solidFill>
                  <a:srgbClr val="FFFFFF"/>
                </a:solidFill>
                <a:latin typeface="DejaVu Sans"/>
                <a:cs typeface="DejaVu Sans"/>
              </a:rPr>
              <a:t>AdipoR1, </a:t>
            </a:r>
            <a:r>
              <a:rPr sz="2000" spc="-155" dirty="0">
                <a:solidFill>
                  <a:srgbClr val="FFFFFF"/>
                </a:solidFill>
                <a:latin typeface="DejaVu Sans"/>
                <a:cs typeface="DejaVu Sans"/>
              </a:rPr>
              <a:t>AdipoR2 </a:t>
            </a:r>
            <a:r>
              <a:rPr sz="2000" spc="-85" dirty="0">
                <a:solidFill>
                  <a:srgbClr val="FFFFFF"/>
                </a:solidFill>
                <a:latin typeface="DejaVu Sans"/>
                <a:cs typeface="DejaVu Sans"/>
              </a:rPr>
              <a:t>in  </a:t>
            </a:r>
            <a:r>
              <a:rPr sz="2000" spc="-95" dirty="0">
                <a:solidFill>
                  <a:srgbClr val="FFFFFF"/>
                </a:solidFill>
                <a:latin typeface="DejaVu Sans"/>
                <a:cs typeface="DejaVu Sans"/>
              </a:rPr>
              <a:t>skeletal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ts val="2080"/>
              </a:lnSpc>
            </a:pPr>
            <a:r>
              <a:rPr sz="2000" spc="-120" dirty="0">
                <a:solidFill>
                  <a:srgbClr val="FFFFFF"/>
                </a:solidFill>
                <a:latin typeface="DejaVu Sans"/>
                <a:cs typeface="DejaVu Sans"/>
              </a:rPr>
              <a:t>muscle, </a:t>
            </a:r>
            <a:r>
              <a:rPr sz="2000" spc="-90" dirty="0">
                <a:solidFill>
                  <a:srgbClr val="FFFFFF"/>
                </a:solidFill>
                <a:latin typeface="DejaVu Sans"/>
                <a:cs typeface="DejaVu Sans"/>
              </a:rPr>
              <a:t>liver,</a:t>
            </a:r>
            <a:r>
              <a:rPr sz="200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DejaVu Sans"/>
                <a:cs typeface="DejaVu Sans"/>
              </a:rPr>
              <a:t>brain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DejaVu Sans"/>
              <a:cs typeface="DejaVu Sans"/>
            </a:endParaRPr>
          </a:p>
          <a:p>
            <a:pPr marL="278130">
              <a:lnSpc>
                <a:spcPts val="2695"/>
              </a:lnSpc>
            </a:pPr>
            <a:r>
              <a:rPr sz="2400" spc="-755" dirty="0">
                <a:solidFill>
                  <a:srgbClr val="FFFFFF"/>
                </a:solidFill>
                <a:latin typeface="DejaVu Sans"/>
                <a:cs typeface="DejaVu Sans"/>
              </a:rPr>
              <a:t>+ </a:t>
            </a:r>
            <a:r>
              <a:rPr sz="2400" spc="-215" dirty="0">
                <a:solidFill>
                  <a:srgbClr val="FFFFFF"/>
                </a:solidFill>
                <a:latin typeface="DejaVu Sans"/>
                <a:cs typeface="DejaVu Sans"/>
              </a:rPr>
              <a:t>cAMP</a:t>
            </a:r>
            <a:r>
              <a:rPr sz="2400" spc="-1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DejaVu Sans"/>
                <a:cs typeface="DejaVu Sans"/>
              </a:rPr>
              <a:t>activated</a:t>
            </a:r>
            <a:endParaRPr sz="2400">
              <a:latin typeface="DejaVu Sans"/>
              <a:cs typeface="DejaVu Sans"/>
            </a:endParaRPr>
          </a:p>
          <a:p>
            <a:pPr marL="278130">
              <a:lnSpc>
                <a:spcPts val="2695"/>
              </a:lnSpc>
            </a:pPr>
            <a:r>
              <a:rPr sz="2400" spc="-114" dirty="0">
                <a:solidFill>
                  <a:srgbClr val="FFFFFF"/>
                </a:solidFill>
                <a:latin typeface="DejaVu Sans"/>
                <a:cs typeface="DejaVu Sans"/>
              </a:rPr>
              <a:t>protein</a:t>
            </a:r>
            <a:r>
              <a:rPr sz="2400" spc="-6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DejaVu Sans"/>
                <a:cs typeface="DejaVu Sans"/>
              </a:rPr>
              <a:t>kinase</a:t>
            </a:r>
            <a:endParaRPr sz="2400">
              <a:latin typeface="DejaVu Sans"/>
              <a:cs typeface="DejaVu Sans"/>
            </a:endParaRPr>
          </a:p>
          <a:p>
            <a:pPr marL="478790" marR="5080">
              <a:lnSpc>
                <a:spcPct val="87100"/>
              </a:lnSpc>
              <a:spcBef>
                <a:spcPts val="2240"/>
              </a:spcBef>
            </a:pPr>
            <a:r>
              <a:rPr sz="2400" spc="-140" dirty="0">
                <a:solidFill>
                  <a:srgbClr val="FFFFFF"/>
                </a:solidFill>
                <a:latin typeface="DejaVu Sans"/>
                <a:cs typeface="DejaVu Sans"/>
              </a:rPr>
              <a:t>Inactivates </a:t>
            </a:r>
            <a:r>
              <a:rPr sz="2400" spc="-125" dirty="0">
                <a:solidFill>
                  <a:srgbClr val="006FC0"/>
                </a:solidFill>
                <a:latin typeface="DejaVu Sans"/>
                <a:cs typeface="DejaVu Sans"/>
              </a:rPr>
              <a:t>acetyl  </a:t>
            </a:r>
            <a:r>
              <a:rPr sz="2400" spc="-200" dirty="0">
                <a:solidFill>
                  <a:srgbClr val="006FC0"/>
                </a:solidFill>
                <a:latin typeface="DejaVu Sans"/>
                <a:cs typeface="DejaVu Sans"/>
              </a:rPr>
              <a:t>coenzyme </a:t>
            </a:r>
            <a:r>
              <a:rPr sz="2400" spc="-225" dirty="0">
                <a:solidFill>
                  <a:srgbClr val="006FC0"/>
                </a:solidFill>
                <a:latin typeface="DejaVu Sans"/>
                <a:cs typeface="DejaVu Sans"/>
              </a:rPr>
              <a:t>A  </a:t>
            </a:r>
            <a:r>
              <a:rPr sz="2400" spc="-175" dirty="0">
                <a:solidFill>
                  <a:srgbClr val="006FC0"/>
                </a:solidFill>
                <a:latin typeface="DejaVu Sans"/>
                <a:cs typeface="DejaVu Sans"/>
              </a:rPr>
              <a:t>carboxylase </a:t>
            </a:r>
            <a:r>
              <a:rPr sz="2400" spc="-190" dirty="0">
                <a:solidFill>
                  <a:srgbClr val="FFFFFF"/>
                </a:solidFill>
                <a:latin typeface="DejaVu Sans"/>
                <a:cs typeface="DejaVu Sans"/>
              </a:rPr>
              <a:t>(Key  </a:t>
            </a:r>
            <a:r>
              <a:rPr sz="2400" spc="-215" dirty="0">
                <a:solidFill>
                  <a:srgbClr val="FFFFFF"/>
                </a:solidFill>
                <a:latin typeface="DejaVu Sans"/>
                <a:cs typeface="DejaVu Sans"/>
              </a:rPr>
              <a:t>enzyme </a:t>
            </a:r>
            <a:r>
              <a:rPr sz="2400" spc="-100" dirty="0">
                <a:solidFill>
                  <a:srgbClr val="FFFFFF"/>
                </a:solidFill>
                <a:latin typeface="DejaVu Sans"/>
                <a:cs typeface="DejaVu Sans"/>
              </a:rPr>
              <a:t>in </a:t>
            </a:r>
            <a:r>
              <a:rPr sz="2400" spc="-110" dirty="0">
                <a:solidFill>
                  <a:srgbClr val="FFFFFF"/>
                </a:solidFill>
                <a:latin typeface="DejaVu Sans"/>
                <a:cs typeface="DejaVu Sans"/>
              </a:rPr>
              <a:t>Fatty  </a:t>
            </a:r>
            <a:r>
              <a:rPr sz="2400" spc="-135" dirty="0">
                <a:solidFill>
                  <a:srgbClr val="FFFFFF"/>
                </a:solidFill>
                <a:latin typeface="DejaVu Sans"/>
                <a:cs typeface="DejaVu Sans"/>
              </a:rPr>
              <a:t>acid</a:t>
            </a:r>
            <a:r>
              <a:rPr sz="2400" spc="-6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DejaVu Sans"/>
                <a:cs typeface="DejaVu Sans"/>
              </a:rPr>
              <a:t>synthesis)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78954" y="892302"/>
            <a:ext cx="1245870" cy="2993390"/>
            <a:chOff x="7378954" y="892302"/>
            <a:chExt cx="1245870" cy="2993390"/>
          </a:xfrm>
        </p:grpSpPr>
        <p:sp>
          <p:nvSpPr>
            <p:cNvPr id="12" name="object 12"/>
            <p:cNvSpPr/>
            <p:nvPr/>
          </p:nvSpPr>
          <p:spPr>
            <a:xfrm>
              <a:off x="7385304" y="898652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5">
                  <a:moveTo>
                    <a:pt x="498221" y="0"/>
                  </a:moveTo>
                  <a:lnTo>
                    <a:pt x="144525" y="0"/>
                  </a:lnTo>
                  <a:lnTo>
                    <a:pt x="144525" y="353568"/>
                  </a:lnTo>
                  <a:lnTo>
                    <a:pt x="0" y="353568"/>
                  </a:lnTo>
                  <a:lnTo>
                    <a:pt x="321437" y="642874"/>
                  </a:lnTo>
                  <a:lnTo>
                    <a:pt x="642874" y="353568"/>
                  </a:lnTo>
                  <a:lnTo>
                    <a:pt x="498221" y="353568"/>
                  </a:lnTo>
                  <a:lnTo>
                    <a:pt x="498221" y="0"/>
                  </a:lnTo>
                  <a:close/>
                </a:path>
              </a:pathLst>
            </a:custGeom>
            <a:solidFill>
              <a:srgbClr val="EBE4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5304" y="898652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5">
                  <a:moveTo>
                    <a:pt x="0" y="353568"/>
                  </a:moveTo>
                  <a:lnTo>
                    <a:pt x="144525" y="353568"/>
                  </a:lnTo>
                  <a:lnTo>
                    <a:pt x="144525" y="0"/>
                  </a:lnTo>
                  <a:lnTo>
                    <a:pt x="498221" y="0"/>
                  </a:lnTo>
                  <a:lnTo>
                    <a:pt x="498221" y="353568"/>
                  </a:lnTo>
                  <a:lnTo>
                    <a:pt x="642874" y="353568"/>
                  </a:lnTo>
                  <a:lnTo>
                    <a:pt x="321437" y="642874"/>
                  </a:lnTo>
                  <a:lnTo>
                    <a:pt x="0" y="353568"/>
                  </a:lnTo>
                  <a:close/>
                </a:path>
              </a:pathLst>
            </a:custGeom>
            <a:ln w="12700">
              <a:solidFill>
                <a:srgbClr val="EBE4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82484" y="2067560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5">
                  <a:moveTo>
                    <a:pt x="498221" y="0"/>
                  </a:moveTo>
                  <a:lnTo>
                    <a:pt x="144652" y="0"/>
                  </a:lnTo>
                  <a:lnTo>
                    <a:pt x="144652" y="353567"/>
                  </a:lnTo>
                  <a:lnTo>
                    <a:pt x="0" y="353567"/>
                  </a:lnTo>
                  <a:lnTo>
                    <a:pt x="321437" y="642873"/>
                  </a:lnTo>
                  <a:lnTo>
                    <a:pt x="642874" y="353567"/>
                  </a:lnTo>
                  <a:lnTo>
                    <a:pt x="498221" y="353567"/>
                  </a:lnTo>
                  <a:lnTo>
                    <a:pt x="498221" y="0"/>
                  </a:lnTo>
                  <a:close/>
                </a:path>
              </a:pathLst>
            </a:custGeom>
            <a:solidFill>
              <a:srgbClr val="DBE2E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82484" y="2067560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5">
                  <a:moveTo>
                    <a:pt x="0" y="353567"/>
                  </a:moveTo>
                  <a:lnTo>
                    <a:pt x="144652" y="353567"/>
                  </a:lnTo>
                  <a:lnTo>
                    <a:pt x="144652" y="0"/>
                  </a:lnTo>
                  <a:lnTo>
                    <a:pt x="498221" y="0"/>
                  </a:lnTo>
                  <a:lnTo>
                    <a:pt x="498221" y="353567"/>
                  </a:lnTo>
                  <a:lnTo>
                    <a:pt x="642874" y="353567"/>
                  </a:lnTo>
                  <a:lnTo>
                    <a:pt x="321437" y="642873"/>
                  </a:lnTo>
                  <a:lnTo>
                    <a:pt x="0" y="353567"/>
                  </a:lnTo>
                  <a:close/>
                </a:path>
              </a:pathLst>
            </a:custGeom>
            <a:ln w="12700">
              <a:solidFill>
                <a:srgbClr val="DB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75219" y="3236468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4">
                  <a:moveTo>
                    <a:pt x="498221" y="0"/>
                  </a:moveTo>
                  <a:lnTo>
                    <a:pt x="144652" y="0"/>
                  </a:lnTo>
                  <a:lnTo>
                    <a:pt x="144652" y="353568"/>
                  </a:lnTo>
                  <a:lnTo>
                    <a:pt x="0" y="353568"/>
                  </a:lnTo>
                  <a:lnTo>
                    <a:pt x="321436" y="642861"/>
                  </a:lnTo>
                  <a:lnTo>
                    <a:pt x="642874" y="353568"/>
                  </a:lnTo>
                  <a:lnTo>
                    <a:pt x="498221" y="353568"/>
                  </a:lnTo>
                  <a:lnTo>
                    <a:pt x="498221" y="0"/>
                  </a:lnTo>
                  <a:close/>
                </a:path>
              </a:pathLst>
            </a:custGeom>
            <a:solidFill>
              <a:srgbClr val="DBD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75219" y="3236468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4" h="643254">
                  <a:moveTo>
                    <a:pt x="0" y="353568"/>
                  </a:moveTo>
                  <a:lnTo>
                    <a:pt x="144652" y="353568"/>
                  </a:lnTo>
                  <a:lnTo>
                    <a:pt x="144652" y="0"/>
                  </a:lnTo>
                  <a:lnTo>
                    <a:pt x="498221" y="0"/>
                  </a:lnTo>
                  <a:lnTo>
                    <a:pt x="498221" y="353568"/>
                  </a:lnTo>
                  <a:lnTo>
                    <a:pt x="642874" y="353568"/>
                  </a:lnTo>
                  <a:lnTo>
                    <a:pt x="321436" y="642861"/>
                  </a:lnTo>
                  <a:lnTo>
                    <a:pt x="0" y="353568"/>
                  </a:lnTo>
                  <a:close/>
                </a:path>
              </a:pathLst>
            </a:custGeom>
            <a:ln w="12700">
              <a:solidFill>
                <a:srgbClr val="DBD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3429000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862329"/>
            <a:ext cx="8053070" cy="3486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85" dirty="0">
                <a:latin typeface="DejaVu Sans"/>
                <a:cs typeface="DejaVu Sans"/>
              </a:rPr>
              <a:t>Produces </a:t>
            </a:r>
            <a:r>
              <a:rPr sz="2400" spc="-195" dirty="0">
                <a:latin typeface="DejaVu Sans"/>
                <a:cs typeface="DejaVu Sans"/>
              </a:rPr>
              <a:t>TNF, </a:t>
            </a:r>
            <a:r>
              <a:rPr sz="2400" spc="-65" dirty="0">
                <a:latin typeface="DejaVu Sans"/>
                <a:cs typeface="DejaVu Sans"/>
              </a:rPr>
              <a:t>IL-6, IL-1, </a:t>
            </a:r>
            <a:r>
              <a:rPr sz="2400" spc="-100" dirty="0">
                <a:latin typeface="DejaVu Sans"/>
                <a:cs typeface="DejaVu Sans"/>
              </a:rPr>
              <a:t>IL-18, </a:t>
            </a:r>
            <a:r>
              <a:rPr sz="2400" spc="-165" dirty="0">
                <a:latin typeface="DejaVu Sans"/>
                <a:cs typeface="DejaVu Sans"/>
              </a:rPr>
              <a:t>Chemokine,</a:t>
            </a:r>
            <a:r>
              <a:rPr sz="2400" spc="395" dirty="0">
                <a:latin typeface="DejaVu Sans"/>
                <a:cs typeface="DejaVu Sans"/>
              </a:rPr>
              <a:t> </a:t>
            </a:r>
            <a:r>
              <a:rPr sz="2400" spc="-155" dirty="0">
                <a:latin typeface="DejaVu Sans"/>
                <a:cs typeface="DejaVu Sans"/>
              </a:rPr>
              <a:t>Steroids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50" dirty="0">
                <a:solidFill>
                  <a:srgbClr val="00AFEF"/>
                </a:solidFill>
                <a:latin typeface="DejaVu Sans"/>
                <a:cs typeface="DejaVu Sans"/>
              </a:rPr>
              <a:t>Chronic </a:t>
            </a:r>
            <a:r>
              <a:rPr sz="2400" spc="-110" dirty="0">
                <a:solidFill>
                  <a:srgbClr val="00AFEF"/>
                </a:solidFill>
                <a:latin typeface="DejaVu Sans"/>
                <a:cs typeface="DejaVu Sans"/>
              </a:rPr>
              <a:t>sub-clinical </a:t>
            </a:r>
            <a:r>
              <a:rPr sz="2400" spc="-145" dirty="0">
                <a:solidFill>
                  <a:srgbClr val="00AFEF"/>
                </a:solidFill>
                <a:latin typeface="DejaVu Sans"/>
                <a:cs typeface="DejaVu Sans"/>
              </a:rPr>
              <a:t>inflammatory </a:t>
            </a:r>
            <a:r>
              <a:rPr sz="2400" spc="-130" dirty="0">
                <a:solidFill>
                  <a:srgbClr val="00AFEF"/>
                </a:solidFill>
                <a:latin typeface="DejaVu Sans"/>
                <a:cs typeface="DejaVu Sans"/>
              </a:rPr>
              <a:t>state</a:t>
            </a:r>
            <a:r>
              <a:rPr sz="2400" spc="330" dirty="0">
                <a:solidFill>
                  <a:srgbClr val="00AFEF"/>
                </a:solidFill>
                <a:latin typeface="DejaVu Sans"/>
                <a:cs typeface="DejaVu Sans"/>
              </a:rPr>
              <a:t> </a:t>
            </a:r>
            <a:r>
              <a:rPr sz="2400" spc="-409" dirty="0">
                <a:latin typeface="DejaVu Sans"/>
                <a:cs typeface="DejaVu Sans"/>
              </a:rPr>
              <a:t>(^ </a:t>
            </a:r>
            <a:r>
              <a:rPr sz="2400" spc="-175" dirty="0">
                <a:latin typeface="DejaVu Sans"/>
                <a:cs typeface="DejaVu Sans"/>
              </a:rPr>
              <a:t>CRP)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85" dirty="0">
                <a:latin typeface="DejaVu Sans"/>
                <a:cs typeface="DejaVu Sans"/>
              </a:rPr>
              <a:t>?Link </a:t>
            </a:r>
            <a:r>
              <a:rPr sz="2400" spc="-160" dirty="0">
                <a:latin typeface="DejaVu Sans"/>
                <a:cs typeface="DejaVu Sans"/>
              </a:rPr>
              <a:t>between </a:t>
            </a:r>
            <a:r>
              <a:rPr sz="2400" spc="-60" dirty="0">
                <a:latin typeface="DejaVu Sans"/>
                <a:cs typeface="DejaVu Sans"/>
              </a:rPr>
              <a:t>lipid </a:t>
            </a:r>
            <a:r>
              <a:rPr sz="2400" spc="-145" dirty="0">
                <a:latin typeface="DejaVu Sans"/>
                <a:cs typeface="DejaVu Sans"/>
              </a:rPr>
              <a:t>metabolism, </a:t>
            </a:r>
            <a:r>
              <a:rPr sz="2400" spc="-75" dirty="0">
                <a:latin typeface="DejaVu Sans"/>
                <a:cs typeface="DejaVu Sans"/>
              </a:rPr>
              <a:t>nutrition,</a:t>
            </a:r>
            <a:r>
              <a:rPr sz="2400" spc="480" dirty="0">
                <a:latin typeface="DejaVu Sans"/>
                <a:cs typeface="DejaVu Sans"/>
              </a:rPr>
              <a:t> </a:t>
            </a:r>
            <a:r>
              <a:rPr sz="2400" spc="-140" dirty="0">
                <a:latin typeface="DejaVu Sans"/>
                <a:cs typeface="DejaVu Sans"/>
              </a:rPr>
              <a:t>inflammation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2400" u="heavy" spc="-2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DejaVu Sans"/>
                <a:cs typeface="DejaVu Sans"/>
              </a:rPr>
              <a:t>WHY</a:t>
            </a:r>
            <a:r>
              <a:rPr sz="2400" spc="-225" dirty="0">
                <a:solidFill>
                  <a:srgbClr val="C00000"/>
                </a:solidFill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is </a:t>
            </a:r>
            <a:r>
              <a:rPr sz="2400" spc="10" dirty="0">
                <a:latin typeface="DejaVu Sans"/>
                <a:cs typeface="DejaVu Sans"/>
              </a:rPr>
              <a:t>it </a:t>
            </a:r>
            <a:r>
              <a:rPr sz="2400" spc="-280" dirty="0">
                <a:latin typeface="DejaVu Sans"/>
                <a:cs typeface="DejaVu Sans"/>
              </a:rPr>
              <a:t>HARD </a:t>
            </a:r>
            <a:r>
              <a:rPr sz="2400" spc="-90" dirty="0">
                <a:latin typeface="DejaVu Sans"/>
                <a:cs typeface="DejaVu Sans"/>
              </a:rPr>
              <a:t>to </a:t>
            </a:r>
            <a:r>
              <a:rPr sz="2400" spc="-150" dirty="0">
                <a:latin typeface="DejaVu Sans"/>
                <a:cs typeface="DejaVu Sans"/>
              </a:rPr>
              <a:t>maintain </a:t>
            </a:r>
            <a:r>
              <a:rPr sz="2400" spc="-125" dirty="0">
                <a:latin typeface="DejaVu Sans"/>
                <a:cs typeface="DejaVu Sans"/>
              </a:rPr>
              <a:t>the </a:t>
            </a:r>
            <a:r>
              <a:rPr sz="2400" spc="-145" dirty="0">
                <a:latin typeface="DejaVu Sans"/>
                <a:cs typeface="DejaVu Sans"/>
              </a:rPr>
              <a:t>weight </a:t>
            </a:r>
            <a:r>
              <a:rPr sz="2400" spc="-180" dirty="0">
                <a:latin typeface="DejaVu Sans"/>
                <a:cs typeface="DejaVu Sans"/>
              </a:rPr>
              <a:t>loss </a:t>
            </a:r>
            <a:r>
              <a:rPr sz="2400" spc="-65" dirty="0">
                <a:latin typeface="DejaVu Sans"/>
                <a:cs typeface="DejaVu Sans"/>
              </a:rPr>
              <a:t>for </a:t>
            </a:r>
            <a:r>
              <a:rPr sz="2400" spc="-170" dirty="0">
                <a:latin typeface="DejaVu Sans"/>
                <a:cs typeface="DejaVu Sans"/>
              </a:rPr>
              <a:t>those</a:t>
            </a:r>
            <a:r>
              <a:rPr sz="2400" spc="-160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who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2400" spc="-150" dirty="0">
                <a:latin typeface="DejaVu Sans"/>
                <a:cs typeface="DejaVu Sans"/>
              </a:rPr>
              <a:t>lose </a:t>
            </a:r>
            <a:r>
              <a:rPr sz="2400" spc="-80" dirty="0">
                <a:latin typeface="DejaVu Sans"/>
                <a:cs typeface="DejaVu Sans"/>
              </a:rPr>
              <a:t>after </a:t>
            </a:r>
            <a:r>
              <a:rPr sz="2400" spc="-125" dirty="0">
                <a:latin typeface="DejaVu Sans"/>
                <a:cs typeface="DejaVu Sans"/>
              </a:rPr>
              <a:t>dietary</a:t>
            </a:r>
            <a:r>
              <a:rPr sz="2400" spc="125" dirty="0">
                <a:latin typeface="DejaVu Sans"/>
                <a:cs typeface="DejaVu Sans"/>
              </a:rPr>
              <a:t> </a:t>
            </a:r>
            <a:r>
              <a:rPr sz="2400" spc="-120" dirty="0">
                <a:latin typeface="DejaVu Sans"/>
                <a:cs typeface="DejaVu Sans"/>
              </a:rPr>
              <a:t>restriction?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-"/>
              <a:tabLst>
                <a:tab pos="286385" algn="l"/>
                <a:tab pos="287020" algn="l"/>
              </a:tabLst>
            </a:pPr>
            <a:r>
              <a:rPr sz="2400" spc="-170" dirty="0">
                <a:latin typeface="DejaVu Sans"/>
                <a:cs typeface="DejaVu Sans"/>
              </a:rPr>
              <a:t>Constant </a:t>
            </a:r>
            <a:r>
              <a:rPr sz="2400" spc="-200" dirty="0">
                <a:latin typeface="DejaVu Sans"/>
                <a:cs typeface="DejaVu Sans"/>
              </a:rPr>
              <a:t>number </a:t>
            </a:r>
            <a:r>
              <a:rPr sz="2400" spc="-70" dirty="0">
                <a:latin typeface="DejaVu Sans"/>
                <a:cs typeface="DejaVu Sans"/>
              </a:rPr>
              <a:t>of</a:t>
            </a:r>
            <a:r>
              <a:rPr sz="2400" spc="245" dirty="0"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adipocytes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-"/>
              <a:tabLst>
                <a:tab pos="286385" algn="l"/>
                <a:tab pos="287020" algn="l"/>
              </a:tabLst>
            </a:pPr>
            <a:r>
              <a:rPr sz="2400" spc="-145" dirty="0">
                <a:latin typeface="DejaVu Sans"/>
                <a:cs typeface="DejaVu Sans"/>
              </a:rPr>
              <a:t>-Higher </a:t>
            </a:r>
            <a:r>
              <a:rPr sz="2400" spc="-95" dirty="0">
                <a:latin typeface="DejaVu Sans"/>
                <a:cs typeface="DejaVu Sans"/>
              </a:rPr>
              <a:t>no. </a:t>
            </a:r>
            <a:r>
              <a:rPr sz="2400" spc="-100" dirty="0">
                <a:latin typeface="DejaVu Sans"/>
                <a:cs typeface="DejaVu Sans"/>
              </a:rPr>
              <a:t>in</a:t>
            </a:r>
            <a:r>
              <a:rPr sz="2400" spc="130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obese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2132"/>
            <a:ext cx="199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35" dirty="0">
                <a:solidFill>
                  <a:srgbClr val="636B85"/>
                </a:solidFill>
                <a:latin typeface="DejaVu Sans"/>
                <a:cs typeface="DejaVu Sans"/>
              </a:rPr>
              <a:t>..</a:t>
            </a:r>
            <a:endParaRPr sz="3200">
              <a:latin typeface="DejaVu Sans"/>
              <a:cs typeface="DejaVu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64655" y="1031747"/>
            <a:ext cx="1945639" cy="387985"/>
            <a:chOff x="6264655" y="1031747"/>
            <a:chExt cx="1945639" cy="387985"/>
          </a:xfrm>
        </p:grpSpPr>
        <p:sp>
          <p:nvSpPr>
            <p:cNvPr id="4" name="object 4"/>
            <p:cNvSpPr/>
            <p:nvPr/>
          </p:nvSpPr>
          <p:spPr>
            <a:xfrm>
              <a:off x="6264655" y="1031747"/>
              <a:ext cx="1939289" cy="387985"/>
            </a:xfrm>
            <a:custGeom>
              <a:avLst/>
              <a:gdLst/>
              <a:ahLst/>
              <a:cxnLst/>
              <a:rect l="l" t="t" r="r" b="b"/>
              <a:pathLst>
                <a:path w="1939290" h="387984">
                  <a:moveTo>
                    <a:pt x="705485" y="91186"/>
                  </a:moveTo>
                  <a:lnTo>
                    <a:pt x="655827" y="91186"/>
                  </a:lnTo>
                  <a:lnTo>
                    <a:pt x="655827" y="387476"/>
                  </a:lnTo>
                  <a:lnTo>
                    <a:pt x="705485" y="387476"/>
                  </a:lnTo>
                  <a:lnTo>
                    <a:pt x="705485" y="298703"/>
                  </a:lnTo>
                  <a:lnTo>
                    <a:pt x="796236" y="298703"/>
                  </a:lnTo>
                  <a:lnTo>
                    <a:pt x="809628" y="292115"/>
                  </a:lnTo>
                  <a:lnTo>
                    <a:pt x="824992" y="279780"/>
                  </a:lnTo>
                  <a:lnTo>
                    <a:pt x="835821" y="266064"/>
                  </a:lnTo>
                  <a:lnTo>
                    <a:pt x="737108" y="266064"/>
                  </a:lnTo>
                  <a:lnTo>
                    <a:pt x="728345" y="265394"/>
                  </a:lnTo>
                  <a:lnTo>
                    <a:pt x="720153" y="263366"/>
                  </a:lnTo>
                  <a:lnTo>
                    <a:pt x="712533" y="259957"/>
                  </a:lnTo>
                  <a:lnTo>
                    <a:pt x="705485" y="255142"/>
                  </a:lnTo>
                  <a:lnTo>
                    <a:pt x="705485" y="143255"/>
                  </a:lnTo>
                  <a:lnTo>
                    <a:pt x="712678" y="137181"/>
                  </a:lnTo>
                  <a:lnTo>
                    <a:pt x="720359" y="132857"/>
                  </a:lnTo>
                  <a:lnTo>
                    <a:pt x="728541" y="130272"/>
                  </a:lnTo>
                  <a:lnTo>
                    <a:pt x="737235" y="129412"/>
                  </a:lnTo>
                  <a:lnTo>
                    <a:pt x="835326" y="129412"/>
                  </a:lnTo>
                  <a:lnTo>
                    <a:pt x="827627" y="115268"/>
                  </a:lnTo>
                  <a:lnTo>
                    <a:pt x="812907" y="105537"/>
                  </a:lnTo>
                  <a:lnTo>
                    <a:pt x="705485" y="105537"/>
                  </a:lnTo>
                  <a:lnTo>
                    <a:pt x="705485" y="91186"/>
                  </a:lnTo>
                  <a:close/>
                </a:path>
                <a:path w="1939290" h="387984">
                  <a:moveTo>
                    <a:pt x="796236" y="298703"/>
                  </a:moveTo>
                  <a:lnTo>
                    <a:pt x="705485" y="298703"/>
                  </a:lnTo>
                  <a:lnTo>
                    <a:pt x="715367" y="302777"/>
                  </a:lnTo>
                  <a:lnTo>
                    <a:pt x="725773" y="305673"/>
                  </a:lnTo>
                  <a:lnTo>
                    <a:pt x="736703" y="307401"/>
                  </a:lnTo>
                  <a:lnTo>
                    <a:pt x="748157" y="307975"/>
                  </a:lnTo>
                  <a:lnTo>
                    <a:pt x="771235" y="306212"/>
                  </a:lnTo>
                  <a:lnTo>
                    <a:pt x="791718" y="300926"/>
                  </a:lnTo>
                  <a:lnTo>
                    <a:pt x="796236" y="298703"/>
                  </a:lnTo>
                  <a:close/>
                </a:path>
                <a:path w="1939290" h="387984">
                  <a:moveTo>
                    <a:pt x="835326" y="129412"/>
                  </a:moveTo>
                  <a:lnTo>
                    <a:pt x="737235" y="129412"/>
                  </a:lnTo>
                  <a:lnTo>
                    <a:pt x="753238" y="130367"/>
                  </a:lnTo>
                  <a:lnTo>
                    <a:pt x="766778" y="133238"/>
                  </a:lnTo>
                  <a:lnTo>
                    <a:pt x="797766" y="165766"/>
                  </a:lnTo>
                  <a:lnTo>
                    <a:pt x="801497" y="197992"/>
                  </a:lnTo>
                  <a:lnTo>
                    <a:pt x="800548" y="214445"/>
                  </a:lnTo>
                  <a:lnTo>
                    <a:pt x="777773" y="256849"/>
                  </a:lnTo>
                  <a:lnTo>
                    <a:pt x="737108" y="266064"/>
                  </a:lnTo>
                  <a:lnTo>
                    <a:pt x="835821" y="266064"/>
                  </a:lnTo>
                  <a:lnTo>
                    <a:pt x="837307" y="264183"/>
                  </a:lnTo>
                  <a:lnTo>
                    <a:pt x="846074" y="245586"/>
                  </a:lnTo>
                  <a:lnTo>
                    <a:pt x="851316" y="223988"/>
                  </a:lnTo>
                  <a:lnTo>
                    <a:pt x="853059" y="199389"/>
                  </a:lnTo>
                  <a:lnTo>
                    <a:pt x="846701" y="150310"/>
                  </a:lnTo>
                  <a:lnTo>
                    <a:pt x="835326" y="129412"/>
                  </a:lnTo>
                  <a:close/>
                </a:path>
                <a:path w="1939290" h="387984">
                  <a:moveTo>
                    <a:pt x="751332" y="87249"/>
                  </a:moveTo>
                  <a:lnTo>
                    <a:pt x="738310" y="88392"/>
                  </a:lnTo>
                  <a:lnTo>
                    <a:pt x="726313" y="91821"/>
                  </a:lnTo>
                  <a:lnTo>
                    <a:pt x="715363" y="97536"/>
                  </a:lnTo>
                  <a:lnTo>
                    <a:pt x="705485" y="105537"/>
                  </a:lnTo>
                  <a:lnTo>
                    <a:pt x="812907" y="105537"/>
                  </a:lnTo>
                  <a:lnTo>
                    <a:pt x="795837" y="94251"/>
                  </a:lnTo>
                  <a:lnTo>
                    <a:pt x="751332" y="87249"/>
                  </a:lnTo>
                  <a:close/>
                </a:path>
                <a:path w="1939290" h="387984">
                  <a:moveTo>
                    <a:pt x="382270" y="87249"/>
                  </a:moveTo>
                  <a:lnTo>
                    <a:pt x="341852" y="95170"/>
                  </a:lnTo>
                  <a:lnTo>
                    <a:pt x="308864" y="118999"/>
                  </a:lnTo>
                  <a:lnTo>
                    <a:pt x="286861" y="155368"/>
                  </a:lnTo>
                  <a:lnTo>
                    <a:pt x="279526" y="201167"/>
                  </a:lnTo>
                  <a:lnTo>
                    <a:pt x="281122" y="225006"/>
                  </a:lnTo>
                  <a:lnTo>
                    <a:pt x="293885" y="264300"/>
                  </a:lnTo>
                  <a:lnTo>
                    <a:pt x="335327" y="300926"/>
                  </a:lnTo>
                  <a:lnTo>
                    <a:pt x="375030" y="307975"/>
                  </a:lnTo>
                  <a:lnTo>
                    <a:pt x="382865" y="307663"/>
                  </a:lnTo>
                  <a:lnTo>
                    <a:pt x="422275" y="295655"/>
                  </a:lnTo>
                  <a:lnTo>
                    <a:pt x="426339" y="291084"/>
                  </a:lnTo>
                  <a:lnTo>
                    <a:pt x="475996" y="291084"/>
                  </a:lnTo>
                  <a:lnTo>
                    <a:pt x="475996" y="266064"/>
                  </a:lnTo>
                  <a:lnTo>
                    <a:pt x="395097" y="266064"/>
                  </a:lnTo>
                  <a:lnTo>
                    <a:pt x="367166" y="261921"/>
                  </a:lnTo>
                  <a:lnTo>
                    <a:pt x="347202" y="249491"/>
                  </a:lnTo>
                  <a:lnTo>
                    <a:pt x="335214" y="228774"/>
                  </a:lnTo>
                  <a:lnTo>
                    <a:pt x="331216" y="199771"/>
                  </a:lnTo>
                  <a:lnTo>
                    <a:pt x="332216" y="183721"/>
                  </a:lnTo>
                  <a:lnTo>
                    <a:pt x="347218" y="147574"/>
                  </a:lnTo>
                  <a:lnTo>
                    <a:pt x="393192" y="129412"/>
                  </a:lnTo>
                  <a:lnTo>
                    <a:pt x="475996" y="129412"/>
                  </a:lnTo>
                  <a:lnTo>
                    <a:pt x="475996" y="97154"/>
                  </a:lnTo>
                  <a:lnTo>
                    <a:pt x="426339" y="97154"/>
                  </a:lnTo>
                  <a:lnTo>
                    <a:pt x="416149" y="92821"/>
                  </a:lnTo>
                  <a:lnTo>
                    <a:pt x="405399" y="89725"/>
                  </a:lnTo>
                  <a:lnTo>
                    <a:pt x="394102" y="87868"/>
                  </a:lnTo>
                  <a:lnTo>
                    <a:pt x="382270" y="87249"/>
                  </a:lnTo>
                  <a:close/>
                </a:path>
                <a:path w="1939290" h="387984">
                  <a:moveTo>
                    <a:pt x="475996" y="291084"/>
                  </a:moveTo>
                  <a:lnTo>
                    <a:pt x="426339" y="291084"/>
                  </a:lnTo>
                  <a:lnTo>
                    <a:pt x="426339" y="304038"/>
                  </a:lnTo>
                  <a:lnTo>
                    <a:pt x="475996" y="304038"/>
                  </a:lnTo>
                  <a:lnTo>
                    <a:pt x="475996" y="291084"/>
                  </a:lnTo>
                  <a:close/>
                </a:path>
                <a:path w="1939290" h="387984">
                  <a:moveTo>
                    <a:pt x="475996" y="129412"/>
                  </a:moveTo>
                  <a:lnTo>
                    <a:pt x="393192" y="129412"/>
                  </a:lnTo>
                  <a:lnTo>
                    <a:pt x="401764" y="130200"/>
                  </a:lnTo>
                  <a:lnTo>
                    <a:pt x="410146" y="132572"/>
                  </a:lnTo>
                  <a:lnTo>
                    <a:pt x="418338" y="136538"/>
                  </a:lnTo>
                  <a:lnTo>
                    <a:pt x="426339" y="142112"/>
                  </a:lnTo>
                  <a:lnTo>
                    <a:pt x="426339" y="253111"/>
                  </a:lnTo>
                  <a:lnTo>
                    <a:pt x="399923" y="266064"/>
                  </a:lnTo>
                  <a:lnTo>
                    <a:pt x="475996" y="266064"/>
                  </a:lnTo>
                  <a:lnTo>
                    <a:pt x="475996" y="129412"/>
                  </a:lnTo>
                  <a:close/>
                </a:path>
                <a:path w="1939290" h="387984">
                  <a:moveTo>
                    <a:pt x="475996" y="0"/>
                  </a:moveTo>
                  <a:lnTo>
                    <a:pt x="426339" y="11937"/>
                  </a:lnTo>
                  <a:lnTo>
                    <a:pt x="426339" y="97154"/>
                  </a:lnTo>
                  <a:lnTo>
                    <a:pt x="475996" y="97154"/>
                  </a:lnTo>
                  <a:lnTo>
                    <a:pt x="475996" y="0"/>
                  </a:lnTo>
                  <a:close/>
                </a:path>
                <a:path w="1939290" h="387984">
                  <a:moveTo>
                    <a:pt x="1836674" y="87249"/>
                  </a:moveTo>
                  <a:lnTo>
                    <a:pt x="1796303" y="95059"/>
                  </a:lnTo>
                  <a:lnTo>
                    <a:pt x="1762125" y="118490"/>
                  </a:lnTo>
                  <a:lnTo>
                    <a:pt x="1738756" y="154431"/>
                  </a:lnTo>
                  <a:lnTo>
                    <a:pt x="1731010" y="199898"/>
                  </a:lnTo>
                  <a:lnTo>
                    <a:pt x="1732774" y="224020"/>
                  </a:lnTo>
                  <a:lnTo>
                    <a:pt x="1746922" y="263834"/>
                  </a:lnTo>
                  <a:lnTo>
                    <a:pt x="1774713" y="291955"/>
                  </a:lnTo>
                  <a:lnTo>
                    <a:pt x="1813194" y="306191"/>
                  </a:lnTo>
                  <a:lnTo>
                    <a:pt x="1836293" y="307975"/>
                  </a:lnTo>
                  <a:lnTo>
                    <a:pt x="1860696" y="306643"/>
                  </a:lnTo>
                  <a:lnTo>
                    <a:pt x="1881886" y="302656"/>
                  </a:lnTo>
                  <a:lnTo>
                    <a:pt x="1899836" y="296027"/>
                  </a:lnTo>
                  <a:lnTo>
                    <a:pt x="1914525" y="286765"/>
                  </a:lnTo>
                  <a:lnTo>
                    <a:pt x="1904195" y="266446"/>
                  </a:lnTo>
                  <a:lnTo>
                    <a:pt x="1843659" y="266446"/>
                  </a:lnTo>
                  <a:lnTo>
                    <a:pt x="1830730" y="265564"/>
                  </a:lnTo>
                  <a:lnTo>
                    <a:pt x="1793184" y="244588"/>
                  </a:lnTo>
                  <a:lnTo>
                    <a:pt x="1782826" y="212851"/>
                  </a:lnTo>
                  <a:lnTo>
                    <a:pt x="1934845" y="212851"/>
                  </a:lnTo>
                  <a:lnTo>
                    <a:pt x="1936678" y="204186"/>
                  </a:lnTo>
                  <a:lnTo>
                    <a:pt x="1937988" y="196675"/>
                  </a:lnTo>
                  <a:lnTo>
                    <a:pt x="1938774" y="190331"/>
                  </a:lnTo>
                  <a:lnTo>
                    <a:pt x="1939036" y="185165"/>
                  </a:lnTo>
                  <a:lnTo>
                    <a:pt x="1938202" y="175513"/>
                  </a:lnTo>
                  <a:lnTo>
                    <a:pt x="1784603" y="175513"/>
                  </a:lnTo>
                  <a:lnTo>
                    <a:pt x="1791769" y="155084"/>
                  </a:lnTo>
                  <a:lnTo>
                    <a:pt x="1802971" y="140477"/>
                  </a:lnTo>
                  <a:lnTo>
                    <a:pt x="1818197" y="131704"/>
                  </a:lnTo>
                  <a:lnTo>
                    <a:pt x="1837436" y="128777"/>
                  </a:lnTo>
                  <a:lnTo>
                    <a:pt x="1922482" y="128777"/>
                  </a:lnTo>
                  <a:lnTo>
                    <a:pt x="1910969" y="114935"/>
                  </a:lnTo>
                  <a:lnTo>
                    <a:pt x="1895824" y="102840"/>
                  </a:lnTo>
                  <a:lnTo>
                    <a:pt x="1878393" y="94186"/>
                  </a:lnTo>
                  <a:lnTo>
                    <a:pt x="1858676" y="88985"/>
                  </a:lnTo>
                  <a:lnTo>
                    <a:pt x="1836674" y="87249"/>
                  </a:lnTo>
                  <a:close/>
                </a:path>
                <a:path w="1939290" h="387984">
                  <a:moveTo>
                    <a:pt x="1895221" y="248792"/>
                  </a:moveTo>
                  <a:lnTo>
                    <a:pt x="1885414" y="256534"/>
                  </a:lnTo>
                  <a:lnTo>
                    <a:pt x="1873535" y="262048"/>
                  </a:lnTo>
                  <a:lnTo>
                    <a:pt x="1859609" y="265348"/>
                  </a:lnTo>
                  <a:lnTo>
                    <a:pt x="1843659" y="266446"/>
                  </a:lnTo>
                  <a:lnTo>
                    <a:pt x="1904195" y="266446"/>
                  </a:lnTo>
                  <a:lnTo>
                    <a:pt x="1895221" y="248792"/>
                  </a:lnTo>
                  <a:close/>
                </a:path>
                <a:path w="1939290" h="387984">
                  <a:moveTo>
                    <a:pt x="1922482" y="128777"/>
                  </a:moveTo>
                  <a:lnTo>
                    <a:pt x="1837436" y="128777"/>
                  </a:lnTo>
                  <a:lnTo>
                    <a:pt x="1858103" y="131704"/>
                  </a:lnTo>
                  <a:lnTo>
                    <a:pt x="1873615" y="140477"/>
                  </a:lnTo>
                  <a:lnTo>
                    <a:pt x="1883959" y="155084"/>
                  </a:lnTo>
                  <a:lnTo>
                    <a:pt x="1889125" y="175513"/>
                  </a:lnTo>
                  <a:lnTo>
                    <a:pt x="1938202" y="175513"/>
                  </a:lnTo>
                  <a:lnTo>
                    <a:pt x="1937275" y="164780"/>
                  </a:lnTo>
                  <a:lnTo>
                    <a:pt x="1932003" y="146288"/>
                  </a:lnTo>
                  <a:lnTo>
                    <a:pt x="1923230" y="129676"/>
                  </a:lnTo>
                  <a:lnTo>
                    <a:pt x="1922482" y="128777"/>
                  </a:lnTo>
                  <a:close/>
                </a:path>
                <a:path w="1939290" h="387984">
                  <a:moveTo>
                    <a:pt x="991997" y="87249"/>
                  </a:moveTo>
                  <a:lnTo>
                    <a:pt x="950436" y="94884"/>
                  </a:lnTo>
                  <a:lnTo>
                    <a:pt x="917828" y="117855"/>
                  </a:lnTo>
                  <a:lnTo>
                    <a:pt x="896747" y="153003"/>
                  </a:lnTo>
                  <a:lnTo>
                    <a:pt x="889762" y="197103"/>
                  </a:lnTo>
                  <a:lnTo>
                    <a:pt x="891432" y="221009"/>
                  </a:lnTo>
                  <a:lnTo>
                    <a:pt x="904871" y="261344"/>
                  </a:lnTo>
                  <a:lnTo>
                    <a:pt x="931471" y="290990"/>
                  </a:lnTo>
                  <a:lnTo>
                    <a:pt x="969138" y="306091"/>
                  </a:lnTo>
                  <a:lnTo>
                    <a:pt x="991997" y="307975"/>
                  </a:lnTo>
                  <a:lnTo>
                    <a:pt x="1014525" y="306113"/>
                  </a:lnTo>
                  <a:lnTo>
                    <a:pt x="1034494" y="300513"/>
                  </a:lnTo>
                  <a:lnTo>
                    <a:pt x="1051915" y="291151"/>
                  </a:lnTo>
                  <a:lnTo>
                    <a:pt x="1066800" y="278002"/>
                  </a:lnTo>
                  <a:lnTo>
                    <a:pt x="1074568" y="267462"/>
                  </a:lnTo>
                  <a:lnTo>
                    <a:pt x="991997" y="267462"/>
                  </a:lnTo>
                  <a:lnTo>
                    <a:pt x="969827" y="263076"/>
                  </a:lnTo>
                  <a:lnTo>
                    <a:pt x="953992" y="249904"/>
                  </a:lnTo>
                  <a:lnTo>
                    <a:pt x="944491" y="227921"/>
                  </a:lnTo>
                  <a:lnTo>
                    <a:pt x="941324" y="197103"/>
                  </a:lnTo>
                  <a:lnTo>
                    <a:pt x="942181" y="181625"/>
                  </a:lnTo>
                  <a:lnTo>
                    <a:pt x="962493" y="138048"/>
                  </a:lnTo>
                  <a:lnTo>
                    <a:pt x="991997" y="127762"/>
                  </a:lnTo>
                  <a:lnTo>
                    <a:pt x="1075416" y="127762"/>
                  </a:lnTo>
                  <a:lnTo>
                    <a:pt x="1067308" y="116712"/>
                  </a:lnTo>
                  <a:lnTo>
                    <a:pt x="1052593" y="103804"/>
                  </a:lnTo>
                  <a:lnTo>
                    <a:pt x="1035129" y="94599"/>
                  </a:lnTo>
                  <a:lnTo>
                    <a:pt x="1014926" y="89084"/>
                  </a:lnTo>
                  <a:lnTo>
                    <a:pt x="991997" y="87249"/>
                  </a:lnTo>
                  <a:close/>
                </a:path>
                <a:path w="1939290" h="387984">
                  <a:moveTo>
                    <a:pt x="1075416" y="127762"/>
                  </a:moveTo>
                  <a:lnTo>
                    <a:pt x="991997" y="127762"/>
                  </a:lnTo>
                  <a:lnTo>
                    <a:pt x="1014093" y="132095"/>
                  </a:lnTo>
                  <a:lnTo>
                    <a:pt x="1029890" y="145097"/>
                  </a:lnTo>
                  <a:lnTo>
                    <a:pt x="1039377" y="166766"/>
                  </a:lnTo>
                  <a:lnTo>
                    <a:pt x="1042543" y="197103"/>
                  </a:lnTo>
                  <a:lnTo>
                    <a:pt x="1041687" y="213062"/>
                  </a:lnTo>
                  <a:lnTo>
                    <a:pt x="1028953" y="249174"/>
                  </a:lnTo>
                  <a:lnTo>
                    <a:pt x="991997" y="267462"/>
                  </a:lnTo>
                  <a:lnTo>
                    <a:pt x="1074568" y="267462"/>
                  </a:lnTo>
                  <a:lnTo>
                    <a:pt x="1078801" y="261719"/>
                  </a:lnTo>
                  <a:lnTo>
                    <a:pt x="1087374" y="242792"/>
                  </a:lnTo>
                  <a:lnTo>
                    <a:pt x="1092517" y="221245"/>
                  </a:lnTo>
                  <a:lnTo>
                    <a:pt x="1094232" y="197103"/>
                  </a:lnTo>
                  <a:lnTo>
                    <a:pt x="1092543" y="172934"/>
                  </a:lnTo>
                  <a:lnTo>
                    <a:pt x="1087485" y="151479"/>
                  </a:lnTo>
                  <a:lnTo>
                    <a:pt x="1079069" y="132738"/>
                  </a:lnTo>
                  <a:lnTo>
                    <a:pt x="1075416" y="127762"/>
                  </a:lnTo>
                  <a:close/>
                </a:path>
                <a:path w="1939290" h="387984">
                  <a:moveTo>
                    <a:pt x="138684" y="9016"/>
                  </a:moveTo>
                  <a:lnTo>
                    <a:pt x="115951" y="9016"/>
                  </a:lnTo>
                  <a:lnTo>
                    <a:pt x="0" y="304038"/>
                  </a:lnTo>
                  <a:lnTo>
                    <a:pt x="57404" y="304038"/>
                  </a:lnTo>
                  <a:lnTo>
                    <a:pt x="77724" y="244982"/>
                  </a:lnTo>
                  <a:lnTo>
                    <a:pt x="232237" y="244982"/>
                  </a:lnTo>
                  <a:lnTo>
                    <a:pt x="216578" y="205486"/>
                  </a:lnTo>
                  <a:lnTo>
                    <a:pt x="92329" y="205486"/>
                  </a:lnTo>
                  <a:lnTo>
                    <a:pt x="127381" y="98043"/>
                  </a:lnTo>
                  <a:lnTo>
                    <a:pt x="173980" y="98043"/>
                  </a:lnTo>
                  <a:lnTo>
                    <a:pt x="138684" y="9016"/>
                  </a:lnTo>
                  <a:close/>
                </a:path>
                <a:path w="1939290" h="387984">
                  <a:moveTo>
                    <a:pt x="232237" y="244982"/>
                  </a:moveTo>
                  <a:lnTo>
                    <a:pt x="177419" y="244982"/>
                  </a:lnTo>
                  <a:lnTo>
                    <a:pt x="198628" y="304038"/>
                  </a:lnTo>
                  <a:lnTo>
                    <a:pt x="255650" y="304038"/>
                  </a:lnTo>
                  <a:lnTo>
                    <a:pt x="232237" y="244982"/>
                  </a:lnTo>
                  <a:close/>
                </a:path>
                <a:path w="1939290" h="387984">
                  <a:moveTo>
                    <a:pt x="173980" y="98043"/>
                  </a:moveTo>
                  <a:lnTo>
                    <a:pt x="127381" y="98043"/>
                  </a:lnTo>
                  <a:lnTo>
                    <a:pt x="162306" y="205486"/>
                  </a:lnTo>
                  <a:lnTo>
                    <a:pt x="216578" y="205486"/>
                  </a:lnTo>
                  <a:lnTo>
                    <a:pt x="173980" y="98043"/>
                  </a:lnTo>
                  <a:close/>
                </a:path>
                <a:path w="1939290" h="387984">
                  <a:moveTo>
                    <a:pt x="1380363" y="91186"/>
                  </a:moveTo>
                  <a:lnTo>
                    <a:pt x="1328927" y="91186"/>
                  </a:lnTo>
                  <a:lnTo>
                    <a:pt x="1395476" y="256412"/>
                  </a:lnTo>
                  <a:lnTo>
                    <a:pt x="1402403" y="274772"/>
                  </a:lnTo>
                  <a:lnTo>
                    <a:pt x="1407366" y="290607"/>
                  </a:lnTo>
                  <a:lnTo>
                    <a:pt x="1410352" y="303918"/>
                  </a:lnTo>
                  <a:lnTo>
                    <a:pt x="1411351" y="314705"/>
                  </a:lnTo>
                  <a:lnTo>
                    <a:pt x="1407757" y="327354"/>
                  </a:lnTo>
                  <a:lnTo>
                    <a:pt x="1396984" y="336359"/>
                  </a:lnTo>
                  <a:lnTo>
                    <a:pt x="1379043" y="341745"/>
                  </a:lnTo>
                  <a:lnTo>
                    <a:pt x="1353947" y="343535"/>
                  </a:lnTo>
                  <a:lnTo>
                    <a:pt x="1353947" y="387476"/>
                  </a:lnTo>
                  <a:lnTo>
                    <a:pt x="1401185" y="379601"/>
                  </a:lnTo>
                  <a:lnTo>
                    <a:pt x="1436433" y="357663"/>
                  </a:lnTo>
                  <a:lnTo>
                    <a:pt x="1486610" y="238251"/>
                  </a:lnTo>
                  <a:lnTo>
                    <a:pt x="1438402" y="238251"/>
                  </a:lnTo>
                  <a:lnTo>
                    <a:pt x="1380363" y="91186"/>
                  </a:lnTo>
                  <a:close/>
                </a:path>
                <a:path w="1939290" h="387984">
                  <a:moveTo>
                    <a:pt x="1542034" y="91186"/>
                  </a:moveTo>
                  <a:lnTo>
                    <a:pt x="1490599" y="91186"/>
                  </a:lnTo>
                  <a:lnTo>
                    <a:pt x="1438402" y="238251"/>
                  </a:lnTo>
                  <a:lnTo>
                    <a:pt x="1486610" y="238251"/>
                  </a:lnTo>
                  <a:lnTo>
                    <a:pt x="1542034" y="91186"/>
                  </a:lnTo>
                  <a:close/>
                </a:path>
                <a:path w="1939290" h="387984">
                  <a:moveTo>
                    <a:pt x="595376" y="91186"/>
                  </a:moveTo>
                  <a:lnTo>
                    <a:pt x="517905" y="91186"/>
                  </a:lnTo>
                  <a:lnTo>
                    <a:pt x="517905" y="131952"/>
                  </a:lnTo>
                  <a:lnTo>
                    <a:pt x="545084" y="131952"/>
                  </a:lnTo>
                  <a:lnTo>
                    <a:pt x="545084" y="304038"/>
                  </a:lnTo>
                  <a:lnTo>
                    <a:pt x="595376" y="304038"/>
                  </a:lnTo>
                  <a:lnTo>
                    <a:pt x="595376" y="91186"/>
                  </a:lnTo>
                  <a:close/>
                </a:path>
                <a:path w="1939290" h="387984">
                  <a:moveTo>
                    <a:pt x="1242187" y="87249"/>
                  </a:moveTo>
                  <a:lnTo>
                    <a:pt x="1193974" y="95027"/>
                  </a:lnTo>
                  <a:lnTo>
                    <a:pt x="1157097" y="118237"/>
                  </a:lnTo>
                  <a:lnTo>
                    <a:pt x="1133776" y="154066"/>
                  </a:lnTo>
                  <a:lnTo>
                    <a:pt x="1125982" y="199516"/>
                  </a:lnTo>
                  <a:lnTo>
                    <a:pt x="1127765" y="223658"/>
                  </a:lnTo>
                  <a:lnTo>
                    <a:pt x="1142001" y="263560"/>
                  </a:lnTo>
                  <a:lnTo>
                    <a:pt x="1170005" y="291847"/>
                  </a:lnTo>
                  <a:lnTo>
                    <a:pt x="1208918" y="306187"/>
                  </a:lnTo>
                  <a:lnTo>
                    <a:pt x="1232280" y="307975"/>
                  </a:lnTo>
                  <a:lnTo>
                    <a:pt x="1242897" y="307758"/>
                  </a:lnTo>
                  <a:lnTo>
                    <a:pt x="1288049" y="298386"/>
                  </a:lnTo>
                  <a:lnTo>
                    <a:pt x="1308353" y="287400"/>
                  </a:lnTo>
                  <a:lnTo>
                    <a:pt x="1298588" y="266446"/>
                  </a:lnTo>
                  <a:lnTo>
                    <a:pt x="1241425" y="266446"/>
                  </a:lnTo>
                  <a:lnTo>
                    <a:pt x="1213494" y="262274"/>
                  </a:lnTo>
                  <a:lnTo>
                    <a:pt x="1193530" y="249745"/>
                  </a:lnTo>
                  <a:lnTo>
                    <a:pt x="1181542" y="228834"/>
                  </a:lnTo>
                  <a:lnTo>
                    <a:pt x="1177544" y="199516"/>
                  </a:lnTo>
                  <a:lnTo>
                    <a:pt x="1178569" y="183846"/>
                  </a:lnTo>
                  <a:lnTo>
                    <a:pt x="1194053" y="147574"/>
                  </a:lnTo>
                  <a:lnTo>
                    <a:pt x="1238630" y="128777"/>
                  </a:lnTo>
                  <a:lnTo>
                    <a:pt x="1294904" y="128777"/>
                  </a:lnTo>
                  <a:lnTo>
                    <a:pt x="1306702" y="108076"/>
                  </a:lnTo>
                  <a:lnTo>
                    <a:pt x="1292389" y="98982"/>
                  </a:lnTo>
                  <a:lnTo>
                    <a:pt x="1276873" y="92471"/>
                  </a:lnTo>
                  <a:lnTo>
                    <a:pt x="1260143" y="88556"/>
                  </a:lnTo>
                  <a:lnTo>
                    <a:pt x="1242187" y="87249"/>
                  </a:lnTo>
                  <a:close/>
                </a:path>
                <a:path w="1939290" h="387984">
                  <a:moveTo>
                    <a:pt x="1290066" y="248157"/>
                  </a:moveTo>
                  <a:lnTo>
                    <a:pt x="1279108" y="256158"/>
                  </a:lnTo>
                  <a:lnTo>
                    <a:pt x="1267364" y="261874"/>
                  </a:lnTo>
                  <a:lnTo>
                    <a:pt x="1254811" y="265302"/>
                  </a:lnTo>
                  <a:lnTo>
                    <a:pt x="1241425" y="266446"/>
                  </a:lnTo>
                  <a:lnTo>
                    <a:pt x="1298588" y="266446"/>
                  </a:lnTo>
                  <a:lnTo>
                    <a:pt x="1290066" y="248157"/>
                  </a:lnTo>
                  <a:close/>
                </a:path>
                <a:path w="1939290" h="387984">
                  <a:moveTo>
                    <a:pt x="1294904" y="128777"/>
                  </a:moveTo>
                  <a:lnTo>
                    <a:pt x="1238630" y="128777"/>
                  </a:lnTo>
                  <a:lnTo>
                    <a:pt x="1252561" y="129803"/>
                  </a:lnTo>
                  <a:lnTo>
                    <a:pt x="1265015" y="132889"/>
                  </a:lnTo>
                  <a:lnTo>
                    <a:pt x="1275992" y="138047"/>
                  </a:lnTo>
                  <a:lnTo>
                    <a:pt x="1285494" y="145287"/>
                  </a:lnTo>
                  <a:lnTo>
                    <a:pt x="1294904" y="128777"/>
                  </a:lnTo>
                  <a:close/>
                </a:path>
                <a:path w="1939290" h="387984">
                  <a:moveTo>
                    <a:pt x="1634490" y="131190"/>
                  </a:moveTo>
                  <a:lnTo>
                    <a:pt x="1584833" y="131190"/>
                  </a:lnTo>
                  <a:lnTo>
                    <a:pt x="1584833" y="238887"/>
                  </a:lnTo>
                  <a:lnTo>
                    <a:pt x="1594369" y="280088"/>
                  </a:lnTo>
                  <a:lnTo>
                    <a:pt x="1635765" y="306855"/>
                  </a:lnTo>
                  <a:lnTo>
                    <a:pt x="1650746" y="307975"/>
                  </a:lnTo>
                  <a:lnTo>
                    <a:pt x="1665821" y="307613"/>
                  </a:lnTo>
                  <a:lnTo>
                    <a:pt x="1679051" y="306514"/>
                  </a:lnTo>
                  <a:lnTo>
                    <a:pt x="1690447" y="304653"/>
                  </a:lnTo>
                  <a:lnTo>
                    <a:pt x="1700022" y="302005"/>
                  </a:lnTo>
                  <a:lnTo>
                    <a:pt x="1700022" y="266064"/>
                  </a:lnTo>
                  <a:lnTo>
                    <a:pt x="1666621" y="266064"/>
                  </a:lnTo>
                  <a:lnTo>
                    <a:pt x="1658338" y="265467"/>
                  </a:lnTo>
                  <a:lnTo>
                    <a:pt x="1634940" y="234985"/>
                  </a:lnTo>
                  <a:lnTo>
                    <a:pt x="1634490" y="224409"/>
                  </a:lnTo>
                  <a:lnTo>
                    <a:pt x="1634490" y="131190"/>
                  </a:lnTo>
                  <a:close/>
                </a:path>
                <a:path w="1939290" h="387984">
                  <a:moveTo>
                    <a:pt x="1700022" y="256412"/>
                  </a:moveTo>
                  <a:lnTo>
                    <a:pt x="1692142" y="260653"/>
                  </a:lnTo>
                  <a:lnTo>
                    <a:pt x="1683940" y="263667"/>
                  </a:lnTo>
                  <a:lnTo>
                    <a:pt x="1675371" y="265471"/>
                  </a:lnTo>
                  <a:lnTo>
                    <a:pt x="1666621" y="266064"/>
                  </a:lnTo>
                  <a:lnTo>
                    <a:pt x="1700022" y="266064"/>
                  </a:lnTo>
                  <a:lnTo>
                    <a:pt x="1700022" y="256412"/>
                  </a:lnTo>
                  <a:close/>
                </a:path>
                <a:path w="1939290" h="387984">
                  <a:moveTo>
                    <a:pt x="1692910" y="91186"/>
                  </a:moveTo>
                  <a:lnTo>
                    <a:pt x="1560195" y="91186"/>
                  </a:lnTo>
                  <a:lnTo>
                    <a:pt x="1560195" y="131190"/>
                  </a:lnTo>
                  <a:lnTo>
                    <a:pt x="1692910" y="131190"/>
                  </a:lnTo>
                  <a:lnTo>
                    <a:pt x="1692910" y="91186"/>
                  </a:lnTo>
                  <a:close/>
                </a:path>
                <a:path w="1939290" h="387984">
                  <a:moveTo>
                    <a:pt x="1634490" y="29590"/>
                  </a:moveTo>
                  <a:lnTo>
                    <a:pt x="1584833" y="47878"/>
                  </a:lnTo>
                  <a:lnTo>
                    <a:pt x="1584833" y="91186"/>
                  </a:lnTo>
                  <a:lnTo>
                    <a:pt x="1634490" y="91186"/>
                  </a:lnTo>
                  <a:lnTo>
                    <a:pt x="1634490" y="29590"/>
                  </a:lnTo>
                  <a:close/>
                </a:path>
                <a:path w="1939290" h="387984">
                  <a:moveTo>
                    <a:pt x="578612" y="8762"/>
                  </a:moveTo>
                  <a:lnTo>
                    <a:pt x="562737" y="8762"/>
                  </a:lnTo>
                  <a:lnTo>
                    <a:pt x="556005" y="11556"/>
                  </a:lnTo>
                  <a:lnTo>
                    <a:pt x="544702" y="22860"/>
                  </a:lnTo>
                  <a:lnTo>
                    <a:pt x="541909" y="29590"/>
                  </a:lnTo>
                  <a:lnTo>
                    <a:pt x="541909" y="45592"/>
                  </a:lnTo>
                  <a:lnTo>
                    <a:pt x="544702" y="52324"/>
                  </a:lnTo>
                  <a:lnTo>
                    <a:pt x="556005" y="63626"/>
                  </a:lnTo>
                  <a:lnTo>
                    <a:pt x="562737" y="66421"/>
                  </a:lnTo>
                  <a:lnTo>
                    <a:pt x="578612" y="66421"/>
                  </a:lnTo>
                  <a:lnTo>
                    <a:pt x="585470" y="63626"/>
                  </a:lnTo>
                  <a:lnTo>
                    <a:pt x="591058" y="57912"/>
                  </a:lnTo>
                  <a:lnTo>
                    <a:pt x="596773" y="52324"/>
                  </a:lnTo>
                  <a:lnTo>
                    <a:pt x="599567" y="45592"/>
                  </a:lnTo>
                  <a:lnTo>
                    <a:pt x="599567" y="29590"/>
                  </a:lnTo>
                  <a:lnTo>
                    <a:pt x="596773" y="22860"/>
                  </a:lnTo>
                  <a:lnTo>
                    <a:pt x="591058" y="17272"/>
                  </a:lnTo>
                  <a:lnTo>
                    <a:pt x="585470" y="11556"/>
                  </a:lnTo>
                  <a:lnTo>
                    <a:pt x="578612" y="8762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89775" y="1155064"/>
              <a:ext cx="107315" cy="148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64044" y="1155064"/>
              <a:ext cx="108203" cy="148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9883" y="1153413"/>
              <a:ext cx="113411" cy="151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89570" y="1112900"/>
              <a:ext cx="220218" cy="2329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4541" y="1112900"/>
              <a:ext cx="194563" cy="2329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48322" y="1112900"/>
              <a:ext cx="216662" cy="2329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00468" y="1034414"/>
              <a:ext cx="69850" cy="698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284340" y="1519427"/>
            <a:ext cx="1912620" cy="314325"/>
            <a:chOff x="6284340" y="1519427"/>
            <a:chExt cx="1912620" cy="314325"/>
          </a:xfrm>
        </p:grpSpPr>
        <p:sp>
          <p:nvSpPr>
            <p:cNvPr id="13" name="object 13"/>
            <p:cNvSpPr/>
            <p:nvPr/>
          </p:nvSpPr>
          <p:spPr>
            <a:xfrm>
              <a:off x="6290436" y="1519427"/>
              <a:ext cx="1900555" cy="307975"/>
            </a:xfrm>
            <a:custGeom>
              <a:avLst/>
              <a:gdLst/>
              <a:ahLst/>
              <a:cxnLst/>
              <a:rect l="l" t="t" r="r" b="b"/>
              <a:pathLst>
                <a:path w="1900554" h="307975">
                  <a:moveTo>
                    <a:pt x="894588" y="0"/>
                  </a:moveTo>
                  <a:lnTo>
                    <a:pt x="844931" y="11937"/>
                  </a:lnTo>
                  <a:lnTo>
                    <a:pt x="844931" y="307975"/>
                  </a:lnTo>
                  <a:lnTo>
                    <a:pt x="872870" y="307975"/>
                  </a:lnTo>
                  <a:lnTo>
                    <a:pt x="884046" y="292354"/>
                  </a:lnTo>
                  <a:lnTo>
                    <a:pt x="993824" y="292354"/>
                  </a:lnTo>
                  <a:lnTo>
                    <a:pt x="997285" y="290508"/>
                  </a:lnTo>
                  <a:lnTo>
                    <a:pt x="1012952" y="276860"/>
                  </a:lnTo>
                  <a:lnTo>
                    <a:pt x="1021112" y="265938"/>
                  </a:lnTo>
                  <a:lnTo>
                    <a:pt x="924179" y="265938"/>
                  </a:lnTo>
                  <a:lnTo>
                    <a:pt x="915322" y="265128"/>
                  </a:lnTo>
                  <a:lnTo>
                    <a:pt x="907430" y="262699"/>
                  </a:lnTo>
                  <a:lnTo>
                    <a:pt x="900515" y="258651"/>
                  </a:lnTo>
                  <a:lnTo>
                    <a:pt x="894588" y="252984"/>
                  </a:lnTo>
                  <a:lnTo>
                    <a:pt x="894588" y="141859"/>
                  </a:lnTo>
                  <a:lnTo>
                    <a:pt x="901041" y="136431"/>
                  </a:lnTo>
                  <a:lnTo>
                    <a:pt x="908780" y="132540"/>
                  </a:lnTo>
                  <a:lnTo>
                    <a:pt x="917805" y="130196"/>
                  </a:lnTo>
                  <a:lnTo>
                    <a:pt x="928115" y="129412"/>
                  </a:lnTo>
                  <a:lnTo>
                    <a:pt x="1023194" y="129412"/>
                  </a:lnTo>
                  <a:lnTo>
                    <a:pt x="1013206" y="116839"/>
                  </a:lnTo>
                  <a:lnTo>
                    <a:pt x="997777" y="103911"/>
                  </a:lnTo>
                  <a:lnTo>
                    <a:pt x="989220" y="99441"/>
                  </a:lnTo>
                  <a:lnTo>
                    <a:pt x="894588" y="99441"/>
                  </a:lnTo>
                  <a:lnTo>
                    <a:pt x="894588" y="0"/>
                  </a:lnTo>
                  <a:close/>
                </a:path>
                <a:path w="1900554" h="307975">
                  <a:moveTo>
                    <a:pt x="993824" y="292354"/>
                  </a:moveTo>
                  <a:lnTo>
                    <a:pt x="884046" y="292354"/>
                  </a:lnTo>
                  <a:lnTo>
                    <a:pt x="895219" y="299188"/>
                  </a:lnTo>
                  <a:lnTo>
                    <a:pt x="907414" y="304069"/>
                  </a:lnTo>
                  <a:lnTo>
                    <a:pt x="920658" y="306998"/>
                  </a:lnTo>
                  <a:lnTo>
                    <a:pt x="934973" y="307975"/>
                  </a:lnTo>
                  <a:lnTo>
                    <a:pt x="958284" y="306042"/>
                  </a:lnTo>
                  <a:lnTo>
                    <a:pt x="979058" y="300227"/>
                  </a:lnTo>
                  <a:lnTo>
                    <a:pt x="993824" y="292354"/>
                  </a:lnTo>
                  <a:close/>
                </a:path>
                <a:path w="1900554" h="307975">
                  <a:moveTo>
                    <a:pt x="1023194" y="129412"/>
                  </a:moveTo>
                  <a:lnTo>
                    <a:pt x="928115" y="129412"/>
                  </a:lnTo>
                  <a:lnTo>
                    <a:pt x="955286" y="133461"/>
                  </a:lnTo>
                  <a:lnTo>
                    <a:pt x="974693" y="145605"/>
                  </a:lnTo>
                  <a:lnTo>
                    <a:pt x="986337" y="165846"/>
                  </a:lnTo>
                  <a:lnTo>
                    <a:pt x="990218" y="194183"/>
                  </a:lnTo>
                  <a:lnTo>
                    <a:pt x="989268" y="211663"/>
                  </a:lnTo>
                  <a:lnTo>
                    <a:pt x="975106" y="248793"/>
                  </a:lnTo>
                  <a:lnTo>
                    <a:pt x="924179" y="265938"/>
                  </a:lnTo>
                  <a:lnTo>
                    <a:pt x="1021112" y="265938"/>
                  </a:lnTo>
                  <a:lnTo>
                    <a:pt x="1025600" y="259931"/>
                  </a:lnTo>
                  <a:lnTo>
                    <a:pt x="1034605" y="240204"/>
                  </a:lnTo>
                  <a:lnTo>
                    <a:pt x="1039991" y="217691"/>
                  </a:lnTo>
                  <a:lnTo>
                    <a:pt x="1041781" y="192405"/>
                  </a:lnTo>
                  <a:lnTo>
                    <a:pt x="1039995" y="170382"/>
                  </a:lnTo>
                  <a:lnTo>
                    <a:pt x="1034637" y="150431"/>
                  </a:lnTo>
                  <a:lnTo>
                    <a:pt x="1025679" y="132540"/>
                  </a:lnTo>
                  <a:lnTo>
                    <a:pt x="1023194" y="129412"/>
                  </a:lnTo>
                  <a:close/>
                </a:path>
                <a:path w="1900554" h="307975">
                  <a:moveTo>
                    <a:pt x="937894" y="87249"/>
                  </a:moveTo>
                  <a:lnTo>
                    <a:pt x="926395" y="88011"/>
                  </a:lnTo>
                  <a:lnTo>
                    <a:pt x="915336" y="90297"/>
                  </a:lnTo>
                  <a:lnTo>
                    <a:pt x="904730" y="94107"/>
                  </a:lnTo>
                  <a:lnTo>
                    <a:pt x="894588" y="99441"/>
                  </a:lnTo>
                  <a:lnTo>
                    <a:pt x="989220" y="99441"/>
                  </a:lnTo>
                  <a:lnTo>
                    <a:pt x="980074" y="94662"/>
                  </a:lnTo>
                  <a:lnTo>
                    <a:pt x="960110" y="89104"/>
                  </a:lnTo>
                  <a:lnTo>
                    <a:pt x="937894" y="87249"/>
                  </a:lnTo>
                  <a:close/>
                </a:path>
                <a:path w="1900554" h="307975">
                  <a:moveTo>
                    <a:pt x="1183005" y="87249"/>
                  </a:moveTo>
                  <a:lnTo>
                    <a:pt x="1142634" y="95059"/>
                  </a:lnTo>
                  <a:lnTo>
                    <a:pt x="1108456" y="118491"/>
                  </a:lnTo>
                  <a:lnTo>
                    <a:pt x="1085088" y="154432"/>
                  </a:lnTo>
                  <a:lnTo>
                    <a:pt x="1077340" y="199898"/>
                  </a:lnTo>
                  <a:lnTo>
                    <a:pt x="1079105" y="224020"/>
                  </a:lnTo>
                  <a:lnTo>
                    <a:pt x="1093253" y="263834"/>
                  </a:lnTo>
                  <a:lnTo>
                    <a:pt x="1121044" y="291955"/>
                  </a:lnTo>
                  <a:lnTo>
                    <a:pt x="1159525" y="306191"/>
                  </a:lnTo>
                  <a:lnTo>
                    <a:pt x="1182623" y="307975"/>
                  </a:lnTo>
                  <a:lnTo>
                    <a:pt x="1207027" y="306643"/>
                  </a:lnTo>
                  <a:lnTo>
                    <a:pt x="1228216" y="302656"/>
                  </a:lnTo>
                  <a:lnTo>
                    <a:pt x="1246167" y="296027"/>
                  </a:lnTo>
                  <a:lnTo>
                    <a:pt x="1260856" y="286766"/>
                  </a:lnTo>
                  <a:lnTo>
                    <a:pt x="1250526" y="266446"/>
                  </a:lnTo>
                  <a:lnTo>
                    <a:pt x="1189989" y="266446"/>
                  </a:lnTo>
                  <a:lnTo>
                    <a:pt x="1177061" y="265564"/>
                  </a:lnTo>
                  <a:lnTo>
                    <a:pt x="1139515" y="244588"/>
                  </a:lnTo>
                  <a:lnTo>
                    <a:pt x="1129157" y="212851"/>
                  </a:lnTo>
                  <a:lnTo>
                    <a:pt x="1281176" y="212851"/>
                  </a:lnTo>
                  <a:lnTo>
                    <a:pt x="1283009" y="204186"/>
                  </a:lnTo>
                  <a:lnTo>
                    <a:pt x="1284319" y="196675"/>
                  </a:lnTo>
                  <a:lnTo>
                    <a:pt x="1285105" y="190331"/>
                  </a:lnTo>
                  <a:lnTo>
                    <a:pt x="1285366" y="185166"/>
                  </a:lnTo>
                  <a:lnTo>
                    <a:pt x="1284533" y="175513"/>
                  </a:lnTo>
                  <a:lnTo>
                    <a:pt x="1130935" y="175513"/>
                  </a:lnTo>
                  <a:lnTo>
                    <a:pt x="1138100" y="155084"/>
                  </a:lnTo>
                  <a:lnTo>
                    <a:pt x="1149302" y="140477"/>
                  </a:lnTo>
                  <a:lnTo>
                    <a:pt x="1164528" y="131704"/>
                  </a:lnTo>
                  <a:lnTo>
                    <a:pt x="1183766" y="128777"/>
                  </a:lnTo>
                  <a:lnTo>
                    <a:pt x="1268813" y="128777"/>
                  </a:lnTo>
                  <a:lnTo>
                    <a:pt x="1257299" y="114935"/>
                  </a:lnTo>
                  <a:lnTo>
                    <a:pt x="1242155" y="102840"/>
                  </a:lnTo>
                  <a:lnTo>
                    <a:pt x="1224724" y="94186"/>
                  </a:lnTo>
                  <a:lnTo>
                    <a:pt x="1205007" y="88985"/>
                  </a:lnTo>
                  <a:lnTo>
                    <a:pt x="1183005" y="87249"/>
                  </a:lnTo>
                  <a:close/>
                </a:path>
                <a:path w="1900554" h="307975">
                  <a:moveTo>
                    <a:pt x="1241552" y="248793"/>
                  </a:moveTo>
                  <a:lnTo>
                    <a:pt x="1231745" y="256534"/>
                  </a:lnTo>
                  <a:lnTo>
                    <a:pt x="1219866" y="262048"/>
                  </a:lnTo>
                  <a:lnTo>
                    <a:pt x="1205940" y="265348"/>
                  </a:lnTo>
                  <a:lnTo>
                    <a:pt x="1189989" y="266446"/>
                  </a:lnTo>
                  <a:lnTo>
                    <a:pt x="1250526" y="266446"/>
                  </a:lnTo>
                  <a:lnTo>
                    <a:pt x="1241552" y="248793"/>
                  </a:lnTo>
                  <a:close/>
                </a:path>
                <a:path w="1900554" h="307975">
                  <a:moveTo>
                    <a:pt x="1268813" y="128777"/>
                  </a:moveTo>
                  <a:lnTo>
                    <a:pt x="1183766" y="128777"/>
                  </a:lnTo>
                  <a:lnTo>
                    <a:pt x="1204434" y="131704"/>
                  </a:lnTo>
                  <a:lnTo>
                    <a:pt x="1219946" y="140477"/>
                  </a:lnTo>
                  <a:lnTo>
                    <a:pt x="1230290" y="155084"/>
                  </a:lnTo>
                  <a:lnTo>
                    <a:pt x="1235456" y="175513"/>
                  </a:lnTo>
                  <a:lnTo>
                    <a:pt x="1284533" y="175513"/>
                  </a:lnTo>
                  <a:lnTo>
                    <a:pt x="1283606" y="164780"/>
                  </a:lnTo>
                  <a:lnTo>
                    <a:pt x="1278334" y="146288"/>
                  </a:lnTo>
                  <a:lnTo>
                    <a:pt x="1269561" y="129676"/>
                  </a:lnTo>
                  <a:lnTo>
                    <a:pt x="1268813" y="128777"/>
                  </a:lnTo>
                  <a:close/>
                </a:path>
                <a:path w="1900554" h="307975">
                  <a:moveTo>
                    <a:pt x="1700403" y="91186"/>
                  </a:moveTo>
                  <a:lnTo>
                    <a:pt x="1622933" y="91186"/>
                  </a:lnTo>
                  <a:lnTo>
                    <a:pt x="1622933" y="131952"/>
                  </a:lnTo>
                  <a:lnTo>
                    <a:pt x="1650111" y="131952"/>
                  </a:lnTo>
                  <a:lnTo>
                    <a:pt x="1650111" y="304038"/>
                  </a:lnTo>
                  <a:lnTo>
                    <a:pt x="1700403" y="304038"/>
                  </a:lnTo>
                  <a:lnTo>
                    <a:pt x="1700403" y="91186"/>
                  </a:lnTo>
                  <a:close/>
                </a:path>
                <a:path w="1900554" h="307975">
                  <a:moveTo>
                    <a:pt x="296544" y="91186"/>
                  </a:moveTo>
                  <a:lnTo>
                    <a:pt x="246887" y="91186"/>
                  </a:lnTo>
                  <a:lnTo>
                    <a:pt x="246887" y="229362"/>
                  </a:lnTo>
                  <a:lnTo>
                    <a:pt x="251529" y="263773"/>
                  </a:lnTo>
                  <a:lnTo>
                    <a:pt x="265445" y="288337"/>
                  </a:lnTo>
                  <a:lnTo>
                    <a:pt x="288625" y="303067"/>
                  </a:lnTo>
                  <a:lnTo>
                    <a:pt x="321056" y="307975"/>
                  </a:lnTo>
                  <a:lnTo>
                    <a:pt x="328961" y="307590"/>
                  </a:lnTo>
                  <a:lnTo>
                    <a:pt x="371459" y="294671"/>
                  </a:lnTo>
                  <a:lnTo>
                    <a:pt x="384047" y="286385"/>
                  </a:lnTo>
                  <a:lnTo>
                    <a:pt x="433705" y="286385"/>
                  </a:lnTo>
                  <a:lnTo>
                    <a:pt x="433705" y="266446"/>
                  </a:lnTo>
                  <a:lnTo>
                    <a:pt x="333374" y="266446"/>
                  </a:lnTo>
                  <a:lnTo>
                    <a:pt x="317279" y="263896"/>
                  </a:lnTo>
                  <a:lnTo>
                    <a:pt x="305768" y="256238"/>
                  </a:lnTo>
                  <a:lnTo>
                    <a:pt x="298852" y="243460"/>
                  </a:lnTo>
                  <a:lnTo>
                    <a:pt x="296544" y="225551"/>
                  </a:lnTo>
                  <a:lnTo>
                    <a:pt x="296544" y="91186"/>
                  </a:lnTo>
                  <a:close/>
                </a:path>
                <a:path w="1900554" h="307975">
                  <a:moveTo>
                    <a:pt x="433705" y="286385"/>
                  </a:moveTo>
                  <a:lnTo>
                    <a:pt x="384047" y="286385"/>
                  </a:lnTo>
                  <a:lnTo>
                    <a:pt x="384047" y="304292"/>
                  </a:lnTo>
                  <a:lnTo>
                    <a:pt x="433705" y="304292"/>
                  </a:lnTo>
                  <a:lnTo>
                    <a:pt x="433705" y="286385"/>
                  </a:lnTo>
                  <a:close/>
                </a:path>
                <a:path w="1900554" h="307975">
                  <a:moveTo>
                    <a:pt x="433705" y="91186"/>
                  </a:moveTo>
                  <a:lnTo>
                    <a:pt x="384047" y="91186"/>
                  </a:lnTo>
                  <a:lnTo>
                    <a:pt x="384047" y="237489"/>
                  </a:lnTo>
                  <a:lnTo>
                    <a:pt x="381049" y="243056"/>
                  </a:lnTo>
                  <a:lnTo>
                    <a:pt x="341633" y="265898"/>
                  </a:lnTo>
                  <a:lnTo>
                    <a:pt x="333374" y="266446"/>
                  </a:lnTo>
                  <a:lnTo>
                    <a:pt x="433705" y="266446"/>
                  </a:lnTo>
                  <a:lnTo>
                    <a:pt x="433705" y="91186"/>
                  </a:lnTo>
                  <a:close/>
                </a:path>
                <a:path w="1900554" h="307975">
                  <a:moveTo>
                    <a:pt x="1769364" y="250825"/>
                  </a:moveTo>
                  <a:lnTo>
                    <a:pt x="1751711" y="290322"/>
                  </a:lnTo>
                  <a:lnTo>
                    <a:pt x="1761279" y="295223"/>
                  </a:lnTo>
                  <a:lnTo>
                    <a:pt x="1769967" y="299243"/>
                  </a:lnTo>
                  <a:lnTo>
                    <a:pt x="1808571" y="307760"/>
                  </a:lnTo>
                  <a:lnTo>
                    <a:pt x="1818639" y="307975"/>
                  </a:lnTo>
                  <a:lnTo>
                    <a:pt x="1836521" y="306925"/>
                  </a:lnTo>
                  <a:lnTo>
                    <a:pt x="1878330" y="291084"/>
                  </a:lnTo>
                  <a:lnTo>
                    <a:pt x="1895631" y="268477"/>
                  </a:lnTo>
                  <a:lnTo>
                    <a:pt x="1819656" y="268477"/>
                  </a:lnTo>
                  <a:lnTo>
                    <a:pt x="1806011" y="267380"/>
                  </a:lnTo>
                  <a:lnTo>
                    <a:pt x="1793081" y="264080"/>
                  </a:lnTo>
                  <a:lnTo>
                    <a:pt x="1780865" y="258566"/>
                  </a:lnTo>
                  <a:lnTo>
                    <a:pt x="1769364" y="250825"/>
                  </a:lnTo>
                  <a:close/>
                </a:path>
                <a:path w="1900554" h="307975">
                  <a:moveTo>
                    <a:pt x="1825752" y="87249"/>
                  </a:moveTo>
                  <a:lnTo>
                    <a:pt x="1783246" y="95928"/>
                  </a:lnTo>
                  <a:lnTo>
                    <a:pt x="1752260" y="132619"/>
                  </a:lnTo>
                  <a:lnTo>
                    <a:pt x="1750948" y="145669"/>
                  </a:lnTo>
                  <a:lnTo>
                    <a:pt x="1754379" y="165100"/>
                  </a:lnTo>
                  <a:lnTo>
                    <a:pt x="1764680" y="182244"/>
                  </a:lnTo>
                  <a:lnTo>
                    <a:pt x="1781863" y="197103"/>
                  </a:lnTo>
                  <a:lnTo>
                    <a:pt x="1805939" y="209676"/>
                  </a:lnTo>
                  <a:lnTo>
                    <a:pt x="1817508" y="214749"/>
                  </a:lnTo>
                  <a:lnTo>
                    <a:pt x="1827053" y="219487"/>
                  </a:lnTo>
                  <a:lnTo>
                    <a:pt x="1834550" y="223893"/>
                  </a:lnTo>
                  <a:lnTo>
                    <a:pt x="1839976" y="227964"/>
                  </a:lnTo>
                  <a:lnTo>
                    <a:pt x="1845690" y="233045"/>
                  </a:lnTo>
                  <a:lnTo>
                    <a:pt x="1848612" y="239775"/>
                  </a:lnTo>
                  <a:lnTo>
                    <a:pt x="1848612" y="247776"/>
                  </a:lnTo>
                  <a:lnTo>
                    <a:pt x="1846802" y="256851"/>
                  </a:lnTo>
                  <a:lnTo>
                    <a:pt x="1841372" y="263318"/>
                  </a:lnTo>
                  <a:lnTo>
                    <a:pt x="1832324" y="267190"/>
                  </a:lnTo>
                  <a:lnTo>
                    <a:pt x="1819656" y="268477"/>
                  </a:lnTo>
                  <a:lnTo>
                    <a:pt x="1895631" y="268477"/>
                  </a:lnTo>
                  <a:lnTo>
                    <a:pt x="1898939" y="258454"/>
                  </a:lnTo>
                  <a:lnTo>
                    <a:pt x="1900301" y="244475"/>
                  </a:lnTo>
                  <a:lnTo>
                    <a:pt x="1899537" y="233737"/>
                  </a:lnTo>
                  <a:lnTo>
                    <a:pt x="1880834" y="198903"/>
                  </a:lnTo>
                  <a:lnTo>
                    <a:pt x="1847722" y="179705"/>
                  </a:lnTo>
                  <a:lnTo>
                    <a:pt x="1834935" y="174519"/>
                  </a:lnTo>
                  <a:lnTo>
                    <a:pt x="1824577" y="169846"/>
                  </a:lnTo>
                  <a:lnTo>
                    <a:pt x="1816647" y="165721"/>
                  </a:lnTo>
                  <a:lnTo>
                    <a:pt x="1811146" y="162179"/>
                  </a:lnTo>
                  <a:lnTo>
                    <a:pt x="1805432" y="157861"/>
                  </a:lnTo>
                  <a:lnTo>
                    <a:pt x="1802511" y="152908"/>
                  </a:lnTo>
                  <a:lnTo>
                    <a:pt x="1802511" y="147447"/>
                  </a:lnTo>
                  <a:lnTo>
                    <a:pt x="1804150" y="138445"/>
                  </a:lnTo>
                  <a:lnTo>
                    <a:pt x="1809051" y="132016"/>
                  </a:lnTo>
                  <a:lnTo>
                    <a:pt x="1817191" y="128158"/>
                  </a:lnTo>
                  <a:lnTo>
                    <a:pt x="1828545" y="126873"/>
                  </a:lnTo>
                  <a:lnTo>
                    <a:pt x="1879047" y="126873"/>
                  </a:lnTo>
                  <a:lnTo>
                    <a:pt x="1888236" y="102235"/>
                  </a:lnTo>
                  <a:lnTo>
                    <a:pt x="1873347" y="95660"/>
                  </a:lnTo>
                  <a:lnTo>
                    <a:pt x="1857994" y="90979"/>
                  </a:lnTo>
                  <a:lnTo>
                    <a:pt x="1842140" y="88179"/>
                  </a:lnTo>
                  <a:lnTo>
                    <a:pt x="1825752" y="87249"/>
                  </a:lnTo>
                  <a:close/>
                </a:path>
                <a:path w="1900554" h="307975">
                  <a:moveTo>
                    <a:pt x="1879047" y="126873"/>
                  </a:moveTo>
                  <a:lnTo>
                    <a:pt x="1828545" y="126873"/>
                  </a:lnTo>
                  <a:lnTo>
                    <a:pt x="1842309" y="127732"/>
                  </a:lnTo>
                  <a:lnTo>
                    <a:pt x="1854454" y="130317"/>
                  </a:lnTo>
                  <a:lnTo>
                    <a:pt x="1864979" y="134641"/>
                  </a:lnTo>
                  <a:lnTo>
                    <a:pt x="1873885" y="140716"/>
                  </a:lnTo>
                  <a:lnTo>
                    <a:pt x="1879047" y="126873"/>
                  </a:lnTo>
                  <a:close/>
                </a:path>
                <a:path w="1900554" h="307975">
                  <a:moveTo>
                    <a:pt x="1380109" y="91186"/>
                  </a:moveTo>
                  <a:lnTo>
                    <a:pt x="1330452" y="91186"/>
                  </a:lnTo>
                  <a:lnTo>
                    <a:pt x="1330452" y="304038"/>
                  </a:lnTo>
                  <a:lnTo>
                    <a:pt x="1380109" y="304038"/>
                  </a:lnTo>
                  <a:lnTo>
                    <a:pt x="1380109" y="182880"/>
                  </a:lnTo>
                  <a:lnTo>
                    <a:pt x="1380962" y="171975"/>
                  </a:lnTo>
                  <a:lnTo>
                    <a:pt x="1400498" y="137618"/>
                  </a:lnTo>
                  <a:lnTo>
                    <a:pt x="1424305" y="128777"/>
                  </a:lnTo>
                  <a:lnTo>
                    <a:pt x="1457831" y="128777"/>
                  </a:lnTo>
                  <a:lnTo>
                    <a:pt x="1466713" y="110744"/>
                  </a:lnTo>
                  <a:lnTo>
                    <a:pt x="1380109" y="110744"/>
                  </a:lnTo>
                  <a:lnTo>
                    <a:pt x="1380109" y="91186"/>
                  </a:lnTo>
                  <a:close/>
                </a:path>
                <a:path w="1900554" h="307975">
                  <a:moveTo>
                    <a:pt x="1457831" y="128777"/>
                  </a:moveTo>
                  <a:lnTo>
                    <a:pt x="1424305" y="128777"/>
                  </a:lnTo>
                  <a:lnTo>
                    <a:pt x="1432065" y="129325"/>
                  </a:lnTo>
                  <a:lnTo>
                    <a:pt x="1439529" y="130968"/>
                  </a:lnTo>
                  <a:lnTo>
                    <a:pt x="1446682" y="133707"/>
                  </a:lnTo>
                  <a:lnTo>
                    <a:pt x="1453514" y="137541"/>
                  </a:lnTo>
                  <a:lnTo>
                    <a:pt x="1457831" y="128777"/>
                  </a:lnTo>
                  <a:close/>
                </a:path>
                <a:path w="1900554" h="307975">
                  <a:moveTo>
                    <a:pt x="1435608" y="87249"/>
                  </a:moveTo>
                  <a:lnTo>
                    <a:pt x="1419149" y="88723"/>
                  </a:lnTo>
                  <a:lnTo>
                    <a:pt x="1404429" y="93138"/>
                  </a:lnTo>
                  <a:lnTo>
                    <a:pt x="1391423" y="100482"/>
                  </a:lnTo>
                  <a:lnTo>
                    <a:pt x="1380109" y="110744"/>
                  </a:lnTo>
                  <a:lnTo>
                    <a:pt x="1466713" y="110744"/>
                  </a:lnTo>
                  <a:lnTo>
                    <a:pt x="1474469" y="94996"/>
                  </a:lnTo>
                  <a:lnTo>
                    <a:pt x="1467022" y="91642"/>
                  </a:lnTo>
                  <a:lnTo>
                    <a:pt x="1458039" y="89217"/>
                  </a:lnTo>
                  <a:lnTo>
                    <a:pt x="1447555" y="87745"/>
                  </a:lnTo>
                  <a:lnTo>
                    <a:pt x="1435608" y="87249"/>
                  </a:lnTo>
                  <a:close/>
                </a:path>
                <a:path w="1900554" h="307975">
                  <a:moveTo>
                    <a:pt x="527938" y="91186"/>
                  </a:moveTo>
                  <a:lnTo>
                    <a:pt x="493776" y="91186"/>
                  </a:lnTo>
                  <a:lnTo>
                    <a:pt x="493776" y="304038"/>
                  </a:lnTo>
                  <a:lnTo>
                    <a:pt x="543433" y="304038"/>
                  </a:lnTo>
                  <a:lnTo>
                    <a:pt x="543433" y="151002"/>
                  </a:lnTo>
                  <a:lnTo>
                    <a:pt x="546735" y="145542"/>
                  </a:lnTo>
                  <a:lnTo>
                    <a:pt x="552068" y="140335"/>
                  </a:lnTo>
                  <a:lnTo>
                    <a:pt x="559435" y="135762"/>
                  </a:lnTo>
                  <a:lnTo>
                    <a:pt x="566801" y="131063"/>
                  </a:lnTo>
                  <a:lnTo>
                    <a:pt x="573659" y="128777"/>
                  </a:lnTo>
                  <a:lnTo>
                    <a:pt x="783456" y="128777"/>
                  </a:lnTo>
                  <a:lnTo>
                    <a:pt x="778722" y="118766"/>
                  </a:lnTo>
                  <a:lnTo>
                    <a:pt x="772198" y="110362"/>
                  </a:lnTo>
                  <a:lnTo>
                    <a:pt x="655319" y="110362"/>
                  </a:lnTo>
                  <a:lnTo>
                    <a:pt x="654865" y="109982"/>
                  </a:lnTo>
                  <a:lnTo>
                    <a:pt x="538098" y="109982"/>
                  </a:lnTo>
                  <a:lnTo>
                    <a:pt x="527938" y="91186"/>
                  </a:lnTo>
                  <a:close/>
                </a:path>
                <a:path w="1900554" h="307975">
                  <a:moveTo>
                    <a:pt x="695197" y="128777"/>
                  </a:moveTo>
                  <a:lnTo>
                    <a:pt x="579882" y="128777"/>
                  </a:lnTo>
                  <a:lnTo>
                    <a:pt x="588168" y="129351"/>
                  </a:lnTo>
                  <a:lnTo>
                    <a:pt x="595502" y="131079"/>
                  </a:lnTo>
                  <a:lnTo>
                    <a:pt x="616965" y="162941"/>
                  </a:lnTo>
                  <a:lnTo>
                    <a:pt x="616965" y="304038"/>
                  </a:lnTo>
                  <a:lnTo>
                    <a:pt x="666622" y="304038"/>
                  </a:lnTo>
                  <a:lnTo>
                    <a:pt x="666622" y="150495"/>
                  </a:lnTo>
                  <a:lnTo>
                    <a:pt x="669416" y="144780"/>
                  </a:lnTo>
                  <a:lnTo>
                    <a:pt x="674242" y="139700"/>
                  </a:lnTo>
                  <a:lnTo>
                    <a:pt x="688086" y="130937"/>
                  </a:lnTo>
                  <a:lnTo>
                    <a:pt x="695197" y="128777"/>
                  </a:lnTo>
                  <a:close/>
                </a:path>
                <a:path w="1900554" h="307975">
                  <a:moveTo>
                    <a:pt x="783456" y="128777"/>
                  </a:moveTo>
                  <a:lnTo>
                    <a:pt x="702563" y="128777"/>
                  </a:lnTo>
                  <a:lnTo>
                    <a:pt x="719046" y="131397"/>
                  </a:lnTo>
                  <a:lnTo>
                    <a:pt x="730789" y="139255"/>
                  </a:lnTo>
                  <a:lnTo>
                    <a:pt x="737818" y="152352"/>
                  </a:lnTo>
                  <a:lnTo>
                    <a:pt x="740156" y="170687"/>
                  </a:lnTo>
                  <a:lnTo>
                    <a:pt x="740156" y="304038"/>
                  </a:lnTo>
                  <a:lnTo>
                    <a:pt x="789813" y="304038"/>
                  </a:lnTo>
                  <a:lnTo>
                    <a:pt x="789766" y="162941"/>
                  </a:lnTo>
                  <a:lnTo>
                    <a:pt x="788576" y="146718"/>
                  </a:lnTo>
                  <a:lnTo>
                    <a:pt x="784875" y="131778"/>
                  </a:lnTo>
                  <a:lnTo>
                    <a:pt x="783456" y="128777"/>
                  </a:lnTo>
                  <a:close/>
                </a:path>
                <a:path w="1900554" h="307975">
                  <a:moveTo>
                    <a:pt x="714756" y="87249"/>
                  </a:moveTo>
                  <a:lnTo>
                    <a:pt x="673447" y="96879"/>
                  </a:lnTo>
                  <a:lnTo>
                    <a:pt x="655319" y="110362"/>
                  </a:lnTo>
                  <a:lnTo>
                    <a:pt x="772198" y="110362"/>
                  </a:lnTo>
                  <a:lnTo>
                    <a:pt x="731569" y="88532"/>
                  </a:lnTo>
                  <a:lnTo>
                    <a:pt x="714756" y="87249"/>
                  </a:lnTo>
                  <a:close/>
                </a:path>
                <a:path w="1900554" h="307975">
                  <a:moveTo>
                    <a:pt x="591565" y="87249"/>
                  </a:moveTo>
                  <a:lnTo>
                    <a:pt x="575943" y="88675"/>
                  </a:lnTo>
                  <a:lnTo>
                    <a:pt x="561832" y="92948"/>
                  </a:lnTo>
                  <a:lnTo>
                    <a:pt x="549221" y="100054"/>
                  </a:lnTo>
                  <a:lnTo>
                    <a:pt x="538098" y="109982"/>
                  </a:lnTo>
                  <a:lnTo>
                    <a:pt x="654865" y="109982"/>
                  </a:lnTo>
                  <a:lnTo>
                    <a:pt x="643268" y="100268"/>
                  </a:lnTo>
                  <a:lnTo>
                    <a:pt x="628634" y="93043"/>
                  </a:lnTo>
                  <a:lnTo>
                    <a:pt x="611403" y="88699"/>
                  </a:lnTo>
                  <a:lnTo>
                    <a:pt x="591565" y="87249"/>
                  </a:lnTo>
                  <a:close/>
                </a:path>
                <a:path w="1900554" h="307975">
                  <a:moveTo>
                    <a:pt x="35813" y="91186"/>
                  </a:moveTo>
                  <a:lnTo>
                    <a:pt x="0" y="91186"/>
                  </a:lnTo>
                  <a:lnTo>
                    <a:pt x="0" y="304038"/>
                  </a:lnTo>
                  <a:lnTo>
                    <a:pt x="49657" y="304038"/>
                  </a:lnTo>
                  <a:lnTo>
                    <a:pt x="49657" y="150241"/>
                  </a:lnTo>
                  <a:lnTo>
                    <a:pt x="54355" y="144145"/>
                  </a:lnTo>
                  <a:lnTo>
                    <a:pt x="60833" y="139064"/>
                  </a:lnTo>
                  <a:lnTo>
                    <a:pt x="69087" y="135000"/>
                  </a:lnTo>
                  <a:lnTo>
                    <a:pt x="77342" y="130810"/>
                  </a:lnTo>
                  <a:lnTo>
                    <a:pt x="85089" y="128777"/>
                  </a:lnTo>
                  <a:lnTo>
                    <a:pt x="177156" y="128777"/>
                  </a:lnTo>
                  <a:lnTo>
                    <a:pt x="174240" y="122511"/>
                  </a:lnTo>
                  <a:lnTo>
                    <a:pt x="165472" y="111125"/>
                  </a:lnTo>
                  <a:lnTo>
                    <a:pt x="44958" y="111125"/>
                  </a:lnTo>
                  <a:lnTo>
                    <a:pt x="35813" y="91186"/>
                  </a:lnTo>
                  <a:close/>
                </a:path>
                <a:path w="1900554" h="307975">
                  <a:moveTo>
                    <a:pt x="177156" y="128777"/>
                  </a:moveTo>
                  <a:lnTo>
                    <a:pt x="92455" y="128777"/>
                  </a:lnTo>
                  <a:lnTo>
                    <a:pt x="103435" y="129563"/>
                  </a:lnTo>
                  <a:lnTo>
                    <a:pt x="112760" y="131921"/>
                  </a:lnTo>
                  <a:lnTo>
                    <a:pt x="136261" y="168390"/>
                  </a:lnTo>
                  <a:lnTo>
                    <a:pt x="136905" y="181101"/>
                  </a:lnTo>
                  <a:lnTo>
                    <a:pt x="136905" y="304038"/>
                  </a:lnTo>
                  <a:lnTo>
                    <a:pt x="186562" y="304038"/>
                  </a:lnTo>
                  <a:lnTo>
                    <a:pt x="186562" y="173482"/>
                  </a:lnTo>
                  <a:lnTo>
                    <a:pt x="185201" y="154237"/>
                  </a:lnTo>
                  <a:lnTo>
                    <a:pt x="181102" y="137255"/>
                  </a:lnTo>
                  <a:lnTo>
                    <a:pt x="177156" y="128777"/>
                  </a:lnTo>
                  <a:close/>
                </a:path>
                <a:path w="1900554" h="307975">
                  <a:moveTo>
                    <a:pt x="104775" y="87249"/>
                  </a:moveTo>
                  <a:lnTo>
                    <a:pt x="86177" y="88747"/>
                  </a:lnTo>
                  <a:lnTo>
                    <a:pt x="70008" y="93233"/>
                  </a:lnTo>
                  <a:lnTo>
                    <a:pt x="56268" y="100697"/>
                  </a:lnTo>
                  <a:lnTo>
                    <a:pt x="44958" y="111125"/>
                  </a:lnTo>
                  <a:lnTo>
                    <a:pt x="165472" y="111125"/>
                  </a:lnTo>
                  <a:lnTo>
                    <a:pt x="122729" y="88675"/>
                  </a:lnTo>
                  <a:lnTo>
                    <a:pt x="104775" y="87249"/>
                  </a:lnTo>
                  <a:close/>
                </a:path>
                <a:path w="1900554" h="307975">
                  <a:moveTo>
                    <a:pt x="1683639" y="8762"/>
                  </a:moveTo>
                  <a:lnTo>
                    <a:pt x="1667764" y="8762"/>
                  </a:lnTo>
                  <a:lnTo>
                    <a:pt x="1661033" y="11557"/>
                  </a:lnTo>
                  <a:lnTo>
                    <a:pt x="1649730" y="22860"/>
                  </a:lnTo>
                  <a:lnTo>
                    <a:pt x="1646936" y="29591"/>
                  </a:lnTo>
                  <a:lnTo>
                    <a:pt x="1646936" y="45593"/>
                  </a:lnTo>
                  <a:lnTo>
                    <a:pt x="1649730" y="52324"/>
                  </a:lnTo>
                  <a:lnTo>
                    <a:pt x="1661033" y="63626"/>
                  </a:lnTo>
                  <a:lnTo>
                    <a:pt x="1667764" y="66421"/>
                  </a:lnTo>
                  <a:lnTo>
                    <a:pt x="1683639" y="66421"/>
                  </a:lnTo>
                  <a:lnTo>
                    <a:pt x="1690496" y="63626"/>
                  </a:lnTo>
                  <a:lnTo>
                    <a:pt x="1696085" y="57912"/>
                  </a:lnTo>
                  <a:lnTo>
                    <a:pt x="1701799" y="52324"/>
                  </a:lnTo>
                  <a:lnTo>
                    <a:pt x="1704593" y="45593"/>
                  </a:lnTo>
                  <a:lnTo>
                    <a:pt x="1704593" y="29591"/>
                  </a:lnTo>
                  <a:lnTo>
                    <a:pt x="1701799" y="22860"/>
                  </a:lnTo>
                  <a:lnTo>
                    <a:pt x="1696085" y="17272"/>
                  </a:lnTo>
                  <a:lnTo>
                    <a:pt x="1690496" y="11557"/>
                  </a:lnTo>
                  <a:lnTo>
                    <a:pt x="1683639" y="8762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78928" y="1642744"/>
              <a:ext cx="107823" cy="1487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1228" y="1604517"/>
              <a:ext cx="199009" cy="2289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35289" y="1600580"/>
              <a:ext cx="161544" cy="2329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4792" y="1600580"/>
              <a:ext cx="156209" cy="2289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4340" y="1600580"/>
              <a:ext cx="198755" cy="2289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31276" y="1522094"/>
              <a:ext cx="69850" cy="698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276594" y="2007107"/>
            <a:ext cx="2175510" cy="314325"/>
            <a:chOff x="6276594" y="2007107"/>
            <a:chExt cx="2175510" cy="314325"/>
          </a:xfrm>
        </p:grpSpPr>
        <p:sp>
          <p:nvSpPr>
            <p:cNvPr id="21" name="object 21"/>
            <p:cNvSpPr/>
            <p:nvPr/>
          </p:nvSpPr>
          <p:spPr>
            <a:xfrm>
              <a:off x="6276594" y="2007107"/>
              <a:ext cx="2175509" cy="3079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01227" y="2130424"/>
              <a:ext cx="107315" cy="1488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40829" y="2130424"/>
              <a:ext cx="107823" cy="1487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78090" y="2088260"/>
              <a:ext cx="161544" cy="2329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74077" y="2009774"/>
              <a:ext cx="69850" cy="698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276594" y="2494788"/>
            <a:ext cx="2378710" cy="314325"/>
            <a:chOff x="6276594" y="2494788"/>
            <a:chExt cx="2378710" cy="314325"/>
          </a:xfrm>
        </p:grpSpPr>
        <p:sp>
          <p:nvSpPr>
            <p:cNvPr id="27" name="object 27"/>
            <p:cNvSpPr/>
            <p:nvPr/>
          </p:nvSpPr>
          <p:spPr>
            <a:xfrm>
              <a:off x="6276594" y="2494788"/>
              <a:ext cx="2378710" cy="307975"/>
            </a:xfrm>
            <a:custGeom>
              <a:avLst/>
              <a:gdLst/>
              <a:ahLst/>
              <a:cxnLst/>
              <a:rect l="l" t="t" r="r" b="b"/>
              <a:pathLst>
                <a:path w="2378709" h="307975">
                  <a:moveTo>
                    <a:pt x="2284476" y="87249"/>
                  </a:moveTo>
                  <a:lnTo>
                    <a:pt x="2244058" y="95170"/>
                  </a:lnTo>
                  <a:lnTo>
                    <a:pt x="2211070" y="118999"/>
                  </a:lnTo>
                  <a:lnTo>
                    <a:pt x="2189067" y="155368"/>
                  </a:lnTo>
                  <a:lnTo>
                    <a:pt x="2181732" y="201168"/>
                  </a:lnTo>
                  <a:lnTo>
                    <a:pt x="2183328" y="225006"/>
                  </a:lnTo>
                  <a:lnTo>
                    <a:pt x="2196091" y="264300"/>
                  </a:lnTo>
                  <a:lnTo>
                    <a:pt x="2237533" y="300926"/>
                  </a:lnTo>
                  <a:lnTo>
                    <a:pt x="2277236" y="307975"/>
                  </a:lnTo>
                  <a:lnTo>
                    <a:pt x="2285071" y="307663"/>
                  </a:lnTo>
                  <a:lnTo>
                    <a:pt x="2324480" y="295656"/>
                  </a:lnTo>
                  <a:lnTo>
                    <a:pt x="2328545" y="291084"/>
                  </a:lnTo>
                  <a:lnTo>
                    <a:pt x="2378202" y="291084"/>
                  </a:lnTo>
                  <a:lnTo>
                    <a:pt x="2378202" y="266064"/>
                  </a:lnTo>
                  <a:lnTo>
                    <a:pt x="2297303" y="266064"/>
                  </a:lnTo>
                  <a:lnTo>
                    <a:pt x="2269372" y="261921"/>
                  </a:lnTo>
                  <a:lnTo>
                    <a:pt x="2249408" y="249491"/>
                  </a:lnTo>
                  <a:lnTo>
                    <a:pt x="2237420" y="228774"/>
                  </a:lnTo>
                  <a:lnTo>
                    <a:pt x="2233422" y="199770"/>
                  </a:lnTo>
                  <a:lnTo>
                    <a:pt x="2234422" y="183721"/>
                  </a:lnTo>
                  <a:lnTo>
                    <a:pt x="2249424" y="147574"/>
                  </a:lnTo>
                  <a:lnTo>
                    <a:pt x="2295398" y="129412"/>
                  </a:lnTo>
                  <a:lnTo>
                    <a:pt x="2378202" y="129412"/>
                  </a:lnTo>
                  <a:lnTo>
                    <a:pt x="2378202" y="97155"/>
                  </a:lnTo>
                  <a:lnTo>
                    <a:pt x="2328545" y="97155"/>
                  </a:lnTo>
                  <a:lnTo>
                    <a:pt x="2318355" y="92821"/>
                  </a:lnTo>
                  <a:lnTo>
                    <a:pt x="2307605" y="89725"/>
                  </a:lnTo>
                  <a:lnTo>
                    <a:pt x="2296308" y="87868"/>
                  </a:lnTo>
                  <a:lnTo>
                    <a:pt x="2284476" y="87249"/>
                  </a:lnTo>
                  <a:close/>
                </a:path>
                <a:path w="2378709" h="307975">
                  <a:moveTo>
                    <a:pt x="2378202" y="291084"/>
                  </a:moveTo>
                  <a:lnTo>
                    <a:pt x="2328545" y="291084"/>
                  </a:lnTo>
                  <a:lnTo>
                    <a:pt x="2328545" y="304038"/>
                  </a:lnTo>
                  <a:lnTo>
                    <a:pt x="2378202" y="304038"/>
                  </a:lnTo>
                  <a:lnTo>
                    <a:pt x="2378202" y="291084"/>
                  </a:lnTo>
                  <a:close/>
                </a:path>
                <a:path w="2378709" h="307975">
                  <a:moveTo>
                    <a:pt x="2378202" y="129412"/>
                  </a:moveTo>
                  <a:lnTo>
                    <a:pt x="2295398" y="129412"/>
                  </a:lnTo>
                  <a:lnTo>
                    <a:pt x="2303970" y="130200"/>
                  </a:lnTo>
                  <a:lnTo>
                    <a:pt x="2312352" y="132572"/>
                  </a:lnTo>
                  <a:lnTo>
                    <a:pt x="2320544" y="136538"/>
                  </a:lnTo>
                  <a:lnTo>
                    <a:pt x="2328545" y="142112"/>
                  </a:lnTo>
                  <a:lnTo>
                    <a:pt x="2328545" y="253111"/>
                  </a:lnTo>
                  <a:lnTo>
                    <a:pt x="2302129" y="266064"/>
                  </a:lnTo>
                  <a:lnTo>
                    <a:pt x="2378202" y="266064"/>
                  </a:lnTo>
                  <a:lnTo>
                    <a:pt x="2378202" y="129412"/>
                  </a:lnTo>
                  <a:close/>
                </a:path>
                <a:path w="2378709" h="307975">
                  <a:moveTo>
                    <a:pt x="2378202" y="0"/>
                  </a:moveTo>
                  <a:lnTo>
                    <a:pt x="2328545" y="11937"/>
                  </a:lnTo>
                  <a:lnTo>
                    <a:pt x="2328545" y="97155"/>
                  </a:lnTo>
                  <a:lnTo>
                    <a:pt x="2378202" y="97155"/>
                  </a:lnTo>
                  <a:lnTo>
                    <a:pt x="2378202" y="0"/>
                  </a:lnTo>
                  <a:close/>
                </a:path>
                <a:path w="2378709" h="307975">
                  <a:moveTo>
                    <a:pt x="1322831" y="87249"/>
                  </a:moveTo>
                  <a:lnTo>
                    <a:pt x="1282414" y="95170"/>
                  </a:lnTo>
                  <a:lnTo>
                    <a:pt x="1249426" y="118999"/>
                  </a:lnTo>
                  <a:lnTo>
                    <a:pt x="1227423" y="155368"/>
                  </a:lnTo>
                  <a:lnTo>
                    <a:pt x="1220088" y="201168"/>
                  </a:lnTo>
                  <a:lnTo>
                    <a:pt x="1221684" y="225006"/>
                  </a:lnTo>
                  <a:lnTo>
                    <a:pt x="1234447" y="264300"/>
                  </a:lnTo>
                  <a:lnTo>
                    <a:pt x="1275889" y="300926"/>
                  </a:lnTo>
                  <a:lnTo>
                    <a:pt x="1315592" y="307975"/>
                  </a:lnTo>
                  <a:lnTo>
                    <a:pt x="1323427" y="307663"/>
                  </a:lnTo>
                  <a:lnTo>
                    <a:pt x="1362836" y="295656"/>
                  </a:lnTo>
                  <a:lnTo>
                    <a:pt x="1366901" y="291084"/>
                  </a:lnTo>
                  <a:lnTo>
                    <a:pt x="1416557" y="291084"/>
                  </a:lnTo>
                  <a:lnTo>
                    <a:pt x="1416557" y="266064"/>
                  </a:lnTo>
                  <a:lnTo>
                    <a:pt x="1335658" y="266064"/>
                  </a:lnTo>
                  <a:lnTo>
                    <a:pt x="1307728" y="261921"/>
                  </a:lnTo>
                  <a:lnTo>
                    <a:pt x="1287764" y="249491"/>
                  </a:lnTo>
                  <a:lnTo>
                    <a:pt x="1275776" y="228774"/>
                  </a:lnTo>
                  <a:lnTo>
                    <a:pt x="1271777" y="199770"/>
                  </a:lnTo>
                  <a:lnTo>
                    <a:pt x="1272778" y="183721"/>
                  </a:lnTo>
                  <a:lnTo>
                    <a:pt x="1287779" y="147574"/>
                  </a:lnTo>
                  <a:lnTo>
                    <a:pt x="1333753" y="129412"/>
                  </a:lnTo>
                  <a:lnTo>
                    <a:pt x="1416557" y="129412"/>
                  </a:lnTo>
                  <a:lnTo>
                    <a:pt x="1416557" y="97155"/>
                  </a:lnTo>
                  <a:lnTo>
                    <a:pt x="1366901" y="97155"/>
                  </a:lnTo>
                  <a:lnTo>
                    <a:pt x="1356711" y="92821"/>
                  </a:lnTo>
                  <a:lnTo>
                    <a:pt x="1345961" y="89725"/>
                  </a:lnTo>
                  <a:lnTo>
                    <a:pt x="1334664" y="87868"/>
                  </a:lnTo>
                  <a:lnTo>
                    <a:pt x="1322831" y="87249"/>
                  </a:lnTo>
                  <a:close/>
                </a:path>
                <a:path w="2378709" h="307975">
                  <a:moveTo>
                    <a:pt x="1416557" y="291084"/>
                  </a:moveTo>
                  <a:lnTo>
                    <a:pt x="1366901" y="291084"/>
                  </a:lnTo>
                  <a:lnTo>
                    <a:pt x="1366901" y="304038"/>
                  </a:lnTo>
                  <a:lnTo>
                    <a:pt x="1416557" y="304038"/>
                  </a:lnTo>
                  <a:lnTo>
                    <a:pt x="1416557" y="291084"/>
                  </a:lnTo>
                  <a:close/>
                </a:path>
                <a:path w="2378709" h="307975">
                  <a:moveTo>
                    <a:pt x="1416557" y="129412"/>
                  </a:moveTo>
                  <a:lnTo>
                    <a:pt x="1333753" y="129412"/>
                  </a:lnTo>
                  <a:lnTo>
                    <a:pt x="1342326" y="130200"/>
                  </a:lnTo>
                  <a:lnTo>
                    <a:pt x="1350708" y="132572"/>
                  </a:lnTo>
                  <a:lnTo>
                    <a:pt x="1358900" y="136538"/>
                  </a:lnTo>
                  <a:lnTo>
                    <a:pt x="1366901" y="142112"/>
                  </a:lnTo>
                  <a:lnTo>
                    <a:pt x="1366901" y="253111"/>
                  </a:lnTo>
                  <a:lnTo>
                    <a:pt x="1340484" y="266064"/>
                  </a:lnTo>
                  <a:lnTo>
                    <a:pt x="1416557" y="266064"/>
                  </a:lnTo>
                  <a:lnTo>
                    <a:pt x="1416557" y="129412"/>
                  </a:lnTo>
                  <a:close/>
                </a:path>
                <a:path w="2378709" h="307975">
                  <a:moveTo>
                    <a:pt x="1416557" y="0"/>
                  </a:moveTo>
                  <a:lnTo>
                    <a:pt x="1366901" y="11937"/>
                  </a:lnTo>
                  <a:lnTo>
                    <a:pt x="1366901" y="97155"/>
                  </a:lnTo>
                  <a:lnTo>
                    <a:pt x="1416557" y="97155"/>
                  </a:lnTo>
                  <a:lnTo>
                    <a:pt x="1416557" y="0"/>
                  </a:lnTo>
                  <a:close/>
                </a:path>
                <a:path w="2378709" h="307975">
                  <a:moveTo>
                    <a:pt x="2043810" y="87249"/>
                  </a:moveTo>
                  <a:lnTo>
                    <a:pt x="2002250" y="94884"/>
                  </a:lnTo>
                  <a:lnTo>
                    <a:pt x="1969642" y="117856"/>
                  </a:lnTo>
                  <a:lnTo>
                    <a:pt x="1948560" y="153003"/>
                  </a:lnTo>
                  <a:lnTo>
                    <a:pt x="1941576" y="197104"/>
                  </a:lnTo>
                  <a:lnTo>
                    <a:pt x="1943246" y="221009"/>
                  </a:lnTo>
                  <a:lnTo>
                    <a:pt x="1956685" y="261344"/>
                  </a:lnTo>
                  <a:lnTo>
                    <a:pt x="1983285" y="290990"/>
                  </a:lnTo>
                  <a:lnTo>
                    <a:pt x="2020952" y="306091"/>
                  </a:lnTo>
                  <a:lnTo>
                    <a:pt x="2043810" y="307975"/>
                  </a:lnTo>
                  <a:lnTo>
                    <a:pt x="2066339" y="306113"/>
                  </a:lnTo>
                  <a:lnTo>
                    <a:pt x="2086308" y="300513"/>
                  </a:lnTo>
                  <a:lnTo>
                    <a:pt x="2103729" y="291151"/>
                  </a:lnTo>
                  <a:lnTo>
                    <a:pt x="2118613" y="278003"/>
                  </a:lnTo>
                  <a:lnTo>
                    <a:pt x="2126382" y="267462"/>
                  </a:lnTo>
                  <a:lnTo>
                    <a:pt x="2043810" y="267462"/>
                  </a:lnTo>
                  <a:lnTo>
                    <a:pt x="2021641" y="263076"/>
                  </a:lnTo>
                  <a:lnTo>
                    <a:pt x="2005806" y="249904"/>
                  </a:lnTo>
                  <a:lnTo>
                    <a:pt x="1996305" y="227921"/>
                  </a:lnTo>
                  <a:lnTo>
                    <a:pt x="1993137" y="197104"/>
                  </a:lnTo>
                  <a:lnTo>
                    <a:pt x="1993995" y="181625"/>
                  </a:lnTo>
                  <a:lnTo>
                    <a:pt x="2014307" y="138049"/>
                  </a:lnTo>
                  <a:lnTo>
                    <a:pt x="2043810" y="127762"/>
                  </a:lnTo>
                  <a:lnTo>
                    <a:pt x="2127230" y="127762"/>
                  </a:lnTo>
                  <a:lnTo>
                    <a:pt x="2119122" y="116712"/>
                  </a:lnTo>
                  <a:lnTo>
                    <a:pt x="2104407" y="103804"/>
                  </a:lnTo>
                  <a:lnTo>
                    <a:pt x="2086943" y="94599"/>
                  </a:lnTo>
                  <a:lnTo>
                    <a:pt x="2066740" y="89084"/>
                  </a:lnTo>
                  <a:lnTo>
                    <a:pt x="2043810" y="87249"/>
                  </a:lnTo>
                  <a:close/>
                </a:path>
                <a:path w="2378709" h="307975">
                  <a:moveTo>
                    <a:pt x="2127230" y="127762"/>
                  </a:moveTo>
                  <a:lnTo>
                    <a:pt x="2043810" y="127762"/>
                  </a:lnTo>
                  <a:lnTo>
                    <a:pt x="2065907" y="132095"/>
                  </a:lnTo>
                  <a:lnTo>
                    <a:pt x="2081704" y="145097"/>
                  </a:lnTo>
                  <a:lnTo>
                    <a:pt x="2091191" y="166766"/>
                  </a:lnTo>
                  <a:lnTo>
                    <a:pt x="2094356" y="197104"/>
                  </a:lnTo>
                  <a:lnTo>
                    <a:pt x="2093501" y="213062"/>
                  </a:lnTo>
                  <a:lnTo>
                    <a:pt x="2080767" y="249174"/>
                  </a:lnTo>
                  <a:lnTo>
                    <a:pt x="2043810" y="267462"/>
                  </a:lnTo>
                  <a:lnTo>
                    <a:pt x="2126382" y="267462"/>
                  </a:lnTo>
                  <a:lnTo>
                    <a:pt x="2130615" y="261719"/>
                  </a:lnTo>
                  <a:lnTo>
                    <a:pt x="2139188" y="242792"/>
                  </a:lnTo>
                  <a:lnTo>
                    <a:pt x="2144331" y="221245"/>
                  </a:lnTo>
                  <a:lnTo>
                    <a:pt x="2146046" y="197104"/>
                  </a:lnTo>
                  <a:lnTo>
                    <a:pt x="2144357" y="172934"/>
                  </a:lnTo>
                  <a:lnTo>
                    <a:pt x="2139299" y="151479"/>
                  </a:lnTo>
                  <a:lnTo>
                    <a:pt x="2130883" y="132738"/>
                  </a:lnTo>
                  <a:lnTo>
                    <a:pt x="2127230" y="127762"/>
                  </a:lnTo>
                  <a:close/>
                </a:path>
                <a:path w="2378709" h="307975">
                  <a:moveTo>
                    <a:pt x="1807590" y="87249"/>
                  </a:moveTo>
                  <a:lnTo>
                    <a:pt x="1766030" y="94884"/>
                  </a:lnTo>
                  <a:lnTo>
                    <a:pt x="1733423" y="117856"/>
                  </a:lnTo>
                  <a:lnTo>
                    <a:pt x="1712340" y="153003"/>
                  </a:lnTo>
                  <a:lnTo>
                    <a:pt x="1705355" y="197104"/>
                  </a:lnTo>
                  <a:lnTo>
                    <a:pt x="1707026" y="221009"/>
                  </a:lnTo>
                  <a:lnTo>
                    <a:pt x="1720465" y="261344"/>
                  </a:lnTo>
                  <a:lnTo>
                    <a:pt x="1747065" y="290990"/>
                  </a:lnTo>
                  <a:lnTo>
                    <a:pt x="1784732" y="306091"/>
                  </a:lnTo>
                  <a:lnTo>
                    <a:pt x="1807590" y="307975"/>
                  </a:lnTo>
                  <a:lnTo>
                    <a:pt x="1830119" y="306113"/>
                  </a:lnTo>
                  <a:lnTo>
                    <a:pt x="1850088" y="300513"/>
                  </a:lnTo>
                  <a:lnTo>
                    <a:pt x="1867509" y="291151"/>
                  </a:lnTo>
                  <a:lnTo>
                    <a:pt x="1882394" y="278003"/>
                  </a:lnTo>
                  <a:lnTo>
                    <a:pt x="1890162" y="267462"/>
                  </a:lnTo>
                  <a:lnTo>
                    <a:pt x="1807590" y="267462"/>
                  </a:lnTo>
                  <a:lnTo>
                    <a:pt x="1785421" y="263076"/>
                  </a:lnTo>
                  <a:lnTo>
                    <a:pt x="1769586" y="249904"/>
                  </a:lnTo>
                  <a:lnTo>
                    <a:pt x="1760085" y="227921"/>
                  </a:lnTo>
                  <a:lnTo>
                    <a:pt x="1756917" y="197104"/>
                  </a:lnTo>
                  <a:lnTo>
                    <a:pt x="1757775" y="181625"/>
                  </a:lnTo>
                  <a:lnTo>
                    <a:pt x="1778087" y="138049"/>
                  </a:lnTo>
                  <a:lnTo>
                    <a:pt x="1807590" y="127762"/>
                  </a:lnTo>
                  <a:lnTo>
                    <a:pt x="1891010" y="127762"/>
                  </a:lnTo>
                  <a:lnTo>
                    <a:pt x="1882902" y="116712"/>
                  </a:lnTo>
                  <a:lnTo>
                    <a:pt x="1868187" y="103804"/>
                  </a:lnTo>
                  <a:lnTo>
                    <a:pt x="1850723" y="94599"/>
                  </a:lnTo>
                  <a:lnTo>
                    <a:pt x="1830520" y="89084"/>
                  </a:lnTo>
                  <a:lnTo>
                    <a:pt x="1807590" y="87249"/>
                  </a:lnTo>
                  <a:close/>
                </a:path>
                <a:path w="2378709" h="307975">
                  <a:moveTo>
                    <a:pt x="1891010" y="127762"/>
                  </a:moveTo>
                  <a:lnTo>
                    <a:pt x="1807590" y="127762"/>
                  </a:lnTo>
                  <a:lnTo>
                    <a:pt x="1829687" y="132095"/>
                  </a:lnTo>
                  <a:lnTo>
                    <a:pt x="1845484" y="145097"/>
                  </a:lnTo>
                  <a:lnTo>
                    <a:pt x="1854971" y="166766"/>
                  </a:lnTo>
                  <a:lnTo>
                    <a:pt x="1858136" y="197104"/>
                  </a:lnTo>
                  <a:lnTo>
                    <a:pt x="1857281" y="213062"/>
                  </a:lnTo>
                  <a:lnTo>
                    <a:pt x="1844548" y="249174"/>
                  </a:lnTo>
                  <a:lnTo>
                    <a:pt x="1807590" y="267462"/>
                  </a:lnTo>
                  <a:lnTo>
                    <a:pt x="1890162" y="267462"/>
                  </a:lnTo>
                  <a:lnTo>
                    <a:pt x="1894395" y="261719"/>
                  </a:lnTo>
                  <a:lnTo>
                    <a:pt x="1902968" y="242792"/>
                  </a:lnTo>
                  <a:lnTo>
                    <a:pt x="1908111" y="221245"/>
                  </a:lnTo>
                  <a:lnTo>
                    <a:pt x="1909826" y="197104"/>
                  </a:lnTo>
                  <a:lnTo>
                    <a:pt x="1908137" y="172934"/>
                  </a:lnTo>
                  <a:lnTo>
                    <a:pt x="1903079" y="151479"/>
                  </a:lnTo>
                  <a:lnTo>
                    <a:pt x="1894663" y="132738"/>
                  </a:lnTo>
                  <a:lnTo>
                    <a:pt x="1891010" y="127762"/>
                  </a:lnTo>
                  <a:close/>
                </a:path>
                <a:path w="2378709" h="307975">
                  <a:moveTo>
                    <a:pt x="1039113" y="91186"/>
                  </a:moveTo>
                  <a:lnTo>
                    <a:pt x="961644" y="91186"/>
                  </a:lnTo>
                  <a:lnTo>
                    <a:pt x="961644" y="131953"/>
                  </a:lnTo>
                  <a:lnTo>
                    <a:pt x="988822" y="131953"/>
                  </a:lnTo>
                  <a:lnTo>
                    <a:pt x="988822" y="304038"/>
                  </a:lnTo>
                  <a:lnTo>
                    <a:pt x="1039113" y="304038"/>
                  </a:lnTo>
                  <a:lnTo>
                    <a:pt x="1039113" y="91186"/>
                  </a:lnTo>
                  <a:close/>
                </a:path>
                <a:path w="2378709" h="307975">
                  <a:moveTo>
                    <a:pt x="77469" y="91186"/>
                  </a:moveTo>
                  <a:lnTo>
                    <a:pt x="0" y="91186"/>
                  </a:lnTo>
                  <a:lnTo>
                    <a:pt x="0" y="131953"/>
                  </a:lnTo>
                  <a:lnTo>
                    <a:pt x="27177" y="131953"/>
                  </a:lnTo>
                  <a:lnTo>
                    <a:pt x="27177" y="304038"/>
                  </a:lnTo>
                  <a:lnTo>
                    <a:pt x="77469" y="304038"/>
                  </a:lnTo>
                  <a:lnTo>
                    <a:pt x="77469" y="91186"/>
                  </a:lnTo>
                  <a:close/>
                </a:path>
                <a:path w="2378709" h="307975">
                  <a:moveTo>
                    <a:pt x="616076" y="87249"/>
                  </a:moveTo>
                  <a:lnTo>
                    <a:pt x="567864" y="95027"/>
                  </a:lnTo>
                  <a:lnTo>
                    <a:pt x="530986" y="118237"/>
                  </a:lnTo>
                  <a:lnTo>
                    <a:pt x="507666" y="154066"/>
                  </a:lnTo>
                  <a:lnTo>
                    <a:pt x="499872" y="199517"/>
                  </a:lnTo>
                  <a:lnTo>
                    <a:pt x="501655" y="223658"/>
                  </a:lnTo>
                  <a:lnTo>
                    <a:pt x="515891" y="263560"/>
                  </a:lnTo>
                  <a:lnTo>
                    <a:pt x="543895" y="291847"/>
                  </a:lnTo>
                  <a:lnTo>
                    <a:pt x="582808" y="306187"/>
                  </a:lnTo>
                  <a:lnTo>
                    <a:pt x="606171" y="307975"/>
                  </a:lnTo>
                  <a:lnTo>
                    <a:pt x="616787" y="307758"/>
                  </a:lnTo>
                  <a:lnTo>
                    <a:pt x="661939" y="298386"/>
                  </a:lnTo>
                  <a:lnTo>
                    <a:pt x="682244" y="287400"/>
                  </a:lnTo>
                  <a:lnTo>
                    <a:pt x="672478" y="266445"/>
                  </a:lnTo>
                  <a:lnTo>
                    <a:pt x="615314" y="266445"/>
                  </a:lnTo>
                  <a:lnTo>
                    <a:pt x="587384" y="262274"/>
                  </a:lnTo>
                  <a:lnTo>
                    <a:pt x="567420" y="249745"/>
                  </a:lnTo>
                  <a:lnTo>
                    <a:pt x="555432" y="228834"/>
                  </a:lnTo>
                  <a:lnTo>
                    <a:pt x="551433" y="199517"/>
                  </a:lnTo>
                  <a:lnTo>
                    <a:pt x="552459" y="183846"/>
                  </a:lnTo>
                  <a:lnTo>
                    <a:pt x="567944" y="147574"/>
                  </a:lnTo>
                  <a:lnTo>
                    <a:pt x="612521" y="128778"/>
                  </a:lnTo>
                  <a:lnTo>
                    <a:pt x="668794" y="128778"/>
                  </a:lnTo>
                  <a:lnTo>
                    <a:pt x="680592" y="108076"/>
                  </a:lnTo>
                  <a:lnTo>
                    <a:pt x="666279" y="98982"/>
                  </a:lnTo>
                  <a:lnTo>
                    <a:pt x="650763" y="92471"/>
                  </a:lnTo>
                  <a:lnTo>
                    <a:pt x="634033" y="88556"/>
                  </a:lnTo>
                  <a:lnTo>
                    <a:pt x="616076" y="87249"/>
                  </a:lnTo>
                  <a:close/>
                </a:path>
                <a:path w="2378709" h="307975">
                  <a:moveTo>
                    <a:pt x="663955" y="248157"/>
                  </a:moveTo>
                  <a:lnTo>
                    <a:pt x="652998" y="256158"/>
                  </a:lnTo>
                  <a:lnTo>
                    <a:pt x="641254" y="261873"/>
                  </a:lnTo>
                  <a:lnTo>
                    <a:pt x="628701" y="265302"/>
                  </a:lnTo>
                  <a:lnTo>
                    <a:pt x="615314" y="266445"/>
                  </a:lnTo>
                  <a:lnTo>
                    <a:pt x="672478" y="266445"/>
                  </a:lnTo>
                  <a:lnTo>
                    <a:pt x="663955" y="248157"/>
                  </a:lnTo>
                  <a:close/>
                </a:path>
                <a:path w="2378709" h="307975">
                  <a:moveTo>
                    <a:pt x="668794" y="128778"/>
                  </a:moveTo>
                  <a:lnTo>
                    <a:pt x="612521" y="128778"/>
                  </a:lnTo>
                  <a:lnTo>
                    <a:pt x="626451" y="129803"/>
                  </a:lnTo>
                  <a:lnTo>
                    <a:pt x="638905" y="132889"/>
                  </a:lnTo>
                  <a:lnTo>
                    <a:pt x="649882" y="138047"/>
                  </a:lnTo>
                  <a:lnTo>
                    <a:pt x="659383" y="145287"/>
                  </a:lnTo>
                  <a:lnTo>
                    <a:pt x="668794" y="128778"/>
                  </a:lnTo>
                  <a:close/>
                </a:path>
                <a:path w="2378709" h="307975">
                  <a:moveTo>
                    <a:pt x="177672" y="91186"/>
                  </a:moveTo>
                  <a:lnTo>
                    <a:pt x="141858" y="91186"/>
                  </a:lnTo>
                  <a:lnTo>
                    <a:pt x="141858" y="304038"/>
                  </a:lnTo>
                  <a:lnTo>
                    <a:pt x="191515" y="304038"/>
                  </a:lnTo>
                  <a:lnTo>
                    <a:pt x="191515" y="150241"/>
                  </a:lnTo>
                  <a:lnTo>
                    <a:pt x="196214" y="144144"/>
                  </a:lnTo>
                  <a:lnTo>
                    <a:pt x="202691" y="139064"/>
                  </a:lnTo>
                  <a:lnTo>
                    <a:pt x="210946" y="135000"/>
                  </a:lnTo>
                  <a:lnTo>
                    <a:pt x="219201" y="130810"/>
                  </a:lnTo>
                  <a:lnTo>
                    <a:pt x="226949" y="128778"/>
                  </a:lnTo>
                  <a:lnTo>
                    <a:pt x="319015" y="128778"/>
                  </a:lnTo>
                  <a:lnTo>
                    <a:pt x="316099" y="122511"/>
                  </a:lnTo>
                  <a:lnTo>
                    <a:pt x="307331" y="111125"/>
                  </a:lnTo>
                  <a:lnTo>
                    <a:pt x="186816" y="111125"/>
                  </a:lnTo>
                  <a:lnTo>
                    <a:pt x="177672" y="91186"/>
                  </a:lnTo>
                  <a:close/>
                </a:path>
                <a:path w="2378709" h="307975">
                  <a:moveTo>
                    <a:pt x="319015" y="128778"/>
                  </a:moveTo>
                  <a:lnTo>
                    <a:pt x="234314" y="128778"/>
                  </a:lnTo>
                  <a:lnTo>
                    <a:pt x="245294" y="129563"/>
                  </a:lnTo>
                  <a:lnTo>
                    <a:pt x="254619" y="131921"/>
                  </a:lnTo>
                  <a:lnTo>
                    <a:pt x="278120" y="168390"/>
                  </a:lnTo>
                  <a:lnTo>
                    <a:pt x="278764" y="181101"/>
                  </a:lnTo>
                  <a:lnTo>
                    <a:pt x="278764" y="304038"/>
                  </a:lnTo>
                  <a:lnTo>
                    <a:pt x="328422" y="304038"/>
                  </a:lnTo>
                  <a:lnTo>
                    <a:pt x="328422" y="173481"/>
                  </a:lnTo>
                  <a:lnTo>
                    <a:pt x="327060" y="154237"/>
                  </a:lnTo>
                  <a:lnTo>
                    <a:pt x="322961" y="137255"/>
                  </a:lnTo>
                  <a:lnTo>
                    <a:pt x="319015" y="128778"/>
                  </a:lnTo>
                  <a:close/>
                </a:path>
                <a:path w="2378709" h="307975">
                  <a:moveTo>
                    <a:pt x="246633" y="87249"/>
                  </a:moveTo>
                  <a:lnTo>
                    <a:pt x="228036" y="88747"/>
                  </a:lnTo>
                  <a:lnTo>
                    <a:pt x="211867" y="93233"/>
                  </a:lnTo>
                  <a:lnTo>
                    <a:pt x="198127" y="100697"/>
                  </a:lnTo>
                  <a:lnTo>
                    <a:pt x="186816" y="111125"/>
                  </a:lnTo>
                  <a:lnTo>
                    <a:pt x="307331" y="111125"/>
                  </a:lnTo>
                  <a:lnTo>
                    <a:pt x="264588" y="88675"/>
                  </a:lnTo>
                  <a:lnTo>
                    <a:pt x="246633" y="87249"/>
                  </a:lnTo>
                  <a:close/>
                </a:path>
                <a:path w="2378709" h="307975">
                  <a:moveTo>
                    <a:pt x="1022350" y="8762"/>
                  </a:moveTo>
                  <a:lnTo>
                    <a:pt x="1006475" y="8762"/>
                  </a:lnTo>
                  <a:lnTo>
                    <a:pt x="999744" y="11556"/>
                  </a:lnTo>
                  <a:lnTo>
                    <a:pt x="988440" y="22860"/>
                  </a:lnTo>
                  <a:lnTo>
                    <a:pt x="985647" y="29591"/>
                  </a:lnTo>
                  <a:lnTo>
                    <a:pt x="985647" y="45593"/>
                  </a:lnTo>
                  <a:lnTo>
                    <a:pt x="988440" y="52324"/>
                  </a:lnTo>
                  <a:lnTo>
                    <a:pt x="999744" y="63626"/>
                  </a:lnTo>
                  <a:lnTo>
                    <a:pt x="1006475" y="66420"/>
                  </a:lnTo>
                  <a:lnTo>
                    <a:pt x="1022350" y="66420"/>
                  </a:lnTo>
                  <a:lnTo>
                    <a:pt x="1029207" y="63626"/>
                  </a:lnTo>
                  <a:lnTo>
                    <a:pt x="1034796" y="57912"/>
                  </a:lnTo>
                  <a:lnTo>
                    <a:pt x="1040510" y="52324"/>
                  </a:lnTo>
                  <a:lnTo>
                    <a:pt x="1043304" y="45593"/>
                  </a:lnTo>
                  <a:lnTo>
                    <a:pt x="1043304" y="29591"/>
                  </a:lnTo>
                  <a:lnTo>
                    <a:pt x="1040510" y="22860"/>
                  </a:lnTo>
                  <a:lnTo>
                    <a:pt x="1034796" y="17272"/>
                  </a:lnTo>
                  <a:lnTo>
                    <a:pt x="1029207" y="11556"/>
                  </a:lnTo>
                  <a:lnTo>
                    <a:pt x="1022350" y="8762"/>
                  </a:lnTo>
                  <a:close/>
                </a:path>
                <a:path w="2378709" h="307975">
                  <a:moveTo>
                    <a:pt x="60705" y="8762"/>
                  </a:moveTo>
                  <a:lnTo>
                    <a:pt x="44830" y="8762"/>
                  </a:lnTo>
                  <a:lnTo>
                    <a:pt x="38100" y="11556"/>
                  </a:lnTo>
                  <a:lnTo>
                    <a:pt x="26796" y="22860"/>
                  </a:lnTo>
                  <a:lnTo>
                    <a:pt x="24002" y="29591"/>
                  </a:lnTo>
                  <a:lnTo>
                    <a:pt x="24002" y="45593"/>
                  </a:lnTo>
                  <a:lnTo>
                    <a:pt x="26796" y="52324"/>
                  </a:lnTo>
                  <a:lnTo>
                    <a:pt x="38100" y="63626"/>
                  </a:lnTo>
                  <a:lnTo>
                    <a:pt x="44830" y="66420"/>
                  </a:lnTo>
                  <a:lnTo>
                    <a:pt x="60705" y="66420"/>
                  </a:lnTo>
                  <a:lnTo>
                    <a:pt x="67563" y="63626"/>
                  </a:lnTo>
                  <a:lnTo>
                    <a:pt x="73151" y="57912"/>
                  </a:lnTo>
                  <a:lnTo>
                    <a:pt x="78866" y="52324"/>
                  </a:lnTo>
                  <a:lnTo>
                    <a:pt x="81660" y="45593"/>
                  </a:lnTo>
                  <a:lnTo>
                    <a:pt x="81660" y="29591"/>
                  </a:lnTo>
                  <a:lnTo>
                    <a:pt x="78866" y="22860"/>
                  </a:lnTo>
                  <a:lnTo>
                    <a:pt x="73151" y="17272"/>
                  </a:lnTo>
                  <a:lnTo>
                    <a:pt x="67563" y="11556"/>
                  </a:lnTo>
                  <a:lnTo>
                    <a:pt x="60705" y="8762"/>
                  </a:lnTo>
                  <a:close/>
                </a:path>
                <a:path w="2378709" h="307975">
                  <a:moveTo>
                    <a:pt x="1522856" y="0"/>
                  </a:moveTo>
                  <a:lnTo>
                    <a:pt x="1472310" y="11937"/>
                  </a:lnTo>
                  <a:lnTo>
                    <a:pt x="1472310" y="304038"/>
                  </a:lnTo>
                  <a:lnTo>
                    <a:pt x="1522856" y="304038"/>
                  </a:lnTo>
                  <a:lnTo>
                    <a:pt x="1522856" y="151256"/>
                  </a:lnTo>
                  <a:lnTo>
                    <a:pt x="1526412" y="145542"/>
                  </a:lnTo>
                  <a:lnTo>
                    <a:pt x="1565528" y="129412"/>
                  </a:lnTo>
                  <a:lnTo>
                    <a:pt x="1651076" y="129412"/>
                  </a:lnTo>
                  <a:lnTo>
                    <a:pt x="1647459" y="121733"/>
                  </a:lnTo>
                  <a:lnTo>
                    <a:pt x="1637791" y="109474"/>
                  </a:lnTo>
                  <a:lnTo>
                    <a:pt x="1631957" y="104775"/>
                  </a:lnTo>
                  <a:lnTo>
                    <a:pt x="1522856" y="104775"/>
                  </a:lnTo>
                  <a:lnTo>
                    <a:pt x="1522856" y="0"/>
                  </a:lnTo>
                  <a:close/>
                </a:path>
                <a:path w="2378709" h="307975">
                  <a:moveTo>
                    <a:pt x="1651076" y="129412"/>
                  </a:moveTo>
                  <a:lnTo>
                    <a:pt x="1565528" y="129412"/>
                  </a:lnTo>
                  <a:lnTo>
                    <a:pt x="1574978" y="130153"/>
                  </a:lnTo>
                  <a:lnTo>
                    <a:pt x="1583499" y="132381"/>
                  </a:lnTo>
                  <a:lnTo>
                    <a:pt x="1609215" y="163514"/>
                  </a:lnTo>
                  <a:lnTo>
                    <a:pt x="1609978" y="172847"/>
                  </a:lnTo>
                  <a:lnTo>
                    <a:pt x="1609978" y="304038"/>
                  </a:lnTo>
                  <a:lnTo>
                    <a:pt x="1659889" y="304038"/>
                  </a:lnTo>
                  <a:lnTo>
                    <a:pt x="1659889" y="172847"/>
                  </a:lnTo>
                  <a:lnTo>
                    <a:pt x="1658508" y="153443"/>
                  </a:lnTo>
                  <a:lnTo>
                    <a:pt x="1654365" y="136398"/>
                  </a:lnTo>
                  <a:lnTo>
                    <a:pt x="1651076" y="129412"/>
                  </a:lnTo>
                  <a:close/>
                </a:path>
                <a:path w="2378709" h="307975">
                  <a:moveTo>
                    <a:pt x="1575815" y="87249"/>
                  </a:moveTo>
                  <a:lnTo>
                    <a:pt x="1559861" y="88344"/>
                  </a:lnTo>
                  <a:lnTo>
                    <a:pt x="1545716" y="91630"/>
                  </a:lnTo>
                  <a:lnTo>
                    <a:pt x="1533382" y="97107"/>
                  </a:lnTo>
                  <a:lnTo>
                    <a:pt x="1522856" y="104775"/>
                  </a:lnTo>
                  <a:lnTo>
                    <a:pt x="1631957" y="104775"/>
                  </a:lnTo>
                  <a:lnTo>
                    <a:pt x="1625697" y="99732"/>
                  </a:lnTo>
                  <a:lnTo>
                    <a:pt x="1611328" y="92789"/>
                  </a:lnTo>
                  <a:lnTo>
                    <a:pt x="1594697" y="88632"/>
                  </a:lnTo>
                  <a:lnTo>
                    <a:pt x="1575815" y="87249"/>
                  </a:lnTo>
                  <a:close/>
                </a:path>
                <a:path w="2378709" h="307975">
                  <a:moveTo>
                    <a:pt x="1161796" y="0"/>
                  </a:moveTo>
                  <a:lnTo>
                    <a:pt x="1112011" y="11937"/>
                  </a:lnTo>
                  <a:lnTo>
                    <a:pt x="1112011" y="261112"/>
                  </a:lnTo>
                  <a:lnTo>
                    <a:pt x="1114129" y="281614"/>
                  </a:lnTo>
                  <a:lnTo>
                    <a:pt x="1120473" y="296259"/>
                  </a:lnTo>
                  <a:lnTo>
                    <a:pt x="1131032" y="305046"/>
                  </a:lnTo>
                  <a:lnTo>
                    <a:pt x="1145794" y="307975"/>
                  </a:lnTo>
                  <a:lnTo>
                    <a:pt x="1158696" y="306615"/>
                  </a:lnTo>
                  <a:lnTo>
                    <a:pt x="1169574" y="302529"/>
                  </a:lnTo>
                  <a:lnTo>
                    <a:pt x="1178405" y="295705"/>
                  </a:lnTo>
                  <a:lnTo>
                    <a:pt x="1185163" y="286131"/>
                  </a:lnTo>
                  <a:lnTo>
                    <a:pt x="1174922" y="280398"/>
                  </a:lnTo>
                  <a:lnTo>
                    <a:pt x="1167622" y="270652"/>
                  </a:lnTo>
                  <a:lnTo>
                    <a:pt x="1163250" y="256930"/>
                  </a:lnTo>
                  <a:lnTo>
                    <a:pt x="1161796" y="239268"/>
                  </a:lnTo>
                  <a:lnTo>
                    <a:pt x="1161796" y="0"/>
                  </a:lnTo>
                  <a:close/>
                </a:path>
                <a:path w="2378709" h="307975">
                  <a:moveTo>
                    <a:pt x="779145" y="0"/>
                  </a:moveTo>
                  <a:lnTo>
                    <a:pt x="728599" y="11937"/>
                  </a:lnTo>
                  <a:lnTo>
                    <a:pt x="728599" y="304038"/>
                  </a:lnTo>
                  <a:lnTo>
                    <a:pt x="779145" y="304038"/>
                  </a:lnTo>
                  <a:lnTo>
                    <a:pt x="779145" y="151256"/>
                  </a:lnTo>
                  <a:lnTo>
                    <a:pt x="782701" y="145542"/>
                  </a:lnTo>
                  <a:lnTo>
                    <a:pt x="821816" y="129412"/>
                  </a:lnTo>
                  <a:lnTo>
                    <a:pt x="907364" y="129412"/>
                  </a:lnTo>
                  <a:lnTo>
                    <a:pt x="903747" y="121733"/>
                  </a:lnTo>
                  <a:lnTo>
                    <a:pt x="894079" y="109474"/>
                  </a:lnTo>
                  <a:lnTo>
                    <a:pt x="888245" y="104775"/>
                  </a:lnTo>
                  <a:lnTo>
                    <a:pt x="779145" y="104775"/>
                  </a:lnTo>
                  <a:lnTo>
                    <a:pt x="779145" y="0"/>
                  </a:lnTo>
                  <a:close/>
                </a:path>
                <a:path w="2378709" h="307975">
                  <a:moveTo>
                    <a:pt x="907364" y="129412"/>
                  </a:moveTo>
                  <a:lnTo>
                    <a:pt x="821816" y="129412"/>
                  </a:lnTo>
                  <a:lnTo>
                    <a:pt x="831266" y="130153"/>
                  </a:lnTo>
                  <a:lnTo>
                    <a:pt x="839787" y="132381"/>
                  </a:lnTo>
                  <a:lnTo>
                    <a:pt x="865503" y="163514"/>
                  </a:lnTo>
                  <a:lnTo>
                    <a:pt x="866266" y="172847"/>
                  </a:lnTo>
                  <a:lnTo>
                    <a:pt x="866266" y="304038"/>
                  </a:lnTo>
                  <a:lnTo>
                    <a:pt x="916177" y="304038"/>
                  </a:lnTo>
                  <a:lnTo>
                    <a:pt x="916177" y="172847"/>
                  </a:lnTo>
                  <a:lnTo>
                    <a:pt x="914796" y="153443"/>
                  </a:lnTo>
                  <a:lnTo>
                    <a:pt x="910653" y="136398"/>
                  </a:lnTo>
                  <a:lnTo>
                    <a:pt x="907364" y="129412"/>
                  </a:lnTo>
                  <a:close/>
                </a:path>
                <a:path w="2378709" h="307975">
                  <a:moveTo>
                    <a:pt x="832103" y="87249"/>
                  </a:moveTo>
                  <a:lnTo>
                    <a:pt x="816149" y="88344"/>
                  </a:lnTo>
                  <a:lnTo>
                    <a:pt x="802004" y="91630"/>
                  </a:lnTo>
                  <a:lnTo>
                    <a:pt x="789670" y="97107"/>
                  </a:lnTo>
                  <a:lnTo>
                    <a:pt x="779145" y="104775"/>
                  </a:lnTo>
                  <a:lnTo>
                    <a:pt x="888245" y="104775"/>
                  </a:lnTo>
                  <a:lnTo>
                    <a:pt x="881985" y="99732"/>
                  </a:lnTo>
                  <a:lnTo>
                    <a:pt x="867616" y="92789"/>
                  </a:lnTo>
                  <a:lnTo>
                    <a:pt x="850985" y="88632"/>
                  </a:lnTo>
                  <a:lnTo>
                    <a:pt x="832103" y="87249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03920" y="2618105"/>
              <a:ext cx="107315" cy="1488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42276" y="2618105"/>
              <a:ext cx="107315" cy="1488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70370" y="2575941"/>
              <a:ext cx="194564" cy="2329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12357" y="2575941"/>
              <a:ext cx="198755" cy="2289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276699" y="2982467"/>
            <a:ext cx="669925" cy="310515"/>
            <a:chOff x="6276699" y="2982467"/>
            <a:chExt cx="669925" cy="310515"/>
          </a:xfrm>
        </p:grpSpPr>
        <p:sp>
          <p:nvSpPr>
            <p:cNvPr id="33" name="object 33"/>
            <p:cNvSpPr/>
            <p:nvPr/>
          </p:nvSpPr>
          <p:spPr>
            <a:xfrm>
              <a:off x="6276699" y="2982467"/>
              <a:ext cx="669925" cy="307975"/>
            </a:xfrm>
            <a:custGeom>
              <a:avLst/>
              <a:gdLst/>
              <a:ahLst/>
              <a:cxnLst/>
              <a:rect l="l" t="t" r="r" b="b"/>
              <a:pathLst>
                <a:path w="669925" h="307975">
                  <a:moveTo>
                    <a:pt x="112162" y="163321"/>
                  </a:moveTo>
                  <a:lnTo>
                    <a:pt x="106320" y="163321"/>
                  </a:lnTo>
                  <a:lnTo>
                    <a:pt x="82248" y="164631"/>
                  </a:lnTo>
                  <a:lnTo>
                    <a:pt x="42866" y="175109"/>
                  </a:lnTo>
                  <a:lnTo>
                    <a:pt x="6784" y="209121"/>
                  </a:lnTo>
                  <a:lnTo>
                    <a:pt x="0" y="243349"/>
                  </a:lnTo>
                  <a:lnTo>
                    <a:pt x="1113" y="256968"/>
                  </a:lnTo>
                  <a:lnTo>
                    <a:pt x="19579" y="290830"/>
                  </a:lnTo>
                  <a:lnTo>
                    <a:pt x="57316" y="306903"/>
                  </a:lnTo>
                  <a:lnTo>
                    <a:pt x="73554" y="307975"/>
                  </a:lnTo>
                  <a:lnTo>
                    <a:pt x="82603" y="307544"/>
                  </a:lnTo>
                  <a:lnTo>
                    <a:pt x="122894" y="292909"/>
                  </a:lnTo>
                  <a:lnTo>
                    <a:pt x="132228" y="282829"/>
                  </a:lnTo>
                  <a:lnTo>
                    <a:pt x="185515" y="282829"/>
                  </a:lnTo>
                  <a:lnTo>
                    <a:pt x="181155" y="273478"/>
                  </a:lnTo>
                  <a:lnTo>
                    <a:pt x="180120" y="268477"/>
                  </a:lnTo>
                  <a:lnTo>
                    <a:pt x="82698" y="268477"/>
                  </a:lnTo>
                  <a:lnTo>
                    <a:pt x="68196" y="266692"/>
                  </a:lnTo>
                  <a:lnTo>
                    <a:pt x="57838" y="261334"/>
                  </a:lnTo>
                  <a:lnTo>
                    <a:pt x="51623" y="252404"/>
                  </a:lnTo>
                  <a:lnTo>
                    <a:pt x="49551" y="239902"/>
                  </a:lnTo>
                  <a:lnTo>
                    <a:pt x="53220" y="222994"/>
                  </a:lnTo>
                  <a:lnTo>
                    <a:pt x="64236" y="210931"/>
                  </a:lnTo>
                  <a:lnTo>
                    <a:pt x="82609" y="203702"/>
                  </a:lnTo>
                  <a:lnTo>
                    <a:pt x="108352" y="201294"/>
                  </a:lnTo>
                  <a:lnTo>
                    <a:pt x="176932" y="201294"/>
                  </a:lnTo>
                  <a:lnTo>
                    <a:pt x="176932" y="193420"/>
                  </a:lnTo>
                  <a:lnTo>
                    <a:pt x="175576" y="166369"/>
                  </a:lnTo>
                  <a:lnTo>
                    <a:pt x="127021" y="166369"/>
                  </a:lnTo>
                  <a:lnTo>
                    <a:pt x="119020" y="164337"/>
                  </a:lnTo>
                  <a:lnTo>
                    <a:pt x="112162" y="163321"/>
                  </a:lnTo>
                  <a:close/>
                </a:path>
                <a:path w="669925" h="307975">
                  <a:moveTo>
                    <a:pt x="185515" y="282829"/>
                  </a:moveTo>
                  <a:lnTo>
                    <a:pt x="132228" y="282829"/>
                  </a:lnTo>
                  <a:lnTo>
                    <a:pt x="134133" y="289051"/>
                  </a:lnTo>
                  <a:lnTo>
                    <a:pt x="138070" y="294767"/>
                  </a:lnTo>
                  <a:lnTo>
                    <a:pt x="143658" y="300100"/>
                  </a:lnTo>
                  <a:lnTo>
                    <a:pt x="149373" y="305307"/>
                  </a:lnTo>
                  <a:lnTo>
                    <a:pt x="155850" y="307975"/>
                  </a:lnTo>
                  <a:lnTo>
                    <a:pt x="169439" y="307975"/>
                  </a:lnTo>
                  <a:lnTo>
                    <a:pt x="175281" y="307213"/>
                  </a:lnTo>
                  <a:lnTo>
                    <a:pt x="185314" y="303911"/>
                  </a:lnTo>
                  <a:lnTo>
                    <a:pt x="189886" y="299465"/>
                  </a:lnTo>
                  <a:lnTo>
                    <a:pt x="193950" y="292354"/>
                  </a:lnTo>
                  <a:lnTo>
                    <a:pt x="186469" y="284874"/>
                  </a:lnTo>
                  <a:lnTo>
                    <a:pt x="185515" y="282829"/>
                  </a:lnTo>
                  <a:close/>
                </a:path>
                <a:path w="669925" h="307975">
                  <a:moveTo>
                    <a:pt x="176932" y="201294"/>
                  </a:moveTo>
                  <a:lnTo>
                    <a:pt x="112543" y="201294"/>
                  </a:lnTo>
                  <a:lnTo>
                    <a:pt x="118893" y="202183"/>
                  </a:lnTo>
                  <a:lnTo>
                    <a:pt x="127402" y="203962"/>
                  </a:lnTo>
                  <a:lnTo>
                    <a:pt x="124614" y="243349"/>
                  </a:lnTo>
                  <a:lnTo>
                    <a:pt x="82698" y="268477"/>
                  </a:lnTo>
                  <a:lnTo>
                    <a:pt x="180120" y="268477"/>
                  </a:lnTo>
                  <a:lnTo>
                    <a:pt x="177984" y="258153"/>
                  </a:lnTo>
                  <a:lnTo>
                    <a:pt x="176988" y="239902"/>
                  </a:lnTo>
                  <a:lnTo>
                    <a:pt x="176932" y="201294"/>
                  </a:lnTo>
                  <a:close/>
                </a:path>
                <a:path w="669925" h="307975">
                  <a:moveTo>
                    <a:pt x="166347" y="128777"/>
                  </a:moveTo>
                  <a:lnTo>
                    <a:pt x="79523" y="128777"/>
                  </a:lnTo>
                  <a:lnTo>
                    <a:pt x="100307" y="131143"/>
                  </a:lnTo>
                  <a:lnTo>
                    <a:pt x="115131" y="138191"/>
                  </a:lnTo>
                  <a:lnTo>
                    <a:pt x="124047" y="149941"/>
                  </a:lnTo>
                  <a:lnTo>
                    <a:pt x="127021" y="166369"/>
                  </a:lnTo>
                  <a:lnTo>
                    <a:pt x="175576" y="166369"/>
                  </a:lnTo>
                  <a:lnTo>
                    <a:pt x="175505" y="164963"/>
                  </a:lnTo>
                  <a:lnTo>
                    <a:pt x="171233" y="141493"/>
                  </a:lnTo>
                  <a:lnTo>
                    <a:pt x="166347" y="128777"/>
                  </a:lnTo>
                  <a:close/>
                </a:path>
                <a:path w="669925" h="307975">
                  <a:moveTo>
                    <a:pt x="82952" y="87249"/>
                  </a:moveTo>
                  <a:lnTo>
                    <a:pt x="65853" y="88030"/>
                  </a:lnTo>
                  <a:lnTo>
                    <a:pt x="49980" y="90360"/>
                  </a:lnTo>
                  <a:lnTo>
                    <a:pt x="35321" y="94214"/>
                  </a:lnTo>
                  <a:lnTo>
                    <a:pt x="21865" y="99568"/>
                  </a:lnTo>
                  <a:lnTo>
                    <a:pt x="32660" y="138175"/>
                  </a:lnTo>
                  <a:lnTo>
                    <a:pt x="42661" y="134082"/>
                  </a:lnTo>
                  <a:lnTo>
                    <a:pt x="53875" y="131133"/>
                  </a:lnTo>
                  <a:lnTo>
                    <a:pt x="66093" y="129371"/>
                  </a:lnTo>
                  <a:lnTo>
                    <a:pt x="79523" y="128777"/>
                  </a:lnTo>
                  <a:lnTo>
                    <a:pt x="166347" y="128777"/>
                  </a:lnTo>
                  <a:lnTo>
                    <a:pt x="164127" y="123001"/>
                  </a:lnTo>
                  <a:lnTo>
                    <a:pt x="154199" y="109474"/>
                  </a:lnTo>
                  <a:lnTo>
                    <a:pt x="141245" y="99732"/>
                  </a:lnTo>
                  <a:lnTo>
                    <a:pt x="125053" y="92789"/>
                  </a:lnTo>
                  <a:lnTo>
                    <a:pt x="105622" y="88632"/>
                  </a:lnTo>
                  <a:lnTo>
                    <a:pt x="82952" y="87249"/>
                  </a:lnTo>
                  <a:close/>
                </a:path>
                <a:path w="669925" h="307975">
                  <a:moveTo>
                    <a:pt x="575966" y="87249"/>
                  </a:moveTo>
                  <a:lnTo>
                    <a:pt x="535548" y="95170"/>
                  </a:lnTo>
                  <a:lnTo>
                    <a:pt x="502560" y="118999"/>
                  </a:lnTo>
                  <a:lnTo>
                    <a:pt x="480557" y="155368"/>
                  </a:lnTo>
                  <a:lnTo>
                    <a:pt x="473223" y="201168"/>
                  </a:lnTo>
                  <a:lnTo>
                    <a:pt x="474819" y="225006"/>
                  </a:lnTo>
                  <a:lnTo>
                    <a:pt x="487582" y="264300"/>
                  </a:lnTo>
                  <a:lnTo>
                    <a:pt x="529024" y="300926"/>
                  </a:lnTo>
                  <a:lnTo>
                    <a:pt x="568727" y="307975"/>
                  </a:lnTo>
                  <a:lnTo>
                    <a:pt x="576562" y="307663"/>
                  </a:lnTo>
                  <a:lnTo>
                    <a:pt x="615971" y="295656"/>
                  </a:lnTo>
                  <a:lnTo>
                    <a:pt x="620035" y="291083"/>
                  </a:lnTo>
                  <a:lnTo>
                    <a:pt x="669692" y="291083"/>
                  </a:lnTo>
                  <a:lnTo>
                    <a:pt x="669692" y="266064"/>
                  </a:lnTo>
                  <a:lnTo>
                    <a:pt x="588793" y="266064"/>
                  </a:lnTo>
                  <a:lnTo>
                    <a:pt x="560863" y="261921"/>
                  </a:lnTo>
                  <a:lnTo>
                    <a:pt x="540898" y="249491"/>
                  </a:lnTo>
                  <a:lnTo>
                    <a:pt x="528911" y="228774"/>
                  </a:lnTo>
                  <a:lnTo>
                    <a:pt x="524912" y="199770"/>
                  </a:lnTo>
                  <a:lnTo>
                    <a:pt x="525912" y="183721"/>
                  </a:lnTo>
                  <a:lnTo>
                    <a:pt x="540914" y="147574"/>
                  </a:lnTo>
                  <a:lnTo>
                    <a:pt x="586888" y="129412"/>
                  </a:lnTo>
                  <a:lnTo>
                    <a:pt x="669692" y="129412"/>
                  </a:lnTo>
                  <a:lnTo>
                    <a:pt x="669692" y="97155"/>
                  </a:lnTo>
                  <a:lnTo>
                    <a:pt x="620035" y="97155"/>
                  </a:lnTo>
                  <a:lnTo>
                    <a:pt x="609845" y="92821"/>
                  </a:lnTo>
                  <a:lnTo>
                    <a:pt x="599096" y="89725"/>
                  </a:lnTo>
                  <a:lnTo>
                    <a:pt x="587799" y="87868"/>
                  </a:lnTo>
                  <a:lnTo>
                    <a:pt x="575966" y="87249"/>
                  </a:lnTo>
                  <a:close/>
                </a:path>
                <a:path w="669925" h="307975">
                  <a:moveTo>
                    <a:pt x="669692" y="291083"/>
                  </a:moveTo>
                  <a:lnTo>
                    <a:pt x="620035" y="291083"/>
                  </a:lnTo>
                  <a:lnTo>
                    <a:pt x="620035" y="304038"/>
                  </a:lnTo>
                  <a:lnTo>
                    <a:pt x="669692" y="304038"/>
                  </a:lnTo>
                  <a:lnTo>
                    <a:pt x="669692" y="291083"/>
                  </a:lnTo>
                  <a:close/>
                </a:path>
                <a:path w="669925" h="307975">
                  <a:moveTo>
                    <a:pt x="669692" y="129412"/>
                  </a:moveTo>
                  <a:lnTo>
                    <a:pt x="586888" y="129412"/>
                  </a:lnTo>
                  <a:lnTo>
                    <a:pt x="595461" y="130200"/>
                  </a:lnTo>
                  <a:lnTo>
                    <a:pt x="603843" y="132572"/>
                  </a:lnTo>
                  <a:lnTo>
                    <a:pt x="612034" y="136538"/>
                  </a:lnTo>
                  <a:lnTo>
                    <a:pt x="620035" y="142112"/>
                  </a:lnTo>
                  <a:lnTo>
                    <a:pt x="620035" y="253111"/>
                  </a:lnTo>
                  <a:lnTo>
                    <a:pt x="593619" y="266064"/>
                  </a:lnTo>
                  <a:lnTo>
                    <a:pt x="669692" y="266064"/>
                  </a:lnTo>
                  <a:lnTo>
                    <a:pt x="669692" y="129412"/>
                  </a:lnTo>
                  <a:close/>
                </a:path>
                <a:path w="669925" h="307975">
                  <a:moveTo>
                    <a:pt x="669692" y="0"/>
                  </a:moveTo>
                  <a:lnTo>
                    <a:pt x="620035" y="11937"/>
                  </a:lnTo>
                  <a:lnTo>
                    <a:pt x="620035" y="97155"/>
                  </a:lnTo>
                  <a:lnTo>
                    <a:pt x="669692" y="97155"/>
                  </a:lnTo>
                  <a:lnTo>
                    <a:pt x="669692" y="0"/>
                  </a:lnTo>
                  <a:close/>
                </a:path>
                <a:path w="669925" h="307975">
                  <a:moveTo>
                    <a:pt x="272055" y="91186"/>
                  </a:moveTo>
                  <a:lnTo>
                    <a:pt x="236241" y="91186"/>
                  </a:lnTo>
                  <a:lnTo>
                    <a:pt x="236241" y="304038"/>
                  </a:lnTo>
                  <a:lnTo>
                    <a:pt x="285898" y="304038"/>
                  </a:lnTo>
                  <a:lnTo>
                    <a:pt x="285898" y="150240"/>
                  </a:lnTo>
                  <a:lnTo>
                    <a:pt x="290597" y="144144"/>
                  </a:lnTo>
                  <a:lnTo>
                    <a:pt x="297074" y="139064"/>
                  </a:lnTo>
                  <a:lnTo>
                    <a:pt x="305329" y="135000"/>
                  </a:lnTo>
                  <a:lnTo>
                    <a:pt x="313584" y="130809"/>
                  </a:lnTo>
                  <a:lnTo>
                    <a:pt x="321331" y="128777"/>
                  </a:lnTo>
                  <a:lnTo>
                    <a:pt x="413398" y="128777"/>
                  </a:lnTo>
                  <a:lnTo>
                    <a:pt x="410481" y="122511"/>
                  </a:lnTo>
                  <a:lnTo>
                    <a:pt x="401713" y="111125"/>
                  </a:lnTo>
                  <a:lnTo>
                    <a:pt x="281199" y="111125"/>
                  </a:lnTo>
                  <a:lnTo>
                    <a:pt x="272055" y="91186"/>
                  </a:lnTo>
                  <a:close/>
                </a:path>
                <a:path w="669925" h="307975">
                  <a:moveTo>
                    <a:pt x="413398" y="128777"/>
                  </a:moveTo>
                  <a:lnTo>
                    <a:pt x="328697" y="128777"/>
                  </a:lnTo>
                  <a:lnTo>
                    <a:pt x="339677" y="129563"/>
                  </a:lnTo>
                  <a:lnTo>
                    <a:pt x="349001" y="131921"/>
                  </a:lnTo>
                  <a:lnTo>
                    <a:pt x="372502" y="168390"/>
                  </a:lnTo>
                  <a:lnTo>
                    <a:pt x="373147" y="181101"/>
                  </a:lnTo>
                  <a:lnTo>
                    <a:pt x="373147" y="304038"/>
                  </a:lnTo>
                  <a:lnTo>
                    <a:pt x="422804" y="304038"/>
                  </a:lnTo>
                  <a:lnTo>
                    <a:pt x="422804" y="173481"/>
                  </a:lnTo>
                  <a:lnTo>
                    <a:pt x="421443" y="154237"/>
                  </a:lnTo>
                  <a:lnTo>
                    <a:pt x="417343" y="137255"/>
                  </a:lnTo>
                  <a:lnTo>
                    <a:pt x="413398" y="128777"/>
                  </a:lnTo>
                  <a:close/>
                </a:path>
                <a:path w="669925" h="307975">
                  <a:moveTo>
                    <a:pt x="341016" y="87249"/>
                  </a:moveTo>
                  <a:lnTo>
                    <a:pt x="322419" y="88747"/>
                  </a:lnTo>
                  <a:lnTo>
                    <a:pt x="306250" y="93233"/>
                  </a:lnTo>
                  <a:lnTo>
                    <a:pt x="292510" y="100697"/>
                  </a:lnTo>
                  <a:lnTo>
                    <a:pt x="281199" y="111125"/>
                  </a:lnTo>
                  <a:lnTo>
                    <a:pt x="401713" y="111125"/>
                  </a:lnTo>
                  <a:lnTo>
                    <a:pt x="358971" y="88675"/>
                  </a:lnTo>
                  <a:lnTo>
                    <a:pt x="341016" y="87249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95516" y="3105784"/>
              <a:ext cx="107315" cy="1488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06845" y="3063620"/>
              <a:ext cx="198754" cy="2289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0782" y="0"/>
            <a:ext cx="9123680" cy="4710430"/>
            <a:chOff x="20782" y="0"/>
            <a:chExt cx="9123680" cy="4710430"/>
          </a:xfrm>
        </p:grpSpPr>
        <p:sp>
          <p:nvSpPr>
            <p:cNvPr id="37" name="object 37"/>
            <p:cNvSpPr/>
            <p:nvPr/>
          </p:nvSpPr>
          <p:spPr>
            <a:xfrm>
              <a:off x="20782" y="0"/>
              <a:ext cx="6075172" cy="471043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81699" y="781812"/>
              <a:ext cx="2650236" cy="6842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81699" y="1269491"/>
              <a:ext cx="2636520" cy="6842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81699" y="1757172"/>
              <a:ext cx="2910840" cy="6842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81699" y="2244851"/>
              <a:ext cx="3115055" cy="6842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81699" y="2732532"/>
              <a:ext cx="1402079" cy="68427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81699" y="3220211"/>
              <a:ext cx="3162300" cy="6842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64655" y="1031747"/>
              <a:ext cx="2390140" cy="2258695"/>
            </a:xfrm>
            <a:custGeom>
              <a:avLst/>
              <a:gdLst/>
              <a:ahLst/>
              <a:cxnLst/>
              <a:rect l="l" t="t" r="r" b="b"/>
              <a:pathLst>
                <a:path w="2390140" h="2258695">
                  <a:moveTo>
                    <a:pt x="1837436" y="128777"/>
                  </a:moveTo>
                  <a:lnTo>
                    <a:pt x="1818197" y="131704"/>
                  </a:lnTo>
                  <a:lnTo>
                    <a:pt x="1802971" y="140477"/>
                  </a:lnTo>
                  <a:lnTo>
                    <a:pt x="1791769" y="155084"/>
                  </a:lnTo>
                  <a:lnTo>
                    <a:pt x="1784603" y="175513"/>
                  </a:lnTo>
                  <a:lnTo>
                    <a:pt x="1889125" y="175513"/>
                  </a:lnTo>
                  <a:lnTo>
                    <a:pt x="1883959" y="155084"/>
                  </a:lnTo>
                  <a:lnTo>
                    <a:pt x="1873615" y="140477"/>
                  </a:lnTo>
                  <a:lnTo>
                    <a:pt x="1858103" y="131704"/>
                  </a:lnTo>
                  <a:lnTo>
                    <a:pt x="1837436" y="128777"/>
                  </a:lnTo>
                  <a:close/>
                </a:path>
                <a:path w="2390140" h="2258695">
                  <a:moveTo>
                    <a:pt x="127381" y="98043"/>
                  </a:moveTo>
                  <a:lnTo>
                    <a:pt x="92329" y="205486"/>
                  </a:lnTo>
                  <a:lnTo>
                    <a:pt x="162306" y="205486"/>
                  </a:lnTo>
                  <a:lnTo>
                    <a:pt x="127381" y="98043"/>
                  </a:lnTo>
                  <a:close/>
                </a:path>
                <a:path w="2390140" h="2258695">
                  <a:moveTo>
                    <a:pt x="1328927" y="91186"/>
                  </a:moveTo>
                  <a:lnTo>
                    <a:pt x="1380363" y="91186"/>
                  </a:lnTo>
                  <a:lnTo>
                    <a:pt x="1438402" y="238251"/>
                  </a:lnTo>
                  <a:lnTo>
                    <a:pt x="1490599" y="91186"/>
                  </a:lnTo>
                  <a:lnTo>
                    <a:pt x="1542034" y="91186"/>
                  </a:lnTo>
                  <a:lnTo>
                    <a:pt x="1448943" y="338200"/>
                  </a:lnTo>
                  <a:lnTo>
                    <a:pt x="1414779" y="373506"/>
                  </a:lnTo>
                  <a:lnTo>
                    <a:pt x="1370756" y="386597"/>
                  </a:lnTo>
                  <a:lnTo>
                    <a:pt x="1353947" y="387476"/>
                  </a:lnTo>
                  <a:lnTo>
                    <a:pt x="1353947" y="343535"/>
                  </a:lnTo>
                  <a:lnTo>
                    <a:pt x="1379043" y="341745"/>
                  </a:lnTo>
                  <a:lnTo>
                    <a:pt x="1396984" y="336359"/>
                  </a:lnTo>
                  <a:lnTo>
                    <a:pt x="1407757" y="327354"/>
                  </a:lnTo>
                  <a:lnTo>
                    <a:pt x="1411351" y="314705"/>
                  </a:lnTo>
                  <a:lnTo>
                    <a:pt x="1410352" y="303918"/>
                  </a:lnTo>
                  <a:lnTo>
                    <a:pt x="1407366" y="290607"/>
                  </a:lnTo>
                  <a:lnTo>
                    <a:pt x="1402403" y="274772"/>
                  </a:lnTo>
                  <a:lnTo>
                    <a:pt x="1395476" y="256412"/>
                  </a:lnTo>
                  <a:lnTo>
                    <a:pt x="1328927" y="91186"/>
                  </a:lnTo>
                  <a:close/>
                </a:path>
                <a:path w="2390140" h="2258695">
                  <a:moveTo>
                    <a:pt x="517905" y="91186"/>
                  </a:moveTo>
                  <a:lnTo>
                    <a:pt x="595376" y="91186"/>
                  </a:lnTo>
                  <a:lnTo>
                    <a:pt x="595376" y="304038"/>
                  </a:lnTo>
                  <a:lnTo>
                    <a:pt x="545084" y="304038"/>
                  </a:lnTo>
                  <a:lnTo>
                    <a:pt x="545084" y="131952"/>
                  </a:lnTo>
                  <a:lnTo>
                    <a:pt x="517905" y="131952"/>
                  </a:lnTo>
                  <a:lnTo>
                    <a:pt x="517905" y="91186"/>
                  </a:lnTo>
                  <a:close/>
                </a:path>
                <a:path w="2390140" h="2258695">
                  <a:moveTo>
                    <a:pt x="751332" y="87249"/>
                  </a:moveTo>
                  <a:lnTo>
                    <a:pt x="795837" y="94251"/>
                  </a:lnTo>
                  <a:lnTo>
                    <a:pt x="827627" y="115268"/>
                  </a:lnTo>
                  <a:lnTo>
                    <a:pt x="846701" y="150310"/>
                  </a:lnTo>
                  <a:lnTo>
                    <a:pt x="853059" y="199389"/>
                  </a:lnTo>
                  <a:lnTo>
                    <a:pt x="851316" y="223988"/>
                  </a:lnTo>
                  <a:lnTo>
                    <a:pt x="837307" y="264183"/>
                  </a:lnTo>
                  <a:lnTo>
                    <a:pt x="809628" y="292115"/>
                  </a:lnTo>
                  <a:lnTo>
                    <a:pt x="771235" y="306212"/>
                  </a:lnTo>
                  <a:lnTo>
                    <a:pt x="748157" y="307975"/>
                  </a:lnTo>
                  <a:lnTo>
                    <a:pt x="736703" y="307401"/>
                  </a:lnTo>
                  <a:lnTo>
                    <a:pt x="725773" y="305673"/>
                  </a:lnTo>
                  <a:lnTo>
                    <a:pt x="715367" y="302777"/>
                  </a:lnTo>
                  <a:lnTo>
                    <a:pt x="705485" y="298703"/>
                  </a:lnTo>
                  <a:lnTo>
                    <a:pt x="705485" y="387476"/>
                  </a:lnTo>
                  <a:lnTo>
                    <a:pt x="655827" y="387476"/>
                  </a:lnTo>
                  <a:lnTo>
                    <a:pt x="655827" y="91186"/>
                  </a:lnTo>
                  <a:lnTo>
                    <a:pt x="705485" y="91186"/>
                  </a:lnTo>
                  <a:lnTo>
                    <a:pt x="705485" y="105537"/>
                  </a:lnTo>
                  <a:lnTo>
                    <a:pt x="715363" y="97536"/>
                  </a:lnTo>
                  <a:lnTo>
                    <a:pt x="726313" y="91821"/>
                  </a:lnTo>
                  <a:lnTo>
                    <a:pt x="738310" y="88392"/>
                  </a:lnTo>
                  <a:lnTo>
                    <a:pt x="751332" y="87249"/>
                  </a:lnTo>
                  <a:close/>
                </a:path>
                <a:path w="2390140" h="2258695">
                  <a:moveTo>
                    <a:pt x="1634490" y="29590"/>
                  </a:moveTo>
                  <a:lnTo>
                    <a:pt x="1634490" y="91186"/>
                  </a:lnTo>
                  <a:lnTo>
                    <a:pt x="1692910" y="91186"/>
                  </a:lnTo>
                  <a:lnTo>
                    <a:pt x="1692910" y="131190"/>
                  </a:lnTo>
                  <a:lnTo>
                    <a:pt x="1634490" y="131190"/>
                  </a:lnTo>
                  <a:lnTo>
                    <a:pt x="1634490" y="224409"/>
                  </a:lnTo>
                  <a:lnTo>
                    <a:pt x="1651444" y="263699"/>
                  </a:lnTo>
                  <a:lnTo>
                    <a:pt x="1666621" y="266064"/>
                  </a:lnTo>
                  <a:lnTo>
                    <a:pt x="1675429" y="265467"/>
                  </a:lnTo>
                  <a:lnTo>
                    <a:pt x="1683940" y="263667"/>
                  </a:lnTo>
                  <a:lnTo>
                    <a:pt x="1692142" y="260653"/>
                  </a:lnTo>
                  <a:lnTo>
                    <a:pt x="1700022" y="256412"/>
                  </a:lnTo>
                  <a:lnTo>
                    <a:pt x="1700022" y="302005"/>
                  </a:lnTo>
                  <a:lnTo>
                    <a:pt x="1690447" y="304653"/>
                  </a:lnTo>
                  <a:lnTo>
                    <a:pt x="1679051" y="306514"/>
                  </a:lnTo>
                  <a:lnTo>
                    <a:pt x="1665821" y="307613"/>
                  </a:lnTo>
                  <a:lnTo>
                    <a:pt x="1650746" y="307975"/>
                  </a:lnTo>
                  <a:lnTo>
                    <a:pt x="1635765" y="306855"/>
                  </a:lnTo>
                  <a:lnTo>
                    <a:pt x="1594369" y="280088"/>
                  </a:lnTo>
                  <a:lnTo>
                    <a:pt x="1584833" y="238887"/>
                  </a:lnTo>
                  <a:lnTo>
                    <a:pt x="1584833" y="131190"/>
                  </a:lnTo>
                  <a:lnTo>
                    <a:pt x="1560195" y="131190"/>
                  </a:lnTo>
                  <a:lnTo>
                    <a:pt x="1560195" y="91186"/>
                  </a:lnTo>
                  <a:lnTo>
                    <a:pt x="1584833" y="91186"/>
                  </a:lnTo>
                  <a:lnTo>
                    <a:pt x="1584833" y="47878"/>
                  </a:lnTo>
                  <a:lnTo>
                    <a:pt x="1634490" y="29590"/>
                  </a:lnTo>
                  <a:close/>
                </a:path>
                <a:path w="2390140" h="2258695">
                  <a:moveTo>
                    <a:pt x="115951" y="9016"/>
                  </a:moveTo>
                  <a:lnTo>
                    <a:pt x="138684" y="9016"/>
                  </a:lnTo>
                  <a:lnTo>
                    <a:pt x="255650" y="304038"/>
                  </a:lnTo>
                  <a:lnTo>
                    <a:pt x="198628" y="304038"/>
                  </a:lnTo>
                  <a:lnTo>
                    <a:pt x="177419" y="244982"/>
                  </a:lnTo>
                  <a:lnTo>
                    <a:pt x="77724" y="244982"/>
                  </a:lnTo>
                  <a:lnTo>
                    <a:pt x="57404" y="304038"/>
                  </a:lnTo>
                  <a:lnTo>
                    <a:pt x="0" y="304038"/>
                  </a:lnTo>
                  <a:lnTo>
                    <a:pt x="115951" y="9016"/>
                  </a:lnTo>
                  <a:close/>
                </a:path>
                <a:path w="2390140" h="2258695">
                  <a:moveTo>
                    <a:pt x="475996" y="0"/>
                  </a:moveTo>
                  <a:lnTo>
                    <a:pt x="475996" y="304038"/>
                  </a:lnTo>
                  <a:lnTo>
                    <a:pt x="426339" y="304038"/>
                  </a:lnTo>
                  <a:lnTo>
                    <a:pt x="426339" y="291084"/>
                  </a:lnTo>
                  <a:lnTo>
                    <a:pt x="422275" y="295655"/>
                  </a:lnTo>
                  <a:lnTo>
                    <a:pt x="382865" y="307663"/>
                  </a:lnTo>
                  <a:lnTo>
                    <a:pt x="375030" y="307975"/>
                  </a:lnTo>
                  <a:lnTo>
                    <a:pt x="354006" y="306212"/>
                  </a:lnTo>
                  <a:lnTo>
                    <a:pt x="305053" y="279780"/>
                  </a:lnTo>
                  <a:lnTo>
                    <a:pt x="285908" y="246046"/>
                  </a:lnTo>
                  <a:lnTo>
                    <a:pt x="279526" y="201167"/>
                  </a:lnTo>
                  <a:lnTo>
                    <a:pt x="281360" y="177095"/>
                  </a:lnTo>
                  <a:lnTo>
                    <a:pt x="296029" y="135999"/>
                  </a:lnTo>
                  <a:lnTo>
                    <a:pt x="324441" y="105090"/>
                  </a:lnTo>
                  <a:lnTo>
                    <a:pt x="361120" y="89227"/>
                  </a:lnTo>
                  <a:lnTo>
                    <a:pt x="382270" y="87249"/>
                  </a:lnTo>
                  <a:lnTo>
                    <a:pt x="394102" y="87868"/>
                  </a:lnTo>
                  <a:lnTo>
                    <a:pt x="405399" y="89725"/>
                  </a:lnTo>
                  <a:lnTo>
                    <a:pt x="416149" y="92821"/>
                  </a:lnTo>
                  <a:lnTo>
                    <a:pt x="426339" y="97154"/>
                  </a:lnTo>
                  <a:lnTo>
                    <a:pt x="426339" y="11937"/>
                  </a:lnTo>
                  <a:lnTo>
                    <a:pt x="475996" y="0"/>
                  </a:lnTo>
                  <a:close/>
                </a:path>
                <a:path w="2390140" h="2258695">
                  <a:moveTo>
                    <a:pt x="1209548" y="616457"/>
                  </a:moveTo>
                  <a:lnTo>
                    <a:pt x="1190309" y="619384"/>
                  </a:lnTo>
                  <a:lnTo>
                    <a:pt x="1175083" y="628157"/>
                  </a:lnTo>
                  <a:lnTo>
                    <a:pt x="1163881" y="642764"/>
                  </a:lnTo>
                  <a:lnTo>
                    <a:pt x="1156716" y="663193"/>
                  </a:lnTo>
                  <a:lnTo>
                    <a:pt x="1261237" y="663193"/>
                  </a:lnTo>
                  <a:lnTo>
                    <a:pt x="1256071" y="642764"/>
                  </a:lnTo>
                  <a:lnTo>
                    <a:pt x="1245727" y="628157"/>
                  </a:lnTo>
                  <a:lnTo>
                    <a:pt x="1230215" y="619384"/>
                  </a:lnTo>
                  <a:lnTo>
                    <a:pt x="1209548" y="616457"/>
                  </a:lnTo>
                  <a:close/>
                </a:path>
                <a:path w="2390140" h="2258695">
                  <a:moveTo>
                    <a:pt x="1648714" y="578865"/>
                  </a:moveTo>
                  <a:lnTo>
                    <a:pt x="1726184" y="578865"/>
                  </a:lnTo>
                  <a:lnTo>
                    <a:pt x="1726184" y="791717"/>
                  </a:lnTo>
                  <a:lnTo>
                    <a:pt x="1675892" y="791717"/>
                  </a:lnTo>
                  <a:lnTo>
                    <a:pt x="1675892" y="619632"/>
                  </a:lnTo>
                  <a:lnTo>
                    <a:pt x="1648714" y="619632"/>
                  </a:lnTo>
                  <a:lnTo>
                    <a:pt x="1648714" y="578865"/>
                  </a:lnTo>
                  <a:close/>
                </a:path>
                <a:path w="2390140" h="2258695">
                  <a:moveTo>
                    <a:pt x="1208786" y="574928"/>
                  </a:moveTo>
                  <a:lnTo>
                    <a:pt x="1250505" y="581866"/>
                  </a:lnTo>
                  <a:lnTo>
                    <a:pt x="1283080" y="602614"/>
                  </a:lnTo>
                  <a:lnTo>
                    <a:pt x="1309387" y="652460"/>
                  </a:lnTo>
                  <a:lnTo>
                    <a:pt x="1311148" y="672846"/>
                  </a:lnTo>
                  <a:lnTo>
                    <a:pt x="1310886" y="678011"/>
                  </a:lnTo>
                  <a:lnTo>
                    <a:pt x="1310100" y="684355"/>
                  </a:lnTo>
                  <a:lnTo>
                    <a:pt x="1308790" y="691866"/>
                  </a:lnTo>
                  <a:lnTo>
                    <a:pt x="1306957" y="700531"/>
                  </a:lnTo>
                  <a:lnTo>
                    <a:pt x="1154938" y="700531"/>
                  </a:lnTo>
                  <a:lnTo>
                    <a:pt x="1156533" y="712507"/>
                  </a:lnTo>
                  <a:lnTo>
                    <a:pt x="1181177" y="746196"/>
                  </a:lnTo>
                  <a:lnTo>
                    <a:pt x="1215771" y="754126"/>
                  </a:lnTo>
                  <a:lnTo>
                    <a:pt x="1231721" y="753028"/>
                  </a:lnTo>
                  <a:lnTo>
                    <a:pt x="1245647" y="749728"/>
                  </a:lnTo>
                  <a:lnTo>
                    <a:pt x="1257526" y="744214"/>
                  </a:lnTo>
                  <a:lnTo>
                    <a:pt x="1267333" y="736473"/>
                  </a:lnTo>
                  <a:lnTo>
                    <a:pt x="1286637" y="774446"/>
                  </a:lnTo>
                  <a:lnTo>
                    <a:pt x="1271948" y="783707"/>
                  </a:lnTo>
                  <a:lnTo>
                    <a:pt x="1253998" y="790336"/>
                  </a:lnTo>
                  <a:lnTo>
                    <a:pt x="1232808" y="794323"/>
                  </a:lnTo>
                  <a:lnTo>
                    <a:pt x="1208404" y="795654"/>
                  </a:lnTo>
                  <a:lnTo>
                    <a:pt x="1185306" y="793871"/>
                  </a:lnTo>
                  <a:lnTo>
                    <a:pt x="1146825" y="779635"/>
                  </a:lnTo>
                  <a:lnTo>
                    <a:pt x="1119034" y="751514"/>
                  </a:lnTo>
                  <a:lnTo>
                    <a:pt x="1104886" y="711700"/>
                  </a:lnTo>
                  <a:lnTo>
                    <a:pt x="1103122" y="687577"/>
                  </a:lnTo>
                  <a:lnTo>
                    <a:pt x="1105054" y="663642"/>
                  </a:lnTo>
                  <a:lnTo>
                    <a:pt x="1120588" y="622962"/>
                  </a:lnTo>
                  <a:lnTo>
                    <a:pt x="1150546" y="592502"/>
                  </a:lnTo>
                  <a:lnTo>
                    <a:pt x="1187832" y="576881"/>
                  </a:lnTo>
                  <a:lnTo>
                    <a:pt x="1208786" y="574928"/>
                  </a:lnTo>
                  <a:close/>
                </a:path>
                <a:path w="2390140" h="2258695">
                  <a:moveTo>
                    <a:pt x="617347" y="574928"/>
                  </a:moveTo>
                  <a:lnTo>
                    <a:pt x="637184" y="576379"/>
                  </a:lnTo>
                  <a:lnTo>
                    <a:pt x="654415" y="580723"/>
                  </a:lnTo>
                  <a:lnTo>
                    <a:pt x="669049" y="587948"/>
                  </a:lnTo>
                  <a:lnTo>
                    <a:pt x="681101" y="598042"/>
                  </a:lnTo>
                  <a:lnTo>
                    <a:pt x="686222" y="592992"/>
                  </a:lnTo>
                  <a:lnTo>
                    <a:pt x="723836" y="576516"/>
                  </a:lnTo>
                  <a:lnTo>
                    <a:pt x="740537" y="574928"/>
                  </a:lnTo>
                  <a:lnTo>
                    <a:pt x="757350" y="576212"/>
                  </a:lnTo>
                  <a:lnTo>
                    <a:pt x="795909" y="595376"/>
                  </a:lnTo>
                  <a:lnTo>
                    <a:pt x="814357" y="634398"/>
                  </a:lnTo>
                  <a:lnTo>
                    <a:pt x="815594" y="651255"/>
                  </a:lnTo>
                  <a:lnTo>
                    <a:pt x="815594" y="791717"/>
                  </a:lnTo>
                  <a:lnTo>
                    <a:pt x="765937" y="791717"/>
                  </a:lnTo>
                  <a:lnTo>
                    <a:pt x="765937" y="658367"/>
                  </a:lnTo>
                  <a:lnTo>
                    <a:pt x="763599" y="640032"/>
                  </a:lnTo>
                  <a:lnTo>
                    <a:pt x="756570" y="626935"/>
                  </a:lnTo>
                  <a:lnTo>
                    <a:pt x="744827" y="619077"/>
                  </a:lnTo>
                  <a:lnTo>
                    <a:pt x="728345" y="616457"/>
                  </a:lnTo>
                  <a:lnTo>
                    <a:pt x="720978" y="616457"/>
                  </a:lnTo>
                  <a:lnTo>
                    <a:pt x="713867" y="618616"/>
                  </a:lnTo>
                  <a:lnTo>
                    <a:pt x="706882" y="623062"/>
                  </a:lnTo>
                  <a:lnTo>
                    <a:pt x="700024" y="627379"/>
                  </a:lnTo>
                  <a:lnTo>
                    <a:pt x="695198" y="632460"/>
                  </a:lnTo>
                  <a:lnTo>
                    <a:pt x="692403" y="638175"/>
                  </a:lnTo>
                  <a:lnTo>
                    <a:pt x="692403" y="791717"/>
                  </a:lnTo>
                  <a:lnTo>
                    <a:pt x="642747" y="791717"/>
                  </a:lnTo>
                  <a:lnTo>
                    <a:pt x="642747" y="650621"/>
                  </a:lnTo>
                  <a:lnTo>
                    <a:pt x="642149" y="643195"/>
                  </a:lnTo>
                  <a:lnTo>
                    <a:pt x="613949" y="617031"/>
                  </a:lnTo>
                  <a:lnTo>
                    <a:pt x="605663" y="616457"/>
                  </a:lnTo>
                  <a:lnTo>
                    <a:pt x="599440" y="616457"/>
                  </a:lnTo>
                  <a:lnTo>
                    <a:pt x="592582" y="618743"/>
                  </a:lnTo>
                  <a:lnTo>
                    <a:pt x="585216" y="623442"/>
                  </a:lnTo>
                  <a:lnTo>
                    <a:pt x="577850" y="628014"/>
                  </a:lnTo>
                  <a:lnTo>
                    <a:pt x="572516" y="633222"/>
                  </a:lnTo>
                  <a:lnTo>
                    <a:pt x="569214" y="638682"/>
                  </a:lnTo>
                  <a:lnTo>
                    <a:pt x="569214" y="791717"/>
                  </a:lnTo>
                  <a:lnTo>
                    <a:pt x="519557" y="791717"/>
                  </a:lnTo>
                  <a:lnTo>
                    <a:pt x="519557" y="578865"/>
                  </a:lnTo>
                  <a:lnTo>
                    <a:pt x="553720" y="578865"/>
                  </a:lnTo>
                  <a:lnTo>
                    <a:pt x="563879" y="597662"/>
                  </a:lnTo>
                  <a:lnTo>
                    <a:pt x="575002" y="587734"/>
                  </a:lnTo>
                  <a:lnTo>
                    <a:pt x="587613" y="580628"/>
                  </a:lnTo>
                  <a:lnTo>
                    <a:pt x="601724" y="576355"/>
                  </a:lnTo>
                  <a:lnTo>
                    <a:pt x="617347" y="574928"/>
                  </a:lnTo>
                  <a:close/>
                </a:path>
                <a:path w="2390140" h="2258695">
                  <a:moveTo>
                    <a:pt x="920369" y="487679"/>
                  </a:moveTo>
                  <a:lnTo>
                    <a:pt x="920369" y="587121"/>
                  </a:lnTo>
                  <a:lnTo>
                    <a:pt x="930511" y="581787"/>
                  </a:lnTo>
                  <a:lnTo>
                    <a:pt x="941117" y="577976"/>
                  </a:lnTo>
                  <a:lnTo>
                    <a:pt x="952176" y="575690"/>
                  </a:lnTo>
                  <a:lnTo>
                    <a:pt x="963676" y="574928"/>
                  </a:lnTo>
                  <a:lnTo>
                    <a:pt x="985891" y="576784"/>
                  </a:lnTo>
                  <a:lnTo>
                    <a:pt x="1023558" y="591591"/>
                  </a:lnTo>
                  <a:lnTo>
                    <a:pt x="1051488" y="620256"/>
                  </a:lnTo>
                  <a:lnTo>
                    <a:pt x="1065776" y="658062"/>
                  </a:lnTo>
                  <a:lnTo>
                    <a:pt x="1067562" y="680085"/>
                  </a:lnTo>
                  <a:lnTo>
                    <a:pt x="1065772" y="705371"/>
                  </a:lnTo>
                  <a:lnTo>
                    <a:pt x="1051381" y="747611"/>
                  </a:lnTo>
                  <a:lnTo>
                    <a:pt x="1023066" y="778188"/>
                  </a:lnTo>
                  <a:lnTo>
                    <a:pt x="984065" y="793722"/>
                  </a:lnTo>
                  <a:lnTo>
                    <a:pt x="960754" y="795654"/>
                  </a:lnTo>
                  <a:lnTo>
                    <a:pt x="946439" y="794678"/>
                  </a:lnTo>
                  <a:lnTo>
                    <a:pt x="933196" y="791749"/>
                  </a:lnTo>
                  <a:lnTo>
                    <a:pt x="921000" y="786868"/>
                  </a:lnTo>
                  <a:lnTo>
                    <a:pt x="909827" y="780034"/>
                  </a:lnTo>
                  <a:lnTo>
                    <a:pt x="898651" y="795654"/>
                  </a:lnTo>
                  <a:lnTo>
                    <a:pt x="870712" y="795654"/>
                  </a:lnTo>
                  <a:lnTo>
                    <a:pt x="870712" y="499617"/>
                  </a:lnTo>
                  <a:lnTo>
                    <a:pt x="920369" y="487679"/>
                  </a:lnTo>
                  <a:close/>
                </a:path>
                <a:path w="2390140" h="2258695">
                  <a:moveTo>
                    <a:pt x="708660" y="1176654"/>
                  </a:moveTo>
                  <a:lnTo>
                    <a:pt x="682916" y="1179062"/>
                  </a:lnTo>
                  <a:lnTo>
                    <a:pt x="664543" y="1186291"/>
                  </a:lnTo>
                  <a:lnTo>
                    <a:pt x="653528" y="1198354"/>
                  </a:lnTo>
                  <a:lnTo>
                    <a:pt x="649859" y="1215263"/>
                  </a:lnTo>
                  <a:lnTo>
                    <a:pt x="651930" y="1227764"/>
                  </a:lnTo>
                  <a:lnTo>
                    <a:pt x="658145" y="1236694"/>
                  </a:lnTo>
                  <a:lnTo>
                    <a:pt x="668504" y="1242052"/>
                  </a:lnTo>
                  <a:lnTo>
                    <a:pt x="683005" y="1243838"/>
                  </a:lnTo>
                  <a:lnTo>
                    <a:pt x="702581" y="1241049"/>
                  </a:lnTo>
                  <a:lnTo>
                    <a:pt x="716549" y="1232677"/>
                  </a:lnTo>
                  <a:lnTo>
                    <a:pt x="724921" y="1218709"/>
                  </a:lnTo>
                  <a:lnTo>
                    <a:pt x="727710" y="1199133"/>
                  </a:lnTo>
                  <a:lnTo>
                    <a:pt x="727710" y="1179321"/>
                  </a:lnTo>
                  <a:lnTo>
                    <a:pt x="719201" y="1177544"/>
                  </a:lnTo>
                  <a:lnTo>
                    <a:pt x="712851" y="1176654"/>
                  </a:lnTo>
                  <a:lnTo>
                    <a:pt x="708660" y="1176654"/>
                  </a:lnTo>
                  <a:close/>
                </a:path>
                <a:path w="2390140" h="2258695">
                  <a:moveTo>
                    <a:pt x="1854200" y="1104138"/>
                  </a:moveTo>
                  <a:lnTo>
                    <a:pt x="1834961" y="1107064"/>
                  </a:lnTo>
                  <a:lnTo>
                    <a:pt x="1819735" y="1115837"/>
                  </a:lnTo>
                  <a:lnTo>
                    <a:pt x="1808533" y="1130444"/>
                  </a:lnTo>
                  <a:lnTo>
                    <a:pt x="1801368" y="1150874"/>
                  </a:lnTo>
                  <a:lnTo>
                    <a:pt x="1905889" y="1150874"/>
                  </a:lnTo>
                  <a:lnTo>
                    <a:pt x="1900723" y="1130444"/>
                  </a:lnTo>
                  <a:lnTo>
                    <a:pt x="1890379" y="1115837"/>
                  </a:lnTo>
                  <a:lnTo>
                    <a:pt x="1874867" y="1107064"/>
                  </a:lnTo>
                  <a:lnTo>
                    <a:pt x="1854200" y="1104138"/>
                  </a:lnTo>
                  <a:close/>
                </a:path>
                <a:path w="2390140" h="2258695">
                  <a:moveTo>
                    <a:pt x="118364" y="1104138"/>
                  </a:moveTo>
                  <a:lnTo>
                    <a:pt x="99125" y="1107064"/>
                  </a:lnTo>
                  <a:lnTo>
                    <a:pt x="83899" y="1115837"/>
                  </a:lnTo>
                  <a:lnTo>
                    <a:pt x="72697" y="1130444"/>
                  </a:lnTo>
                  <a:lnTo>
                    <a:pt x="65532" y="1150874"/>
                  </a:lnTo>
                  <a:lnTo>
                    <a:pt x="170053" y="1150874"/>
                  </a:lnTo>
                  <a:lnTo>
                    <a:pt x="164887" y="1130444"/>
                  </a:lnTo>
                  <a:lnTo>
                    <a:pt x="154543" y="1115837"/>
                  </a:lnTo>
                  <a:lnTo>
                    <a:pt x="139031" y="1107064"/>
                  </a:lnTo>
                  <a:lnTo>
                    <a:pt x="118364" y="1104138"/>
                  </a:lnTo>
                  <a:close/>
                </a:path>
                <a:path w="2390140" h="2258695">
                  <a:moveTo>
                    <a:pt x="1191514" y="1066545"/>
                  </a:moveTo>
                  <a:lnTo>
                    <a:pt x="1268984" y="1066545"/>
                  </a:lnTo>
                  <a:lnTo>
                    <a:pt x="1268984" y="1279397"/>
                  </a:lnTo>
                  <a:lnTo>
                    <a:pt x="1218692" y="1279397"/>
                  </a:lnTo>
                  <a:lnTo>
                    <a:pt x="1218692" y="1107313"/>
                  </a:lnTo>
                  <a:lnTo>
                    <a:pt x="1191514" y="1107313"/>
                  </a:lnTo>
                  <a:lnTo>
                    <a:pt x="1191514" y="1066545"/>
                  </a:lnTo>
                  <a:close/>
                </a:path>
                <a:path w="2390140" h="2258695">
                  <a:moveTo>
                    <a:pt x="1853438" y="1062608"/>
                  </a:moveTo>
                  <a:lnTo>
                    <a:pt x="1895157" y="1069546"/>
                  </a:lnTo>
                  <a:lnTo>
                    <a:pt x="1927733" y="1090295"/>
                  </a:lnTo>
                  <a:lnTo>
                    <a:pt x="1954039" y="1140140"/>
                  </a:lnTo>
                  <a:lnTo>
                    <a:pt x="1955800" y="1160526"/>
                  </a:lnTo>
                  <a:lnTo>
                    <a:pt x="1955538" y="1165691"/>
                  </a:lnTo>
                  <a:lnTo>
                    <a:pt x="1954752" y="1172035"/>
                  </a:lnTo>
                  <a:lnTo>
                    <a:pt x="1953442" y="1179546"/>
                  </a:lnTo>
                  <a:lnTo>
                    <a:pt x="1951609" y="1188212"/>
                  </a:lnTo>
                  <a:lnTo>
                    <a:pt x="1799590" y="1188212"/>
                  </a:lnTo>
                  <a:lnTo>
                    <a:pt x="1801185" y="1200187"/>
                  </a:lnTo>
                  <a:lnTo>
                    <a:pt x="1825829" y="1233876"/>
                  </a:lnTo>
                  <a:lnTo>
                    <a:pt x="1860423" y="1241806"/>
                  </a:lnTo>
                  <a:lnTo>
                    <a:pt x="1876373" y="1240708"/>
                  </a:lnTo>
                  <a:lnTo>
                    <a:pt x="1890299" y="1237408"/>
                  </a:lnTo>
                  <a:lnTo>
                    <a:pt x="1902178" y="1231894"/>
                  </a:lnTo>
                  <a:lnTo>
                    <a:pt x="1911985" y="1224152"/>
                  </a:lnTo>
                  <a:lnTo>
                    <a:pt x="1931289" y="1262126"/>
                  </a:lnTo>
                  <a:lnTo>
                    <a:pt x="1916600" y="1271387"/>
                  </a:lnTo>
                  <a:lnTo>
                    <a:pt x="1898650" y="1278016"/>
                  </a:lnTo>
                  <a:lnTo>
                    <a:pt x="1877460" y="1282003"/>
                  </a:lnTo>
                  <a:lnTo>
                    <a:pt x="1853057" y="1283334"/>
                  </a:lnTo>
                  <a:lnTo>
                    <a:pt x="1829958" y="1281551"/>
                  </a:lnTo>
                  <a:lnTo>
                    <a:pt x="1791477" y="1267315"/>
                  </a:lnTo>
                  <a:lnTo>
                    <a:pt x="1763686" y="1239194"/>
                  </a:lnTo>
                  <a:lnTo>
                    <a:pt x="1749538" y="1199380"/>
                  </a:lnTo>
                  <a:lnTo>
                    <a:pt x="1747774" y="1175258"/>
                  </a:lnTo>
                  <a:lnTo>
                    <a:pt x="1749706" y="1151322"/>
                  </a:lnTo>
                  <a:lnTo>
                    <a:pt x="1765240" y="1110642"/>
                  </a:lnTo>
                  <a:lnTo>
                    <a:pt x="1795198" y="1080182"/>
                  </a:lnTo>
                  <a:lnTo>
                    <a:pt x="1832484" y="1064561"/>
                  </a:lnTo>
                  <a:lnTo>
                    <a:pt x="1853438" y="1062608"/>
                  </a:lnTo>
                  <a:close/>
                </a:path>
                <a:path w="2390140" h="2258695">
                  <a:moveTo>
                    <a:pt x="683260" y="1062608"/>
                  </a:moveTo>
                  <a:lnTo>
                    <a:pt x="725360" y="1068149"/>
                  </a:lnTo>
                  <a:lnTo>
                    <a:pt x="764434" y="1098361"/>
                  </a:lnTo>
                  <a:lnTo>
                    <a:pt x="775813" y="1140323"/>
                  </a:lnTo>
                  <a:lnTo>
                    <a:pt x="777240" y="1168781"/>
                  </a:lnTo>
                  <a:lnTo>
                    <a:pt x="777240" y="1214246"/>
                  </a:lnTo>
                  <a:lnTo>
                    <a:pt x="778291" y="1233513"/>
                  </a:lnTo>
                  <a:lnTo>
                    <a:pt x="781462" y="1248838"/>
                  </a:lnTo>
                  <a:lnTo>
                    <a:pt x="786776" y="1260234"/>
                  </a:lnTo>
                  <a:lnTo>
                    <a:pt x="794258" y="1267714"/>
                  </a:lnTo>
                  <a:lnTo>
                    <a:pt x="790194" y="1274826"/>
                  </a:lnTo>
                  <a:lnTo>
                    <a:pt x="785622" y="1279270"/>
                  </a:lnTo>
                  <a:lnTo>
                    <a:pt x="780542" y="1280921"/>
                  </a:lnTo>
                  <a:lnTo>
                    <a:pt x="775589" y="1282572"/>
                  </a:lnTo>
                  <a:lnTo>
                    <a:pt x="769747" y="1283334"/>
                  </a:lnTo>
                  <a:lnTo>
                    <a:pt x="763270" y="1283334"/>
                  </a:lnTo>
                  <a:lnTo>
                    <a:pt x="756158" y="1283334"/>
                  </a:lnTo>
                  <a:lnTo>
                    <a:pt x="732536" y="1258189"/>
                  </a:lnTo>
                  <a:lnTo>
                    <a:pt x="728487" y="1263473"/>
                  </a:lnTo>
                  <a:lnTo>
                    <a:pt x="691769" y="1281604"/>
                  </a:lnTo>
                  <a:lnTo>
                    <a:pt x="673862" y="1283334"/>
                  </a:lnTo>
                  <a:lnTo>
                    <a:pt x="657623" y="1282263"/>
                  </a:lnTo>
                  <a:lnTo>
                    <a:pt x="619887" y="1266189"/>
                  </a:lnTo>
                  <a:lnTo>
                    <a:pt x="601420" y="1232328"/>
                  </a:lnTo>
                  <a:lnTo>
                    <a:pt x="600201" y="1217421"/>
                  </a:lnTo>
                  <a:lnTo>
                    <a:pt x="601920" y="1199945"/>
                  </a:lnTo>
                  <a:lnTo>
                    <a:pt x="627888" y="1159637"/>
                  </a:lnTo>
                  <a:lnTo>
                    <a:pt x="682555" y="1139991"/>
                  </a:lnTo>
                  <a:lnTo>
                    <a:pt x="706627" y="1138682"/>
                  </a:lnTo>
                  <a:lnTo>
                    <a:pt x="712470" y="1138682"/>
                  </a:lnTo>
                  <a:lnTo>
                    <a:pt x="719327" y="1139697"/>
                  </a:lnTo>
                  <a:lnTo>
                    <a:pt x="727328" y="1141729"/>
                  </a:lnTo>
                  <a:lnTo>
                    <a:pt x="724354" y="1125301"/>
                  </a:lnTo>
                  <a:lnTo>
                    <a:pt x="715438" y="1113551"/>
                  </a:lnTo>
                  <a:lnTo>
                    <a:pt x="700593" y="1106493"/>
                  </a:lnTo>
                  <a:lnTo>
                    <a:pt x="679830" y="1104138"/>
                  </a:lnTo>
                  <a:lnTo>
                    <a:pt x="666400" y="1104731"/>
                  </a:lnTo>
                  <a:lnTo>
                    <a:pt x="654113" y="1106503"/>
                  </a:lnTo>
                  <a:lnTo>
                    <a:pt x="642969" y="1109442"/>
                  </a:lnTo>
                  <a:lnTo>
                    <a:pt x="632968" y="1113535"/>
                  </a:lnTo>
                  <a:lnTo>
                    <a:pt x="622173" y="1074927"/>
                  </a:lnTo>
                  <a:lnTo>
                    <a:pt x="635629" y="1069574"/>
                  </a:lnTo>
                  <a:lnTo>
                    <a:pt x="650287" y="1065720"/>
                  </a:lnTo>
                  <a:lnTo>
                    <a:pt x="666160" y="1063390"/>
                  </a:lnTo>
                  <a:lnTo>
                    <a:pt x="683260" y="1062608"/>
                  </a:lnTo>
                  <a:close/>
                </a:path>
                <a:path w="2390140" h="2258695">
                  <a:moveTo>
                    <a:pt x="326009" y="1062608"/>
                  </a:moveTo>
                  <a:lnTo>
                    <a:pt x="342397" y="1063539"/>
                  </a:lnTo>
                  <a:lnTo>
                    <a:pt x="358251" y="1066339"/>
                  </a:lnTo>
                  <a:lnTo>
                    <a:pt x="373604" y="1071020"/>
                  </a:lnTo>
                  <a:lnTo>
                    <a:pt x="388493" y="1077595"/>
                  </a:lnTo>
                  <a:lnTo>
                    <a:pt x="374142" y="1116076"/>
                  </a:lnTo>
                  <a:lnTo>
                    <a:pt x="365236" y="1110001"/>
                  </a:lnTo>
                  <a:lnTo>
                    <a:pt x="354711" y="1105677"/>
                  </a:lnTo>
                  <a:lnTo>
                    <a:pt x="342566" y="1103092"/>
                  </a:lnTo>
                  <a:lnTo>
                    <a:pt x="328802" y="1102233"/>
                  </a:lnTo>
                  <a:lnTo>
                    <a:pt x="317448" y="1103518"/>
                  </a:lnTo>
                  <a:lnTo>
                    <a:pt x="309308" y="1107376"/>
                  </a:lnTo>
                  <a:lnTo>
                    <a:pt x="304407" y="1113805"/>
                  </a:lnTo>
                  <a:lnTo>
                    <a:pt x="302768" y="1122807"/>
                  </a:lnTo>
                  <a:lnTo>
                    <a:pt x="302768" y="1128268"/>
                  </a:lnTo>
                  <a:lnTo>
                    <a:pt x="335192" y="1149879"/>
                  </a:lnTo>
                  <a:lnTo>
                    <a:pt x="347979" y="1155064"/>
                  </a:lnTo>
                  <a:lnTo>
                    <a:pt x="360985" y="1160877"/>
                  </a:lnTo>
                  <a:lnTo>
                    <a:pt x="393646" y="1190099"/>
                  </a:lnTo>
                  <a:lnTo>
                    <a:pt x="400558" y="1219834"/>
                  </a:lnTo>
                  <a:lnTo>
                    <a:pt x="399196" y="1233814"/>
                  </a:lnTo>
                  <a:lnTo>
                    <a:pt x="378587" y="1266444"/>
                  </a:lnTo>
                  <a:lnTo>
                    <a:pt x="336778" y="1282285"/>
                  </a:lnTo>
                  <a:lnTo>
                    <a:pt x="318897" y="1283334"/>
                  </a:lnTo>
                  <a:lnTo>
                    <a:pt x="308828" y="1283120"/>
                  </a:lnTo>
                  <a:lnTo>
                    <a:pt x="270224" y="1274603"/>
                  </a:lnTo>
                  <a:lnTo>
                    <a:pt x="251968" y="1265682"/>
                  </a:lnTo>
                  <a:lnTo>
                    <a:pt x="269621" y="1226184"/>
                  </a:lnTo>
                  <a:lnTo>
                    <a:pt x="281122" y="1233926"/>
                  </a:lnTo>
                  <a:lnTo>
                    <a:pt x="293338" y="1239440"/>
                  </a:lnTo>
                  <a:lnTo>
                    <a:pt x="306268" y="1242740"/>
                  </a:lnTo>
                  <a:lnTo>
                    <a:pt x="319913" y="1243838"/>
                  </a:lnTo>
                  <a:lnTo>
                    <a:pt x="332581" y="1242550"/>
                  </a:lnTo>
                  <a:lnTo>
                    <a:pt x="341629" y="1238678"/>
                  </a:lnTo>
                  <a:lnTo>
                    <a:pt x="347059" y="1232211"/>
                  </a:lnTo>
                  <a:lnTo>
                    <a:pt x="348869" y="1223137"/>
                  </a:lnTo>
                  <a:lnTo>
                    <a:pt x="348869" y="1215135"/>
                  </a:lnTo>
                  <a:lnTo>
                    <a:pt x="317765" y="1190109"/>
                  </a:lnTo>
                  <a:lnTo>
                    <a:pt x="306197" y="1185037"/>
                  </a:lnTo>
                  <a:lnTo>
                    <a:pt x="282120" y="1172464"/>
                  </a:lnTo>
                  <a:lnTo>
                    <a:pt x="264937" y="1157604"/>
                  </a:lnTo>
                  <a:lnTo>
                    <a:pt x="254636" y="1140459"/>
                  </a:lnTo>
                  <a:lnTo>
                    <a:pt x="251205" y="1121028"/>
                  </a:lnTo>
                  <a:lnTo>
                    <a:pt x="252517" y="1107979"/>
                  </a:lnTo>
                  <a:lnTo>
                    <a:pt x="283503" y="1071288"/>
                  </a:lnTo>
                  <a:lnTo>
                    <a:pt x="310364" y="1063581"/>
                  </a:lnTo>
                  <a:lnTo>
                    <a:pt x="326009" y="1062608"/>
                  </a:lnTo>
                  <a:close/>
                </a:path>
                <a:path w="2390140" h="2258695">
                  <a:moveTo>
                    <a:pt x="117602" y="1062608"/>
                  </a:moveTo>
                  <a:lnTo>
                    <a:pt x="159321" y="1069546"/>
                  </a:lnTo>
                  <a:lnTo>
                    <a:pt x="191897" y="1090295"/>
                  </a:lnTo>
                  <a:lnTo>
                    <a:pt x="218203" y="1140140"/>
                  </a:lnTo>
                  <a:lnTo>
                    <a:pt x="219964" y="1160526"/>
                  </a:lnTo>
                  <a:lnTo>
                    <a:pt x="219702" y="1165691"/>
                  </a:lnTo>
                  <a:lnTo>
                    <a:pt x="218916" y="1172035"/>
                  </a:lnTo>
                  <a:lnTo>
                    <a:pt x="217606" y="1179546"/>
                  </a:lnTo>
                  <a:lnTo>
                    <a:pt x="215773" y="1188212"/>
                  </a:lnTo>
                  <a:lnTo>
                    <a:pt x="63754" y="1188212"/>
                  </a:lnTo>
                  <a:lnTo>
                    <a:pt x="65349" y="1200187"/>
                  </a:lnTo>
                  <a:lnTo>
                    <a:pt x="89993" y="1233876"/>
                  </a:lnTo>
                  <a:lnTo>
                    <a:pt x="124587" y="1241806"/>
                  </a:lnTo>
                  <a:lnTo>
                    <a:pt x="140537" y="1240708"/>
                  </a:lnTo>
                  <a:lnTo>
                    <a:pt x="154463" y="1237408"/>
                  </a:lnTo>
                  <a:lnTo>
                    <a:pt x="166342" y="1231894"/>
                  </a:lnTo>
                  <a:lnTo>
                    <a:pt x="176149" y="1224152"/>
                  </a:lnTo>
                  <a:lnTo>
                    <a:pt x="195453" y="1262126"/>
                  </a:lnTo>
                  <a:lnTo>
                    <a:pt x="180764" y="1271387"/>
                  </a:lnTo>
                  <a:lnTo>
                    <a:pt x="162814" y="1278016"/>
                  </a:lnTo>
                  <a:lnTo>
                    <a:pt x="141624" y="1282003"/>
                  </a:lnTo>
                  <a:lnTo>
                    <a:pt x="117221" y="1283334"/>
                  </a:lnTo>
                  <a:lnTo>
                    <a:pt x="94122" y="1281551"/>
                  </a:lnTo>
                  <a:lnTo>
                    <a:pt x="55641" y="1267315"/>
                  </a:lnTo>
                  <a:lnTo>
                    <a:pt x="27850" y="1239194"/>
                  </a:lnTo>
                  <a:lnTo>
                    <a:pt x="13702" y="1199380"/>
                  </a:lnTo>
                  <a:lnTo>
                    <a:pt x="11938" y="1175258"/>
                  </a:lnTo>
                  <a:lnTo>
                    <a:pt x="13870" y="1151322"/>
                  </a:lnTo>
                  <a:lnTo>
                    <a:pt x="29404" y="1110642"/>
                  </a:lnTo>
                  <a:lnTo>
                    <a:pt x="59362" y="1080182"/>
                  </a:lnTo>
                  <a:lnTo>
                    <a:pt x="96648" y="1064561"/>
                  </a:lnTo>
                  <a:lnTo>
                    <a:pt x="117602" y="1062608"/>
                  </a:lnTo>
                  <a:close/>
                </a:path>
                <a:path w="2390140" h="2258695">
                  <a:moveTo>
                    <a:pt x="503682" y="1004951"/>
                  </a:moveTo>
                  <a:lnTo>
                    <a:pt x="503682" y="1066545"/>
                  </a:lnTo>
                  <a:lnTo>
                    <a:pt x="562101" y="1066545"/>
                  </a:lnTo>
                  <a:lnTo>
                    <a:pt x="562101" y="1106551"/>
                  </a:lnTo>
                  <a:lnTo>
                    <a:pt x="503682" y="1106551"/>
                  </a:lnTo>
                  <a:lnTo>
                    <a:pt x="503682" y="1199769"/>
                  </a:lnTo>
                  <a:lnTo>
                    <a:pt x="520636" y="1239059"/>
                  </a:lnTo>
                  <a:lnTo>
                    <a:pt x="535813" y="1241425"/>
                  </a:lnTo>
                  <a:lnTo>
                    <a:pt x="544621" y="1240827"/>
                  </a:lnTo>
                  <a:lnTo>
                    <a:pt x="553132" y="1239027"/>
                  </a:lnTo>
                  <a:lnTo>
                    <a:pt x="561334" y="1236013"/>
                  </a:lnTo>
                  <a:lnTo>
                    <a:pt x="569214" y="1231772"/>
                  </a:lnTo>
                  <a:lnTo>
                    <a:pt x="569214" y="1277365"/>
                  </a:lnTo>
                  <a:lnTo>
                    <a:pt x="559639" y="1280013"/>
                  </a:lnTo>
                  <a:lnTo>
                    <a:pt x="548243" y="1281874"/>
                  </a:lnTo>
                  <a:lnTo>
                    <a:pt x="535013" y="1282973"/>
                  </a:lnTo>
                  <a:lnTo>
                    <a:pt x="519938" y="1283334"/>
                  </a:lnTo>
                  <a:lnTo>
                    <a:pt x="504957" y="1282215"/>
                  </a:lnTo>
                  <a:lnTo>
                    <a:pt x="463561" y="1255448"/>
                  </a:lnTo>
                  <a:lnTo>
                    <a:pt x="454025" y="1214246"/>
                  </a:lnTo>
                  <a:lnTo>
                    <a:pt x="454025" y="1106551"/>
                  </a:lnTo>
                  <a:lnTo>
                    <a:pt x="429387" y="1106551"/>
                  </a:lnTo>
                  <a:lnTo>
                    <a:pt x="429387" y="1066545"/>
                  </a:lnTo>
                  <a:lnTo>
                    <a:pt x="454025" y="1066545"/>
                  </a:lnTo>
                  <a:lnTo>
                    <a:pt x="454025" y="1023238"/>
                  </a:lnTo>
                  <a:lnTo>
                    <a:pt x="503682" y="1004951"/>
                  </a:lnTo>
                  <a:close/>
                </a:path>
                <a:path w="2390140" h="2258695">
                  <a:moveTo>
                    <a:pt x="2187448" y="975359"/>
                  </a:moveTo>
                  <a:lnTo>
                    <a:pt x="2187448" y="1279397"/>
                  </a:lnTo>
                  <a:lnTo>
                    <a:pt x="2137791" y="1279397"/>
                  </a:lnTo>
                  <a:lnTo>
                    <a:pt x="2137791" y="1266444"/>
                  </a:lnTo>
                  <a:lnTo>
                    <a:pt x="2133727" y="1271015"/>
                  </a:lnTo>
                  <a:lnTo>
                    <a:pt x="2094317" y="1283023"/>
                  </a:lnTo>
                  <a:lnTo>
                    <a:pt x="2086483" y="1283334"/>
                  </a:lnTo>
                  <a:lnTo>
                    <a:pt x="2065458" y="1281572"/>
                  </a:lnTo>
                  <a:lnTo>
                    <a:pt x="2016505" y="1255140"/>
                  </a:lnTo>
                  <a:lnTo>
                    <a:pt x="1997360" y="1221406"/>
                  </a:lnTo>
                  <a:lnTo>
                    <a:pt x="1990978" y="1176527"/>
                  </a:lnTo>
                  <a:lnTo>
                    <a:pt x="1992812" y="1152455"/>
                  </a:lnTo>
                  <a:lnTo>
                    <a:pt x="2007481" y="1111359"/>
                  </a:lnTo>
                  <a:lnTo>
                    <a:pt x="2035893" y="1080450"/>
                  </a:lnTo>
                  <a:lnTo>
                    <a:pt x="2072572" y="1064587"/>
                  </a:lnTo>
                  <a:lnTo>
                    <a:pt x="2093722" y="1062608"/>
                  </a:lnTo>
                  <a:lnTo>
                    <a:pt x="2105554" y="1063228"/>
                  </a:lnTo>
                  <a:lnTo>
                    <a:pt x="2116851" y="1065085"/>
                  </a:lnTo>
                  <a:lnTo>
                    <a:pt x="2127601" y="1068181"/>
                  </a:lnTo>
                  <a:lnTo>
                    <a:pt x="2137791" y="1072514"/>
                  </a:lnTo>
                  <a:lnTo>
                    <a:pt x="2137791" y="987297"/>
                  </a:lnTo>
                  <a:lnTo>
                    <a:pt x="2187448" y="975359"/>
                  </a:lnTo>
                  <a:close/>
                </a:path>
                <a:path w="2390140" h="2258695">
                  <a:moveTo>
                    <a:pt x="1565275" y="975359"/>
                  </a:moveTo>
                  <a:lnTo>
                    <a:pt x="1565275" y="1080134"/>
                  </a:lnTo>
                  <a:lnTo>
                    <a:pt x="1575800" y="1072467"/>
                  </a:lnTo>
                  <a:lnTo>
                    <a:pt x="1588135" y="1066990"/>
                  </a:lnTo>
                  <a:lnTo>
                    <a:pt x="1602279" y="1063704"/>
                  </a:lnTo>
                  <a:lnTo>
                    <a:pt x="1618234" y="1062608"/>
                  </a:lnTo>
                  <a:lnTo>
                    <a:pt x="1637115" y="1063992"/>
                  </a:lnTo>
                  <a:lnTo>
                    <a:pt x="1680210" y="1084833"/>
                  </a:lnTo>
                  <a:lnTo>
                    <a:pt x="1700926" y="1128803"/>
                  </a:lnTo>
                  <a:lnTo>
                    <a:pt x="1702308" y="1148207"/>
                  </a:lnTo>
                  <a:lnTo>
                    <a:pt x="1702308" y="1279397"/>
                  </a:lnTo>
                  <a:lnTo>
                    <a:pt x="1652397" y="1279397"/>
                  </a:lnTo>
                  <a:lnTo>
                    <a:pt x="1652397" y="1148207"/>
                  </a:lnTo>
                  <a:lnTo>
                    <a:pt x="1651633" y="1138874"/>
                  </a:lnTo>
                  <a:lnTo>
                    <a:pt x="1625917" y="1107741"/>
                  </a:lnTo>
                  <a:lnTo>
                    <a:pt x="1607947" y="1104772"/>
                  </a:lnTo>
                  <a:lnTo>
                    <a:pt x="1601753" y="1105179"/>
                  </a:lnTo>
                  <a:lnTo>
                    <a:pt x="1565275" y="1126616"/>
                  </a:lnTo>
                  <a:lnTo>
                    <a:pt x="1565275" y="1279397"/>
                  </a:lnTo>
                  <a:lnTo>
                    <a:pt x="1514728" y="1279397"/>
                  </a:lnTo>
                  <a:lnTo>
                    <a:pt x="1514728" y="987297"/>
                  </a:lnTo>
                  <a:lnTo>
                    <a:pt x="1565275" y="975359"/>
                  </a:lnTo>
                  <a:close/>
                </a:path>
                <a:path w="2390140" h="2258695">
                  <a:moveTo>
                    <a:pt x="1137158" y="975359"/>
                  </a:moveTo>
                  <a:lnTo>
                    <a:pt x="1137158" y="1214627"/>
                  </a:lnTo>
                  <a:lnTo>
                    <a:pt x="1138612" y="1232290"/>
                  </a:lnTo>
                  <a:lnTo>
                    <a:pt x="1142984" y="1246012"/>
                  </a:lnTo>
                  <a:lnTo>
                    <a:pt x="1150284" y="1255758"/>
                  </a:lnTo>
                  <a:lnTo>
                    <a:pt x="1160526" y="1261490"/>
                  </a:lnTo>
                  <a:lnTo>
                    <a:pt x="1153767" y="1271065"/>
                  </a:lnTo>
                  <a:lnTo>
                    <a:pt x="1144936" y="1277889"/>
                  </a:lnTo>
                  <a:lnTo>
                    <a:pt x="1134058" y="1281975"/>
                  </a:lnTo>
                  <a:lnTo>
                    <a:pt x="1121155" y="1283334"/>
                  </a:lnTo>
                  <a:lnTo>
                    <a:pt x="1106394" y="1280406"/>
                  </a:lnTo>
                  <a:lnTo>
                    <a:pt x="1095835" y="1271619"/>
                  </a:lnTo>
                  <a:lnTo>
                    <a:pt x="1089491" y="1256974"/>
                  </a:lnTo>
                  <a:lnTo>
                    <a:pt x="1087374" y="1236471"/>
                  </a:lnTo>
                  <a:lnTo>
                    <a:pt x="1087374" y="987297"/>
                  </a:lnTo>
                  <a:lnTo>
                    <a:pt x="1137158" y="975359"/>
                  </a:lnTo>
                  <a:close/>
                </a:path>
                <a:path w="2390140" h="2258695">
                  <a:moveTo>
                    <a:pt x="882269" y="975359"/>
                  </a:moveTo>
                  <a:lnTo>
                    <a:pt x="882269" y="1074801"/>
                  </a:lnTo>
                  <a:lnTo>
                    <a:pt x="892411" y="1069466"/>
                  </a:lnTo>
                  <a:lnTo>
                    <a:pt x="903017" y="1065656"/>
                  </a:lnTo>
                  <a:lnTo>
                    <a:pt x="914076" y="1063370"/>
                  </a:lnTo>
                  <a:lnTo>
                    <a:pt x="925576" y="1062608"/>
                  </a:lnTo>
                  <a:lnTo>
                    <a:pt x="947791" y="1064464"/>
                  </a:lnTo>
                  <a:lnTo>
                    <a:pt x="985458" y="1079271"/>
                  </a:lnTo>
                  <a:lnTo>
                    <a:pt x="1013388" y="1107936"/>
                  </a:lnTo>
                  <a:lnTo>
                    <a:pt x="1027676" y="1145742"/>
                  </a:lnTo>
                  <a:lnTo>
                    <a:pt x="1029462" y="1167764"/>
                  </a:lnTo>
                  <a:lnTo>
                    <a:pt x="1027672" y="1193051"/>
                  </a:lnTo>
                  <a:lnTo>
                    <a:pt x="1013281" y="1235291"/>
                  </a:lnTo>
                  <a:lnTo>
                    <a:pt x="984966" y="1265868"/>
                  </a:lnTo>
                  <a:lnTo>
                    <a:pt x="945965" y="1281402"/>
                  </a:lnTo>
                  <a:lnTo>
                    <a:pt x="922654" y="1283334"/>
                  </a:lnTo>
                  <a:lnTo>
                    <a:pt x="908339" y="1282358"/>
                  </a:lnTo>
                  <a:lnTo>
                    <a:pt x="895096" y="1279429"/>
                  </a:lnTo>
                  <a:lnTo>
                    <a:pt x="882900" y="1274548"/>
                  </a:lnTo>
                  <a:lnTo>
                    <a:pt x="871727" y="1267714"/>
                  </a:lnTo>
                  <a:lnTo>
                    <a:pt x="860551" y="1283334"/>
                  </a:lnTo>
                  <a:lnTo>
                    <a:pt x="832612" y="1283334"/>
                  </a:lnTo>
                  <a:lnTo>
                    <a:pt x="832612" y="987297"/>
                  </a:lnTo>
                  <a:lnTo>
                    <a:pt x="882269" y="975359"/>
                  </a:lnTo>
                  <a:close/>
                </a:path>
                <a:path w="2390140" h="2258695">
                  <a:moveTo>
                    <a:pt x="2055749" y="1590802"/>
                  </a:moveTo>
                  <a:lnTo>
                    <a:pt x="2018792" y="1609089"/>
                  </a:lnTo>
                  <a:lnTo>
                    <a:pt x="2005076" y="1660144"/>
                  </a:lnTo>
                  <a:lnTo>
                    <a:pt x="2008243" y="1690961"/>
                  </a:lnTo>
                  <a:lnTo>
                    <a:pt x="2017744" y="1712944"/>
                  </a:lnTo>
                  <a:lnTo>
                    <a:pt x="2033579" y="1726116"/>
                  </a:lnTo>
                  <a:lnTo>
                    <a:pt x="2055749" y="1730502"/>
                  </a:lnTo>
                  <a:lnTo>
                    <a:pt x="2066774" y="1729358"/>
                  </a:lnTo>
                  <a:lnTo>
                    <a:pt x="2098633" y="1702113"/>
                  </a:lnTo>
                  <a:lnTo>
                    <a:pt x="2106295" y="1660144"/>
                  </a:lnTo>
                  <a:lnTo>
                    <a:pt x="2103129" y="1629806"/>
                  </a:lnTo>
                  <a:lnTo>
                    <a:pt x="2093642" y="1608137"/>
                  </a:lnTo>
                  <a:lnTo>
                    <a:pt x="2077845" y="1595135"/>
                  </a:lnTo>
                  <a:lnTo>
                    <a:pt x="2055749" y="1590802"/>
                  </a:lnTo>
                  <a:close/>
                </a:path>
                <a:path w="2390140" h="2258695">
                  <a:moveTo>
                    <a:pt x="1819528" y="1590802"/>
                  </a:moveTo>
                  <a:lnTo>
                    <a:pt x="1782572" y="1609089"/>
                  </a:lnTo>
                  <a:lnTo>
                    <a:pt x="1768855" y="1660144"/>
                  </a:lnTo>
                  <a:lnTo>
                    <a:pt x="1772023" y="1690961"/>
                  </a:lnTo>
                  <a:lnTo>
                    <a:pt x="1781524" y="1712944"/>
                  </a:lnTo>
                  <a:lnTo>
                    <a:pt x="1797359" y="1726116"/>
                  </a:lnTo>
                  <a:lnTo>
                    <a:pt x="1819528" y="1730502"/>
                  </a:lnTo>
                  <a:lnTo>
                    <a:pt x="1830554" y="1729358"/>
                  </a:lnTo>
                  <a:lnTo>
                    <a:pt x="1862413" y="1702113"/>
                  </a:lnTo>
                  <a:lnTo>
                    <a:pt x="1870075" y="1660144"/>
                  </a:lnTo>
                  <a:lnTo>
                    <a:pt x="1866909" y="1629806"/>
                  </a:lnTo>
                  <a:lnTo>
                    <a:pt x="1857422" y="1608137"/>
                  </a:lnTo>
                  <a:lnTo>
                    <a:pt x="1841625" y="1595135"/>
                  </a:lnTo>
                  <a:lnTo>
                    <a:pt x="1819528" y="1590802"/>
                  </a:lnTo>
                  <a:close/>
                </a:path>
                <a:path w="2390140" h="2258695">
                  <a:moveTo>
                    <a:pt x="973582" y="1554226"/>
                  </a:moveTo>
                  <a:lnTo>
                    <a:pt x="1051052" y="1554226"/>
                  </a:lnTo>
                  <a:lnTo>
                    <a:pt x="1051052" y="1767077"/>
                  </a:lnTo>
                  <a:lnTo>
                    <a:pt x="1000760" y="1767077"/>
                  </a:lnTo>
                  <a:lnTo>
                    <a:pt x="1000760" y="1594993"/>
                  </a:lnTo>
                  <a:lnTo>
                    <a:pt x="973582" y="1594993"/>
                  </a:lnTo>
                  <a:lnTo>
                    <a:pt x="973582" y="1554226"/>
                  </a:lnTo>
                  <a:close/>
                </a:path>
                <a:path w="2390140" h="2258695">
                  <a:moveTo>
                    <a:pt x="11938" y="1554226"/>
                  </a:moveTo>
                  <a:lnTo>
                    <a:pt x="89408" y="1554226"/>
                  </a:lnTo>
                  <a:lnTo>
                    <a:pt x="89408" y="1767077"/>
                  </a:lnTo>
                  <a:lnTo>
                    <a:pt x="39116" y="1767077"/>
                  </a:lnTo>
                  <a:lnTo>
                    <a:pt x="39116" y="1594993"/>
                  </a:lnTo>
                  <a:lnTo>
                    <a:pt x="11938" y="1594993"/>
                  </a:lnTo>
                  <a:lnTo>
                    <a:pt x="11938" y="1554226"/>
                  </a:lnTo>
                  <a:close/>
                </a:path>
                <a:path w="2390140" h="2258695">
                  <a:moveTo>
                    <a:pt x="2055749" y="1550289"/>
                  </a:moveTo>
                  <a:lnTo>
                    <a:pt x="2098881" y="1557639"/>
                  </a:lnTo>
                  <a:lnTo>
                    <a:pt x="2131060" y="1579752"/>
                  </a:lnTo>
                  <a:lnTo>
                    <a:pt x="2151237" y="1614519"/>
                  </a:lnTo>
                  <a:lnTo>
                    <a:pt x="2157984" y="1660144"/>
                  </a:lnTo>
                  <a:lnTo>
                    <a:pt x="2156269" y="1684285"/>
                  </a:lnTo>
                  <a:lnTo>
                    <a:pt x="2142553" y="1724759"/>
                  </a:lnTo>
                  <a:lnTo>
                    <a:pt x="2115667" y="1754191"/>
                  </a:lnTo>
                  <a:lnTo>
                    <a:pt x="2078277" y="1769153"/>
                  </a:lnTo>
                  <a:lnTo>
                    <a:pt x="2055749" y="1771014"/>
                  </a:lnTo>
                  <a:lnTo>
                    <a:pt x="2032890" y="1769131"/>
                  </a:lnTo>
                  <a:lnTo>
                    <a:pt x="1995223" y="1754030"/>
                  </a:lnTo>
                  <a:lnTo>
                    <a:pt x="1968623" y="1724384"/>
                  </a:lnTo>
                  <a:lnTo>
                    <a:pt x="1955184" y="1684049"/>
                  </a:lnTo>
                  <a:lnTo>
                    <a:pt x="1953514" y="1660144"/>
                  </a:lnTo>
                  <a:lnTo>
                    <a:pt x="1955256" y="1636974"/>
                  </a:lnTo>
                  <a:lnTo>
                    <a:pt x="1969265" y="1597350"/>
                  </a:lnTo>
                  <a:lnTo>
                    <a:pt x="1996777" y="1567487"/>
                  </a:lnTo>
                  <a:lnTo>
                    <a:pt x="2033837" y="1552195"/>
                  </a:lnTo>
                  <a:lnTo>
                    <a:pt x="2055749" y="1550289"/>
                  </a:lnTo>
                  <a:close/>
                </a:path>
                <a:path w="2390140" h="2258695">
                  <a:moveTo>
                    <a:pt x="1819528" y="1550289"/>
                  </a:moveTo>
                  <a:lnTo>
                    <a:pt x="1862661" y="1557639"/>
                  </a:lnTo>
                  <a:lnTo>
                    <a:pt x="1894840" y="1579752"/>
                  </a:lnTo>
                  <a:lnTo>
                    <a:pt x="1915017" y="1614519"/>
                  </a:lnTo>
                  <a:lnTo>
                    <a:pt x="1921764" y="1660144"/>
                  </a:lnTo>
                  <a:lnTo>
                    <a:pt x="1920049" y="1684285"/>
                  </a:lnTo>
                  <a:lnTo>
                    <a:pt x="1906333" y="1724759"/>
                  </a:lnTo>
                  <a:lnTo>
                    <a:pt x="1879447" y="1754191"/>
                  </a:lnTo>
                  <a:lnTo>
                    <a:pt x="1842057" y="1769153"/>
                  </a:lnTo>
                  <a:lnTo>
                    <a:pt x="1819528" y="1771014"/>
                  </a:lnTo>
                  <a:lnTo>
                    <a:pt x="1796670" y="1769131"/>
                  </a:lnTo>
                  <a:lnTo>
                    <a:pt x="1759003" y="1754030"/>
                  </a:lnTo>
                  <a:lnTo>
                    <a:pt x="1732403" y="1724384"/>
                  </a:lnTo>
                  <a:lnTo>
                    <a:pt x="1718964" y="1684049"/>
                  </a:lnTo>
                  <a:lnTo>
                    <a:pt x="1717294" y="1660144"/>
                  </a:lnTo>
                  <a:lnTo>
                    <a:pt x="1719036" y="1636974"/>
                  </a:lnTo>
                  <a:lnTo>
                    <a:pt x="1733045" y="1597350"/>
                  </a:lnTo>
                  <a:lnTo>
                    <a:pt x="1760557" y="1567487"/>
                  </a:lnTo>
                  <a:lnTo>
                    <a:pt x="1797617" y="1552195"/>
                  </a:lnTo>
                  <a:lnTo>
                    <a:pt x="1819528" y="1550289"/>
                  </a:lnTo>
                  <a:close/>
                </a:path>
                <a:path w="2390140" h="2258695">
                  <a:moveTo>
                    <a:pt x="1026414" y="1471802"/>
                  </a:moveTo>
                  <a:lnTo>
                    <a:pt x="1034288" y="1471802"/>
                  </a:lnTo>
                  <a:lnTo>
                    <a:pt x="1041146" y="1474596"/>
                  </a:lnTo>
                  <a:lnTo>
                    <a:pt x="1046734" y="1480312"/>
                  </a:lnTo>
                  <a:lnTo>
                    <a:pt x="1052449" y="1485900"/>
                  </a:lnTo>
                  <a:lnTo>
                    <a:pt x="1055243" y="1492631"/>
                  </a:lnTo>
                  <a:lnTo>
                    <a:pt x="1055243" y="1500632"/>
                  </a:lnTo>
                  <a:lnTo>
                    <a:pt x="1055243" y="1508633"/>
                  </a:lnTo>
                  <a:lnTo>
                    <a:pt x="1052449" y="1515364"/>
                  </a:lnTo>
                  <a:lnTo>
                    <a:pt x="1046734" y="1520952"/>
                  </a:lnTo>
                  <a:lnTo>
                    <a:pt x="1041146" y="1526666"/>
                  </a:lnTo>
                  <a:lnTo>
                    <a:pt x="1034288" y="1529460"/>
                  </a:lnTo>
                  <a:lnTo>
                    <a:pt x="1026414" y="1529460"/>
                  </a:lnTo>
                  <a:lnTo>
                    <a:pt x="1018413" y="1529460"/>
                  </a:lnTo>
                  <a:lnTo>
                    <a:pt x="1011682" y="1526666"/>
                  </a:lnTo>
                  <a:lnTo>
                    <a:pt x="1005967" y="1520952"/>
                  </a:lnTo>
                  <a:lnTo>
                    <a:pt x="1000378" y="1515364"/>
                  </a:lnTo>
                  <a:lnTo>
                    <a:pt x="997585" y="1508633"/>
                  </a:lnTo>
                  <a:lnTo>
                    <a:pt x="997585" y="1500632"/>
                  </a:lnTo>
                  <a:lnTo>
                    <a:pt x="997585" y="1492631"/>
                  </a:lnTo>
                  <a:lnTo>
                    <a:pt x="1000378" y="1485900"/>
                  </a:lnTo>
                  <a:lnTo>
                    <a:pt x="1005967" y="1480312"/>
                  </a:lnTo>
                  <a:lnTo>
                    <a:pt x="1011682" y="1474596"/>
                  </a:lnTo>
                  <a:lnTo>
                    <a:pt x="1018413" y="1471802"/>
                  </a:lnTo>
                  <a:lnTo>
                    <a:pt x="1026414" y="1471802"/>
                  </a:lnTo>
                  <a:close/>
                </a:path>
                <a:path w="2390140" h="2258695">
                  <a:moveTo>
                    <a:pt x="64770" y="1471802"/>
                  </a:moveTo>
                  <a:lnTo>
                    <a:pt x="72644" y="1471802"/>
                  </a:lnTo>
                  <a:lnTo>
                    <a:pt x="79502" y="1474596"/>
                  </a:lnTo>
                  <a:lnTo>
                    <a:pt x="85090" y="1480312"/>
                  </a:lnTo>
                  <a:lnTo>
                    <a:pt x="90805" y="1485900"/>
                  </a:lnTo>
                  <a:lnTo>
                    <a:pt x="93599" y="1492631"/>
                  </a:lnTo>
                  <a:lnTo>
                    <a:pt x="93599" y="1500632"/>
                  </a:lnTo>
                  <a:lnTo>
                    <a:pt x="93599" y="1508633"/>
                  </a:lnTo>
                  <a:lnTo>
                    <a:pt x="90805" y="1515364"/>
                  </a:lnTo>
                  <a:lnTo>
                    <a:pt x="85090" y="1520952"/>
                  </a:lnTo>
                  <a:lnTo>
                    <a:pt x="79502" y="1526666"/>
                  </a:lnTo>
                  <a:lnTo>
                    <a:pt x="72644" y="1529460"/>
                  </a:lnTo>
                  <a:lnTo>
                    <a:pt x="64770" y="1529460"/>
                  </a:lnTo>
                  <a:lnTo>
                    <a:pt x="56769" y="1529460"/>
                  </a:lnTo>
                  <a:lnTo>
                    <a:pt x="50038" y="1526666"/>
                  </a:lnTo>
                  <a:lnTo>
                    <a:pt x="44323" y="1520952"/>
                  </a:lnTo>
                  <a:lnTo>
                    <a:pt x="38735" y="1515364"/>
                  </a:lnTo>
                  <a:lnTo>
                    <a:pt x="35941" y="1508633"/>
                  </a:lnTo>
                  <a:lnTo>
                    <a:pt x="35941" y="1500632"/>
                  </a:lnTo>
                  <a:lnTo>
                    <a:pt x="35941" y="1492631"/>
                  </a:lnTo>
                  <a:lnTo>
                    <a:pt x="38735" y="1485900"/>
                  </a:lnTo>
                  <a:lnTo>
                    <a:pt x="44323" y="1480312"/>
                  </a:lnTo>
                  <a:lnTo>
                    <a:pt x="50038" y="1474596"/>
                  </a:lnTo>
                  <a:lnTo>
                    <a:pt x="56769" y="1471802"/>
                  </a:lnTo>
                  <a:lnTo>
                    <a:pt x="64770" y="1471802"/>
                  </a:lnTo>
                  <a:close/>
                </a:path>
                <a:path w="2390140" h="2258695">
                  <a:moveTo>
                    <a:pt x="2390140" y="1463039"/>
                  </a:moveTo>
                  <a:lnTo>
                    <a:pt x="2390140" y="1767077"/>
                  </a:lnTo>
                  <a:lnTo>
                    <a:pt x="2340483" y="1767077"/>
                  </a:lnTo>
                  <a:lnTo>
                    <a:pt x="2340483" y="1754124"/>
                  </a:lnTo>
                  <a:lnTo>
                    <a:pt x="2336419" y="1758695"/>
                  </a:lnTo>
                  <a:lnTo>
                    <a:pt x="2297009" y="1770703"/>
                  </a:lnTo>
                  <a:lnTo>
                    <a:pt x="2289175" y="1771014"/>
                  </a:lnTo>
                  <a:lnTo>
                    <a:pt x="2268150" y="1769252"/>
                  </a:lnTo>
                  <a:lnTo>
                    <a:pt x="2219198" y="1742820"/>
                  </a:lnTo>
                  <a:lnTo>
                    <a:pt x="2200052" y="1709086"/>
                  </a:lnTo>
                  <a:lnTo>
                    <a:pt x="2193671" y="1664208"/>
                  </a:lnTo>
                  <a:lnTo>
                    <a:pt x="2195504" y="1640135"/>
                  </a:lnTo>
                  <a:lnTo>
                    <a:pt x="2210173" y="1599039"/>
                  </a:lnTo>
                  <a:lnTo>
                    <a:pt x="2238585" y="1568130"/>
                  </a:lnTo>
                  <a:lnTo>
                    <a:pt x="2275264" y="1552267"/>
                  </a:lnTo>
                  <a:lnTo>
                    <a:pt x="2296414" y="1550289"/>
                  </a:lnTo>
                  <a:lnTo>
                    <a:pt x="2308246" y="1550908"/>
                  </a:lnTo>
                  <a:lnTo>
                    <a:pt x="2319543" y="1552765"/>
                  </a:lnTo>
                  <a:lnTo>
                    <a:pt x="2330293" y="1555861"/>
                  </a:lnTo>
                  <a:lnTo>
                    <a:pt x="2340483" y="1560195"/>
                  </a:lnTo>
                  <a:lnTo>
                    <a:pt x="2340483" y="1474977"/>
                  </a:lnTo>
                  <a:lnTo>
                    <a:pt x="2390140" y="1463039"/>
                  </a:lnTo>
                  <a:close/>
                </a:path>
                <a:path w="2390140" h="2258695">
                  <a:moveTo>
                    <a:pt x="1534795" y="1463039"/>
                  </a:moveTo>
                  <a:lnTo>
                    <a:pt x="1534795" y="1567814"/>
                  </a:lnTo>
                  <a:lnTo>
                    <a:pt x="1545320" y="1560147"/>
                  </a:lnTo>
                  <a:lnTo>
                    <a:pt x="1557654" y="1554670"/>
                  </a:lnTo>
                  <a:lnTo>
                    <a:pt x="1571799" y="1551384"/>
                  </a:lnTo>
                  <a:lnTo>
                    <a:pt x="1587753" y="1550289"/>
                  </a:lnTo>
                  <a:lnTo>
                    <a:pt x="1606635" y="1551672"/>
                  </a:lnTo>
                  <a:lnTo>
                    <a:pt x="1649729" y="1572514"/>
                  </a:lnTo>
                  <a:lnTo>
                    <a:pt x="1670446" y="1616483"/>
                  </a:lnTo>
                  <a:lnTo>
                    <a:pt x="1671827" y="1635887"/>
                  </a:lnTo>
                  <a:lnTo>
                    <a:pt x="1671827" y="1767077"/>
                  </a:lnTo>
                  <a:lnTo>
                    <a:pt x="1621917" y="1767077"/>
                  </a:lnTo>
                  <a:lnTo>
                    <a:pt x="1621917" y="1635887"/>
                  </a:lnTo>
                  <a:lnTo>
                    <a:pt x="1621153" y="1626554"/>
                  </a:lnTo>
                  <a:lnTo>
                    <a:pt x="1595437" y="1595421"/>
                  </a:lnTo>
                  <a:lnTo>
                    <a:pt x="1577467" y="1592452"/>
                  </a:lnTo>
                  <a:lnTo>
                    <a:pt x="1571273" y="1592859"/>
                  </a:lnTo>
                  <a:lnTo>
                    <a:pt x="1534795" y="1614296"/>
                  </a:lnTo>
                  <a:lnTo>
                    <a:pt x="1534795" y="1767077"/>
                  </a:lnTo>
                  <a:lnTo>
                    <a:pt x="1484249" y="1767077"/>
                  </a:lnTo>
                  <a:lnTo>
                    <a:pt x="1484249" y="1474977"/>
                  </a:lnTo>
                  <a:lnTo>
                    <a:pt x="1534795" y="1463039"/>
                  </a:lnTo>
                  <a:close/>
                </a:path>
                <a:path w="2390140" h="2258695">
                  <a:moveTo>
                    <a:pt x="1428496" y="1463039"/>
                  </a:moveTo>
                  <a:lnTo>
                    <a:pt x="1428496" y="1767077"/>
                  </a:lnTo>
                  <a:lnTo>
                    <a:pt x="1378839" y="1767077"/>
                  </a:lnTo>
                  <a:lnTo>
                    <a:pt x="1378839" y="1754124"/>
                  </a:lnTo>
                  <a:lnTo>
                    <a:pt x="1374775" y="1758695"/>
                  </a:lnTo>
                  <a:lnTo>
                    <a:pt x="1335365" y="1770703"/>
                  </a:lnTo>
                  <a:lnTo>
                    <a:pt x="1327530" y="1771014"/>
                  </a:lnTo>
                  <a:lnTo>
                    <a:pt x="1306506" y="1769252"/>
                  </a:lnTo>
                  <a:lnTo>
                    <a:pt x="1257553" y="1742820"/>
                  </a:lnTo>
                  <a:lnTo>
                    <a:pt x="1238408" y="1709086"/>
                  </a:lnTo>
                  <a:lnTo>
                    <a:pt x="1232027" y="1664208"/>
                  </a:lnTo>
                  <a:lnTo>
                    <a:pt x="1233860" y="1640135"/>
                  </a:lnTo>
                  <a:lnTo>
                    <a:pt x="1248529" y="1599039"/>
                  </a:lnTo>
                  <a:lnTo>
                    <a:pt x="1276941" y="1568130"/>
                  </a:lnTo>
                  <a:lnTo>
                    <a:pt x="1313620" y="1552267"/>
                  </a:lnTo>
                  <a:lnTo>
                    <a:pt x="1334770" y="1550289"/>
                  </a:lnTo>
                  <a:lnTo>
                    <a:pt x="1346602" y="1550908"/>
                  </a:lnTo>
                  <a:lnTo>
                    <a:pt x="1357899" y="1552765"/>
                  </a:lnTo>
                  <a:lnTo>
                    <a:pt x="1368649" y="1555861"/>
                  </a:lnTo>
                  <a:lnTo>
                    <a:pt x="1378839" y="1560195"/>
                  </a:lnTo>
                  <a:lnTo>
                    <a:pt x="1378839" y="1474977"/>
                  </a:lnTo>
                  <a:lnTo>
                    <a:pt x="1428496" y="1463039"/>
                  </a:lnTo>
                  <a:close/>
                </a:path>
                <a:path w="2390140" h="2258695">
                  <a:moveTo>
                    <a:pt x="1173734" y="1463039"/>
                  </a:moveTo>
                  <a:lnTo>
                    <a:pt x="1173734" y="1702308"/>
                  </a:lnTo>
                  <a:lnTo>
                    <a:pt x="1175188" y="1719970"/>
                  </a:lnTo>
                  <a:lnTo>
                    <a:pt x="1179560" y="1733692"/>
                  </a:lnTo>
                  <a:lnTo>
                    <a:pt x="1186860" y="1743438"/>
                  </a:lnTo>
                  <a:lnTo>
                    <a:pt x="1197102" y="1749170"/>
                  </a:lnTo>
                  <a:lnTo>
                    <a:pt x="1190343" y="1758745"/>
                  </a:lnTo>
                  <a:lnTo>
                    <a:pt x="1181512" y="1765569"/>
                  </a:lnTo>
                  <a:lnTo>
                    <a:pt x="1170634" y="1769655"/>
                  </a:lnTo>
                  <a:lnTo>
                    <a:pt x="1157732" y="1771014"/>
                  </a:lnTo>
                  <a:lnTo>
                    <a:pt x="1142970" y="1768086"/>
                  </a:lnTo>
                  <a:lnTo>
                    <a:pt x="1132411" y="1759299"/>
                  </a:lnTo>
                  <a:lnTo>
                    <a:pt x="1126067" y="1744654"/>
                  </a:lnTo>
                  <a:lnTo>
                    <a:pt x="1123950" y="1724152"/>
                  </a:lnTo>
                  <a:lnTo>
                    <a:pt x="1123950" y="1474977"/>
                  </a:lnTo>
                  <a:lnTo>
                    <a:pt x="1173734" y="1463039"/>
                  </a:lnTo>
                  <a:close/>
                </a:path>
                <a:path w="2390140" h="2258695">
                  <a:moveTo>
                    <a:pt x="791083" y="1463039"/>
                  </a:moveTo>
                  <a:lnTo>
                    <a:pt x="791083" y="1567814"/>
                  </a:lnTo>
                  <a:lnTo>
                    <a:pt x="801608" y="1560147"/>
                  </a:lnTo>
                  <a:lnTo>
                    <a:pt x="813943" y="1554670"/>
                  </a:lnTo>
                  <a:lnTo>
                    <a:pt x="828087" y="1551384"/>
                  </a:lnTo>
                  <a:lnTo>
                    <a:pt x="844042" y="1550289"/>
                  </a:lnTo>
                  <a:lnTo>
                    <a:pt x="862923" y="1551672"/>
                  </a:lnTo>
                  <a:lnTo>
                    <a:pt x="906018" y="1572514"/>
                  </a:lnTo>
                  <a:lnTo>
                    <a:pt x="926734" y="1616483"/>
                  </a:lnTo>
                  <a:lnTo>
                    <a:pt x="928116" y="1635887"/>
                  </a:lnTo>
                  <a:lnTo>
                    <a:pt x="928116" y="1767077"/>
                  </a:lnTo>
                  <a:lnTo>
                    <a:pt x="878204" y="1767077"/>
                  </a:lnTo>
                  <a:lnTo>
                    <a:pt x="878204" y="1635887"/>
                  </a:lnTo>
                  <a:lnTo>
                    <a:pt x="877441" y="1626554"/>
                  </a:lnTo>
                  <a:lnTo>
                    <a:pt x="851725" y="1595421"/>
                  </a:lnTo>
                  <a:lnTo>
                    <a:pt x="833754" y="1592452"/>
                  </a:lnTo>
                  <a:lnTo>
                    <a:pt x="827561" y="1592859"/>
                  </a:lnTo>
                  <a:lnTo>
                    <a:pt x="791083" y="1614296"/>
                  </a:lnTo>
                  <a:lnTo>
                    <a:pt x="791083" y="1767077"/>
                  </a:lnTo>
                  <a:lnTo>
                    <a:pt x="740537" y="1767077"/>
                  </a:lnTo>
                  <a:lnTo>
                    <a:pt x="740537" y="1474977"/>
                  </a:lnTo>
                  <a:lnTo>
                    <a:pt x="791083" y="1463039"/>
                  </a:lnTo>
                  <a:close/>
                </a:path>
                <a:path w="2390140" h="2258695">
                  <a:moveTo>
                    <a:pt x="120396" y="2152015"/>
                  </a:moveTo>
                  <a:lnTo>
                    <a:pt x="94652" y="2154422"/>
                  </a:lnTo>
                  <a:lnTo>
                    <a:pt x="76279" y="2161651"/>
                  </a:lnTo>
                  <a:lnTo>
                    <a:pt x="65264" y="2173714"/>
                  </a:lnTo>
                  <a:lnTo>
                    <a:pt x="61595" y="2190622"/>
                  </a:lnTo>
                  <a:lnTo>
                    <a:pt x="63666" y="2203124"/>
                  </a:lnTo>
                  <a:lnTo>
                    <a:pt x="69881" y="2212054"/>
                  </a:lnTo>
                  <a:lnTo>
                    <a:pt x="80240" y="2217412"/>
                  </a:lnTo>
                  <a:lnTo>
                    <a:pt x="94742" y="2219197"/>
                  </a:lnTo>
                  <a:lnTo>
                    <a:pt x="114317" y="2216409"/>
                  </a:lnTo>
                  <a:lnTo>
                    <a:pt x="128285" y="2208037"/>
                  </a:lnTo>
                  <a:lnTo>
                    <a:pt x="136657" y="2194069"/>
                  </a:lnTo>
                  <a:lnTo>
                    <a:pt x="139446" y="2174494"/>
                  </a:lnTo>
                  <a:lnTo>
                    <a:pt x="139446" y="2154682"/>
                  </a:lnTo>
                  <a:lnTo>
                    <a:pt x="130937" y="2152904"/>
                  </a:lnTo>
                  <a:lnTo>
                    <a:pt x="124587" y="2152015"/>
                  </a:lnTo>
                  <a:lnTo>
                    <a:pt x="120396" y="2152015"/>
                  </a:lnTo>
                  <a:close/>
                </a:path>
                <a:path w="2390140" h="2258695">
                  <a:moveTo>
                    <a:pt x="94996" y="2037969"/>
                  </a:moveTo>
                  <a:lnTo>
                    <a:pt x="137096" y="2043509"/>
                  </a:lnTo>
                  <a:lnTo>
                    <a:pt x="176170" y="2073721"/>
                  </a:lnTo>
                  <a:lnTo>
                    <a:pt x="187549" y="2115683"/>
                  </a:lnTo>
                  <a:lnTo>
                    <a:pt x="188976" y="2144141"/>
                  </a:lnTo>
                  <a:lnTo>
                    <a:pt x="188976" y="2189607"/>
                  </a:lnTo>
                  <a:lnTo>
                    <a:pt x="190027" y="2208873"/>
                  </a:lnTo>
                  <a:lnTo>
                    <a:pt x="193198" y="2224198"/>
                  </a:lnTo>
                  <a:lnTo>
                    <a:pt x="198512" y="2235594"/>
                  </a:lnTo>
                  <a:lnTo>
                    <a:pt x="205994" y="2243074"/>
                  </a:lnTo>
                  <a:lnTo>
                    <a:pt x="201930" y="2250185"/>
                  </a:lnTo>
                  <a:lnTo>
                    <a:pt x="197358" y="2254631"/>
                  </a:lnTo>
                  <a:lnTo>
                    <a:pt x="192278" y="2256282"/>
                  </a:lnTo>
                  <a:lnTo>
                    <a:pt x="187325" y="2257933"/>
                  </a:lnTo>
                  <a:lnTo>
                    <a:pt x="181483" y="2258695"/>
                  </a:lnTo>
                  <a:lnTo>
                    <a:pt x="175006" y="2258695"/>
                  </a:lnTo>
                  <a:lnTo>
                    <a:pt x="167894" y="2258695"/>
                  </a:lnTo>
                  <a:lnTo>
                    <a:pt x="144272" y="2233549"/>
                  </a:lnTo>
                  <a:lnTo>
                    <a:pt x="140223" y="2238833"/>
                  </a:lnTo>
                  <a:lnTo>
                    <a:pt x="103504" y="2256964"/>
                  </a:lnTo>
                  <a:lnTo>
                    <a:pt x="85598" y="2258695"/>
                  </a:lnTo>
                  <a:lnTo>
                    <a:pt x="69359" y="2257623"/>
                  </a:lnTo>
                  <a:lnTo>
                    <a:pt x="31623" y="2241550"/>
                  </a:lnTo>
                  <a:lnTo>
                    <a:pt x="13156" y="2207688"/>
                  </a:lnTo>
                  <a:lnTo>
                    <a:pt x="11938" y="2192782"/>
                  </a:lnTo>
                  <a:lnTo>
                    <a:pt x="13656" y="2175305"/>
                  </a:lnTo>
                  <a:lnTo>
                    <a:pt x="39624" y="2134997"/>
                  </a:lnTo>
                  <a:lnTo>
                    <a:pt x="94291" y="2115351"/>
                  </a:lnTo>
                  <a:lnTo>
                    <a:pt x="118364" y="2114041"/>
                  </a:lnTo>
                  <a:lnTo>
                    <a:pt x="124206" y="2114041"/>
                  </a:lnTo>
                  <a:lnTo>
                    <a:pt x="131064" y="2115058"/>
                  </a:lnTo>
                  <a:lnTo>
                    <a:pt x="139065" y="2117090"/>
                  </a:lnTo>
                  <a:lnTo>
                    <a:pt x="136090" y="2100661"/>
                  </a:lnTo>
                  <a:lnTo>
                    <a:pt x="127174" y="2088911"/>
                  </a:lnTo>
                  <a:lnTo>
                    <a:pt x="112329" y="2081853"/>
                  </a:lnTo>
                  <a:lnTo>
                    <a:pt x="91567" y="2079497"/>
                  </a:lnTo>
                  <a:lnTo>
                    <a:pt x="78136" y="2080091"/>
                  </a:lnTo>
                  <a:lnTo>
                    <a:pt x="65849" y="2081863"/>
                  </a:lnTo>
                  <a:lnTo>
                    <a:pt x="54705" y="2084802"/>
                  </a:lnTo>
                  <a:lnTo>
                    <a:pt x="44704" y="2088895"/>
                  </a:lnTo>
                  <a:lnTo>
                    <a:pt x="33909" y="2050288"/>
                  </a:lnTo>
                  <a:lnTo>
                    <a:pt x="47365" y="2044934"/>
                  </a:lnTo>
                  <a:lnTo>
                    <a:pt x="62023" y="2041080"/>
                  </a:lnTo>
                  <a:lnTo>
                    <a:pt x="77896" y="2038750"/>
                  </a:lnTo>
                  <a:lnTo>
                    <a:pt x="94996" y="2037969"/>
                  </a:lnTo>
                  <a:close/>
                </a:path>
                <a:path w="2390140" h="2258695">
                  <a:moveTo>
                    <a:pt x="681736" y="1950720"/>
                  </a:moveTo>
                  <a:lnTo>
                    <a:pt x="681736" y="2254758"/>
                  </a:lnTo>
                  <a:lnTo>
                    <a:pt x="632078" y="2254758"/>
                  </a:lnTo>
                  <a:lnTo>
                    <a:pt x="632078" y="2241804"/>
                  </a:lnTo>
                  <a:lnTo>
                    <a:pt x="628015" y="2246376"/>
                  </a:lnTo>
                  <a:lnTo>
                    <a:pt x="588605" y="2258383"/>
                  </a:lnTo>
                  <a:lnTo>
                    <a:pt x="580771" y="2258695"/>
                  </a:lnTo>
                  <a:lnTo>
                    <a:pt x="559746" y="2256932"/>
                  </a:lnTo>
                  <a:lnTo>
                    <a:pt x="510794" y="2230501"/>
                  </a:lnTo>
                  <a:lnTo>
                    <a:pt x="491648" y="2196766"/>
                  </a:lnTo>
                  <a:lnTo>
                    <a:pt x="485267" y="2151888"/>
                  </a:lnTo>
                  <a:lnTo>
                    <a:pt x="487100" y="2127815"/>
                  </a:lnTo>
                  <a:lnTo>
                    <a:pt x="501769" y="2086719"/>
                  </a:lnTo>
                  <a:lnTo>
                    <a:pt x="530181" y="2055810"/>
                  </a:lnTo>
                  <a:lnTo>
                    <a:pt x="566860" y="2039947"/>
                  </a:lnTo>
                  <a:lnTo>
                    <a:pt x="588010" y="2037969"/>
                  </a:lnTo>
                  <a:lnTo>
                    <a:pt x="599842" y="2038588"/>
                  </a:lnTo>
                  <a:lnTo>
                    <a:pt x="611139" y="2040445"/>
                  </a:lnTo>
                  <a:lnTo>
                    <a:pt x="621889" y="2043541"/>
                  </a:lnTo>
                  <a:lnTo>
                    <a:pt x="632078" y="2047875"/>
                  </a:lnTo>
                  <a:lnTo>
                    <a:pt x="632078" y="1962658"/>
                  </a:lnTo>
                  <a:lnTo>
                    <a:pt x="681736" y="1950720"/>
                  </a:lnTo>
                  <a:close/>
                </a:path>
              </a:pathLst>
            </a:custGeom>
            <a:ln w="12192">
              <a:solidFill>
                <a:srgbClr val="C98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6270497" y="3464052"/>
            <a:ext cx="2681478" cy="32016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368" y="169163"/>
            <a:ext cx="3234055" cy="673735"/>
            <a:chOff x="277368" y="169163"/>
            <a:chExt cx="3234055" cy="673735"/>
          </a:xfrm>
        </p:grpSpPr>
        <p:sp>
          <p:nvSpPr>
            <p:cNvPr id="3" name="object 3"/>
            <p:cNvSpPr/>
            <p:nvPr/>
          </p:nvSpPr>
          <p:spPr>
            <a:xfrm>
              <a:off x="277368" y="169163"/>
              <a:ext cx="3233927" cy="673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8774" y="426973"/>
              <a:ext cx="2667914" cy="3181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8939" y="510539"/>
              <a:ext cx="243192" cy="2172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0743" y="417829"/>
              <a:ext cx="1855089" cy="3364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8774" y="430911"/>
              <a:ext cx="710565" cy="294005"/>
            </a:xfrm>
            <a:custGeom>
              <a:avLst/>
              <a:gdLst/>
              <a:ahLst/>
              <a:cxnLst/>
              <a:rect l="l" t="t" r="r" b="b"/>
              <a:pathLst>
                <a:path w="710565" h="294005">
                  <a:moveTo>
                    <a:pt x="573747" y="26288"/>
                  </a:moveTo>
                  <a:lnTo>
                    <a:pt x="577049" y="26288"/>
                  </a:lnTo>
                  <a:lnTo>
                    <a:pt x="583615" y="27431"/>
                  </a:lnTo>
                  <a:lnTo>
                    <a:pt x="593407" y="29590"/>
                  </a:lnTo>
                  <a:lnTo>
                    <a:pt x="604012" y="32130"/>
                  </a:lnTo>
                  <a:lnTo>
                    <a:pt x="611162" y="33527"/>
                  </a:lnTo>
                  <a:lnTo>
                    <a:pt x="614870" y="33781"/>
                  </a:lnTo>
                  <a:lnTo>
                    <a:pt x="617385" y="34036"/>
                  </a:lnTo>
                  <a:lnTo>
                    <a:pt x="624408" y="35051"/>
                  </a:lnTo>
                  <a:lnTo>
                    <a:pt x="635927" y="36575"/>
                  </a:lnTo>
                  <a:lnTo>
                    <a:pt x="644537" y="37718"/>
                  </a:lnTo>
                  <a:lnTo>
                    <a:pt x="651497" y="38353"/>
                  </a:lnTo>
                  <a:lnTo>
                    <a:pt x="656793" y="38353"/>
                  </a:lnTo>
                  <a:lnTo>
                    <a:pt x="660501" y="38353"/>
                  </a:lnTo>
                  <a:lnTo>
                    <a:pt x="662355" y="39877"/>
                  </a:lnTo>
                  <a:lnTo>
                    <a:pt x="662355" y="42799"/>
                  </a:lnTo>
                  <a:lnTo>
                    <a:pt x="662355" y="47498"/>
                  </a:lnTo>
                  <a:lnTo>
                    <a:pt x="661898" y="54737"/>
                  </a:lnTo>
                  <a:lnTo>
                    <a:pt x="660971" y="64262"/>
                  </a:lnTo>
                  <a:lnTo>
                    <a:pt x="660044" y="73913"/>
                  </a:lnTo>
                  <a:lnTo>
                    <a:pt x="659574" y="81025"/>
                  </a:lnTo>
                  <a:lnTo>
                    <a:pt x="659574" y="85851"/>
                  </a:lnTo>
                  <a:lnTo>
                    <a:pt x="659574" y="89662"/>
                  </a:lnTo>
                  <a:lnTo>
                    <a:pt x="661492" y="91566"/>
                  </a:lnTo>
                  <a:lnTo>
                    <a:pt x="665340" y="91566"/>
                  </a:lnTo>
                  <a:lnTo>
                    <a:pt x="669569" y="91566"/>
                  </a:lnTo>
                  <a:lnTo>
                    <a:pt x="675894" y="91439"/>
                  </a:lnTo>
                  <a:lnTo>
                    <a:pt x="684314" y="91059"/>
                  </a:lnTo>
                  <a:lnTo>
                    <a:pt x="692721" y="90677"/>
                  </a:lnTo>
                  <a:lnTo>
                    <a:pt x="699046" y="90424"/>
                  </a:lnTo>
                  <a:lnTo>
                    <a:pt x="703287" y="90424"/>
                  </a:lnTo>
                  <a:lnTo>
                    <a:pt x="706462" y="90424"/>
                  </a:lnTo>
                  <a:lnTo>
                    <a:pt x="708050" y="91693"/>
                  </a:lnTo>
                  <a:lnTo>
                    <a:pt x="708050" y="94234"/>
                  </a:lnTo>
                  <a:lnTo>
                    <a:pt x="708050" y="98171"/>
                  </a:lnTo>
                  <a:lnTo>
                    <a:pt x="707593" y="104393"/>
                  </a:lnTo>
                  <a:lnTo>
                    <a:pt x="706666" y="112649"/>
                  </a:lnTo>
                  <a:lnTo>
                    <a:pt x="705739" y="121030"/>
                  </a:lnTo>
                  <a:lnTo>
                    <a:pt x="705269" y="127253"/>
                  </a:lnTo>
                  <a:lnTo>
                    <a:pt x="705269" y="131572"/>
                  </a:lnTo>
                  <a:lnTo>
                    <a:pt x="705269" y="135762"/>
                  </a:lnTo>
                  <a:lnTo>
                    <a:pt x="705408" y="142112"/>
                  </a:lnTo>
                  <a:lnTo>
                    <a:pt x="705675" y="150622"/>
                  </a:lnTo>
                  <a:lnTo>
                    <a:pt x="705929" y="159130"/>
                  </a:lnTo>
                  <a:lnTo>
                    <a:pt x="706069" y="165480"/>
                  </a:lnTo>
                  <a:lnTo>
                    <a:pt x="706069" y="169672"/>
                  </a:lnTo>
                  <a:lnTo>
                    <a:pt x="706069" y="172974"/>
                  </a:lnTo>
                  <a:lnTo>
                    <a:pt x="704011" y="174625"/>
                  </a:lnTo>
                  <a:lnTo>
                    <a:pt x="699909" y="174625"/>
                  </a:lnTo>
                  <a:lnTo>
                    <a:pt x="696061" y="174625"/>
                  </a:lnTo>
                  <a:lnTo>
                    <a:pt x="690308" y="174498"/>
                  </a:lnTo>
                  <a:lnTo>
                    <a:pt x="682625" y="174243"/>
                  </a:lnTo>
                  <a:lnTo>
                    <a:pt x="674941" y="173989"/>
                  </a:lnTo>
                  <a:lnTo>
                    <a:pt x="669175" y="173862"/>
                  </a:lnTo>
                  <a:lnTo>
                    <a:pt x="665340" y="173862"/>
                  </a:lnTo>
                  <a:lnTo>
                    <a:pt x="661492" y="173862"/>
                  </a:lnTo>
                  <a:lnTo>
                    <a:pt x="659574" y="176022"/>
                  </a:lnTo>
                  <a:lnTo>
                    <a:pt x="659574" y="180466"/>
                  </a:lnTo>
                  <a:lnTo>
                    <a:pt x="688338" y="206692"/>
                  </a:lnTo>
                  <a:lnTo>
                    <a:pt x="706666" y="207644"/>
                  </a:lnTo>
                  <a:lnTo>
                    <a:pt x="709053" y="207644"/>
                  </a:lnTo>
                  <a:lnTo>
                    <a:pt x="710234" y="208406"/>
                  </a:lnTo>
                  <a:lnTo>
                    <a:pt x="710234" y="210058"/>
                  </a:lnTo>
                  <a:lnTo>
                    <a:pt x="710234" y="215646"/>
                  </a:lnTo>
                  <a:lnTo>
                    <a:pt x="709612" y="224027"/>
                  </a:lnTo>
                  <a:lnTo>
                    <a:pt x="708355" y="235203"/>
                  </a:lnTo>
                  <a:lnTo>
                    <a:pt x="707097" y="246379"/>
                  </a:lnTo>
                  <a:lnTo>
                    <a:pt x="706462" y="254762"/>
                  </a:lnTo>
                  <a:lnTo>
                    <a:pt x="706462" y="260476"/>
                  </a:lnTo>
                  <a:lnTo>
                    <a:pt x="706462" y="265429"/>
                  </a:lnTo>
                  <a:lnTo>
                    <a:pt x="705904" y="268604"/>
                  </a:lnTo>
                  <a:lnTo>
                    <a:pt x="704773" y="270128"/>
                  </a:lnTo>
                  <a:lnTo>
                    <a:pt x="703656" y="271652"/>
                  </a:lnTo>
                  <a:lnTo>
                    <a:pt x="700697" y="273685"/>
                  </a:lnTo>
                  <a:lnTo>
                    <a:pt x="653948" y="288139"/>
                  </a:lnTo>
                  <a:lnTo>
                    <a:pt x="636930" y="288925"/>
                  </a:lnTo>
                  <a:lnTo>
                    <a:pt x="607200" y="286160"/>
                  </a:lnTo>
                  <a:lnTo>
                    <a:pt x="585963" y="277860"/>
                  </a:lnTo>
                  <a:lnTo>
                    <a:pt x="573220" y="264011"/>
                  </a:lnTo>
                  <a:lnTo>
                    <a:pt x="568972" y="244601"/>
                  </a:lnTo>
                  <a:lnTo>
                    <a:pt x="569034" y="238674"/>
                  </a:lnTo>
                  <a:lnTo>
                    <a:pt x="569220" y="231378"/>
                  </a:lnTo>
                  <a:lnTo>
                    <a:pt x="569529" y="222724"/>
                  </a:lnTo>
                  <a:lnTo>
                    <a:pt x="569963" y="212725"/>
                  </a:lnTo>
                  <a:lnTo>
                    <a:pt x="570398" y="202725"/>
                  </a:lnTo>
                  <a:lnTo>
                    <a:pt x="570712" y="194071"/>
                  </a:lnTo>
                  <a:lnTo>
                    <a:pt x="570902" y="186775"/>
                  </a:lnTo>
                  <a:lnTo>
                    <a:pt x="570966" y="180848"/>
                  </a:lnTo>
                  <a:lnTo>
                    <a:pt x="570966" y="175260"/>
                  </a:lnTo>
                  <a:lnTo>
                    <a:pt x="567842" y="172465"/>
                  </a:lnTo>
                  <a:lnTo>
                    <a:pt x="561619" y="172338"/>
                  </a:lnTo>
                  <a:lnTo>
                    <a:pt x="555396" y="172212"/>
                  </a:lnTo>
                  <a:lnTo>
                    <a:pt x="552284" y="170052"/>
                  </a:lnTo>
                  <a:lnTo>
                    <a:pt x="552284" y="166115"/>
                  </a:lnTo>
                  <a:lnTo>
                    <a:pt x="552284" y="163067"/>
                  </a:lnTo>
                  <a:lnTo>
                    <a:pt x="552488" y="158496"/>
                  </a:lnTo>
                  <a:lnTo>
                    <a:pt x="552881" y="152526"/>
                  </a:lnTo>
                  <a:lnTo>
                    <a:pt x="553275" y="146430"/>
                  </a:lnTo>
                  <a:lnTo>
                    <a:pt x="553478" y="141986"/>
                  </a:lnTo>
                  <a:lnTo>
                    <a:pt x="553478" y="138937"/>
                  </a:lnTo>
                  <a:lnTo>
                    <a:pt x="553478" y="135509"/>
                  </a:lnTo>
                  <a:lnTo>
                    <a:pt x="553250" y="130428"/>
                  </a:lnTo>
                  <a:lnTo>
                    <a:pt x="552780" y="123698"/>
                  </a:lnTo>
                  <a:lnTo>
                    <a:pt x="552323" y="116966"/>
                  </a:lnTo>
                  <a:lnTo>
                    <a:pt x="552081" y="112013"/>
                  </a:lnTo>
                  <a:lnTo>
                    <a:pt x="552081" y="108712"/>
                  </a:lnTo>
                  <a:lnTo>
                    <a:pt x="552081" y="105790"/>
                  </a:lnTo>
                  <a:lnTo>
                    <a:pt x="554774" y="103377"/>
                  </a:lnTo>
                  <a:lnTo>
                    <a:pt x="560133" y="101600"/>
                  </a:lnTo>
                  <a:lnTo>
                    <a:pt x="565492" y="99822"/>
                  </a:lnTo>
                  <a:lnTo>
                    <a:pt x="568185" y="97154"/>
                  </a:lnTo>
                  <a:lnTo>
                    <a:pt x="568185" y="93599"/>
                  </a:lnTo>
                  <a:lnTo>
                    <a:pt x="568185" y="68706"/>
                  </a:lnTo>
                  <a:lnTo>
                    <a:pt x="568171" y="56822"/>
                  </a:lnTo>
                  <a:lnTo>
                    <a:pt x="568131" y="48974"/>
                  </a:lnTo>
                  <a:lnTo>
                    <a:pt x="568067" y="45150"/>
                  </a:lnTo>
                  <a:lnTo>
                    <a:pt x="567982" y="45338"/>
                  </a:lnTo>
                  <a:lnTo>
                    <a:pt x="568515" y="32638"/>
                  </a:lnTo>
                  <a:lnTo>
                    <a:pt x="570433" y="26288"/>
                  </a:lnTo>
                  <a:lnTo>
                    <a:pt x="573747" y="26288"/>
                  </a:lnTo>
                  <a:close/>
                </a:path>
                <a:path w="710565" h="294005">
                  <a:moveTo>
                    <a:pt x="147421" y="0"/>
                  </a:moveTo>
                  <a:lnTo>
                    <a:pt x="192645" y="7393"/>
                  </a:lnTo>
                  <a:lnTo>
                    <a:pt x="237772" y="29273"/>
                  </a:lnTo>
                  <a:lnTo>
                    <a:pt x="261861" y="56261"/>
                  </a:lnTo>
                  <a:lnTo>
                    <a:pt x="261861" y="58800"/>
                  </a:lnTo>
                  <a:lnTo>
                    <a:pt x="230300" y="99569"/>
                  </a:lnTo>
                  <a:lnTo>
                    <a:pt x="206298" y="119379"/>
                  </a:lnTo>
                  <a:lnTo>
                    <a:pt x="203657" y="119379"/>
                  </a:lnTo>
                  <a:lnTo>
                    <a:pt x="201396" y="119379"/>
                  </a:lnTo>
                  <a:lnTo>
                    <a:pt x="195275" y="116331"/>
                  </a:lnTo>
                  <a:lnTo>
                    <a:pt x="185267" y="109981"/>
                  </a:lnTo>
                  <a:lnTo>
                    <a:pt x="177578" y="105888"/>
                  </a:lnTo>
                  <a:lnTo>
                    <a:pt x="169503" y="102949"/>
                  </a:lnTo>
                  <a:lnTo>
                    <a:pt x="161043" y="101177"/>
                  </a:lnTo>
                  <a:lnTo>
                    <a:pt x="152196" y="100584"/>
                  </a:lnTo>
                  <a:lnTo>
                    <a:pt x="143021" y="101443"/>
                  </a:lnTo>
                  <a:lnTo>
                    <a:pt x="109996" y="129555"/>
                  </a:lnTo>
                  <a:lnTo>
                    <a:pt x="106692" y="147447"/>
                  </a:lnTo>
                  <a:lnTo>
                    <a:pt x="107568" y="156783"/>
                  </a:lnTo>
                  <a:lnTo>
                    <a:pt x="135970" y="192452"/>
                  </a:lnTo>
                  <a:lnTo>
                    <a:pt x="153784" y="196087"/>
                  </a:lnTo>
                  <a:lnTo>
                    <a:pt x="162394" y="196087"/>
                  </a:lnTo>
                  <a:lnTo>
                    <a:pt x="173850" y="163322"/>
                  </a:lnTo>
                  <a:lnTo>
                    <a:pt x="172981" y="155082"/>
                  </a:lnTo>
                  <a:lnTo>
                    <a:pt x="172358" y="147700"/>
                  </a:lnTo>
                  <a:lnTo>
                    <a:pt x="171982" y="141176"/>
                  </a:lnTo>
                  <a:lnTo>
                    <a:pt x="171856" y="135509"/>
                  </a:lnTo>
                  <a:lnTo>
                    <a:pt x="171856" y="134112"/>
                  </a:lnTo>
                  <a:lnTo>
                    <a:pt x="172123" y="132714"/>
                  </a:lnTo>
                  <a:lnTo>
                    <a:pt x="172656" y="131572"/>
                  </a:lnTo>
                  <a:lnTo>
                    <a:pt x="173456" y="130810"/>
                  </a:lnTo>
                  <a:lnTo>
                    <a:pt x="174840" y="130301"/>
                  </a:lnTo>
                  <a:lnTo>
                    <a:pt x="176834" y="130301"/>
                  </a:lnTo>
                  <a:lnTo>
                    <a:pt x="177761" y="130301"/>
                  </a:lnTo>
                  <a:lnTo>
                    <a:pt x="226695" y="133096"/>
                  </a:lnTo>
                  <a:lnTo>
                    <a:pt x="231614" y="133048"/>
                  </a:lnTo>
                  <a:lnTo>
                    <a:pt x="237626" y="132905"/>
                  </a:lnTo>
                  <a:lnTo>
                    <a:pt x="244729" y="132667"/>
                  </a:lnTo>
                  <a:lnTo>
                    <a:pt x="252920" y="132334"/>
                  </a:lnTo>
                  <a:lnTo>
                    <a:pt x="261118" y="132000"/>
                  </a:lnTo>
                  <a:lnTo>
                    <a:pt x="268223" y="131762"/>
                  </a:lnTo>
                  <a:lnTo>
                    <a:pt x="274233" y="131619"/>
                  </a:lnTo>
                  <a:lnTo>
                    <a:pt x="279145" y="131572"/>
                  </a:lnTo>
                  <a:lnTo>
                    <a:pt x="282994" y="131572"/>
                  </a:lnTo>
                  <a:lnTo>
                    <a:pt x="284911" y="133096"/>
                  </a:lnTo>
                  <a:lnTo>
                    <a:pt x="284911" y="136271"/>
                  </a:lnTo>
                  <a:lnTo>
                    <a:pt x="282200" y="178550"/>
                  </a:lnTo>
                  <a:lnTo>
                    <a:pt x="281609" y="187261"/>
                  </a:lnTo>
                  <a:lnTo>
                    <a:pt x="281256" y="194639"/>
                  </a:lnTo>
                  <a:lnTo>
                    <a:pt x="281139" y="200660"/>
                  </a:lnTo>
                  <a:lnTo>
                    <a:pt x="281275" y="207734"/>
                  </a:lnTo>
                  <a:lnTo>
                    <a:pt x="281684" y="216392"/>
                  </a:lnTo>
                  <a:lnTo>
                    <a:pt x="282366" y="226645"/>
                  </a:lnTo>
                  <a:lnTo>
                    <a:pt x="283324" y="238505"/>
                  </a:lnTo>
                  <a:lnTo>
                    <a:pt x="284281" y="250313"/>
                  </a:lnTo>
                  <a:lnTo>
                    <a:pt x="284964" y="260381"/>
                  </a:lnTo>
                  <a:lnTo>
                    <a:pt x="285372" y="268688"/>
                  </a:lnTo>
                  <a:lnTo>
                    <a:pt x="285508" y="275209"/>
                  </a:lnTo>
                  <a:lnTo>
                    <a:pt x="285508" y="279146"/>
                  </a:lnTo>
                  <a:lnTo>
                    <a:pt x="283197" y="281177"/>
                  </a:lnTo>
                  <a:lnTo>
                    <a:pt x="278561" y="281177"/>
                  </a:lnTo>
                  <a:lnTo>
                    <a:pt x="273006" y="280963"/>
                  </a:lnTo>
                  <a:lnTo>
                    <a:pt x="266285" y="280320"/>
                  </a:lnTo>
                  <a:lnTo>
                    <a:pt x="258400" y="279249"/>
                  </a:lnTo>
                  <a:lnTo>
                    <a:pt x="249351" y="277749"/>
                  </a:lnTo>
                  <a:lnTo>
                    <a:pt x="240074" y="276226"/>
                  </a:lnTo>
                  <a:lnTo>
                    <a:pt x="232113" y="275097"/>
                  </a:lnTo>
                  <a:lnTo>
                    <a:pt x="225468" y="274373"/>
                  </a:lnTo>
                  <a:lnTo>
                    <a:pt x="220141" y="274065"/>
                  </a:lnTo>
                  <a:lnTo>
                    <a:pt x="201067" y="282733"/>
                  </a:lnTo>
                  <a:lnTo>
                    <a:pt x="182591" y="288925"/>
                  </a:lnTo>
                  <a:lnTo>
                    <a:pt x="164709" y="292639"/>
                  </a:lnTo>
                  <a:lnTo>
                    <a:pt x="147421" y="293877"/>
                  </a:lnTo>
                  <a:lnTo>
                    <a:pt x="118196" y="291187"/>
                  </a:lnTo>
                  <a:lnTo>
                    <a:pt x="66190" y="269660"/>
                  </a:lnTo>
                  <a:lnTo>
                    <a:pt x="24415" y="228278"/>
                  </a:lnTo>
                  <a:lnTo>
                    <a:pt x="2712" y="176565"/>
                  </a:lnTo>
                  <a:lnTo>
                    <a:pt x="0" y="147447"/>
                  </a:lnTo>
                  <a:lnTo>
                    <a:pt x="2676" y="117754"/>
                  </a:lnTo>
                  <a:lnTo>
                    <a:pt x="24083" y="65418"/>
                  </a:lnTo>
                  <a:lnTo>
                    <a:pt x="65407" y="24110"/>
                  </a:lnTo>
                  <a:lnTo>
                    <a:pt x="117710" y="2686"/>
                  </a:lnTo>
                  <a:lnTo>
                    <a:pt x="14742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140" y="861372"/>
            <a:ext cx="8583295" cy="37693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75" dirty="0">
                <a:solidFill>
                  <a:srgbClr val="00AF50"/>
                </a:solidFill>
                <a:latin typeface="DejaVu Sans"/>
                <a:cs typeface="DejaVu Sans"/>
              </a:rPr>
              <a:t>Short </a:t>
            </a:r>
            <a:r>
              <a:rPr sz="2600" spc="-155" dirty="0">
                <a:solidFill>
                  <a:srgbClr val="00AF50"/>
                </a:solidFill>
                <a:latin typeface="DejaVu Sans"/>
                <a:cs typeface="DejaVu Sans"/>
              </a:rPr>
              <a:t>term </a:t>
            </a:r>
            <a:r>
              <a:rPr sz="2600" spc="-190" dirty="0">
                <a:solidFill>
                  <a:srgbClr val="00AF50"/>
                </a:solidFill>
                <a:latin typeface="DejaVu Sans"/>
                <a:cs typeface="DejaVu Sans"/>
              </a:rPr>
              <a:t>meal </a:t>
            </a:r>
            <a:r>
              <a:rPr sz="2600" spc="-100" dirty="0">
                <a:solidFill>
                  <a:srgbClr val="00AF50"/>
                </a:solidFill>
                <a:latin typeface="DejaVu Sans"/>
                <a:cs typeface="DejaVu Sans"/>
              </a:rPr>
              <a:t>initiators </a:t>
            </a:r>
            <a:r>
              <a:rPr sz="2600" spc="-220" dirty="0">
                <a:solidFill>
                  <a:srgbClr val="00AF50"/>
                </a:solidFill>
                <a:latin typeface="DejaVu Sans"/>
                <a:cs typeface="DejaVu Sans"/>
              </a:rPr>
              <a:t>and</a:t>
            </a:r>
            <a:r>
              <a:rPr sz="2600" spc="37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600" spc="-155" dirty="0">
                <a:solidFill>
                  <a:srgbClr val="00AF50"/>
                </a:solidFill>
                <a:latin typeface="DejaVu Sans"/>
                <a:cs typeface="DejaVu Sans"/>
              </a:rPr>
              <a:t>terminatoprs</a:t>
            </a:r>
            <a:endParaRPr sz="26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00" dirty="0">
                <a:solidFill>
                  <a:srgbClr val="00AF50"/>
                </a:solidFill>
                <a:latin typeface="DejaVu Sans"/>
                <a:cs typeface="DejaVu Sans"/>
              </a:rPr>
              <a:t>Ghrelin</a:t>
            </a:r>
            <a:r>
              <a:rPr sz="2600" spc="-100" dirty="0">
                <a:latin typeface="DejaVu Sans"/>
                <a:cs typeface="DejaVu Sans"/>
              </a:rPr>
              <a:t>, </a:t>
            </a:r>
            <a:r>
              <a:rPr sz="2600" spc="-155" dirty="0">
                <a:solidFill>
                  <a:srgbClr val="FFC000"/>
                </a:solidFill>
                <a:latin typeface="DejaVu Sans"/>
                <a:cs typeface="DejaVu Sans"/>
              </a:rPr>
              <a:t>PYY</a:t>
            </a:r>
            <a:r>
              <a:rPr sz="2600" spc="-155" dirty="0">
                <a:latin typeface="DejaVu Sans"/>
                <a:cs typeface="DejaVu Sans"/>
              </a:rPr>
              <a:t>, </a:t>
            </a:r>
            <a:r>
              <a:rPr sz="2600" spc="-145" dirty="0">
                <a:solidFill>
                  <a:srgbClr val="00AFEF"/>
                </a:solidFill>
                <a:latin typeface="DejaVu Sans"/>
                <a:cs typeface="DejaVu Sans"/>
              </a:rPr>
              <a:t>Pancreatic </a:t>
            </a:r>
            <a:r>
              <a:rPr sz="2600" spc="-120" dirty="0">
                <a:solidFill>
                  <a:srgbClr val="00AFEF"/>
                </a:solidFill>
                <a:latin typeface="DejaVu Sans"/>
                <a:cs typeface="DejaVu Sans"/>
              </a:rPr>
              <a:t>polypeptide</a:t>
            </a:r>
            <a:r>
              <a:rPr sz="2600" spc="-120" dirty="0">
                <a:latin typeface="DejaVu Sans"/>
                <a:cs typeface="DejaVu Sans"/>
              </a:rPr>
              <a:t>, </a:t>
            </a:r>
            <a:r>
              <a:rPr sz="2600" spc="-90" dirty="0">
                <a:solidFill>
                  <a:srgbClr val="D16248"/>
                </a:solidFill>
                <a:latin typeface="DejaVu Sans"/>
                <a:cs typeface="DejaVu Sans"/>
              </a:rPr>
              <a:t>Isulin</a:t>
            </a:r>
            <a:r>
              <a:rPr sz="2600" spc="-90" dirty="0">
                <a:latin typeface="DejaVu Sans"/>
                <a:cs typeface="DejaVu Sans"/>
              </a:rPr>
              <a:t>,</a:t>
            </a:r>
            <a:r>
              <a:rPr sz="2600" spc="35" dirty="0">
                <a:latin typeface="DejaVu Sans"/>
                <a:cs typeface="DejaVu Sans"/>
              </a:rPr>
              <a:t> </a:t>
            </a:r>
            <a:r>
              <a:rPr sz="2600" spc="-170" dirty="0">
                <a:solidFill>
                  <a:srgbClr val="00AF50"/>
                </a:solidFill>
                <a:latin typeface="DejaVu Sans"/>
                <a:cs typeface="DejaVu Sans"/>
              </a:rPr>
              <a:t>Amylin</a:t>
            </a:r>
            <a:endParaRPr sz="2600">
              <a:latin typeface="DejaVu Sans"/>
              <a:cs typeface="DejaVu Sans"/>
            </a:endParaRPr>
          </a:p>
          <a:p>
            <a:pPr marL="286385" marR="5080" indent="-274320">
              <a:lnSpc>
                <a:spcPts val="2810"/>
              </a:lnSpc>
              <a:spcBef>
                <a:spcPts val="64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50" dirty="0">
                <a:latin typeface="DejaVu Sans"/>
                <a:cs typeface="DejaVu Sans"/>
              </a:rPr>
              <a:t>Ghrelin(stomach,arcuate </a:t>
            </a:r>
            <a:r>
              <a:rPr sz="2600" spc="-145" dirty="0">
                <a:latin typeface="DejaVu Sans"/>
                <a:cs typeface="DejaVu Sans"/>
              </a:rPr>
              <a:t>nucleus)-</a:t>
            </a:r>
            <a:r>
              <a:rPr sz="2600" spc="-145" dirty="0">
                <a:solidFill>
                  <a:srgbClr val="FFC000"/>
                </a:solidFill>
                <a:latin typeface="DejaVu Sans"/>
                <a:cs typeface="DejaVu Sans"/>
              </a:rPr>
              <a:t> </a:t>
            </a:r>
            <a:r>
              <a:rPr sz="2600" u="heavy" spc="-16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DejaVu Sans"/>
                <a:cs typeface="DejaVu Sans"/>
              </a:rPr>
              <a:t>only </a:t>
            </a:r>
            <a:r>
              <a:rPr sz="2600" u="heavy" spc="-17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DejaVu Sans"/>
                <a:cs typeface="DejaVu Sans"/>
              </a:rPr>
              <a:t>orexenergic </a:t>
            </a:r>
            <a:r>
              <a:rPr sz="2600" u="heavy" spc="-19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DejaVu Sans"/>
                <a:cs typeface="DejaVu Sans"/>
              </a:rPr>
              <a:t>gut  </a:t>
            </a:r>
            <a:r>
              <a:rPr sz="2600" u="heavy" spc="-21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DejaVu Sans"/>
                <a:cs typeface="DejaVu Sans"/>
              </a:rPr>
              <a:t>hormone</a:t>
            </a:r>
            <a:endParaRPr sz="26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225" dirty="0">
                <a:latin typeface="DejaVu Sans"/>
                <a:cs typeface="DejaVu Sans"/>
              </a:rPr>
              <a:t>Most </a:t>
            </a:r>
            <a:r>
              <a:rPr sz="2600" spc="-90" dirty="0">
                <a:latin typeface="DejaVu Sans"/>
                <a:cs typeface="DejaVu Sans"/>
              </a:rPr>
              <a:t>likely </a:t>
            </a:r>
            <a:r>
              <a:rPr sz="2600" spc="-155" dirty="0">
                <a:latin typeface="DejaVu Sans"/>
                <a:cs typeface="DejaVu Sans"/>
              </a:rPr>
              <a:t>stimulates </a:t>
            </a:r>
            <a:r>
              <a:rPr sz="2600" spc="-125" dirty="0">
                <a:latin typeface="DejaVu Sans"/>
                <a:cs typeface="DejaVu Sans"/>
              </a:rPr>
              <a:t>NPY/AgRP</a:t>
            </a:r>
            <a:r>
              <a:rPr sz="2600" spc="155" dirty="0">
                <a:latin typeface="DejaVu Sans"/>
                <a:cs typeface="DejaVu Sans"/>
              </a:rPr>
              <a:t> </a:t>
            </a:r>
            <a:r>
              <a:rPr sz="2600" spc="-210" dirty="0">
                <a:latin typeface="DejaVu Sans"/>
                <a:cs typeface="DejaVu Sans"/>
              </a:rPr>
              <a:t>neurons</a:t>
            </a:r>
            <a:endParaRPr sz="26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10" dirty="0">
                <a:solidFill>
                  <a:srgbClr val="00AF50"/>
                </a:solidFill>
                <a:latin typeface="DejaVu Sans"/>
                <a:cs typeface="DejaVu Sans"/>
              </a:rPr>
              <a:t>PYY </a:t>
            </a:r>
            <a:r>
              <a:rPr sz="2600" spc="-60" dirty="0">
                <a:latin typeface="DejaVu Sans"/>
                <a:cs typeface="DejaVu Sans"/>
              </a:rPr>
              <a:t>( </a:t>
            </a:r>
            <a:r>
              <a:rPr sz="2600" spc="-105" dirty="0">
                <a:latin typeface="DejaVu Sans"/>
                <a:cs typeface="DejaVu Sans"/>
              </a:rPr>
              <a:t>ileum,</a:t>
            </a:r>
            <a:r>
              <a:rPr sz="2600" spc="-40" dirty="0">
                <a:latin typeface="DejaVu Sans"/>
                <a:cs typeface="DejaVu Sans"/>
              </a:rPr>
              <a:t> </a:t>
            </a:r>
            <a:r>
              <a:rPr sz="2600" spc="-135" dirty="0">
                <a:latin typeface="DejaVu Sans"/>
                <a:cs typeface="DejaVu Sans"/>
              </a:rPr>
              <a:t>colon)</a:t>
            </a:r>
            <a:endParaRPr sz="26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15" dirty="0">
                <a:latin typeface="DejaVu Sans"/>
                <a:cs typeface="DejaVu Sans"/>
              </a:rPr>
              <a:t>A/w </a:t>
            </a:r>
            <a:r>
              <a:rPr sz="2600" spc="-200" dirty="0">
                <a:latin typeface="DejaVu Sans"/>
                <a:cs typeface="DejaVu Sans"/>
              </a:rPr>
              <a:t>hyperphagia </a:t>
            </a:r>
            <a:r>
              <a:rPr sz="2600" spc="125" dirty="0">
                <a:latin typeface="DejaVu Sans"/>
                <a:cs typeface="DejaVu Sans"/>
              </a:rPr>
              <a:t>, </a:t>
            </a:r>
            <a:r>
              <a:rPr sz="2600" spc="-160" dirty="0">
                <a:latin typeface="DejaVu Sans"/>
                <a:cs typeface="DejaVu Sans"/>
              </a:rPr>
              <a:t>obesity </a:t>
            </a:r>
            <a:r>
              <a:rPr sz="2600" spc="-105" dirty="0">
                <a:latin typeface="DejaVu Sans"/>
                <a:cs typeface="DejaVu Sans"/>
              </a:rPr>
              <a:t>in </a:t>
            </a:r>
            <a:r>
              <a:rPr sz="2600" u="heavy" spc="-10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Prader-Willi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600" u="heavy" spc="-229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syndrome</a:t>
            </a:r>
            <a:endParaRPr sz="2600">
              <a:latin typeface="DejaVu Sans"/>
              <a:cs typeface="DejaVu Sans"/>
            </a:endParaRPr>
          </a:p>
          <a:p>
            <a:pPr marL="286385" marR="1153160" indent="-274320">
              <a:lnSpc>
                <a:spcPts val="2810"/>
              </a:lnSpc>
              <a:spcBef>
                <a:spcPts val="64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50" dirty="0">
                <a:solidFill>
                  <a:srgbClr val="A9432B"/>
                </a:solidFill>
                <a:latin typeface="DejaVu Sans"/>
                <a:cs typeface="DejaVu Sans"/>
              </a:rPr>
              <a:t>Amylin</a:t>
            </a:r>
            <a:r>
              <a:rPr sz="2600" spc="-150" dirty="0">
                <a:latin typeface="DejaVu Sans"/>
                <a:cs typeface="DejaVu Sans"/>
              </a:rPr>
              <a:t>(pancreatic </a:t>
            </a:r>
            <a:r>
              <a:rPr sz="2600" spc="-215" dirty="0">
                <a:latin typeface="DejaVu Sans"/>
                <a:cs typeface="DejaVu Sans"/>
              </a:rPr>
              <a:t>ß </a:t>
            </a:r>
            <a:r>
              <a:rPr sz="2600" spc="-70" dirty="0">
                <a:latin typeface="DejaVu Sans"/>
                <a:cs typeface="DejaVu Sans"/>
              </a:rPr>
              <a:t>cells), </a:t>
            </a:r>
            <a:r>
              <a:rPr sz="2600" spc="-110" dirty="0">
                <a:solidFill>
                  <a:srgbClr val="A9432B"/>
                </a:solidFill>
                <a:latin typeface="DejaVu Sans"/>
                <a:cs typeface="DejaVu Sans"/>
              </a:rPr>
              <a:t>PYY </a:t>
            </a:r>
            <a:r>
              <a:rPr sz="2600" spc="-345" dirty="0">
                <a:latin typeface="DejaVu Sans"/>
                <a:cs typeface="DejaVu Sans"/>
              </a:rPr>
              <a:t>– </a:t>
            </a:r>
            <a:r>
              <a:rPr sz="2600" spc="-155" dirty="0">
                <a:latin typeface="DejaVu Sans"/>
                <a:cs typeface="DejaVu Sans"/>
              </a:rPr>
              <a:t>both </a:t>
            </a:r>
            <a:r>
              <a:rPr sz="2600" spc="-135" dirty="0">
                <a:latin typeface="DejaVu Sans"/>
                <a:cs typeface="DejaVu Sans"/>
              </a:rPr>
              <a:t>stimulate  </a:t>
            </a:r>
            <a:r>
              <a:rPr sz="2600" spc="-175" dirty="0">
                <a:latin typeface="DejaVu Sans"/>
                <a:cs typeface="DejaVu Sans"/>
              </a:rPr>
              <a:t>POMC/CART</a:t>
            </a:r>
            <a:r>
              <a:rPr sz="2600" spc="-125" dirty="0">
                <a:latin typeface="DejaVu Sans"/>
                <a:cs typeface="DejaVu Sans"/>
              </a:rPr>
              <a:t> </a:t>
            </a:r>
            <a:r>
              <a:rPr sz="2600" spc="-204" dirty="0">
                <a:latin typeface="DejaVu Sans"/>
                <a:cs typeface="DejaVu Sans"/>
              </a:rPr>
              <a:t>neurons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30" y="656590"/>
            <a:ext cx="1955067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351" y="1016888"/>
            <a:ext cx="1462868" cy="271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83108"/>
            <a:ext cx="2321560" cy="824865"/>
            <a:chOff x="0" y="483108"/>
            <a:chExt cx="2321560" cy="824865"/>
          </a:xfrm>
        </p:grpSpPr>
        <p:sp>
          <p:nvSpPr>
            <p:cNvPr id="5" name="object 5"/>
            <p:cNvSpPr/>
            <p:nvPr/>
          </p:nvSpPr>
          <p:spPr>
            <a:xfrm>
              <a:off x="0" y="483108"/>
              <a:ext cx="2321052" cy="458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48868"/>
              <a:ext cx="1749552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2897632"/>
            <a:ext cx="1748155" cy="490220"/>
            <a:chOff x="0" y="2897632"/>
            <a:chExt cx="1748155" cy="490220"/>
          </a:xfrm>
        </p:grpSpPr>
        <p:sp>
          <p:nvSpPr>
            <p:cNvPr id="8" name="object 8"/>
            <p:cNvSpPr/>
            <p:nvPr/>
          </p:nvSpPr>
          <p:spPr>
            <a:xfrm>
              <a:off x="0" y="3017520"/>
              <a:ext cx="1748027" cy="3703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183" y="2902204"/>
              <a:ext cx="1414038" cy="1691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190" y="2929636"/>
              <a:ext cx="755015" cy="83820"/>
            </a:xfrm>
            <a:custGeom>
              <a:avLst/>
              <a:gdLst/>
              <a:ahLst/>
              <a:cxnLst/>
              <a:rect l="l" t="t" r="r" b="b"/>
              <a:pathLst>
                <a:path w="755015" h="83819">
                  <a:moveTo>
                    <a:pt x="734999" y="23240"/>
                  </a:moveTo>
                  <a:lnTo>
                    <a:pt x="715352" y="83565"/>
                  </a:lnTo>
                  <a:lnTo>
                    <a:pt x="754646" y="83565"/>
                  </a:lnTo>
                  <a:lnTo>
                    <a:pt x="734999" y="23240"/>
                  </a:lnTo>
                  <a:close/>
                </a:path>
                <a:path w="755015" h="83819">
                  <a:moveTo>
                    <a:pt x="142925" y="126"/>
                  </a:moveTo>
                  <a:lnTo>
                    <a:pt x="134112" y="634"/>
                  </a:lnTo>
                  <a:lnTo>
                    <a:pt x="134112" y="52958"/>
                  </a:lnTo>
                  <a:lnTo>
                    <a:pt x="139014" y="53466"/>
                  </a:lnTo>
                  <a:lnTo>
                    <a:pt x="142887" y="53720"/>
                  </a:lnTo>
                  <a:lnTo>
                    <a:pt x="145719" y="53720"/>
                  </a:lnTo>
                  <a:lnTo>
                    <a:pt x="183883" y="35559"/>
                  </a:lnTo>
                  <a:lnTo>
                    <a:pt x="183883" y="25526"/>
                  </a:lnTo>
                  <a:lnTo>
                    <a:pt x="181323" y="14378"/>
                  </a:lnTo>
                  <a:lnTo>
                    <a:pt x="173643" y="6445"/>
                  </a:lnTo>
                  <a:lnTo>
                    <a:pt x="160844" y="1702"/>
                  </a:lnTo>
                  <a:lnTo>
                    <a:pt x="142925" y="126"/>
                  </a:lnTo>
                  <a:close/>
                </a:path>
                <a:path w="755015" h="83819">
                  <a:moveTo>
                    <a:pt x="8813" y="126"/>
                  </a:moveTo>
                  <a:lnTo>
                    <a:pt x="0" y="634"/>
                  </a:lnTo>
                  <a:lnTo>
                    <a:pt x="0" y="52958"/>
                  </a:lnTo>
                  <a:lnTo>
                    <a:pt x="4902" y="53466"/>
                  </a:lnTo>
                  <a:lnTo>
                    <a:pt x="8775" y="53720"/>
                  </a:lnTo>
                  <a:lnTo>
                    <a:pt x="11607" y="53720"/>
                  </a:lnTo>
                  <a:lnTo>
                    <a:pt x="49771" y="35559"/>
                  </a:lnTo>
                  <a:lnTo>
                    <a:pt x="49771" y="25526"/>
                  </a:lnTo>
                  <a:lnTo>
                    <a:pt x="47211" y="14378"/>
                  </a:lnTo>
                  <a:lnTo>
                    <a:pt x="39531" y="6445"/>
                  </a:lnTo>
                  <a:lnTo>
                    <a:pt x="26732" y="1702"/>
                  </a:lnTo>
                  <a:lnTo>
                    <a:pt x="8813" y="126"/>
                  </a:lnTo>
                  <a:close/>
                </a:path>
                <a:path w="755015" h="83819">
                  <a:moveTo>
                    <a:pt x="579386" y="0"/>
                  </a:moveTo>
                  <a:lnTo>
                    <a:pt x="576262" y="0"/>
                  </a:lnTo>
                  <a:lnTo>
                    <a:pt x="572985" y="253"/>
                  </a:lnTo>
                  <a:lnTo>
                    <a:pt x="569556" y="634"/>
                  </a:lnTo>
                  <a:lnTo>
                    <a:pt x="569556" y="46100"/>
                  </a:lnTo>
                  <a:lnTo>
                    <a:pt x="574916" y="46481"/>
                  </a:lnTo>
                  <a:lnTo>
                    <a:pt x="579018" y="46736"/>
                  </a:lnTo>
                  <a:lnTo>
                    <a:pt x="581837" y="46736"/>
                  </a:lnTo>
                  <a:lnTo>
                    <a:pt x="616889" y="31495"/>
                  </a:lnTo>
                  <a:lnTo>
                    <a:pt x="616889" y="21589"/>
                  </a:lnTo>
                  <a:lnTo>
                    <a:pt x="616889" y="13588"/>
                  </a:lnTo>
                  <a:lnTo>
                    <a:pt x="588444" y="289"/>
                  </a:lnTo>
                  <a:lnTo>
                    <a:pt x="579386" y="0"/>
                  </a:lnTo>
                  <a:close/>
                </a:path>
              </a:pathLst>
            </a:custGeom>
            <a:ln w="9144">
              <a:solidFill>
                <a:srgbClr val="675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5137" y="2923413"/>
              <a:ext cx="91744" cy="1267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183" y="2902839"/>
              <a:ext cx="1297940" cy="165735"/>
            </a:xfrm>
            <a:custGeom>
              <a:avLst/>
              <a:gdLst/>
              <a:ahLst/>
              <a:cxnLst/>
              <a:rect l="l" t="t" r="r" b="b"/>
              <a:pathLst>
                <a:path w="1297940" h="165735">
                  <a:moveTo>
                    <a:pt x="1193312" y="2159"/>
                  </a:moveTo>
                  <a:lnTo>
                    <a:pt x="1297706" y="2159"/>
                  </a:lnTo>
                  <a:lnTo>
                    <a:pt x="1297706" y="27940"/>
                  </a:lnTo>
                  <a:lnTo>
                    <a:pt x="1222268" y="27940"/>
                  </a:lnTo>
                  <a:lnTo>
                    <a:pt x="1222268" y="66293"/>
                  </a:lnTo>
                  <a:lnTo>
                    <a:pt x="1276370" y="66293"/>
                  </a:lnTo>
                  <a:lnTo>
                    <a:pt x="1276370" y="90931"/>
                  </a:lnTo>
                  <a:lnTo>
                    <a:pt x="1222268" y="90931"/>
                  </a:lnTo>
                  <a:lnTo>
                    <a:pt x="1222268" y="139954"/>
                  </a:lnTo>
                  <a:lnTo>
                    <a:pt x="1296436" y="139954"/>
                  </a:lnTo>
                  <a:lnTo>
                    <a:pt x="1296436" y="165735"/>
                  </a:lnTo>
                  <a:lnTo>
                    <a:pt x="1193312" y="165735"/>
                  </a:lnTo>
                  <a:lnTo>
                    <a:pt x="1193312" y="2159"/>
                  </a:lnTo>
                  <a:close/>
                </a:path>
                <a:path w="1297940" h="165735">
                  <a:moveTo>
                    <a:pt x="1038575" y="2159"/>
                  </a:moveTo>
                  <a:lnTo>
                    <a:pt x="1174008" y="2159"/>
                  </a:lnTo>
                  <a:lnTo>
                    <a:pt x="1174008" y="27940"/>
                  </a:lnTo>
                  <a:lnTo>
                    <a:pt x="1119614" y="27940"/>
                  </a:lnTo>
                  <a:lnTo>
                    <a:pt x="1119614" y="165735"/>
                  </a:lnTo>
                  <a:lnTo>
                    <a:pt x="1090582" y="165735"/>
                  </a:lnTo>
                  <a:lnTo>
                    <a:pt x="1090582" y="27940"/>
                  </a:lnTo>
                  <a:lnTo>
                    <a:pt x="1038575" y="27940"/>
                  </a:lnTo>
                  <a:lnTo>
                    <a:pt x="1038575" y="2159"/>
                  </a:lnTo>
                  <a:close/>
                </a:path>
                <a:path w="1297940" h="165735">
                  <a:moveTo>
                    <a:pt x="157525" y="2159"/>
                  </a:moveTo>
                  <a:lnTo>
                    <a:pt x="186545" y="2159"/>
                  </a:lnTo>
                  <a:lnTo>
                    <a:pt x="186545" y="165735"/>
                  </a:lnTo>
                  <a:lnTo>
                    <a:pt x="157525" y="165735"/>
                  </a:lnTo>
                  <a:lnTo>
                    <a:pt x="157525" y="2159"/>
                  </a:lnTo>
                  <a:close/>
                </a:path>
                <a:path w="1297940" h="165735">
                  <a:moveTo>
                    <a:pt x="0" y="2159"/>
                  </a:moveTo>
                  <a:lnTo>
                    <a:pt x="29027" y="2159"/>
                  </a:lnTo>
                  <a:lnTo>
                    <a:pt x="29027" y="66293"/>
                  </a:lnTo>
                  <a:lnTo>
                    <a:pt x="94101" y="66293"/>
                  </a:lnTo>
                  <a:lnTo>
                    <a:pt x="94101" y="2159"/>
                  </a:lnTo>
                  <a:lnTo>
                    <a:pt x="122778" y="2159"/>
                  </a:lnTo>
                  <a:lnTo>
                    <a:pt x="122778" y="165735"/>
                  </a:lnTo>
                  <a:lnTo>
                    <a:pt x="94101" y="165735"/>
                  </a:lnTo>
                  <a:lnTo>
                    <a:pt x="94101" y="92075"/>
                  </a:lnTo>
                  <a:lnTo>
                    <a:pt x="29027" y="92075"/>
                  </a:lnTo>
                  <a:lnTo>
                    <a:pt x="29027" y="165735"/>
                  </a:lnTo>
                  <a:lnTo>
                    <a:pt x="0" y="165735"/>
                  </a:lnTo>
                  <a:lnTo>
                    <a:pt x="0" y="2159"/>
                  </a:lnTo>
                  <a:close/>
                </a:path>
                <a:path w="1297940" h="165735">
                  <a:moveTo>
                    <a:pt x="389021" y="1143"/>
                  </a:moveTo>
                  <a:lnTo>
                    <a:pt x="435412" y="7786"/>
                  </a:lnTo>
                  <a:lnTo>
                    <a:pt x="462463" y="38296"/>
                  </a:lnTo>
                  <a:lnTo>
                    <a:pt x="463583" y="50037"/>
                  </a:lnTo>
                  <a:lnTo>
                    <a:pt x="459439" y="74687"/>
                  </a:lnTo>
                  <a:lnTo>
                    <a:pt x="447009" y="92265"/>
                  </a:lnTo>
                  <a:lnTo>
                    <a:pt x="426292" y="102794"/>
                  </a:lnTo>
                  <a:lnTo>
                    <a:pt x="397289" y="106299"/>
                  </a:lnTo>
                  <a:lnTo>
                    <a:pt x="394012" y="106299"/>
                  </a:lnTo>
                  <a:lnTo>
                    <a:pt x="389618" y="106044"/>
                  </a:lnTo>
                  <a:lnTo>
                    <a:pt x="384119" y="105537"/>
                  </a:lnTo>
                  <a:lnTo>
                    <a:pt x="384119" y="165735"/>
                  </a:lnTo>
                  <a:lnTo>
                    <a:pt x="355086" y="165735"/>
                  </a:lnTo>
                  <a:lnTo>
                    <a:pt x="355086" y="2286"/>
                  </a:lnTo>
                  <a:lnTo>
                    <a:pt x="368093" y="1785"/>
                  </a:lnTo>
                  <a:lnTo>
                    <a:pt x="378083" y="1428"/>
                  </a:lnTo>
                  <a:lnTo>
                    <a:pt x="385058" y="1214"/>
                  </a:lnTo>
                  <a:lnTo>
                    <a:pt x="389021" y="1143"/>
                  </a:lnTo>
                  <a:close/>
                </a:path>
                <a:path w="1297940" h="165735">
                  <a:moveTo>
                    <a:pt x="254909" y="1143"/>
                  </a:moveTo>
                  <a:lnTo>
                    <a:pt x="301300" y="7786"/>
                  </a:lnTo>
                  <a:lnTo>
                    <a:pt x="328351" y="38296"/>
                  </a:lnTo>
                  <a:lnTo>
                    <a:pt x="329471" y="50037"/>
                  </a:lnTo>
                  <a:lnTo>
                    <a:pt x="325327" y="74687"/>
                  </a:lnTo>
                  <a:lnTo>
                    <a:pt x="312897" y="92265"/>
                  </a:lnTo>
                  <a:lnTo>
                    <a:pt x="292180" y="102794"/>
                  </a:lnTo>
                  <a:lnTo>
                    <a:pt x="263177" y="106299"/>
                  </a:lnTo>
                  <a:lnTo>
                    <a:pt x="259900" y="106299"/>
                  </a:lnTo>
                  <a:lnTo>
                    <a:pt x="255506" y="106044"/>
                  </a:lnTo>
                  <a:lnTo>
                    <a:pt x="250007" y="105537"/>
                  </a:lnTo>
                  <a:lnTo>
                    <a:pt x="250007" y="165735"/>
                  </a:lnTo>
                  <a:lnTo>
                    <a:pt x="220974" y="165735"/>
                  </a:lnTo>
                  <a:lnTo>
                    <a:pt x="220974" y="2286"/>
                  </a:lnTo>
                  <a:lnTo>
                    <a:pt x="233981" y="1785"/>
                  </a:lnTo>
                  <a:lnTo>
                    <a:pt x="243971" y="1428"/>
                  </a:lnTo>
                  <a:lnTo>
                    <a:pt x="250946" y="1214"/>
                  </a:lnTo>
                  <a:lnTo>
                    <a:pt x="254909" y="1143"/>
                  </a:lnTo>
                  <a:close/>
                </a:path>
                <a:path w="1297940" h="165735">
                  <a:moveTo>
                    <a:pt x="978644" y="0"/>
                  </a:moveTo>
                  <a:lnTo>
                    <a:pt x="991369" y="0"/>
                  </a:lnTo>
                  <a:lnTo>
                    <a:pt x="1057104" y="165735"/>
                  </a:lnTo>
                  <a:lnTo>
                    <a:pt x="1025075" y="165735"/>
                  </a:lnTo>
                  <a:lnTo>
                    <a:pt x="1013137" y="132587"/>
                  </a:lnTo>
                  <a:lnTo>
                    <a:pt x="957092" y="132587"/>
                  </a:lnTo>
                  <a:lnTo>
                    <a:pt x="945713" y="165735"/>
                  </a:lnTo>
                  <a:lnTo>
                    <a:pt x="915118" y="165735"/>
                  </a:lnTo>
                  <a:lnTo>
                    <a:pt x="913455" y="165735"/>
                  </a:lnTo>
                  <a:lnTo>
                    <a:pt x="881628" y="165735"/>
                  </a:lnTo>
                  <a:lnTo>
                    <a:pt x="837991" y="98171"/>
                  </a:lnTo>
                  <a:lnTo>
                    <a:pt x="833597" y="98171"/>
                  </a:lnTo>
                  <a:lnTo>
                    <a:pt x="827463" y="97917"/>
                  </a:lnTo>
                  <a:lnTo>
                    <a:pt x="819564" y="97409"/>
                  </a:lnTo>
                  <a:lnTo>
                    <a:pt x="819564" y="165735"/>
                  </a:lnTo>
                  <a:lnTo>
                    <a:pt x="789426" y="165735"/>
                  </a:lnTo>
                  <a:lnTo>
                    <a:pt x="789426" y="2159"/>
                  </a:lnTo>
                  <a:lnTo>
                    <a:pt x="791065" y="2159"/>
                  </a:lnTo>
                  <a:lnTo>
                    <a:pt x="797351" y="1905"/>
                  </a:lnTo>
                  <a:lnTo>
                    <a:pt x="808299" y="1397"/>
                  </a:lnTo>
                  <a:lnTo>
                    <a:pt x="816102" y="990"/>
                  </a:lnTo>
                  <a:lnTo>
                    <a:pt x="823112" y="714"/>
                  </a:lnTo>
                  <a:lnTo>
                    <a:pt x="829328" y="557"/>
                  </a:lnTo>
                  <a:lnTo>
                    <a:pt x="834753" y="508"/>
                  </a:lnTo>
                  <a:lnTo>
                    <a:pt x="861999" y="3530"/>
                  </a:lnTo>
                  <a:lnTo>
                    <a:pt x="881462" y="12588"/>
                  </a:lnTo>
                  <a:lnTo>
                    <a:pt x="893140" y="27672"/>
                  </a:lnTo>
                  <a:lnTo>
                    <a:pt x="897034" y="48768"/>
                  </a:lnTo>
                  <a:lnTo>
                    <a:pt x="896496" y="55860"/>
                  </a:lnTo>
                  <a:lnTo>
                    <a:pt x="873035" y="89167"/>
                  </a:lnTo>
                  <a:lnTo>
                    <a:pt x="866782" y="92075"/>
                  </a:lnTo>
                  <a:lnTo>
                    <a:pt x="914077" y="164211"/>
                  </a:lnTo>
                  <a:lnTo>
                    <a:pt x="978644" y="0"/>
                  </a:lnTo>
                  <a:close/>
                </a:path>
              </a:pathLst>
            </a:custGeom>
            <a:ln w="9144">
              <a:solidFill>
                <a:srgbClr val="675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8589" y="2897632"/>
              <a:ext cx="108203" cy="1783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5000" y="2897632"/>
              <a:ext cx="293395" cy="1783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739" y="3102305"/>
            <a:ext cx="1828164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DejaVu Sans"/>
                <a:cs typeface="DejaVu Sans"/>
              </a:rPr>
              <a:t>recognized </a:t>
            </a:r>
            <a:r>
              <a:rPr sz="1800" spc="-80" dirty="0">
                <a:latin typeface="DejaVu Sans"/>
                <a:cs typeface="DejaVu Sans"/>
              </a:rPr>
              <a:t>that</a:t>
            </a:r>
            <a:r>
              <a:rPr sz="1800" spc="10" dirty="0">
                <a:latin typeface="DejaVu Sans"/>
                <a:cs typeface="DejaVu Sans"/>
              </a:rPr>
              <a:t> </a:t>
            </a:r>
            <a:r>
              <a:rPr sz="1800" spc="55" dirty="0">
                <a:latin typeface="DejaVu Sans"/>
                <a:cs typeface="DejaVu Sans"/>
              </a:rPr>
              <a:t>: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DejaVu Sans"/>
              <a:cs typeface="DejaVu Sans"/>
            </a:endParaRPr>
          </a:p>
          <a:p>
            <a:pPr marL="12700" marR="84455" algn="just">
              <a:lnSpc>
                <a:spcPct val="100000"/>
              </a:lnSpc>
              <a:spcBef>
                <a:spcPts val="5"/>
              </a:spcBef>
            </a:pPr>
            <a:r>
              <a:rPr sz="1800" spc="-135" dirty="0">
                <a:latin typeface="DejaVu Sans"/>
                <a:cs typeface="DejaVu Sans"/>
              </a:rPr>
              <a:t>“sudden </a:t>
            </a:r>
            <a:r>
              <a:rPr sz="1800" spc="-120" dirty="0">
                <a:latin typeface="DejaVu Sans"/>
                <a:cs typeface="DejaVu Sans"/>
              </a:rPr>
              <a:t>death </a:t>
            </a:r>
            <a:r>
              <a:rPr sz="1800" spc="-105" dirty="0">
                <a:latin typeface="DejaVu Sans"/>
                <a:cs typeface="DejaVu Sans"/>
              </a:rPr>
              <a:t>is  </a:t>
            </a:r>
            <a:r>
              <a:rPr sz="1800" spc="-145" dirty="0">
                <a:latin typeface="DejaVu Sans"/>
                <a:cs typeface="DejaVu Sans"/>
              </a:rPr>
              <a:t>more</a:t>
            </a:r>
            <a:endParaRPr sz="1800">
              <a:latin typeface="DejaVu Sans"/>
              <a:cs typeface="DejaVu San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80" dirty="0">
                <a:latin typeface="DejaVu Sans"/>
                <a:cs typeface="DejaVu Sans"/>
              </a:rPr>
              <a:t>common </a:t>
            </a:r>
            <a:r>
              <a:rPr sz="1800" spc="-75" dirty="0">
                <a:latin typeface="DejaVu Sans"/>
                <a:cs typeface="DejaVu Sans"/>
              </a:rPr>
              <a:t>in </a:t>
            </a:r>
            <a:r>
              <a:rPr sz="1800" spc="-130" dirty="0">
                <a:latin typeface="DejaVu Sans"/>
                <a:cs typeface="DejaVu Sans"/>
              </a:rPr>
              <a:t>those  </a:t>
            </a:r>
            <a:r>
              <a:rPr sz="1800" spc="-145" dirty="0">
                <a:latin typeface="DejaVu Sans"/>
                <a:cs typeface="DejaVu Sans"/>
              </a:rPr>
              <a:t>who </a:t>
            </a:r>
            <a:r>
              <a:rPr sz="1800" spc="-114" dirty="0">
                <a:latin typeface="DejaVu Sans"/>
                <a:cs typeface="DejaVu Sans"/>
              </a:rPr>
              <a:t>are </a:t>
            </a:r>
            <a:r>
              <a:rPr sz="1800" spc="-95" dirty="0">
                <a:latin typeface="DejaVu Sans"/>
                <a:cs typeface="DejaVu Sans"/>
              </a:rPr>
              <a:t>naturally  </a:t>
            </a:r>
            <a:r>
              <a:rPr sz="1800" spc="-45" dirty="0">
                <a:latin typeface="DejaVu Sans"/>
                <a:cs typeface="DejaVu Sans"/>
              </a:rPr>
              <a:t>fat </a:t>
            </a:r>
            <a:r>
              <a:rPr sz="1800" spc="-120" dirty="0">
                <a:latin typeface="DejaVu Sans"/>
                <a:cs typeface="DejaVu Sans"/>
              </a:rPr>
              <a:t>than </a:t>
            </a:r>
            <a:r>
              <a:rPr sz="1800" spc="-75" dirty="0">
                <a:latin typeface="DejaVu Sans"/>
                <a:cs typeface="DejaVu Sans"/>
              </a:rPr>
              <a:t>in</a:t>
            </a:r>
            <a:r>
              <a:rPr sz="1800" dirty="0">
                <a:latin typeface="DejaVu Sans"/>
                <a:cs typeface="DejaVu Sans"/>
              </a:rPr>
              <a:t> </a:t>
            </a:r>
            <a:r>
              <a:rPr sz="1800" spc="-55" dirty="0">
                <a:latin typeface="DejaVu Sans"/>
                <a:cs typeface="DejaVu Sans"/>
              </a:rPr>
              <a:t>lean.”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86000" y="0"/>
            <a:ext cx="6858000" cy="51434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1409"/>
            <a:ext cx="7956550" cy="2708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40" dirty="0">
                <a:latin typeface="DejaVu Sans"/>
                <a:cs typeface="DejaVu Sans"/>
              </a:rPr>
              <a:t>Insulin </a:t>
            </a:r>
            <a:r>
              <a:rPr sz="2600" spc="-160" dirty="0">
                <a:latin typeface="DejaVu Sans"/>
                <a:cs typeface="DejaVu Sans"/>
              </a:rPr>
              <a:t>resistance </a:t>
            </a:r>
            <a:r>
              <a:rPr sz="2600" spc="-190" dirty="0">
                <a:latin typeface="DejaVu Sans"/>
                <a:cs typeface="DejaVu Sans"/>
              </a:rPr>
              <a:t>&amp; </a:t>
            </a:r>
            <a:r>
              <a:rPr sz="2600" spc="-260" dirty="0">
                <a:latin typeface="DejaVu Sans"/>
                <a:cs typeface="DejaVu Sans"/>
              </a:rPr>
              <a:t>Type </a:t>
            </a:r>
            <a:r>
              <a:rPr sz="2600" spc="-290" dirty="0">
                <a:latin typeface="DejaVu Sans"/>
                <a:cs typeface="DejaVu Sans"/>
              </a:rPr>
              <a:t>2 </a:t>
            </a:r>
            <a:r>
              <a:rPr sz="2600" spc="-405" dirty="0">
                <a:latin typeface="DejaVu Sans"/>
                <a:cs typeface="DejaVu Sans"/>
              </a:rPr>
              <a:t>DM</a:t>
            </a:r>
            <a:r>
              <a:rPr sz="2600" spc="-430" dirty="0">
                <a:latin typeface="DejaVu Sans"/>
                <a:cs typeface="DejaVu Sans"/>
              </a:rPr>
              <a:t> </a:t>
            </a:r>
            <a:r>
              <a:rPr sz="2600" spc="-345" dirty="0">
                <a:latin typeface="DejaVu Sans"/>
                <a:cs typeface="DejaVu Sans"/>
              </a:rPr>
              <a:t>–</a:t>
            </a:r>
            <a:endParaRPr sz="26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290" dirty="0">
                <a:latin typeface="DejaVu Sans"/>
                <a:cs typeface="DejaVu Sans"/>
              </a:rPr>
              <a:t>80 </a:t>
            </a:r>
            <a:r>
              <a:rPr sz="2600" spc="-910" dirty="0">
                <a:latin typeface="DejaVu Sans"/>
                <a:cs typeface="DejaVu Sans"/>
              </a:rPr>
              <a:t>%</a:t>
            </a:r>
            <a:r>
              <a:rPr sz="2600" spc="-95" dirty="0">
                <a:latin typeface="DejaVu Sans"/>
                <a:cs typeface="DejaVu Sans"/>
              </a:rPr>
              <a:t> </a:t>
            </a:r>
            <a:r>
              <a:rPr sz="2600" spc="-254" dirty="0">
                <a:latin typeface="DejaVu Sans"/>
                <a:cs typeface="DejaVu Sans"/>
              </a:rPr>
              <a:t>Type </a:t>
            </a:r>
            <a:r>
              <a:rPr sz="2600" spc="-290" dirty="0">
                <a:latin typeface="DejaVu Sans"/>
                <a:cs typeface="DejaVu Sans"/>
              </a:rPr>
              <a:t>2 </a:t>
            </a:r>
            <a:r>
              <a:rPr sz="2600" spc="-405" dirty="0">
                <a:latin typeface="DejaVu Sans"/>
                <a:cs typeface="DejaVu Sans"/>
              </a:rPr>
              <a:t>DM </a:t>
            </a:r>
            <a:r>
              <a:rPr sz="2600" spc="-160" dirty="0">
                <a:latin typeface="DejaVu Sans"/>
                <a:cs typeface="DejaVu Sans"/>
              </a:rPr>
              <a:t>are</a:t>
            </a:r>
            <a:r>
              <a:rPr sz="2600" spc="-495" dirty="0">
                <a:latin typeface="DejaVu Sans"/>
                <a:cs typeface="DejaVu Sans"/>
              </a:rPr>
              <a:t> </a:t>
            </a:r>
            <a:r>
              <a:rPr sz="2600" spc="-215" dirty="0">
                <a:latin typeface="DejaVu Sans"/>
                <a:cs typeface="DejaVu Sans"/>
              </a:rPr>
              <a:t>obese</a:t>
            </a:r>
            <a:endParaRPr sz="26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16248"/>
              </a:buClr>
              <a:buFont typeface="DejaVu Sans"/>
              <a:buChar char=""/>
            </a:pPr>
            <a:endParaRPr sz="37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30" dirty="0">
                <a:latin typeface="DejaVu Sans"/>
                <a:cs typeface="DejaVu Sans"/>
              </a:rPr>
              <a:t>Circulating </a:t>
            </a:r>
            <a:r>
              <a:rPr sz="2600" spc="-160" dirty="0">
                <a:latin typeface="DejaVu Sans"/>
                <a:cs typeface="DejaVu Sans"/>
              </a:rPr>
              <a:t>peptides</a:t>
            </a:r>
            <a:r>
              <a:rPr sz="2600" spc="10" dirty="0">
                <a:latin typeface="DejaVu Sans"/>
                <a:cs typeface="DejaVu Sans"/>
              </a:rPr>
              <a:t> </a:t>
            </a:r>
            <a:r>
              <a:rPr sz="2600" spc="-345" dirty="0">
                <a:latin typeface="DejaVu Sans"/>
                <a:cs typeface="DejaVu Sans"/>
              </a:rPr>
              <a:t>–</a:t>
            </a:r>
            <a:endParaRPr sz="2600">
              <a:latin typeface="DejaVu Sans"/>
              <a:cs typeface="DejaVu Sans"/>
            </a:endParaRPr>
          </a:p>
          <a:p>
            <a:pPr marL="286385" marR="5080">
              <a:lnSpc>
                <a:spcPct val="100000"/>
              </a:lnSpc>
            </a:pPr>
            <a:r>
              <a:rPr sz="2600" spc="-114" dirty="0">
                <a:latin typeface="DejaVu Sans"/>
                <a:cs typeface="DejaVu Sans"/>
              </a:rPr>
              <a:t>TNFα, </a:t>
            </a:r>
            <a:r>
              <a:rPr sz="2600" spc="-90" dirty="0">
                <a:latin typeface="DejaVu Sans"/>
                <a:cs typeface="DejaVu Sans"/>
              </a:rPr>
              <a:t>IL6, </a:t>
            </a:r>
            <a:r>
              <a:rPr sz="2600" spc="-180" dirty="0">
                <a:latin typeface="DejaVu Sans"/>
                <a:cs typeface="DejaVu Sans"/>
              </a:rPr>
              <a:t>RBP6, </a:t>
            </a:r>
            <a:r>
              <a:rPr sz="2600" spc="-120" dirty="0">
                <a:latin typeface="DejaVu Sans"/>
                <a:cs typeface="DejaVu Sans"/>
              </a:rPr>
              <a:t>Adiponectin, </a:t>
            </a:r>
            <a:r>
              <a:rPr sz="2600" spc="-175" dirty="0">
                <a:latin typeface="DejaVu Sans"/>
                <a:cs typeface="DejaVu Sans"/>
              </a:rPr>
              <a:t>Resistin </a:t>
            </a:r>
            <a:r>
              <a:rPr sz="2600" spc="-229" dirty="0">
                <a:latin typeface="DejaVu Sans"/>
                <a:cs typeface="DejaVu Sans"/>
              </a:rPr>
              <a:t>have </a:t>
            </a:r>
            <a:r>
              <a:rPr sz="2600" spc="-120" dirty="0">
                <a:latin typeface="DejaVu Sans"/>
                <a:cs typeface="DejaVu Sans"/>
              </a:rPr>
              <a:t>altered  </a:t>
            </a:r>
            <a:r>
              <a:rPr sz="2600" spc="-190" dirty="0">
                <a:latin typeface="DejaVu Sans"/>
                <a:cs typeface="DejaVu Sans"/>
              </a:rPr>
              <a:t>expression &amp; </a:t>
            </a:r>
            <a:r>
              <a:rPr sz="2600" spc="-165" dirty="0">
                <a:latin typeface="DejaVu Sans"/>
                <a:cs typeface="DejaVu Sans"/>
              </a:rPr>
              <a:t>modify </a:t>
            </a:r>
            <a:r>
              <a:rPr sz="2600" spc="-135" dirty="0">
                <a:latin typeface="DejaVu Sans"/>
                <a:cs typeface="DejaVu Sans"/>
              </a:rPr>
              <a:t>the </a:t>
            </a:r>
            <a:r>
              <a:rPr sz="2600" spc="-130" dirty="0">
                <a:latin typeface="DejaVu Sans"/>
                <a:cs typeface="DejaVu Sans"/>
              </a:rPr>
              <a:t>insulin</a:t>
            </a:r>
            <a:r>
              <a:rPr sz="2600" spc="385" dirty="0">
                <a:latin typeface="DejaVu Sans"/>
                <a:cs typeface="DejaVu Sans"/>
              </a:rPr>
              <a:t> </a:t>
            </a:r>
            <a:r>
              <a:rPr sz="2600" spc="-135" dirty="0">
                <a:latin typeface="DejaVu Sans"/>
                <a:cs typeface="DejaVu Sans"/>
              </a:rPr>
              <a:t>action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938530"/>
            <a:ext cx="3475990" cy="302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55" dirty="0">
                <a:solidFill>
                  <a:srgbClr val="636B85"/>
                </a:solidFill>
                <a:latin typeface="DejaVu Sans"/>
                <a:cs typeface="DejaVu Sans"/>
              </a:rPr>
              <a:t>Independent </a:t>
            </a:r>
            <a:r>
              <a:rPr sz="2300" spc="-120" dirty="0">
                <a:solidFill>
                  <a:srgbClr val="636B85"/>
                </a:solidFill>
                <a:latin typeface="DejaVu Sans"/>
                <a:cs typeface="DejaVu Sans"/>
              </a:rPr>
              <a:t>risk</a:t>
            </a:r>
            <a:r>
              <a:rPr sz="2300" spc="2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85" dirty="0">
                <a:solidFill>
                  <a:srgbClr val="636B85"/>
                </a:solidFill>
                <a:latin typeface="DejaVu Sans"/>
                <a:cs typeface="DejaVu Sans"/>
              </a:rPr>
              <a:t>factor</a:t>
            </a:r>
            <a:endParaRPr sz="2300">
              <a:latin typeface="DejaVu Sans"/>
              <a:cs typeface="DejaVu Sans"/>
            </a:endParaRPr>
          </a:p>
          <a:p>
            <a:pPr marL="287020">
              <a:lnSpc>
                <a:spcPct val="100000"/>
              </a:lnSpc>
            </a:pPr>
            <a:r>
              <a:rPr sz="2300" spc="-60" dirty="0">
                <a:solidFill>
                  <a:srgbClr val="636B85"/>
                </a:solidFill>
                <a:latin typeface="DejaVu Sans"/>
                <a:cs typeface="DejaVu Sans"/>
              </a:rPr>
              <a:t>for </a:t>
            </a:r>
            <a:r>
              <a:rPr sz="2300" spc="-175" dirty="0">
                <a:solidFill>
                  <a:srgbClr val="636B85"/>
                </a:solidFill>
                <a:latin typeface="DejaVu Sans"/>
                <a:cs typeface="DejaVu Sans"/>
              </a:rPr>
              <a:t>CAD,</a:t>
            </a:r>
            <a:r>
              <a:rPr sz="2300" spc="-5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95" dirty="0">
                <a:solidFill>
                  <a:srgbClr val="636B85"/>
                </a:solidFill>
                <a:latin typeface="DejaVu Sans"/>
                <a:cs typeface="DejaVu Sans"/>
              </a:rPr>
              <a:t>CHF</a:t>
            </a:r>
            <a:endParaRPr sz="2300">
              <a:latin typeface="DejaVu Sans"/>
              <a:cs typeface="DejaVu Sans"/>
            </a:endParaRPr>
          </a:p>
          <a:p>
            <a:pPr marL="287020" marR="403860" indent="-274955">
              <a:lnSpc>
                <a:spcPct val="100000"/>
              </a:lnSpc>
              <a:spcBef>
                <a:spcPts val="505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80" dirty="0">
                <a:solidFill>
                  <a:srgbClr val="00AF50"/>
                </a:solidFill>
                <a:latin typeface="DejaVu Sans"/>
                <a:cs typeface="DejaVu Sans"/>
              </a:rPr>
              <a:t>Waist </a:t>
            </a:r>
            <a:r>
              <a:rPr sz="2300" spc="-305" dirty="0">
                <a:solidFill>
                  <a:srgbClr val="00AF50"/>
                </a:solidFill>
                <a:latin typeface="DejaVu Sans"/>
                <a:cs typeface="DejaVu Sans"/>
              </a:rPr>
              <a:t>– </a:t>
            </a:r>
            <a:r>
              <a:rPr sz="2300" spc="-130" dirty="0">
                <a:solidFill>
                  <a:srgbClr val="00AF50"/>
                </a:solidFill>
                <a:latin typeface="DejaVu Sans"/>
                <a:cs typeface="DejaVu Sans"/>
              </a:rPr>
              <a:t>Hip </a:t>
            </a:r>
            <a:r>
              <a:rPr sz="2300" spc="-80" dirty="0">
                <a:solidFill>
                  <a:srgbClr val="00AF50"/>
                </a:solidFill>
                <a:latin typeface="DejaVu Sans"/>
                <a:cs typeface="DejaVu Sans"/>
              </a:rPr>
              <a:t>ratio </a:t>
            </a:r>
            <a:r>
              <a:rPr sz="2300" spc="-150" dirty="0">
                <a:solidFill>
                  <a:srgbClr val="636B85"/>
                </a:solidFill>
                <a:latin typeface="DejaVu Sans"/>
                <a:cs typeface="DejaVu Sans"/>
              </a:rPr>
              <a:t>best  </a:t>
            </a:r>
            <a:r>
              <a:rPr sz="2300" spc="-105" dirty="0">
                <a:solidFill>
                  <a:srgbClr val="636B85"/>
                </a:solidFill>
                <a:latin typeface="DejaVu Sans"/>
                <a:cs typeface="DejaVu Sans"/>
              </a:rPr>
              <a:t>predictor</a:t>
            </a:r>
            <a:endParaRPr sz="2300">
              <a:latin typeface="DejaVu Sans"/>
              <a:cs typeface="DejaVu Sans"/>
            </a:endParaRPr>
          </a:p>
          <a:p>
            <a:pPr marL="287020" marR="5080" indent="-274955">
              <a:lnSpc>
                <a:spcPct val="100000"/>
              </a:lnSpc>
              <a:spcBef>
                <a:spcPts val="495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60" dirty="0">
                <a:solidFill>
                  <a:srgbClr val="636B85"/>
                </a:solidFill>
                <a:latin typeface="DejaVu Sans"/>
                <a:cs typeface="DejaVu Sans"/>
              </a:rPr>
              <a:t>Abdominal </a:t>
            </a:r>
            <a:r>
              <a:rPr sz="2300" spc="-140" dirty="0">
                <a:solidFill>
                  <a:srgbClr val="636B85"/>
                </a:solidFill>
                <a:latin typeface="DejaVu Sans"/>
                <a:cs typeface="DejaVu Sans"/>
              </a:rPr>
              <a:t>obesity  </a:t>
            </a:r>
            <a:r>
              <a:rPr sz="2300" spc="-155" dirty="0">
                <a:solidFill>
                  <a:srgbClr val="636B85"/>
                </a:solidFill>
                <a:latin typeface="DejaVu Sans"/>
                <a:cs typeface="DejaVu Sans"/>
              </a:rPr>
              <a:t>associated </a:t>
            </a:r>
            <a:r>
              <a:rPr sz="2300" spc="-90" dirty="0">
                <a:solidFill>
                  <a:srgbClr val="636B85"/>
                </a:solidFill>
                <a:latin typeface="DejaVu Sans"/>
                <a:cs typeface="DejaVu Sans"/>
              </a:rPr>
              <a:t>with  </a:t>
            </a:r>
            <a:r>
              <a:rPr sz="2300" spc="-140" dirty="0">
                <a:solidFill>
                  <a:srgbClr val="636B85"/>
                </a:solidFill>
                <a:latin typeface="DejaVu Sans"/>
                <a:cs typeface="DejaVu Sans"/>
              </a:rPr>
              <a:t>atherogenic </a:t>
            </a:r>
            <a:r>
              <a:rPr sz="2300" spc="-60" dirty="0">
                <a:solidFill>
                  <a:srgbClr val="636B85"/>
                </a:solidFill>
                <a:latin typeface="DejaVu Sans"/>
                <a:cs typeface="DejaVu Sans"/>
              </a:rPr>
              <a:t>lipid</a:t>
            </a:r>
            <a:r>
              <a:rPr sz="2300" spc="-70" dirty="0">
                <a:solidFill>
                  <a:srgbClr val="636B85"/>
                </a:solidFill>
                <a:latin typeface="DejaVu Sans"/>
                <a:cs typeface="DejaVu Sans"/>
              </a:rPr>
              <a:t> profile</a:t>
            </a:r>
            <a:endParaRPr sz="23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505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50" dirty="0">
                <a:solidFill>
                  <a:srgbClr val="636B85"/>
                </a:solidFill>
                <a:latin typeface="DejaVu Sans"/>
                <a:cs typeface="DejaVu Sans"/>
              </a:rPr>
              <a:t>Hypertension</a:t>
            </a:r>
            <a:endParaRPr sz="23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81500" y="142875"/>
            <a:ext cx="3781425" cy="101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540" y="233552"/>
            <a:ext cx="5201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-295" dirty="0">
                <a:solidFill>
                  <a:srgbClr val="636B85"/>
                </a:solidFill>
              </a:rPr>
              <a:t>Cardiovascular </a:t>
            </a:r>
            <a:r>
              <a:rPr sz="3200" spc="-470" dirty="0">
                <a:solidFill>
                  <a:srgbClr val="636B85"/>
                </a:solidFill>
              </a:rPr>
              <a:t>system </a:t>
            </a:r>
            <a:r>
              <a:rPr sz="3200" spc="80" dirty="0">
                <a:solidFill>
                  <a:srgbClr val="636B85"/>
                </a:solidFill>
              </a:rPr>
              <a:t>-</a:t>
            </a:r>
            <a:r>
              <a:rPr sz="3200" spc="-385" dirty="0">
                <a:solidFill>
                  <a:srgbClr val="636B85"/>
                </a:solidFill>
              </a:rPr>
              <a:t> </a:t>
            </a:r>
            <a:r>
              <a:rPr sz="3600" spc="-240" baseline="-12731" dirty="0">
                <a:solidFill>
                  <a:srgbClr val="000000"/>
                </a:solidFill>
              </a:rPr>
              <a:t>Obesity</a:t>
            </a:r>
            <a:endParaRPr sz="3600" baseline="-12731"/>
          </a:p>
        </p:txBody>
      </p:sp>
      <p:sp>
        <p:nvSpPr>
          <p:cNvPr id="5" name="object 5"/>
          <p:cNvSpPr/>
          <p:nvPr/>
        </p:nvSpPr>
        <p:spPr>
          <a:xfrm>
            <a:off x="4648200" y="1104900"/>
            <a:ext cx="3781425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03470" y="1373251"/>
            <a:ext cx="2428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latin typeface="DejaVu Sans"/>
                <a:cs typeface="DejaVu Sans"/>
              </a:rPr>
              <a:t>Insulin</a:t>
            </a:r>
            <a:r>
              <a:rPr sz="2400" spc="-100" dirty="0">
                <a:latin typeface="DejaVu Sans"/>
                <a:cs typeface="DejaVu Sans"/>
              </a:rPr>
              <a:t> </a:t>
            </a:r>
            <a:r>
              <a:rPr sz="2400" spc="-185" dirty="0">
                <a:latin typeface="DejaVu Sans"/>
                <a:cs typeface="DejaVu Sans"/>
              </a:rPr>
              <a:t>Resistance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4900" y="2076450"/>
            <a:ext cx="3781425" cy="1019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68265" y="2338197"/>
            <a:ext cx="1151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15" dirty="0">
                <a:latin typeface="DejaVu Sans"/>
                <a:cs typeface="DejaVu Sans"/>
              </a:rPr>
              <a:t>↑</a:t>
            </a:r>
            <a:r>
              <a:rPr sz="2400" spc="-120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Insulin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1600" y="3038475"/>
            <a:ext cx="3781425" cy="1019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33440" y="3303219"/>
            <a:ext cx="735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10" dirty="0">
                <a:latin typeface="DejaVu Sans"/>
                <a:cs typeface="DejaVu Sans"/>
              </a:rPr>
              <a:t>↑</a:t>
            </a:r>
            <a:r>
              <a:rPr sz="2400" spc="-150" dirty="0">
                <a:latin typeface="DejaVu Sans"/>
                <a:cs typeface="DejaVu Sans"/>
              </a:rPr>
              <a:t> </a:t>
            </a:r>
            <a:r>
              <a:rPr sz="2400" spc="-240" dirty="0">
                <a:latin typeface="DejaVu Sans"/>
                <a:cs typeface="DejaVu Sans"/>
              </a:rPr>
              <a:t>FFA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38775" y="4000498"/>
            <a:ext cx="3705225" cy="1019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98616" y="4268520"/>
            <a:ext cx="1864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15" dirty="0">
                <a:latin typeface="DejaVu Sans"/>
                <a:cs typeface="DejaVu Sans"/>
              </a:rPr>
              <a:t>↑</a:t>
            </a:r>
            <a:r>
              <a:rPr sz="2400" spc="-145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Triglyceride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26655" y="822071"/>
            <a:ext cx="1358900" cy="3453765"/>
            <a:chOff x="7526655" y="822071"/>
            <a:chExt cx="1358900" cy="3453765"/>
          </a:xfrm>
        </p:grpSpPr>
        <p:sp>
          <p:nvSpPr>
            <p:cNvPr id="14" name="object 14"/>
            <p:cNvSpPr/>
            <p:nvPr/>
          </p:nvSpPr>
          <p:spPr>
            <a:xfrm>
              <a:off x="7533005" y="828421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80">
                  <a:moveTo>
                    <a:pt x="426720" y="0"/>
                  </a:moveTo>
                  <a:lnTo>
                    <a:pt x="123951" y="0"/>
                  </a:lnTo>
                  <a:lnTo>
                    <a:pt x="123951" y="302894"/>
                  </a:lnTo>
                  <a:lnTo>
                    <a:pt x="0" y="302894"/>
                  </a:lnTo>
                  <a:lnTo>
                    <a:pt x="275336" y="550671"/>
                  </a:lnTo>
                  <a:lnTo>
                    <a:pt x="550672" y="302894"/>
                  </a:lnTo>
                  <a:lnTo>
                    <a:pt x="426720" y="302894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33005" y="828421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80">
                  <a:moveTo>
                    <a:pt x="0" y="302894"/>
                  </a:moveTo>
                  <a:lnTo>
                    <a:pt x="123951" y="302894"/>
                  </a:lnTo>
                  <a:lnTo>
                    <a:pt x="123951" y="0"/>
                  </a:lnTo>
                  <a:lnTo>
                    <a:pt x="426720" y="0"/>
                  </a:lnTo>
                  <a:lnTo>
                    <a:pt x="426720" y="302894"/>
                  </a:lnTo>
                  <a:lnTo>
                    <a:pt x="550672" y="302894"/>
                  </a:lnTo>
                  <a:lnTo>
                    <a:pt x="275336" y="550671"/>
                  </a:lnTo>
                  <a:lnTo>
                    <a:pt x="0" y="302894"/>
                  </a:lnTo>
                  <a:close/>
                </a:path>
              </a:pathLst>
            </a:custGeom>
            <a:ln w="12700">
              <a:solidFill>
                <a:srgbClr val="CCB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98054" y="1793367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80">
                  <a:moveTo>
                    <a:pt x="426847" y="0"/>
                  </a:moveTo>
                  <a:lnTo>
                    <a:pt x="123951" y="0"/>
                  </a:lnTo>
                  <a:lnTo>
                    <a:pt x="123951" y="302768"/>
                  </a:lnTo>
                  <a:lnTo>
                    <a:pt x="0" y="302768"/>
                  </a:lnTo>
                  <a:lnTo>
                    <a:pt x="275336" y="550672"/>
                  </a:lnTo>
                  <a:lnTo>
                    <a:pt x="550672" y="302768"/>
                  </a:lnTo>
                  <a:lnTo>
                    <a:pt x="426847" y="302768"/>
                  </a:lnTo>
                  <a:lnTo>
                    <a:pt x="42684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8054" y="1793367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80">
                  <a:moveTo>
                    <a:pt x="0" y="302768"/>
                  </a:moveTo>
                  <a:lnTo>
                    <a:pt x="123951" y="302768"/>
                  </a:lnTo>
                  <a:lnTo>
                    <a:pt x="123951" y="0"/>
                  </a:lnTo>
                  <a:lnTo>
                    <a:pt x="426847" y="0"/>
                  </a:lnTo>
                  <a:lnTo>
                    <a:pt x="426847" y="302768"/>
                  </a:lnTo>
                  <a:lnTo>
                    <a:pt x="550672" y="302768"/>
                  </a:lnTo>
                  <a:lnTo>
                    <a:pt x="275336" y="550672"/>
                  </a:lnTo>
                  <a:lnTo>
                    <a:pt x="0" y="302768"/>
                  </a:lnTo>
                  <a:close/>
                </a:path>
              </a:pathLst>
            </a:custGeom>
            <a:ln w="12700">
              <a:solidFill>
                <a:srgbClr val="CCB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63230" y="2744088"/>
              <a:ext cx="550545" cy="551180"/>
            </a:xfrm>
            <a:custGeom>
              <a:avLst/>
              <a:gdLst/>
              <a:ahLst/>
              <a:cxnLst/>
              <a:rect l="l" t="t" r="r" b="b"/>
              <a:pathLst>
                <a:path w="550545" h="551179">
                  <a:moveTo>
                    <a:pt x="426720" y="0"/>
                  </a:moveTo>
                  <a:lnTo>
                    <a:pt x="123825" y="0"/>
                  </a:lnTo>
                  <a:lnTo>
                    <a:pt x="123825" y="302768"/>
                  </a:lnTo>
                  <a:lnTo>
                    <a:pt x="0" y="302768"/>
                  </a:lnTo>
                  <a:lnTo>
                    <a:pt x="275336" y="550672"/>
                  </a:lnTo>
                  <a:lnTo>
                    <a:pt x="550545" y="302768"/>
                  </a:lnTo>
                  <a:lnTo>
                    <a:pt x="426720" y="302768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63230" y="2744088"/>
              <a:ext cx="550545" cy="551180"/>
            </a:xfrm>
            <a:custGeom>
              <a:avLst/>
              <a:gdLst/>
              <a:ahLst/>
              <a:cxnLst/>
              <a:rect l="l" t="t" r="r" b="b"/>
              <a:pathLst>
                <a:path w="550545" h="551179">
                  <a:moveTo>
                    <a:pt x="0" y="302768"/>
                  </a:moveTo>
                  <a:lnTo>
                    <a:pt x="123825" y="302768"/>
                  </a:lnTo>
                  <a:lnTo>
                    <a:pt x="123825" y="0"/>
                  </a:lnTo>
                  <a:lnTo>
                    <a:pt x="426720" y="0"/>
                  </a:lnTo>
                  <a:lnTo>
                    <a:pt x="426720" y="302768"/>
                  </a:lnTo>
                  <a:lnTo>
                    <a:pt x="550545" y="302768"/>
                  </a:lnTo>
                  <a:lnTo>
                    <a:pt x="275336" y="550672"/>
                  </a:lnTo>
                  <a:lnTo>
                    <a:pt x="0" y="302768"/>
                  </a:lnTo>
                  <a:close/>
                </a:path>
              </a:pathLst>
            </a:custGeom>
            <a:ln w="12700">
              <a:solidFill>
                <a:srgbClr val="CCB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28279" y="3718306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79">
                  <a:moveTo>
                    <a:pt x="426720" y="0"/>
                  </a:moveTo>
                  <a:lnTo>
                    <a:pt x="123825" y="0"/>
                  </a:lnTo>
                  <a:lnTo>
                    <a:pt x="123825" y="302869"/>
                  </a:lnTo>
                  <a:lnTo>
                    <a:pt x="0" y="302869"/>
                  </a:lnTo>
                  <a:lnTo>
                    <a:pt x="275336" y="550659"/>
                  </a:lnTo>
                  <a:lnTo>
                    <a:pt x="550672" y="302869"/>
                  </a:lnTo>
                  <a:lnTo>
                    <a:pt x="426720" y="302869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28279" y="3718306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79">
                  <a:moveTo>
                    <a:pt x="0" y="302869"/>
                  </a:moveTo>
                  <a:lnTo>
                    <a:pt x="123825" y="302869"/>
                  </a:lnTo>
                  <a:lnTo>
                    <a:pt x="123825" y="0"/>
                  </a:lnTo>
                  <a:lnTo>
                    <a:pt x="426720" y="0"/>
                  </a:lnTo>
                  <a:lnTo>
                    <a:pt x="426720" y="302869"/>
                  </a:lnTo>
                  <a:lnTo>
                    <a:pt x="550672" y="302869"/>
                  </a:lnTo>
                  <a:lnTo>
                    <a:pt x="275336" y="550659"/>
                  </a:lnTo>
                  <a:lnTo>
                    <a:pt x="0" y="302869"/>
                  </a:lnTo>
                  <a:close/>
                </a:path>
              </a:pathLst>
            </a:custGeom>
            <a:ln w="12700">
              <a:solidFill>
                <a:srgbClr val="CCB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036" y="271272"/>
            <a:ext cx="8402320" cy="594360"/>
            <a:chOff x="288036" y="271272"/>
            <a:chExt cx="8402320" cy="594360"/>
          </a:xfrm>
        </p:grpSpPr>
        <p:sp>
          <p:nvSpPr>
            <p:cNvPr id="3" name="object 3"/>
            <p:cNvSpPr/>
            <p:nvPr/>
          </p:nvSpPr>
          <p:spPr>
            <a:xfrm>
              <a:off x="288036" y="271272"/>
              <a:ext cx="8401812" cy="594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8957" y="466217"/>
              <a:ext cx="7921434" cy="3332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7940" y="998677"/>
            <a:ext cx="4876800" cy="2618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820" indent="-274320">
              <a:lnSpc>
                <a:spcPct val="100000"/>
              </a:lnSpc>
              <a:spcBef>
                <a:spcPts val="105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337185" algn="l"/>
                <a:tab pos="337820" algn="l"/>
              </a:tabLst>
            </a:pPr>
            <a:r>
              <a:rPr sz="1400" b="1" spc="-135" dirty="0">
                <a:solidFill>
                  <a:srgbClr val="00AFEF"/>
                </a:solidFill>
                <a:latin typeface="DejaVu Sans"/>
                <a:cs typeface="DejaVu Sans"/>
              </a:rPr>
              <a:t>Definition </a:t>
            </a:r>
            <a:r>
              <a:rPr sz="1400" b="1" spc="-45" dirty="0">
                <a:latin typeface="DejaVu Sans"/>
                <a:cs typeface="DejaVu Sans"/>
              </a:rPr>
              <a:t>: </a:t>
            </a:r>
            <a:r>
              <a:rPr sz="1400" b="1" i="1" spc="-114" dirty="0">
                <a:latin typeface="Nimbus Mono L"/>
                <a:cs typeface="Nimbus Mono L"/>
              </a:rPr>
              <a:t>Obesity </a:t>
            </a:r>
            <a:r>
              <a:rPr sz="1400" b="1" spc="-150" dirty="0">
                <a:latin typeface="DejaVu Sans"/>
                <a:cs typeface="DejaVu Sans"/>
              </a:rPr>
              <a:t>is </a:t>
            </a:r>
            <a:r>
              <a:rPr sz="1400" b="1" spc="-200" dirty="0">
                <a:latin typeface="DejaVu Sans"/>
                <a:cs typeface="DejaVu Sans"/>
              </a:rPr>
              <a:t>a </a:t>
            </a:r>
            <a:r>
              <a:rPr sz="1400" b="1" spc="-170" dirty="0">
                <a:latin typeface="DejaVu Sans"/>
                <a:cs typeface="DejaVu Sans"/>
              </a:rPr>
              <a:t>state </a:t>
            </a:r>
            <a:r>
              <a:rPr sz="1400" b="1" spc="-135" dirty="0">
                <a:latin typeface="DejaVu Sans"/>
                <a:cs typeface="DejaVu Sans"/>
              </a:rPr>
              <a:t>of </a:t>
            </a:r>
            <a:r>
              <a:rPr sz="1400" b="1" spc="-170" dirty="0">
                <a:latin typeface="DejaVu Sans"/>
                <a:cs typeface="DejaVu Sans"/>
              </a:rPr>
              <a:t>excess adipose</a:t>
            </a:r>
            <a:r>
              <a:rPr sz="1400" b="1" spc="-250" dirty="0">
                <a:latin typeface="DejaVu Sans"/>
                <a:cs typeface="DejaVu Sans"/>
              </a:rPr>
              <a:t> </a:t>
            </a:r>
            <a:r>
              <a:rPr sz="1400" b="1" spc="-165" dirty="0">
                <a:latin typeface="DejaVu Sans"/>
                <a:cs typeface="DejaVu Sans"/>
              </a:rPr>
              <a:t>tissue</a:t>
            </a:r>
            <a:endParaRPr sz="1400">
              <a:latin typeface="DejaVu Sans"/>
              <a:cs typeface="DejaVu Sans"/>
            </a:endParaRPr>
          </a:p>
          <a:p>
            <a:pPr marL="337820">
              <a:lnSpc>
                <a:spcPct val="100000"/>
              </a:lnSpc>
            </a:pPr>
            <a:r>
              <a:rPr sz="1400" b="1" spc="-190" dirty="0">
                <a:latin typeface="DejaVu Sans"/>
                <a:cs typeface="DejaVu Sans"/>
              </a:rPr>
              <a:t>mass. </a:t>
            </a:r>
            <a:r>
              <a:rPr sz="1400" b="1" spc="-160" dirty="0">
                <a:latin typeface="DejaVu Sans"/>
                <a:cs typeface="DejaVu Sans"/>
              </a:rPr>
              <a:t>(Harrison’s </a:t>
            </a:r>
            <a:r>
              <a:rPr sz="1400" b="1" spc="-100" dirty="0">
                <a:latin typeface="DejaVu Sans"/>
                <a:cs typeface="DejaVu Sans"/>
              </a:rPr>
              <a:t>:17</a:t>
            </a:r>
            <a:r>
              <a:rPr sz="1350" b="1" spc="-150" baseline="24691" dirty="0">
                <a:latin typeface="DejaVu Sans"/>
                <a:cs typeface="DejaVu Sans"/>
              </a:rPr>
              <a:t>th</a:t>
            </a:r>
            <a:r>
              <a:rPr sz="1350" b="1" spc="-44" baseline="24691" dirty="0">
                <a:latin typeface="DejaVu Sans"/>
                <a:cs typeface="DejaVu Sans"/>
              </a:rPr>
              <a:t> </a:t>
            </a:r>
            <a:r>
              <a:rPr sz="1400" b="1" spc="-125" dirty="0">
                <a:latin typeface="DejaVu Sans"/>
                <a:cs typeface="DejaVu Sans"/>
              </a:rPr>
              <a:t>)</a:t>
            </a:r>
            <a:endParaRPr sz="1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1600">
              <a:latin typeface="DejaVu Sans"/>
              <a:cs typeface="DejaVu Sans"/>
            </a:endParaRPr>
          </a:p>
          <a:p>
            <a:pPr marL="337820" marR="175895" indent="-274320">
              <a:lnSpc>
                <a:spcPct val="100000"/>
              </a:lnSpc>
              <a:spcBef>
                <a:spcPts val="1015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337185" algn="l"/>
                <a:tab pos="337820" algn="l"/>
              </a:tabLst>
            </a:pPr>
            <a:r>
              <a:rPr sz="1400" b="1" spc="-165" dirty="0">
                <a:latin typeface="DejaVu Sans"/>
                <a:cs typeface="DejaVu Sans"/>
              </a:rPr>
              <a:t>Obesity </a:t>
            </a:r>
            <a:r>
              <a:rPr sz="1400" b="1" spc="-150" dirty="0">
                <a:latin typeface="DejaVu Sans"/>
                <a:cs typeface="DejaVu Sans"/>
              </a:rPr>
              <a:t>is </a:t>
            </a:r>
            <a:r>
              <a:rPr sz="1400" b="1" spc="-200" dirty="0">
                <a:latin typeface="DejaVu Sans"/>
                <a:cs typeface="DejaVu Sans"/>
              </a:rPr>
              <a:t>a </a:t>
            </a:r>
            <a:r>
              <a:rPr sz="1400" b="1" spc="-175" dirty="0">
                <a:latin typeface="DejaVu Sans"/>
                <a:cs typeface="DejaVu Sans"/>
              </a:rPr>
              <a:t>disease </a:t>
            </a:r>
            <a:r>
              <a:rPr sz="1400" b="1" spc="-130" dirty="0">
                <a:latin typeface="DejaVu Sans"/>
                <a:cs typeface="DejaVu Sans"/>
              </a:rPr>
              <a:t>of </a:t>
            </a:r>
            <a:r>
              <a:rPr sz="1400" b="1" spc="-114" dirty="0">
                <a:solidFill>
                  <a:srgbClr val="00AF50"/>
                </a:solidFill>
                <a:latin typeface="DejaVu Sans"/>
                <a:cs typeface="DejaVu Sans"/>
              </a:rPr>
              <a:t>caloric </a:t>
            </a:r>
            <a:r>
              <a:rPr sz="1400" b="1" spc="-160" dirty="0">
                <a:solidFill>
                  <a:srgbClr val="00AF50"/>
                </a:solidFill>
                <a:latin typeface="DejaVu Sans"/>
                <a:cs typeface="DejaVu Sans"/>
              </a:rPr>
              <a:t>imbalance </a:t>
            </a:r>
            <a:r>
              <a:rPr sz="1400" b="1" spc="-155" dirty="0">
                <a:latin typeface="DejaVu Sans"/>
                <a:cs typeface="DejaVu Sans"/>
              </a:rPr>
              <a:t>that results  from </a:t>
            </a:r>
            <a:r>
              <a:rPr sz="1400" b="1" spc="-190" dirty="0">
                <a:latin typeface="DejaVu Sans"/>
                <a:cs typeface="DejaVu Sans"/>
              </a:rPr>
              <a:t>an </a:t>
            </a:r>
            <a:r>
              <a:rPr sz="1400" b="1" spc="-170" dirty="0">
                <a:latin typeface="DejaVu Sans"/>
                <a:cs typeface="DejaVu Sans"/>
              </a:rPr>
              <a:t>excess </a:t>
            </a:r>
            <a:r>
              <a:rPr sz="1400" b="1" spc="-145" dirty="0">
                <a:latin typeface="DejaVu Sans"/>
                <a:cs typeface="DejaVu Sans"/>
              </a:rPr>
              <a:t>intake </a:t>
            </a:r>
            <a:r>
              <a:rPr sz="1400" b="1" spc="-130" dirty="0">
                <a:latin typeface="DejaVu Sans"/>
                <a:cs typeface="DejaVu Sans"/>
              </a:rPr>
              <a:t>of </a:t>
            </a:r>
            <a:r>
              <a:rPr sz="1400" b="1" spc="-140" dirty="0">
                <a:latin typeface="DejaVu Sans"/>
                <a:cs typeface="DejaVu Sans"/>
              </a:rPr>
              <a:t>calories </a:t>
            </a:r>
            <a:r>
              <a:rPr sz="1400" b="1" spc="-180" dirty="0">
                <a:latin typeface="DejaVu Sans"/>
                <a:cs typeface="DejaVu Sans"/>
              </a:rPr>
              <a:t>above </a:t>
            </a:r>
            <a:r>
              <a:rPr sz="1400" b="1" spc="-125" dirty="0">
                <a:latin typeface="DejaVu Sans"/>
                <a:cs typeface="DejaVu Sans"/>
              </a:rPr>
              <a:t>their  </a:t>
            </a:r>
            <a:r>
              <a:rPr sz="1400" b="1" spc="-165" dirty="0">
                <a:latin typeface="DejaVu Sans"/>
                <a:cs typeface="DejaVu Sans"/>
              </a:rPr>
              <a:t>consumption </a:t>
            </a:r>
            <a:r>
              <a:rPr sz="1400" b="1" spc="-175" dirty="0">
                <a:latin typeface="DejaVu Sans"/>
                <a:cs typeface="DejaVu Sans"/>
              </a:rPr>
              <a:t>by </a:t>
            </a:r>
            <a:r>
              <a:rPr sz="1400" b="1" spc="-145" dirty="0">
                <a:latin typeface="DejaVu Sans"/>
                <a:cs typeface="DejaVu Sans"/>
              </a:rPr>
              <a:t>the </a:t>
            </a:r>
            <a:r>
              <a:rPr sz="1400" b="1" spc="-180" dirty="0">
                <a:latin typeface="DejaVu Sans"/>
                <a:cs typeface="DejaVu Sans"/>
              </a:rPr>
              <a:t>body. </a:t>
            </a:r>
            <a:r>
              <a:rPr sz="1400" b="1" spc="-175" dirty="0">
                <a:latin typeface="DejaVu Sans"/>
                <a:cs typeface="DejaVu Sans"/>
              </a:rPr>
              <a:t>(Robbins </a:t>
            </a:r>
            <a:r>
              <a:rPr sz="1400" b="1" spc="-45" dirty="0">
                <a:latin typeface="DejaVu Sans"/>
                <a:cs typeface="DejaVu Sans"/>
              </a:rPr>
              <a:t>:</a:t>
            </a:r>
            <a:r>
              <a:rPr sz="1400" b="1" spc="20" dirty="0">
                <a:latin typeface="DejaVu Sans"/>
                <a:cs typeface="DejaVu Sans"/>
              </a:rPr>
              <a:t> </a:t>
            </a:r>
            <a:r>
              <a:rPr sz="1400" b="1" spc="-105" dirty="0">
                <a:latin typeface="DejaVu Sans"/>
                <a:cs typeface="DejaVu Sans"/>
              </a:rPr>
              <a:t>8</a:t>
            </a:r>
            <a:r>
              <a:rPr sz="1350" b="1" spc="-157" baseline="24691" dirty="0">
                <a:latin typeface="DejaVu Sans"/>
                <a:cs typeface="DejaVu Sans"/>
              </a:rPr>
              <a:t>th</a:t>
            </a:r>
            <a:r>
              <a:rPr sz="1400" b="1" spc="-105" dirty="0">
                <a:latin typeface="DejaVu Sans"/>
                <a:cs typeface="DejaVu Sans"/>
              </a:rPr>
              <a:t>)</a:t>
            </a:r>
            <a:endParaRPr sz="1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Clr>
                <a:srgbClr val="D16248"/>
              </a:buClr>
              <a:buFont typeface="DejaVu Sans"/>
              <a:buChar char=""/>
            </a:pPr>
            <a:endParaRPr sz="1600">
              <a:latin typeface="DejaVu Sans"/>
              <a:cs typeface="DejaVu Sans"/>
            </a:endParaRPr>
          </a:p>
          <a:p>
            <a:pPr marL="337820" indent="-274320">
              <a:lnSpc>
                <a:spcPct val="100000"/>
              </a:lnSpc>
              <a:spcBef>
                <a:spcPts val="1019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337185" algn="l"/>
                <a:tab pos="337820" algn="l"/>
              </a:tabLst>
            </a:pPr>
            <a:r>
              <a:rPr sz="1400" b="1" spc="-140" dirty="0">
                <a:latin typeface="DejaVu Sans"/>
                <a:cs typeface="DejaVu Sans"/>
              </a:rPr>
              <a:t>The </a:t>
            </a:r>
            <a:r>
              <a:rPr sz="1400" b="1" spc="-245" dirty="0">
                <a:solidFill>
                  <a:srgbClr val="00AF50"/>
                </a:solidFill>
                <a:latin typeface="DejaVu Sans"/>
                <a:cs typeface="DejaVu Sans"/>
              </a:rPr>
              <a:t>WHO </a:t>
            </a:r>
            <a:r>
              <a:rPr sz="1400" b="1" spc="-130" dirty="0">
                <a:latin typeface="DejaVu Sans"/>
                <a:cs typeface="DejaVu Sans"/>
              </a:rPr>
              <a:t>definition</a:t>
            </a:r>
            <a:r>
              <a:rPr sz="1400" b="1" spc="-125" dirty="0">
                <a:latin typeface="DejaVu Sans"/>
                <a:cs typeface="DejaVu Sans"/>
              </a:rPr>
              <a:t> </a:t>
            </a:r>
            <a:r>
              <a:rPr sz="1400" b="1" spc="-120" dirty="0">
                <a:latin typeface="DejaVu Sans"/>
                <a:cs typeface="DejaVu Sans"/>
              </a:rPr>
              <a:t>is:</a:t>
            </a:r>
            <a:endParaRPr sz="1400">
              <a:latin typeface="DejaVu Sans"/>
              <a:cs typeface="DejaVu Sans"/>
            </a:endParaRPr>
          </a:p>
          <a:p>
            <a:pPr marL="337820" indent="-274320">
              <a:lnSpc>
                <a:spcPct val="100000"/>
              </a:lnSpc>
              <a:spcBef>
                <a:spcPts val="605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337185" algn="l"/>
                <a:tab pos="337820" algn="l"/>
              </a:tabLst>
            </a:pPr>
            <a:r>
              <a:rPr sz="1400" b="1" spc="-200" dirty="0">
                <a:latin typeface="DejaVu Sans"/>
                <a:cs typeface="DejaVu Sans"/>
              </a:rPr>
              <a:t>a </a:t>
            </a:r>
            <a:r>
              <a:rPr sz="1400" b="1" spc="-240" dirty="0">
                <a:latin typeface="DejaVu Sans"/>
                <a:cs typeface="DejaVu Sans"/>
              </a:rPr>
              <a:t>BMI </a:t>
            </a:r>
            <a:r>
              <a:rPr sz="1400" b="1" spc="-155" dirty="0">
                <a:latin typeface="DejaVu Sans"/>
                <a:cs typeface="DejaVu Sans"/>
              </a:rPr>
              <a:t>greater </a:t>
            </a:r>
            <a:r>
              <a:rPr sz="1400" b="1" spc="-170" dirty="0">
                <a:latin typeface="DejaVu Sans"/>
                <a:cs typeface="DejaVu Sans"/>
              </a:rPr>
              <a:t>than </a:t>
            </a:r>
            <a:r>
              <a:rPr sz="1400" b="1" spc="-130" dirty="0">
                <a:latin typeface="DejaVu Sans"/>
                <a:cs typeface="DejaVu Sans"/>
              </a:rPr>
              <a:t>or </a:t>
            </a:r>
            <a:r>
              <a:rPr sz="1400" b="1" spc="-155" dirty="0">
                <a:latin typeface="DejaVu Sans"/>
                <a:cs typeface="DejaVu Sans"/>
              </a:rPr>
              <a:t>equal </a:t>
            </a:r>
            <a:r>
              <a:rPr sz="1400" b="1" spc="-145" dirty="0">
                <a:latin typeface="DejaVu Sans"/>
                <a:cs typeface="DejaVu Sans"/>
              </a:rPr>
              <a:t>to </a:t>
            </a:r>
            <a:r>
              <a:rPr sz="1400" b="1" spc="-155" dirty="0">
                <a:latin typeface="DejaVu Sans"/>
                <a:cs typeface="DejaVu Sans"/>
              </a:rPr>
              <a:t>25 </a:t>
            </a:r>
            <a:r>
              <a:rPr sz="1400" b="1" spc="-150" dirty="0">
                <a:latin typeface="DejaVu Sans"/>
                <a:cs typeface="DejaVu Sans"/>
              </a:rPr>
              <a:t>is</a:t>
            </a:r>
            <a:r>
              <a:rPr sz="1400" b="1" spc="155" dirty="0">
                <a:latin typeface="DejaVu Sans"/>
                <a:cs typeface="DejaVu Sans"/>
              </a:rPr>
              <a:t> </a:t>
            </a:r>
            <a:r>
              <a:rPr sz="1400" b="1" spc="-160" dirty="0">
                <a:latin typeface="DejaVu Sans"/>
                <a:cs typeface="DejaVu Sans"/>
              </a:rPr>
              <a:t>overweight</a:t>
            </a:r>
            <a:endParaRPr sz="1400">
              <a:latin typeface="DejaVu Sans"/>
              <a:cs typeface="DejaVu Sans"/>
            </a:endParaRPr>
          </a:p>
          <a:p>
            <a:pPr marL="3378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337185" algn="l"/>
                <a:tab pos="337820" algn="l"/>
              </a:tabLst>
            </a:pPr>
            <a:r>
              <a:rPr sz="1400" b="1" spc="-200" dirty="0">
                <a:latin typeface="DejaVu Sans"/>
                <a:cs typeface="DejaVu Sans"/>
              </a:rPr>
              <a:t>a </a:t>
            </a:r>
            <a:r>
              <a:rPr sz="1400" b="1" spc="-240" dirty="0">
                <a:latin typeface="DejaVu Sans"/>
                <a:cs typeface="DejaVu Sans"/>
              </a:rPr>
              <a:t>BMI </a:t>
            </a:r>
            <a:r>
              <a:rPr sz="1400" b="1" spc="-155" dirty="0">
                <a:latin typeface="DejaVu Sans"/>
                <a:cs typeface="DejaVu Sans"/>
              </a:rPr>
              <a:t>greater </a:t>
            </a:r>
            <a:r>
              <a:rPr sz="1400" b="1" spc="-170" dirty="0">
                <a:latin typeface="DejaVu Sans"/>
                <a:cs typeface="DejaVu Sans"/>
              </a:rPr>
              <a:t>than </a:t>
            </a:r>
            <a:r>
              <a:rPr sz="1400" b="1" spc="-130" dirty="0">
                <a:latin typeface="DejaVu Sans"/>
                <a:cs typeface="DejaVu Sans"/>
              </a:rPr>
              <a:t>or </a:t>
            </a:r>
            <a:r>
              <a:rPr sz="1400" b="1" spc="-155" dirty="0">
                <a:latin typeface="DejaVu Sans"/>
                <a:cs typeface="DejaVu Sans"/>
              </a:rPr>
              <a:t>equal </a:t>
            </a:r>
            <a:r>
              <a:rPr sz="1400" b="1" spc="-145" dirty="0">
                <a:latin typeface="DejaVu Sans"/>
                <a:cs typeface="DejaVu Sans"/>
              </a:rPr>
              <a:t>to </a:t>
            </a:r>
            <a:r>
              <a:rPr sz="1400" b="1" spc="-155" dirty="0">
                <a:latin typeface="DejaVu Sans"/>
                <a:cs typeface="DejaVu Sans"/>
              </a:rPr>
              <a:t>30 </a:t>
            </a:r>
            <a:r>
              <a:rPr sz="1400" b="1" spc="-150" dirty="0">
                <a:latin typeface="DejaVu Sans"/>
                <a:cs typeface="DejaVu Sans"/>
              </a:rPr>
              <a:t>is</a:t>
            </a:r>
            <a:r>
              <a:rPr sz="1400" b="1" spc="150" dirty="0">
                <a:latin typeface="DejaVu Sans"/>
                <a:cs typeface="DejaVu Sans"/>
              </a:rPr>
              <a:t> </a:t>
            </a:r>
            <a:r>
              <a:rPr sz="1400" b="1" spc="-160" dirty="0">
                <a:latin typeface="DejaVu Sans"/>
                <a:cs typeface="DejaVu Sans"/>
              </a:rPr>
              <a:t>obesity.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6375" y="1428750"/>
            <a:ext cx="3857624" cy="2382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0125" y="142875"/>
            <a:ext cx="5334000" cy="103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3380" y="424688"/>
            <a:ext cx="210121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780" dirty="0">
                <a:solidFill>
                  <a:srgbClr val="FFFFFF"/>
                </a:solidFill>
              </a:rPr>
              <a:t>↑</a:t>
            </a:r>
            <a:r>
              <a:rPr sz="2300" spc="-210" dirty="0">
                <a:solidFill>
                  <a:srgbClr val="FFFFFF"/>
                </a:solidFill>
              </a:rPr>
              <a:t> </a:t>
            </a:r>
            <a:r>
              <a:rPr sz="2300" spc="-165" dirty="0">
                <a:solidFill>
                  <a:srgbClr val="FFFFFF"/>
                </a:solidFill>
              </a:rPr>
              <a:t>Adipose</a:t>
            </a:r>
            <a:r>
              <a:rPr sz="2300" spc="-85" dirty="0">
                <a:solidFill>
                  <a:srgbClr val="FFFFFF"/>
                </a:solidFill>
              </a:rPr>
              <a:t> </a:t>
            </a:r>
            <a:r>
              <a:rPr sz="2300" spc="-150" dirty="0">
                <a:solidFill>
                  <a:srgbClr val="FFFFFF"/>
                </a:solidFill>
              </a:rPr>
              <a:t>tissue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1381125" y="1123950"/>
            <a:ext cx="6477000" cy="3990975"/>
            <a:chOff x="1381125" y="1123950"/>
            <a:chExt cx="6477000" cy="3990975"/>
          </a:xfrm>
        </p:grpSpPr>
        <p:sp>
          <p:nvSpPr>
            <p:cNvPr id="5" name="object 5"/>
            <p:cNvSpPr/>
            <p:nvPr/>
          </p:nvSpPr>
          <p:spPr>
            <a:xfrm>
              <a:off x="1381125" y="1123950"/>
              <a:ext cx="5334000" cy="10382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2600" y="2114550"/>
              <a:ext cx="5343525" cy="1038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600" y="3095625"/>
              <a:ext cx="5343525" cy="1038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4125" y="4076698"/>
              <a:ext cx="5334000" cy="10382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24711" y="1408887"/>
            <a:ext cx="3667125" cy="3330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775" dirty="0">
                <a:solidFill>
                  <a:srgbClr val="FFFFFF"/>
                </a:solidFill>
                <a:latin typeface="DejaVu Sans"/>
                <a:cs typeface="DejaVu Sans"/>
              </a:rPr>
              <a:t>↑</a:t>
            </a:r>
            <a:r>
              <a:rPr sz="2300" spc="-5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DejaVu Sans"/>
                <a:cs typeface="DejaVu Sans"/>
              </a:rPr>
              <a:t>Leptin</a:t>
            </a:r>
            <a:endParaRPr sz="23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DejaVu Sans"/>
              <a:cs typeface="DejaVu Sans"/>
            </a:endParaRPr>
          </a:p>
          <a:p>
            <a:pPr marL="393700">
              <a:lnSpc>
                <a:spcPts val="2580"/>
              </a:lnSpc>
            </a:pPr>
            <a:r>
              <a:rPr sz="2300" spc="-165" dirty="0">
                <a:solidFill>
                  <a:srgbClr val="FFFFFF"/>
                </a:solidFill>
                <a:latin typeface="DejaVu Sans"/>
                <a:cs typeface="DejaVu Sans"/>
              </a:rPr>
              <a:t>Hypothalamus-</a:t>
            </a:r>
            <a:endParaRPr sz="2300">
              <a:latin typeface="DejaVu Sans"/>
              <a:cs typeface="DejaVu Sans"/>
            </a:endParaRPr>
          </a:p>
          <a:p>
            <a:pPr marL="393700">
              <a:lnSpc>
                <a:spcPts val="2580"/>
              </a:lnSpc>
            </a:pPr>
            <a:r>
              <a:rPr sz="2300" spc="-325" dirty="0">
                <a:solidFill>
                  <a:srgbClr val="FFFFFF"/>
                </a:solidFill>
                <a:latin typeface="DejaVu Sans"/>
                <a:cs typeface="DejaVu Sans"/>
              </a:rPr>
              <a:t>↑MSH, </a:t>
            </a:r>
            <a:r>
              <a:rPr sz="2300" spc="-335" dirty="0">
                <a:solidFill>
                  <a:srgbClr val="FFFFFF"/>
                </a:solidFill>
                <a:latin typeface="DejaVu Sans"/>
                <a:cs typeface="DejaVu Sans"/>
              </a:rPr>
              <a:t>↑AgRP,</a:t>
            </a:r>
            <a:r>
              <a:rPr sz="2300" spc="-2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300" spc="-310" dirty="0">
                <a:solidFill>
                  <a:srgbClr val="FFFFFF"/>
                </a:solidFill>
                <a:latin typeface="DejaVu Sans"/>
                <a:cs typeface="DejaVu Sans"/>
              </a:rPr>
              <a:t>↓NPY</a:t>
            </a:r>
            <a:endParaRPr sz="23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DejaVu Sans"/>
              <a:cs typeface="DejaVu Sans"/>
            </a:endParaRPr>
          </a:p>
          <a:p>
            <a:pPr marL="774700">
              <a:lnSpc>
                <a:spcPct val="100000"/>
              </a:lnSpc>
            </a:pPr>
            <a:r>
              <a:rPr sz="2300" spc="-155" dirty="0">
                <a:solidFill>
                  <a:srgbClr val="FFFFFF"/>
                </a:solidFill>
                <a:latin typeface="DejaVu Sans"/>
                <a:cs typeface="DejaVu Sans"/>
              </a:rPr>
              <a:t>Increased </a:t>
            </a:r>
            <a:r>
              <a:rPr sz="2300" spc="-320" dirty="0">
                <a:solidFill>
                  <a:srgbClr val="FFFFFF"/>
                </a:solidFill>
                <a:latin typeface="DejaVu Sans"/>
                <a:cs typeface="DejaVu Sans"/>
              </a:rPr>
              <a:t>SNS</a:t>
            </a:r>
            <a:r>
              <a:rPr sz="2300" spc="-4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DejaVu Sans"/>
                <a:cs typeface="DejaVu Sans"/>
              </a:rPr>
              <a:t>activity</a:t>
            </a:r>
            <a:endParaRPr sz="23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700">
              <a:latin typeface="DejaVu Sans"/>
              <a:cs typeface="DejaVu Sans"/>
            </a:endParaRPr>
          </a:p>
          <a:p>
            <a:pPr marL="1155700">
              <a:lnSpc>
                <a:spcPct val="100000"/>
              </a:lnSpc>
              <a:spcBef>
                <a:spcPts val="1850"/>
              </a:spcBef>
            </a:pPr>
            <a:r>
              <a:rPr sz="2300" spc="-150" dirty="0">
                <a:solidFill>
                  <a:srgbClr val="FFFFFF"/>
                </a:solidFill>
                <a:latin typeface="DejaVu Sans"/>
                <a:cs typeface="DejaVu Sans"/>
              </a:rPr>
              <a:t>Hypertension</a:t>
            </a:r>
            <a:endParaRPr sz="2300">
              <a:latin typeface="DejaVu Sans"/>
              <a:cs typeface="DejaVu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81650" y="771525"/>
            <a:ext cx="1905000" cy="3695700"/>
            <a:chOff x="5581650" y="771525"/>
            <a:chExt cx="1905000" cy="3695700"/>
          </a:xfrm>
        </p:grpSpPr>
        <p:sp>
          <p:nvSpPr>
            <p:cNvPr id="11" name="object 11"/>
            <p:cNvSpPr/>
            <p:nvPr/>
          </p:nvSpPr>
          <p:spPr>
            <a:xfrm>
              <a:off x="5581650" y="771525"/>
              <a:ext cx="762000" cy="7429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62650" y="1752600"/>
              <a:ext cx="762000" cy="7524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43650" y="2724150"/>
              <a:ext cx="762000" cy="7524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4650" y="3714750"/>
              <a:ext cx="762000" cy="7524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32092"/>
            <a:ext cx="4623561" cy="4919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36" y="0"/>
            <a:ext cx="4098671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559" y="42671"/>
            <a:ext cx="6624955" cy="673735"/>
            <a:chOff x="289559" y="42671"/>
            <a:chExt cx="6624955" cy="673735"/>
          </a:xfrm>
        </p:grpSpPr>
        <p:sp>
          <p:nvSpPr>
            <p:cNvPr id="3" name="object 3"/>
            <p:cNvSpPr/>
            <p:nvPr/>
          </p:nvSpPr>
          <p:spPr>
            <a:xfrm>
              <a:off x="289559" y="42671"/>
              <a:ext cx="2353056" cy="673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0927" y="42671"/>
              <a:ext cx="4823460" cy="673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157352"/>
            <a:ext cx="6000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70" dirty="0">
                <a:solidFill>
                  <a:srgbClr val="FFFF00"/>
                </a:solidFill>
              </a:rPr>
              <a:t>Syndrome </a:t>
            </a:r>
            <a:r>
              <a:rPr sz="3200" spc="-360" dirty="0">
                <a:solidFill>
                  <a:srgbClr val="FFFF00"/>
                </a:solidFill>
              </a:rPr>
              <a:t>X </a:t>
            </a:r>
            <a:r>
              <a:rPr sz="3200" spc="-290" dirty="0">
                <a:solidFill>
                  <a:srgbClr val="FFFF00"/>
                </a:solidFill>
              </a:rPr>
              <a:t>or </a:t>
            </a:r>
            <a:r>
              <a:rPr sz="3200" spc="-275" dirty="0">
                <a:solidFill>
                  <a:srgbClr val="FFFF00"/>
                </a:solidFill>
              </a:rPr>
              <a:t>Metabolic</a:t>
            </a:r>
            <a:r>
              <a:rPr sz="3200" spc="60" dirty="0">
                <a:solidFill>
                  <a:srgbClr val="FFFF00"/>
                </a:solidFill>
              </a:rPr>
              <a:t> </a:t>
            </a:r>
            <a:r>
              <a:rPr sz="3200" spc="-390" dirty="0">
                <a:solidFill>
                  <a:srgbClr val="FFFF00"/>
                </a:solidFill>
              </a:rPr>
              <a:t>syndrome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810259" y="875121"/>
            <a:ext cx="7023100" cy="28613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60" dirty="0">
                <a:solidFill>
                  <a:srgbClr val="636B85"/>
                </a:solidFill>
                <a:latin typeface="DejaVu Sans"/>
                <a:cs typeface="DejaVu Sans"/>
              </a:rPr>
              <a:t>Abdominal</a:t>
            </a:r>
            <a:r>
              <a:rPr sz="2300" spc="-5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40" dirty="0">
                <a:solidFill>
                  <a:srgbClr val="636B85"/>
                </a:solidFill>
                <a:latin typeface="DejaVu Sans"/>
                <a:cs typeface="DejaVu Sans"/>
              </a:rPr>
              <a:t>obesity</a:t>
            </a:r>
            <a:endParaRPr sz="23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509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25" dirty="0">
                <a:solidFill>
                  <a:srgbClr val="636B85"/>
                </a:solidFill>
                <a:latin typeface="DejaVu Sans"/>
                <a:cs typeface="DejaVu Sans"/>
              </a:rPr>
              <a:t>Insulin</a:t>
            </a:r>
            <a:r>
              <a:rPr sz="2300" spc="-7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45" dirty="0">
                <a:solidFill>
                  <a:srgbClr val="636B85"/>
                </a:solidFill>
                <a:latin typeface="DejaVu Sans"/>
                <a:cs typeface="DejaVu Sans"/>
              </a:rPr>
              <a:t>resistance</a:t>
            </a:r>
            <a:endParaRPr sz="23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490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30" dirty="0">
                <a:solidFill>
                  <a:srgbClr val="636B85"/>
                </a:solidFill>
                <a:latin typeface="DejaVu Sans"/>
                <a:cs typeface="DejaVu Sans"/>
              </a:rPr>
              <a:t>Hypertriglyceridemia</a:t>
            </a:r>
            <a:endParaRPr sz="23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505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55" dirty="0">
                <a:solidFill>
                  <a:srgbClr val="636B85"/>
                </a:solidFill>
                <a:latin typeface="DejaVu Sans"/>
                <a:cs typeface="DejaVu Sans"/>
              </a:rPr>
              <a:t>Low </a:t>
            </a:r>
            <a:r>
              <a:rPr sz="2300" spc="-200" dirty="0">
                <a:solidFill>
                  <a:srgbClr val="636B85"/>
                </a:solidFill>
                <a:latin typeface="DejaVu Sans"/>
                <a:cs typeface="DejaVu Sans"/>
              </a:rPr>
              <a:t>serum</a:t>
            </a:r>
            <a:r>
              <a:rPr sz="2300" spc="2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235" dirty="0">
                <a:solidFill>
                  <a:srgbClr val="636B85"/>
                </a:solidFill>
                <a:latin typeface="DejaVu Sans"/>
                <a:cs typeface="DejaVu Sans"/>
              </a:rPr>
              <a:t>HDL</a:t>
            </a:r>
            <a:endParaRPr sz="23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505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775" dirty="0">
                <a:solidFill>
                  <a:srgbClr val="636B85"/>
                </a:solidFill>
                <a:latin typeface="DejaVu Sans"/>
                <a:cs typeface="DejaVu Sans"/>
              </a:rPr>
              <a:t>↑</a:t>
            </a:r>
            <a:r>
              <a:rPr sz="2300" spc="-7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14" dirty="0">
                <a:solidFill>
                  <a:srgbClr val="636B85"/>
                </a:solidFill>
                <a:latin typeface="DejaVu Sans"/>
                <a:cs typeface="DejaVu Sans"/>
              </a:rPr>
              <a:t>risk </a:t>
            </a:r>
            <a:r>
              <a:rPr sz="2300" spc="-65" dirty="0">
                <a:solidFill>
                  <a:srgbClr val="636B85"/>
                </a:solidFill>
                <a:latin typeface="DejaVu Sans"/>
                <a:cs typeface="DejaVu Sans"/>
              </a:rPr>
              <a:t>of</a:t>
            </a:r>
            <a:r>
              <a:rPr sz="2300" spc="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275" dirty="0">
                <a:solidFill>
                  <a:srgbClr val="636B85"/>
                </a:solidFill>
                <a:latin typeface="DejaVu Sans"/>
                <a:cs typeface="DejaVu Sans"/>
              </a:rPr>
              <a:t>CAD</a:t>
            </a:r>
            <a:endParaRPr sz="2300">
              <a:latin typeface="DejaVu Sans"/>
              <a:cs typeface="DejaVu Sans"/>
            </a:endParaRPr>
          </a:p>
          <a:p>
            <a:pPr marL="287020" marR="5080" indent="-274955">
              <a:lnSpc>
                <a:spcPct val="100000"/>
              </a:lnSpc>
              <a:spcBef>
                <a:spcPts val="495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220" dirty="0">
                <a:solidFill>
                  <a:srgbClr val="636B85"/>
                </a:solidFill>
                <a:latin typeface="DejaVu Sans"/>
                <a:cs typeface="DejaVu Sans"/>
              </a:rPr>
              <a:t>Seen </a:t>
            </a:r>
            <a:r>
              <a:rPr sz="2300" spc="-185" dirty="0">
                <a:solidFill>
                  <a:srgbClr val="636B85"/>
                </a:solidFill>
                <a:latin typeface="DejaVu Sans"/>
                <a:cs typeface="DejaVu Sans"/>
              </a:rPr>
              <a:t>more </a:t>
            </a:r>
            <a:r>
              <a:rPr sz="2300" spc="-95" dirty="0">
                <a:solidFill>
                  <a:srgbClr val="636B85"/>
                </a:solidFill>
                <a:latin typeface="DejaVu Sans"/>
                <a:cs typeface="DejaVu Sans"/>
              </a:rPr>
              <a:t>in</a:t>
            </a:r>
            <a:r>
              <a:rPr sz="2300" spc="-95" dirty="0">
                <a:solidFill>
                  <a:srgbClr val="FFC000"/>
                </a:solidFill>
                <a:latin typeface="DejaVu Sans"/>
                <a:cs typeface="DejaVu Sans"/>
              </a:rPr>
              <a:t> </a:t>
            </a:r>
            <a:r>
              <a:rPr sz="2300" u="heavy" spc="-12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DejaVu Sans"/>
                <a:cs typeface="DejaVu Sans"/>
              </a:rPr>
              <a:t>Indians</a:t>
            </a:r>
            <a:r>
              <a:rPr sz="2300" spc="-125" dirty="0">
                <a:solidFill>
                  <a:srgbClr val="636B85"/>
                </a:solidFill>
                <a:latin typeface="DejaVu Sans"/>
                <a:cs typeface="DejaVu Sans"/>
              </a:rPr>
              <a:t>, </a:t>
            </a:r>
            <a:r>
              <a:rPr sz="2300" spc="-145" dirty="0">
                <a:solidFill>
                  <a:srgbClr val="636B85"/>
                </a:solidFill>
                <a:latin typeface="DejaVu Sans"/>
                <a:cs typeface="DejaVu Sans"/>
              </a:rPr>
              <a:t>probably </a:t>
            </a:r>
            <a:r>
              <a:rPr sz="2300" spc="-185" dirty="0">
                <a:solidFill>
                  <a:srgbClr val="00AF50"/>
                </a:solidFill>
                <a:latin typeface="DejaVu Sans"/>
                <a:cs typeface="DejaVu Sans"/>
              </a:rPr>
              <a:t>due </a:t>
            </a:r>
            <a:r>
              <a:rPr sz="2300" spc="-85" dirty="0">
                <a:solidFill>
                  <a:srgbClr val="00AF50"/>
                </a:solidFill>
                <a:latin typeface="DejaVu Sans"/>
                <a:cs typeface="DejaVu Sans"/>
              </a:rPr>
              <a:t>to </a:t>
            </a:r>
            <a:r>
              <a:rPr sz="2300" spc="-100" dirty="0">
                <a:solidFill>
                  <a:srgbClr val="00AF50"/>
                </a:solidFill>
                <a:latin typeface="DejaVu Sans"/>
                <a:cs typeface="DejaVu Sans"/>
              </a:rPr>
              <a:t>low </a:t>
            </a:r>
            <a:r>
              <a:rPr sz="2300" spc="-125" dirty="0">
                <a:solidFill>
                  <a:srgbClr val="00AF50"/>
                </a:solidFill>
                <a:latin typeface="DejaVu Sans"/>
                <a:cs typeface="DejaVu Sans"/>
              </a:rPr>
              <a:t>levels </a:t>
            </a:r>
            <a:r>
              <a:rPr sz="2300" spc="-65" dirty="0">
                <a:solidFill>
                  <a:srgbClr val="00AF50"/>
                </a:solidFill>
                <a:latin typeface="DejaVu Sans"/>
                <a:cs typeface="DejaVu Sans"/>
              </a:rPr>
              <a:t>of  </a:t>
            </a:r>
            <a:r>
              <a:rPr sz="2300" spc="-125" dirty="0">
                <a:solidFill>
                  <a:srgbClr val="00AF50"/>
                </a:solidFill>
                <a:latin typeface="DejaVu Sans"/>
                <a:cs typeface="DejaVu Sans"/>
              </a:rPr>
              <a:t>adiponectin</a:t>
            </a:r>
            <a:endParaRPr sz="23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559" y="141731"/>
            <a:ext cx="4958080" cy="666115"/>
            <a:chOff x="289559" y="141731"/>
            <a:chExt cx="4958080" cy="666115"/>
          </a:xfrm>
        </p:grpSpPr>
        <p:sp>
          <p:nvSpPr>
            <p:cNvPr id="3" name="object 3"/>
            <p:cNvSpPr/>
            <p:nvPr/>
          </p:nvSpPr>
          <p:spPr>
            <a:xfrm>
              <a:off x="289559" y="141731"/>
              <a:ext cx="4957572" cy="665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7580" y="384936"/>
              <a:ext cx="4407992" cy="362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0259" y="903477"/>
            <a:ext cx="9067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7020" algn="l"/>
              </a:tabLst>
            </a:pPr>
            <a:r>
              <a:rPr sz="1750" spc="-204" dirty="0">
                <a:solidFill>
                  <a:srgbClr val="CCB400"/>
                </a:solidFill>
              </a:rPr>
              <a:t>	</a:t>
            </a:r>
            <a:r>
              <a:rPr sz="2300" spc="-175" dirty="0">
                <a:solidFill>
                  <a:srgbClr val="636B85"/>
                </a:solidFill>
              </a:rPr>
              <a:t>Male</a:t>
            </a:r>
            <a:endParaRPr sz="2300"/>
          </a:p>
        </p:txBody>
      </p:sp>
      <p:sp>
        <p:nvSpPr>
          <p:cNvPr id="6" name="object 6"/>
          <p:cNvSpPr txBox="1"/>
          <p:nvPr/>
        </p:nvSpPr>
        <p:spPr>
          <a:xfrm>
            <a:off x="810259" y="1254227"/>
            <a:ext cx="7209790" cy="27857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61340" indent="-229235">
              <a:lnSpc>
                <a:spcPct val="100000"/>
              </a:lnSpc>
              <a:spcBef>
                <a:spcPts val="365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180" dirty="0">
                <a:latin typeface="DejaVu Sans"/>
                <a:cs typeface="DejaVu Sans"/>
              </a:rPr>
              <a:t>Hypogonadism</a:t>
            </a:r>
            <a:endParaRPr sz="2000">
              <a:latin typeface="DejaVu Sans"/>
              <a:cs typeface="DejaVu Sans"/>
            </a:endParaRPr>
          </a:p>
          <a:p>
            <a:pPr marL="561340" indent="-229235">
              <a:lnSpc>
                <a:spcPct val="100000"/>
              </a:lnSpc>
              <a:spcBef>
                <a:spcPts val="265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675" dirty="0">
                <a:solidFill>
                  <a:srgbClr val="00AF50"/>
                </a:solidFill>
                <a:latin typeface="DejaVu Sans"/>
                <a:cs typeface="DejaVu Sans"/>
              </a:rPr>
              <a:t>↓</a:t>
            </a:r>
            <a:r>
              <a:rPr sz="2000" spc="-55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000" spc="-155" dirty="0">
                <a:solidFill>
                  <a:srgbClr val="00AF50"/>
                </a:solidFill>
                <a:latin typeface="DejaVu Sans"/>
                <a:cs typeface="DejaVu Sans"/>
              </a:rPr>
              <a:t>Plasma </a:t>
            </a:r>
            <a:r>
              <a:rPr sz="2000" spc="-120" dirty="0">
                <a:solidFill>
                  <a:srgbClr val="00AF50"/>
                </a:solidFill>
                <a:latin typeface="DejaVu Sans"/>
                <a:cs typeface="DejaVu Sans"/>
              </a:rPr>
              <a:t>testosterone </a:t>
            </a:r>
            <a:r>
              <a:rPr sz="2000" spc="-145" dirty="0">
                <a:latin typeface="DejaVu Sans"/>
                <a:cs typeface="DejaVu Sans"/>
              </a:rPr>
              <a:t>&amp; </a:t>
            </a:r>
            <a:r>
              <a:rPr sz="2000" spc="-185" dirty="0">
                <a:latin typeface="DejaVu Sans"/>
                <a:cs typeface="DejaVu Sans"/>
              </a:rPr>
              <a:t>sex </a:t>
            </a:r>
            <a:r>
              <a:rPr sz="2000" spc="-165" dirty="0">
                <a:latin typeface="DejaVu Sans"/>
                <a:cs typeface="DejaVu Sans"/>
              </a:rPr>
              <a:t>hormone </a:t>
            </a:r>
            <a:r>
              <a:rPr sz="2000" spc="-130" dirty="0">
                <a:latin typeface="DejaVu Sans"/>
                <a:cs typeface="DejaVu Sans"/>
              </a:rPr>
              <a:t>binding</a:t>
            </a:r>
            <a:r>
              <a:rPr sz="2000" spc="-85" dirty="0">
                <a:latin typeface="DejaVu Sans"/>
                <a:cs typeface="DejaVu Sans"/>
              </a:rPr>
              <a:t> </a:t>
            </a:r>
            <a:r>
              <a:rPr sz="2000" spc="-105" dirty="0">
                <a:latin typeface="DejaVu Sans"/>
                <a:cs typeface="DejaVu Sans"/>
              </a:rPr>
              <a:t>globulin</a:t>
            </a:r>
            <a:endParaRPr sz="2000">
              <a:latin typeface="DejaVu Sans"/>
              <a:cs typeface="DejaVu Sans"/>
            </a:endParaRPr>
          </a:p>
          <a:p>
            <a:pPr marL="561340" indent="-229235">
              <a:lnSpc>
                <a:spcPct val="100000"/>
              </a:lnSpc>
              <a:spcBef>
                <a:spcPts val="265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150" dirty="0">
                <a:solidFill>
                  <a:srgbClr val="00AF50"/>
                </a:solidFill>
                <a:latin typeface="DejaVu Sans"/>
                <a:cs typeface="DejaVu Sans"/>
              </a:rPr>
              <a:t>Estrogen </a:t>
            </a:r>
            <a:r>
              <a:rPr sz="2000" spc="-110" dirty="0">
                <a:solidFill>
                  <a:srgbClr val="00AF50"/>
                </a:solidFill>
                <a:latin typeface="DejaVu Sans"/>
                <a:cs typeface="DejaVu Sans"/>
              </a:rPr>
              <a:t>levels</a:t>
            </a:r>
            <a:r>
              <a:rPr sz="2000" spc="5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000" spc="-675" dirty="0">
                <a:solidFill>
                  <a:srgbClr val="00AF50"/>
                </a:solidFill>
                <a:latin typeface="DejaVu Sans"/>
                <a:cs typeface="DejaVu Sans"/>
              </a:rPr>
              <a:t>↑</a:t>
            </a:r>
            <a:endParaRPr sz="2000">
              <a:latin typeface="DejaVu Sans"/>
              <a:cs typeface="DejaVu Sans"/>
            </a:endParaRPr>
          </a:p>
          <a:p>
            <a:pPr marL="561340" indent="-229235">
              <a:lnSpc>
                <a:spcPct val="100000"/>
              </a:lnSpc>
              <a:spcBef>
                <a:spcPts val="254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105" dirty="0">
                <a:latin typeface="DejaVu Sans"/>
                <a:cs typeface="DejaVu Sans"/>
              </a:rPr>
              <a:t>Masculization, </a:t>
            </a:r>
            <a:r>
              <a:rPr sz="2000" spc="-45" dirty="0">
                <a:latin typeface="DejaVu Sans"/>
                <a:cs typeface="DejaVu Sans"/>
              </a:rPr>
              <a:t>libido, </a:t>
            </a:r>
            <a:r>
              <a:rPr sz="2000" spc="-135" dirty="0">
                <a:latin typeface="DejaVu Sans"/>
                <a:cs typeface="DejaVu Sans"/>
              </a:rPr>
              <a:t>potency, </a:t>
            </a:r>
            <a:r>
              <a:rPr sz="2000" spc="-160" dirty="0">
                <a:latin typeface="DejaVu Sans"/>
                <a:cs typeface="DejaVu Sans"/>
              </a:rPr>
              <a:t>spermatogenesis</a:t>
            </a:r>
            <a:r>
              <a:rPr sz="2000" spc="25" dirty="0">
                <a:latin typeface="DejaVu Sans"/>
                <a:cs typeface="DejaVu Sans"/>
              </a:rPr>
              <a:t> </a:t>
            </a:r>
            <a:r>
              <a:rPr sz="2000" spc="-180" dirty="0">
                <a:latin typeface="DejaVu Sans"/>
                <a:cs typeface="DejaVu Sans"/>
              </a:rPr>
              <a:t>preserved</a:t>
            </a:r>
            <a:endParaRPr sz="20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200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70" dirty="0">
                <a:solidFill>
                  <a:srgbClr val="636B85"/>
                </a:solidFill>
                <a:latin typeface="DejaVu Sans"/>
                <a:cs typeface="DejaVu Sans"/>
              </a:rPr>
              <a:t>Females</a:t>
            </a:r>
            <a:r>
              <a:rPr sz="2300" spc="-5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400" spc="-320" dirty="0">
                <a:solidFill>
                  <a:srgbClr val="636B85"/>
                </a:solidFill>
                <a:latin typeface="DejaVu Sans"/>
                <a:cs typeface="DejaVu Sans"/>
              </a:rPr>
              <a:t>–</a:t>
            </a:r>
            <a:endParaRPr sz="2400">
              <a:latin typeface="DejaVu Sans"/>
              <a:cs typeface="DejaVu Sans"/>
            </a:endParaRPr>
          </a:p>
          <a:p>
            <a:pPr marL="561340" lvl="1" indent="-229235">
              <a:lnSpc>
                <a:spcPct val="100000"/>
              </a:lnSpc>
              <a:spcBef>
                <a:spcPts val="280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135" dirty="0">
                <a:solidFill>
                  <a:srgbClr val="00AF50"/>
                </a:solidFill>
                <a:latin typeface="DejaVu Sans"/>
                <a:cs typeface="DejaVu Sans"/>
              </a:rPr>
              <a:t>Menstrual </a:t>
            </a:r>
            <a:r>
              <a:rPr sz="2000" spc="-75" dirty="0">
                <a:solidFill>
                  <a:srgbClr val="00AF50"/>
                </a:solidFill>
                <a:latin typeface="DejaVu Sans"/>
                <a:cs typeface="DejaVu Sans"/>
              </a:rPr>
              <a:t>irregularities</a:t>
            </a:r>
            <a:r>
              <a:rPr sz="2000" spc="-75" dirty="0">
                <a:latin typeface="DejaVu Sans"/>
                <a:cs typeface="DejaVu Sans"/>
              </a:rPr>
              <a:t>,</a:t>
            </a:r>
            <a:r>
              <a:rPr sz="2000" spc="-30" dirty="0">
                <a:latin typeface="DejaVu Sans"/>
                <a:cs typeface="DejaVu Sans"/>
              </a:rPr>
              <a:t> </a:t>
            </a:r>
            <a:r>
              <a:rPr sz="2000" spc="-135" dirty="0">
                <a:latin typeface="DejaVu Sans"/>
                <a:cs typeface="DejaVu Sans"/>
              </a:rPr>
              <a:t>oligomenorrhea</a:t>
            </a:r>
            <a:endParaRPr sz="2000">
              <a:latin typeface="DejaVu Sans"/>
              <a:cs typeface="DejaVu Sans"/>
            </a:endParaRPr>
          </a:p>
          <a:p>
            <a:pPr marL="561340" lvl="1" indent="-229235">
              <a:lnSpc>
                <a:spcPct val="100000"/>
              </a:lnSpc>
              <a:spcBef>
                <a:spcPts val="250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675" dirty="0">
                <a:latin typeface="DejaVu Sans"/>
                <a:cs typeface="DejaVu Sans"/>
              </a:rPr>
              <a:t>↑</a:t>
            </a:r>
            <a:r>
              <a:rPr sz="2000" spc="-55" dirty="0">
                <a:latin typeface="DejaVu Sans"/>
                <a:cs typeface="DejaVu Sans"/>
              </a:rPr>
              <a:t> </a:t>
            </a:r>
            <a:r>
              <a:rPr sz="2000" spc="-165" dirty="0">
                <a:latin typeface="DejaVu Sans"/>
                <a:cs typeface="DejaVu Sans"/>
              </a:rPr>
              <a:t>androgen </a:t>
            </a:r>
            <a:r>
              <a:rPr sz="2000" spc="-95" dirty="0">
                <a:latin typeface="DejaVu Sans"/>
                <a:cs typeface="DejaVu Sans"/>
              </a:rPr>
              <a:t>production, </a:t>
            </a:r>
            <a:r>
              <a:rPr sz="2000" spc="-305" dirty="0">
                <a:latin typeface="DejaVu Sans"/>
                <a:cs typeface="DejaVu Sans"/>
              </a:rPr>
              <a:t>↓sex </a:t>
            </a:r>
            <a:r>
              <a:rPr sz="2000" spc="-165" dirty="0">
                <a:latin typeface="DejaVu Sans"/>
                <a:cs typeface="DejaVu Sans"/>
              </a:rPr>
              <a:t>hormone </a:t>
            </a:r>
            <a:r>
              <a:rPr sz="2000" spc="-130" dirty="0">
                <a:latin typeface="DejaVu Sans"/>
                <a:cs typeface="DejaVu Sans"/>
              </a:rPr>
              <a:t>binding</a:t>
            </a:r>
            <a:r>
              <a:rPr sz="2000" spc="80" dirty="0">
                <a:latin typeface="DejaVu Sans"/>
                <a:cs typeface="DejaVu Sans"/>
              </a:rPr>
              <a:t> </a:t>
            </a:r>
            <a:r>
              <a:rPr sz="2000" spc="-105" dirty="0">
                <a:latin typeface="DejaVu Sans"/>
                <a:cs typeface="DejaVu Sans"/>
              </a:rPr>
              <a:t>globulin</a:t>
            </a:r>
            <a:endParaRPr sz="2000">
              <a:latin typeface="DejaVu Sans"/>
              <a:cs typeface="DejaVu Sans"/>
            </a:endParaRPr>
          </a:p>
          <a:p>
            <a:pPr marL="561340" lvl="1" indent="-229235">
              <a:lnSpc>
                <a:spcPct val="100000"/>
              </a:lnSpc>
              <a:spcBef>
                <a:spcPts val="270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204" dirty="0">
                <a:solidFill>
                  <a:srgbClr val="00AF50"/>
                </a:solidFill>
                <a:latin typeface="DejaVu Sans"/>
                <a:cs typeface="DejaVu Sans"/>
              </a:rPr>
              <a:t>PCOD </a:t>
            </a:r>
            <a:r>
              <a:rPr sz="2000" spc="-265" dirty="0">
                <a:latin typeface="DejaVu Sans"/>
                <a:cs typeface="DejaVu Sans"/>
              </a:rPr>
              <a:t>– </a:t>
            </a:r>
            <a:r>
              <a:rPr sz="2000" spc="-105" dirty="0">
                <a:latin typeface="DejaVu Sans"/>
                <a:cs typeface="DejaVu Sans"/>
              </a:rPr>
              <a:t>anovulation, </a:t>
            </a:r>
            <a:r>
              <a:rPr sz="2000" spc="-125" dirty="0">
                <a:latin typeface="DejaVu Sans"/>
                <a:cs typeface="DejaVu Sans"/>
              </a:rPr>
              <a:t>obesity,</a:t>
            </a:r>
            <a:r>
              <a:rPr sz="2000" spc="-35" dirty="0">
                <a:latin typeface="DejaVu Sans"/>
                <a:cs typeface="DejaVu Sans"/>
              </a:rPr>
              <a:t> </a:t>
            </a:r>
            <a:r>
              <a:rPr sz="2000" spc="-130" dirty="0">
                <a:latin typeface="DejaVu Sans"/>
                <a:cs typeface="DejaVu Sans"/>
              </a:rPr>
              <a:t>hirsutism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40905" cy="974090"/>
            <a:chOff x="0" y="0"/>
            <a:chExt cx="7240905" cy="9740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588508" cy="46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67884" y="0"/>
              <a:ext cx="2072639" cy="46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5384"/>
              <a:ext cx="1927860" cy="5684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345" y="88010"/>
              <a:ext cx="6865391" cy="2854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1221" y="600075"/>
              <a:ext cx="1554200" cy="285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30604" y="805458"/>
            <a:ext cx="6270625" cy="2670175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945"/>
              </a:spcBef>
              <a:buClr>
                <a:srgbClr val="BBBBBB"/>
              </a:buClr>
              <a:buSzPct val="75000"/>
              <a:buChar char=""/>
              <a:tabLst>
                <a:tab pos="241300" algn="l"/>
              </a:tabLst>
            </a:pPr>
            <a:r>
              <a:rPr sz="2800" spc="-185" dirty="0">
                <a:solidFill>
                  <a:srgbClr val="00AF50"/>
                </a:solidFill>
                <a:latin typeface="DejaVu Sans"/>
                <a:cs typeface="DejaVu Sans"/>
              </a:rPr>
              <a:t>Apnoeic </a:t>
            </a:r>
            <a:r>
              <a:rPr sz="2800" spc="-265" dirty="0">
                <a:solidFill>
                  <a:srgbClr val="00AF50"/>
                </a:solidFill>
                <a:latin typeface="DejaVu Sans"/>
                <a:cs typeface="DejaVu Sans"/>
              </a:rPr>
              <a:t>pauses </a:t>
            </a:r>
            <a:r>
              <a:rPr sz="2800" spc="-195" dirty="0">
                <a:latin typeface="DejaVu Sans"/>
                <a:cs typeface="DejaVu Sans"/>
              </a:rPr>
              <a:t>during</a:t>
            </a:r>
            <a:r>
              <a:rPr sz="2800" spc="-315" dirty="0">
                <a:latin typeface="DejaVu Sans"/>
                <a:cs typeface="DejaVu Sans"/>
              </a:rPr>
              <a:t> </a:t>
            </a:r>
            <a:r>
              <a:rPr sz="2800" spc="-185" dirty="0">
                <a:latin typeface="DejaVu Sans"/>
                <a:cs typeface="DejaVu Sans"/>
              </a:rPr>
              <a:t>sleep</a:t>
            </a:r>
            <a:endParaRPr sz="2800">
              <a:latin typeface="DejaVu Sans"/>
              <a:cs typeface="DejaVu Sans"/>
            </a:endParaRPr>
          </a:p>
          <a:p>
            <a:pPr marL="240665" indent="-228600">
              <a:lnSpc>
                <a:spcPct val="100000"/>
              </a:lnSpc>
              <a:spcBef>
                <a:spcPts val="1850"/>
              </a:spcBef>
              <a:buClr>
                <a:srgbClr val="BBBBBB"/>
              </a:buClr>
              <a:buSzPct val="75000"/>
              <a:buChar char=""/>
              <a:tabLst>
                <a:tab pos="241300" algn="l"/>
              </a:tabLst>
            </a:pPr>
            <a:r>
              <a:rPr sz="2800" spc="-220" dirty="0">
                <a:solidFill>
                  <a:srgbClr val="00AF50"/>
                </a:solidFill>
                <a:latin typeface="DejaVu Sans"/>
                <a:cs typeface="DejaVu Sans"/>
              </a:rPr>
              <a:t>Hypersomnolence </a:t>
            </a:r>
            <a:r>
              <a:rPr sz="2800" spc="-120" dirty="0">
                <a:latin typeface="DejaVu Sans"/>
                <a:cs typeface="DejaVu Sans"/>
              </a:rPr>
              <a:t>at </a:t>
            </a:r>
            <a:r>
              <a:rPr sz="2800" spc="-170" dirty="0">
                <a:latin typeface="DejaVu Sans"/>
                <a:cs typeface="DejaVu Sans"/>
              </a:rPr>
              <a:t>both </a:t>
            </a:r>
            <a:r>
              <a:rPr sz="2800" spc="-254" dirty="0">
                <a:latin typeface="DejaVu Sans"/>
                <a:cs typeface="DejaVu Sans"/>
              </a:rPr>
              <a:t>day </a:t>
            </a:r>
            <a:r>
              <a:rPr sz="2800" spc="-210" dirty="0">
                <a:latin typeface="DejaVu Sans"/>
                <a:cs typeface="DejaVu Sans"/>
              </a:rPr>
              <a:t>&amp;</a:t>
            </a:r>
            <a:r>
              <a:rPr sz="2800" spc="-150" dirty="0">
                <a:latin typeface="DejaVu Sans"/>
                <a:cs typeface="DejaVu Sans"/>
              </a:rPr>
              <a:t> </a:t>
            </a:r>
            <a:r>
              <a:rPr sz="2800" spc="-300" dirty="0">
                <a:latin typeface="DejaVu Sans"/>
                <a:cs typeface="DejaVu Sans"/>
              </a:rPr>
              <a:t>night</a:t>
            </a:r>
            <a:endParaRPr sz="2800">
              <a:latin typeface="DejaVu Sans"/>
              <a:cs typeface="DejaVu Sans"/>
            </a:endParaRPr>
          </a:p>
          <a:p>
            <a:pPr marL="240665" indent="-228600">
              <a:lnSpc>
                <a:spcPct val="100000"/>
              </a:lnSpc>
              <a:spcBef>
                <a:spcPts val="1839"/>
              </a:spcBef>
              <a:buClr>
                <a:srgbClr val="BBBBBB"/>
              </a:buClr>
              <a:buSzPct val="75000"/>
              <a:buChar char=""/>
              <a:tabLst>
                <a:tab pos="241300" algn="l"/>
              </a:tabLst>
            </a:pPr>
            <a:r>
              <a:rPr sz="2800" spc="-190" dirty="0">
                <a:solidFill>
                  <a:srgbClr val="00AF50"/>
                </a:solidFill>
                <a:latin typeface="DejaVu Sans"/>
                <a:cs typeface="DejaVu Sans"/>
              </a:rPr>
              <a:t>Polycythemia</a:t>
            </a:r>
            <a:endParaRPr sz="2800">
              <a:latin typeface="DejaVu Sans"/>
              <a:cs typeface="DejaVu Sans"/>
            </a:endParaRPr>
          </a:p>
          <a:p>
            <a:pPr marL="240665" indent="-228600">
              <a:lnSpc>
                <a:spcPct val="100000"/>
              </a:lnSpc>
              <a:spcBef>
                <a:spcPts val="1850"/>
              </a:spcBef>
              <a:buClr>
                <a:srgbClr val="BBBBBB"/>
              </a:buClr>
              <a:buSzPct val="75000"/>
              <a:buChar char=""/>
              <a:tabLst>
                <a:tab pos="241300" algn="l"/>
              </a:tabLst>
            </a:pPr>
            <a:r>
              <a:rPr sz="2800" spc="-170" dirty="0">
                <a:solidFill>
                  <a:srgbClr val="00AF50"/>
                </a:solidFill>
                <a:latin typeface="DejaVu Sans"/>
                <a:cs typeface="DejaVu Sans"/>
              </a:rPr>
              <a:t>Eventually </a:t>
            </a:r>
            <a:r>
              <a:rPr sz="2800" spc="-135" dirty="0">
                <a:solidFill>
                  <a:srgbClr val="00AF50"/>
                </a:solidFill>
                <a:latin typeface="DejaVu Sans"/>
                <a:cs typeface="DejaVu Sans"/>
              </a:rPr>
              <a:t>right </a:t>
            </a:r>
            <a:r>
              <a:rPr sz="2800" spc="-190" dirty="0">
                <a:solidFill>
                  <a:srgbClr val="00AF50"/>
                </a:solidFill>
                <a:latin typeface="DejaVu Sans"/>
                <a:cs typeface="DejaVu Sans"/>
              </a:rPr>
              <a:t>sided </a:t>
            </a:r>
            <a:r>
              <a:rPr sz="2800" spc="-155" dirty="0">
                <a:solidFill>
                  <a:srgbClr val="00AF50"/>
                </a:solidFill>
                <a:latin typeface="DejaVu Sans"/>
                <a:cs typeface="DejaVu Sans"/>
              </a:rPr>
              <a:t>heart</a:t>
            </a:r>
            <a:r>
              <a:rPr sz="2800" spc="295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800" spc="-114" dirty="0">
                <a:solidFill>
                  <a:srgbClr val="00AF50"/>
                </a:solidFill>
                <a:latin typeface="DejaVu Sans"/>
                <a:cs typeface="DejaVu Sans"/>
              </a:rPr>
              <a:t>falure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163068"/>
            <a:ext cx="1256030" cy="685800"/>
            <a:chOff x="266700" y="163068"/>
            <a:chExt cx="1256030" cy="685800"/>
          </a:xfrm>
        </p:grpSpPr>
        <p:sp>
          <p:nvSpPr>
            <p:cNvPr id="3" name="object 3"/>
            <p:cNvSpPr/>
            <p:nvPr/>
          </p:nvSpPr>
          <p:spPr>
            <a:xfrm>
              <a:off x="266700" y="163068"/>
              <a:ext cx="1255776" cy="685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8774" y="430911"/>
              <a:ext cx="672465" cy="294005"/>
            </a:xfrm>
            <a:custGeom>
              <a:avLst/>
              <a:gdLst/>
              <a:ahLst/>
              <a:cxnLst/>
              <a:rect l="l" t="t" r="r" b="b"/>
              <a:pathLst>
                <a:path w="672465" h="294005">
                  <a:moveTo>
                    <a:pt x="621452" y="284479"/>
                  </a:moveTo>
                  <a:lnTo>
                    <a:pt x="564553" y="284479"/>
                  </a:lnTo>
                  <a:lnTo>
                    <a:pt x="569363" y="284549"/>
                  </a:lnTo>
                  <a:lnTo>
                    <a:pt x="575240" y="284749"/>
                  </a:lnTo>
                  <a:lnTo>
                    <a:pt x="590194" y="285496"/>
                  </a:lnTo>
                  <a:lnTo>
                    <a:pt x="605093" y="286131"/>
                  </a:lnTo>
                  <a:lnTo>
                    <a:pt x="610902" y="286317"/>
                  </a:lnTo>
                  <a:lnTo>
                    <a:pt x="615619" y="286385"/>
                  </a:lnTo>
                  <a:lnTo>
                    <a:pt x="619594" y="286385"/>
                  </a:lnTo>
                  <a:lnTo>
                    <a:pt x="621452" y="284479"/>
                  </a:lnTo>
                  <a:close/>
                </a:path>
                <a:path w="672465" h="294005">
                  <a:moveTo>
                    <a:pt x="618170" y="90042"/>
                  </a:moveTo>
                  <a:lnTo>
                    <a:pt x="512508" y="90042"/>
                  </a:lnTo>
                  <a:lnTo>
                    <a:pt x="512851" y="105588"/>
                  </a:lnTo>
                  <a:lnTo>
                    <a:pt x="513097" y="118110"/>
                  </a:lnTo>
                  <a:lnTo>
                    <a:pt x="513241" y="127313"/>
                  </a:lnTo>
                  <a:lnTo>
                    <a:pt x="513295" y="133985"/>
                  </a:lnTo>
                  <a:lnTo>
                    <a:pt x="513165" y="147702"/>
                  </a:lnTo>
                  <a:lnTo>
                    <a:pt x="512773" y="164480"/>
                  </a:lnTo>
                  <a:lnTo>
                    <a:pt x="512122" y="184330"/>
                  </a:lnTo>
                  <a:lnTo>
                    <a:pt x="510298" y="230124"/>
                  </a:lnTo>
                  <a:lnTo>
                    <a:pt x="509647" y="249936"/>
                  </a:lnTo>
                  <a:lnTo>
                    <a:pt x="509259" y="266700"/>
                  </a:lnTo>
                  <a:lnTo>
                    <a:pt x="509130" y="280415"/>
                  </a:lnTo>
                  <a:lnTo>
                    <a:pt x="509130" y="284225"/>
                  </a:lnTo>
                  <a:lnTo>
                    <a:pt x="511314" y="286131"/>
                  </a:lnTo>
                  <a:lnTo>
                    <a:pt x="521106" y="286131"/>
                  </a:lnTo>
                  <a:lnTo>
                    <a:pt x="529259" y="285876"/>
                  </a:lnTo>
                  <a:lnTo>
                    <a:pt x="559130" y="284479"/>
                  </a:lnTo>
                  <a:lnTo>
                    <a:pt x="621452" y="284479"/>
                  </a:lnTo>
                  <a:lnTo>
                    <a:pt x="620408" y="230124"/>
                  </a:lnTo>
                  <a:lnTo>
                    <a:pt x="618583" y="184330"/>
                  </a:lnTo>
                  <a:lnTo>
                    <a:pt x="617932" y="164480"/>
                  </a:lnTo>
                  <a:lnTo>
                    <a:pt x="617541" y="147702"/>
                  </a:lnTo>
                  <a:lnTo>
                    <a:pt x="617460" y="127313"/>
                  </a:lnTo>
                  <a:lnTo>
                    <a:pt x="617608" y="117570"/>
                  </a:lnTo>
                  <a:lnTo>
                    <a:pt x="617855" y="104731"/>
                  </a:lnTo>
                  <a:lnTo>
                    <a:pt x="618170" y="90042"/>
                  </a:lnTo>
                  <a:close/>
                </a:path>
                <a:path w="672465" h="294005">
                  <a:moveTo>
                    <a:pt x="471906" y="3810"/>
                  </a:moveTo>
                  <a:lnTo>
                    <a:pt x="469785" y="3810"/>
                  </a:lnTo>
                  <a:lnTo>
                    <a:pt x="468795" y="4317"/>
                  </a:lnTo>
                  <a:lnTo>
                    <a:pt x="464426" y="49275"/>
                  </a:lnTo>
                  <a:lnTo>
                    <a:pt x="464159" y="51562"/>
                  </a:lnTo>
                  <a:lnTo>
                    <a:pt x="462762" y="59181"/>
                  </a:lnTo>
                  <a:lnTo>
                    <a:pt x="460248" y="72389"/>
                  </a:lnTo>
                  <a:lnTo>
                    <a:pt x="458000" y="84454"/>
                  </a:lnTo>
                  <a:lnTo>
                    <a:pt x="456942" y="90753"/>
                  </a:lnTo>
                  <a:lnTo>
                    <a:pt x="456869" y="92837"/>
                  </a:lnTo>
                  <a:lnTo>
                    <a:pt x="457936" y="93472"/>
                  </a:lnTo>
                  <a:lnTo>
                    <a:pt x="460044" y="94361"/>
                  </a:lnTo>
                  <a:lnTo>
                    <a:pt x="502671" y="90753"/>
                  </a:lnTo>
                  <a:lnTo>
                    <a:pt x="512508" y="90042"/>
                  </a:lnTo>
                  <a:lnTo>
                    <a:pt x="618170" y="90042"/>
                  </a:lnTo>
                  <a:lnTo>
                    <a:pt x="618197" y="88773"/>
                  </a:lnTo>
                  <a:lnTo>
                    <a:pt x="672249" y="88773"/>
                  </a:lnTo>
                  <a:lnTo>
                    <a:pt x="672249" y="83312"/>
                  </a:lnTo>
                  <a:lnTo>
                    <a:pt x="671652" y="76708"/>
                  </a:lnTo>
                  <a:lnTo>
                    <a:pt x="669264" y="58927"/>
                  </a:lnTo>
                  <a:lnTo>
                    <a:pt x="668667" y="52197"/>
                  </a:lnTo>
                  <a:lnTo>
                    <a:pt x="668667" y="42925"/>
                  </a:lnTo>
                  <a:lnTo>
                    <a:pt x="668997" y="35813"/>
                  </a:lnTo>
                  <a:lnTo>
                    <a:pt x="670331" y="16510"/>
                  </a:lnTo>
                  <a:lnTo>
                    <a:pt x="670661" y="9398"/>
                  </a:lnTo>
                  <a:lnTo>
                    <a:pt x="670661" y="8509"/>
                  </a:lnTo>
                  <a:lnTo>
                    <a:pt x="572312" y="8509"/>
                  </a:lnTo>
                  <a:lnTo>
                    <a:pt x="544442" y="8245"/>
                  </a:lnTo>
                  <a:lnTo>
                    <a:pt x="518858" y="7445"/>
                  </a:lnTo>
                  <a:lnTo>
                    <a:pt x="495560" y="6097"/>
                  </a:lnTo>
                  <a:lnTo>
                    <a:pt x="474548" y="4190"/>
                  </a:lnTo>
                  <a:lnTo>
                    <a:pt x="472960" y="3937"/>
                  </a:lnTo>
                  <a:lnTo>
                    <a:pt x="471906" y="3810"/>
                  </a:lnTo>
                  <a:close/>
                </a:path>
                <a:path w="672465" h="294005">
                  <a:moveTo>
                    <a:pt x="672249" y="88773"/>
                  </a:moveTo>
                  <a:lnTo>
                    <a:pt x="618197" y="88773"/>
                  </a:lnTo>
                  <a:lnTo>
                    <a:pt x="664301" y="91487"/>
                  </a:lnTo>
                  <a:lnTo>
                    <a:pt x="668197" y="91821"/>
                  </a:lnTo>
                  <a:lnTo>
                    <a:pt x="670890" y="91693"/>
                  </a:lnTo>
                  <a:lnTo>
                    <a:pt x="672249" y="90424"/>
                  </a:lnTo>
                  <a:lnTo>
                    <a:pt x="672249" y="88773"/>
                  </a:lnTo>
                  <a:close/>
                </a:path>
                <a:path w="672465" h="294005">
                  <a:moveTo>
                    <a:pt x="668667" y="1650"/>
                  </a:moveTo>
                  <a:lnTo>
                    <a:pt x="664692" y="1650"/>
                  </a:lnTo>
                  <a:lnTo>
                    <a:pt x="662394" y="1793"/>
                  </a:lnTo>
                  <a:lnTo>
                    <a:pt x="616270" y="5937"/>
                  </a:lnTo>
                  <a:lnTo>
                    <a:pt x="597742" y="7366"/>
                  </a:lnTo>
                  <a:lnTo>
                    <a:pt x="583090" y="8223"/>
                  </a:lnTo>
                  <a:lnTo>
                    <a:pt x="572312" y="8509"/>
                  </a:lnTo>
                  <a:lnTo>
                    <a:pt x="670661" y="8509"/>
                  </a:lnTo>
                  <a:lnTo>
                    <a:pt x="670661" y="2666"/>
                  </a:lnTo>
                  <a:lnTo>
                    <a:pt x="668667" y="1650"/>
                  </a:lnTo>
                  <a:close/>
                </a:path>
                <a:path w="672465" h="294005">
                  <a:moveTo>
                    <a:pt x="431514" y="284479"/>
                  </a:moveTo>
                  <a:lnTo>
                    <a:pt x="374205" y="284479"/>
                  </a:lnTo>
                  <a:lnTo>
                    <a:pt x="379105" y="284549"/>
                  </a:lnTo>
                  <a:lnTo>
                    <a:pt x="385062" y="284749"/>
                  </a:lnTo>
                  <a:lnTo>
                    <a:pt x="400138" y="285496"/>
                  </a:lnTo>
                  <a:lnTo>
                    <a:pt x="421054" y="286317"/>
                  </a:lnTo>
                  <a:lnTo>
                    <a:pt x="425869" y="286385"/>
                  </a:lnTo>
                  <a:lnTo>
                    <a:pt x="429704" y="286385"/>
                  </a:lnTo>
                  <a:lnTo>
                    <a:pt x="431514" y="284479"/>
                  </a:lnTo>
                  <a:close/>
                </a:path>
                <a:path w="672465" h="294005">
                  <a:moveTo>
                    <a:pt x="323545" y="7365"/>
                  </a:moveTo>
                  <a:lnTo>
                    <a:pt x="320370" y="7365"/>
                  </a:lnTo>
                  <a:lnTo>
                    <a:pt x="318853" y="8810"/>
                  </a:lnTo>
                  <a:lnTo>
                    <a:pt x="318775" y="12191"/>
                  </a:lnTo>
                  <a:lnTo>
                    <a:pt x="318901" y="23572"/>
                  </a:lnTo>
                  <a:lnTo>
                    <a:pt x="319262" y="37512"/>
                  </a:lnTo>
                  <a:lnTo>
                    <a:pt x="319855" y="54000"/>
                  </a:lnTo>
                  <a:lnTo>
                    <a:pt x="321498" y="92051"/>
                  </a:lnTo>
                  <a:lnTo>
                    <a:pt x="322084" y="108553"/>
                  </a:lnTo>
                  <a:lnTo>
                    <a:pt x="322435" y="122435"/>
                  </a:lnTo>
                  <a:lnTo>
                    <a:pt x="322430" y="147702"/>
                  </a:lnTo>
                  <a:lnTo>
                    <a:pt x="322057" y="164480"/>
                  </a:lnTo>
                  <a:lnTo>
                    <a:pt x="321434" y="184330"/>
                  </a:lnTo>
                  <a:lnTo>
                    <a:pt x="319693" y="230124"/>
                  </a:lnTo>
                  <a:lnTo>
                    <a:pt x="319074" y="249936"/>
                  </a:lnTo>
                  <a:lnTo>
                    <a:pt x="318703" y="266700"/>
                  </a:lnTo>
                  <a:lnTo>
                    <a:pt x="318579" y="284225"/>
                  </a:lnTo>
                  <a:lnTo>
                    <a:pt x="320763" y="286131"/>
                  </a:lnTo>
                  <a:lnTo>
                    <a:pt x="330568" y="286131"/>
                  </a:lnTo>
                  <a:lnTo>
                    <a:pt x="338747" y="285876"/>
                  </a:lnTo>
                  <a:lnTo>
                    <a:pt x="368782" y="284479"/>
                  </a:lnTo>
                  <a:lnTo>
                    <a:pt x="431514" y="284479"/>
                  </a:lnTo>
                  <a:lnTo>
                    <a:pt x="431509" y="266700"/>
                  </a:lnTo>
                  <a:lnTo>
                    <a:pt x="431133" y="249936"/>
                  </a:lnTo>
                  <a:lnTo>
                    <a:pt x="430509" y="230124"/>
                  </a:lnTo>
                  <a:lnTo>
                    <a:pt x="428774" y="184330"/>
                  </a:lnTo>
                  <a:lnTo>
                    <a:pt x="428155" y="164480"/>
                  </a:lnTo>
                  <a:lnTo>
                    <a:pt x="427783" y="147702"/>
                  </a:lnTo>
                  <a:lnTo>
                    <a:pt x="427779" y="122435"/>
                  </a:lnTo>
                  <a:lnTo>
                    <a:pt x="428134" y="108362"/>
                  </a:lnTo>
                  <a:lnTo>
                    <a:pt x="428727" y="91765"/>
                  </a:lnTo>
                  <a:lnTo>
                    <a:pt x="430381" y="53546"/>
                  </a:lnTo>
                  <a:lnTo>
                    <a:pt x="430969" y="37020"/>
                  </a:lnTo>
                  <a:lnTo>
                    <a:pt x="431312" y="23572"/>
                  </a:lnTo>
                  <a:lnTo>
                    <a:pt x="431431" y="9016"/>
                  </a:lnTo>
                  <a:lnTo>
                    <a:pt x="376389" y="9016"/>
                  </a:lnTo>
                  <a:lnTo>
                    <a:pt x="371382" y="8967"/>
                  </a:lnTo>
                  <a:lnTo>
                    <a:pt x="365293" y="8810"/>
                  </a:lnTo>
                  <a:lnTo>
                    <a:pt x="358123" y="8534"/>
                  </a:lnTo>
                  <a:lnTo>
                    <a:pt x="341633" y="7794"/>
                  </a:lnTo>
                  <a:lnTo>
                    <a:pt x="328469" y="7413"/>
                  </a:lnTo>
                  <a:lnTo>
                    <a:pt x="323545" y="7365"/>
                  </a:lnTo>
                  <a:close/>
                </a:path>
                <a:path w="672465" h="294005">
                  <a:moveTo>
                    <a:pt x="429704" y="7365"/>
                  </a:moveTo>
                  <a:lnTo>
                    <a:pt x="420839" y="7365"/>
                  </a:lnTo>
                  <a:lnTo>
                    <a:pt x="412559" y="7619"/>
                  </a:lnTo>
                  <a:lnTo>
                    <a:pt x="401434" y="8127"/>
                  </a:lnTo>
                  <a:lnTo>
                    <a:pt x="390309" y="8762"/>
                  </a:lnTo>
                  <a:lnTo>
                    <a:pt x="381952" y="9016"/>
                  </a:lnTo>
                  <a:lnTo>
                    <a:pt x="431431" y="9016"/>
                  </a:lnTo>
                  <a:lnTo>
                    <a:pt x="429704" y="7365"/>
                  </a:lnTo>
                  <a:close/>
                </a:path>
                <a:path w="672465" h="294005">
                  <a:moveTo>
                    <a:pt x="147421" y="0"/>
                  </a:moveTo>
                  <a:lnTo>
                    <a:pt x="90373" y="10731"/>
                  </a:lnTo>
                  <a:lnTo>
                    <a:pt x="42811" y="42799"/>
                  </a:lnTo>
                  <a:lnTo>
                    <a:pt x="10704" y="90408"/>
                  </a:lnTo>
                  <a:lnTo>
                    <a:pt x="0" y="147447"/>
                  </a:lnTo>
                  <a:lnTo>
                    <a:pt x="2712" y="176565"/>
                  </a:lnTo>
                  <a:lnTo>
                    <a:pt x="24415" y="228278"/>
                  </a:lnTo>
                  <a:lnTo>
                    <a:pt x="66190" y="269660"/>
                  </a:lnTo>
                  <a:lnTo>
                    <a:pt x="118196" y="291187"/>
                  </a:lnTo>
                  <a:lnTo>
                    <a:pt x="147421" y="293877"/>
                  </a:lnTo>
                  <a:lnTo>
                    <a:pt x="164709" y="292639"/>
                  </a:lnTo>
                  <a:lnTo>
                    <a:pt x="182591" y="288925"/>
                  </a:lnTo>
                  <a:lnTo>
                    <a:pt x="201067" y="282733"/>
                  </a:lnTo>
                  <a:lnTo>
                    <a:pt x="220141" y="274065"/>
                  </a:lnTo>
                  <a:lnTo>
                    <a:pt x="285484" y="274065"/>
                  </a:lnTo>
                  <a:lnTo>
                    <a:pt x="285372" y="268688"/>
                  </a:lnTo>
                  <a:lnTo>
                    <a:pt x="284964" y="260381"/>
                  </a:lnTo>
                  <a:lnTo>
                    <a:pt x="284281" y="250313"/>
                  </a:lnTo>
                  <a:lnTo>
                    <a:pt x="282366" y="226645"/>
                  </a:lnTo>
                  <a:lnTo>
                    <a:pt x="281684" y="216392"/>
                  </a:lnTo>
                  <a:lnTo>
                    <a:pt x="281275" y="207734"/>
                  </a:lnTo>
                  <a:lnTo>
                    <a:pt x="281194" y="203517"/>
                  </a:lnTo>
                  <a:lnTo>
                    <a:pt x="281228" y="196087"/>
                  </a:lnTo>
                  <a:lnTo>
                    <a:pt x="153784" y="196087"/>
                  </a:lnTo>
                  <a:lnTo>
                    <a:pt x="114574" y="173789"/>
                  </a:lnTo>
                  <a:lnTo>
                    <a:pt x="106692" y="147447"/>
                  </a:lnTo>
                  <a:lnTo>
                    <a:pt x="107518" y="138162"/>
                  </a:lnTo>
                  <a:lnTo>
                    <a:pt x="134581" y="104028"/>
                  </a:lnTo>
                  <a:lnTo>
                    <a:pt x="152196" y="100584"/>
                  </a:lnTo>
                  <a:lnTo>
                    <a:pt x="229304" y="100584"/>
                  </a:lnTo>
                  <a:lnTo>
                    <a:pt x="230300" y="99569"/>
                  </a:lnTo>
                  <a:lnTo>
                    <a:pt x="256352" y="69421"/>
                  </a:lnTo>
                  <a:lnTo>
                    <a:pt x="261861" y="58800"/>
                  </a:lnTo>
                  <a:lnTo>
                    <a:pt x="261861" y="56261"/>
                  </a:lnTo>
                  <a:lnTo>
                    <a:pt x="224149" y="20653"/>
                  </a:lnTo>
                  <a:lnTo>
                    <a:pt x="177323" y="3301"/>
                  </a:lnTo>
                  <a:lnTo>
                    <a:pt x="162250" y="829"/>
                  </a:lnTo>
                  <a:lnTo>
                    <a:pt x="147421" y="0"/>
                  </a:lnTo>
                  <a:close/>
                </a:path>
                <a:path w="672465" h="294005">
                  <a:moveTo>
                    <a:pt x="285484" y="274065"/>
                  </a:moveTo>
                  <a:lnTo>
                    <a:pt x="220141" y="274065"/>
                  </a:lnTo>
                  <a:lnTo>
                    <a:pt x="225468" y="274373"/>
                  </a:lnTo>
                  <a:lnTo>
                    <a:pt x="232113" y="275097"/>
                  </a:lnTo>
                  <a:lnTo>
                    <a:pt x="240074" y="276226"/>
                  </a:lnTo>
                  <a:lnTo>
                    <a:pt x="258400" y="279249"/>
                  </a:lnTo>
                  <a:lnTo>
                    <a:pt x="266285" y="280320"/>
                  </a:lnTo>
                  <a:lnTo>
                    <a:pt x="273006" y="280963"/>
                  </a:lnTo>
                  <a:lnTo>
                    <a:pt x="278561" y="281177"/>
                  </a:lnTo>
                  <a:lnTo>
                    <a:pt x="283197" y="281177"/>
                  </a:lnTo>
                  <a:lnTo>
                    <a:pt x="285391" y="279249"/>
                  </a:lnTo>
                  <a:lnTo>
                    <a:pt x="285484" y="274065"/>
                  </a:lnTo>
                  <a:close/>
                </a:path>
                <a:path w="672465" h="294005">
                  <a:moveTo>
                    <a:pt x="177761" y="130301"/>
                  </a:moveTo>
                  <a:lnTo>
                    <a:pt x="174840" y="130301"/>
                  </a:lnTo>
                  <a:lnTo>
                    <a:pt x="173456" y="130810"/>
                  </a:lnTo>
                  <a:lnTo>
                    <a:pt x="172656" y="131572"/>
                  </a:lnTo>
                  <a:lnTo>
                    <a:pt x="172145" y="132667"/>
                  </a:lnTo>
                  <a:lnTo>
                    <a:pt x="172086" y="132905"/>
                  </a:lnTo>
                  <a:lnTo>
                    <a:pt x="171982" y="141176"/>
                  </a:lnTo>
                  <a:lnTo>
                    <a:pt x="172358" y="147700"/>
                  </a:lnTo>
                  <a:lnTo>
                    <a:pt x="172981" y="155082"/>
                  </a:lnTo>
                  <a:lnTo>
                    <a:pt x="173850" y="163322"/>
                  </a:lnTo>
                  <a:lnTo>
                    <a:pt x="175098" y="173789"/>
                  </a:lnTo>
                  <a:lnTo>
                    <a:pt x="176033" y="181879"/>
                  </a:lnTo>
                  <a:lnTo>
                    <a:pt x="176688" y="187890"/>
                  </a:lnTo>
                  <a:lnTo>
                    <a:pt x="177025" y="191388"/>
                  </a:lnTo>
                  <a:lnTo>
                    <a:pt x="170141" y="194563"/>
                  </a:lnTo>
                  <a:lnTo>
                    <a:pt x="162394" y="196087"/>
                  </a:lnTo>
                  <a:lnTo>
                    <a:pt x="281228" y="196087"/>
                  </a:lnTo>
                  <a:lnTo>
                    <a:pt x="281260" y="194563"/>
                  </a:lnTo>
                  <a:lnTo>
                    <a:pt x="281609" y="187261"/>
                  </a:lnTo>
                  <a:lnTo>
                    <a:pt x="282200" y="178550"/>
                  </a:lnTo>
                  <a:lnTo>
                    <a:pt x="283856" y="158452"/>
                  </a:lnTo>
                  <a:lnTo>
                    <a:pt x="284443" y="149732"/>
                  </a:lnTo>
                  <a:lnTo>
                    <a:pt x="284794" y="142347"/>
                  </a:lnTo>
                  <a:lnTo>
                    <a:pt x="284911" y="133096"/>
                  </a:lnTo>
                  <a:lnTo>
                    <a:pt x="226695" y="133096"/>
                  </a:lnTo>
                  <a:lnTo>
                    <a:pt x="214789" y="133000"/>
                  </a:lnTo>
                  <a:lnTo>
                    <a:pt x="204295" y="132715"/>
                  </a:lnTo>
                  <a:lnTo>
                    <a:pt x="195216" y="132238"/>
                  </a:lnTo>
                  <a:lnTo>
                    <a:pt x="187553" y="131572"/>
                  </a:lnTo>
                  <a:lnTo>
                    <a:pt x="181330" y="130810"/>
                  </a:lnTo>
                  <a:lnTo>
                    <a:pt x="177761" y="130301"/>
                  </a:lnTo>
                  <a:close/>
                </a:path>
                <a:path w="672465" h="294005">
                  <a:moveTo>
                    <a:pt x="282994" y="131572"/>
                  </a:moveTo>
                  <a:lnTo>
                    <a:pt x="279145" y="131572"/>
                  </a:lnTo>
                  <a:lnTo>
                    <a:pt x="274233" y="131619"/>
                  </a:lnTo>
                  <a:lnTo>
                    <a:pt x="268223" y="131762"/>
                  </a:lnTo>
                  <a:lnTo>
                    <a:pt x="244729" y="132667"/>
                  </a:lnTo>
                  <a:lnTo>
                    <a:pt x="231614" y="133048"/>
                  </a:lnTo>
                  <a:lnTo>
                    <a:pt x="226695" y="133096"/>
                  </a:lnTo>
                  <a:lnTo>
                    <a:pt x="284911" y="133096"/>
                  </a:lnTo>
                  <a:lnTo>
                    <a:pt x="282994" y="131572"/>
                  </a:lnTo>
                  <a:close/>
                </a:path>
                <a:path w="672465" h="294005">
                  <a:moveTo>
                    <a:pt x="229304" y="100584"/>
                  </a:moveTo>
                  <a:lnTo>
                    <a:pt x="152196" y="100584"/>
                  </a:lnTo>
                  <a:lnTo>
                    <a:pt x="161043" y="101177"/>
                  </a:lnTo>
                  <a:lnTo>
                    <a:pt x="169503" y="102949"/>
                  </a:lnTo>
                  <a:lnTo>
                    <a:pt x="177578" y="105888"/>
                  </a:lnTo>
                  <a:lnTo>
                    <a:pt x="185267" y="109981"/>
                  </a:lnTo>
                  <a:lnTo>
                    <a:pt x="195275" y="116331"/>
                  </a:lnTo>
                  <a:lnTo>
                    <a:pt x="201396" y="119379"/>
                  </a:lnTo>
                  <a:lnTo>
                    <a:pt x="206298" y="119379"/>
                  </a:lnTo>
                  <a:lnTo>
                    <a:pt x="208953" y="118617"/>
                  </a:lnTo>
                  <a:lnTo>
                    <a:pt x="211594" y="116839"/>
                  </a:lnTo>
                  <a:lnTo>
                    <a:pt x="216193" y="113337"/>
                  </a:lnTo>
                  <a:lnTo>
                    <a:pt x="222427" y="107584"/>
                  </a:lnTo>
                  <a:lnTo>
                    <a:pt x="229304" y="100584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8774" y="430911"/>
              <a:ext cx="672465" cy="294005"/>
            </a:xfrm>
            <a:custGeom>
              <a:avLst/>
              <a:gdLst/>
              <a:ahLst/>
              <a:cxnLst/>
              <a:rect l="l" t="t" r="r" b="b"/>
              <a:pathLst>
                <a:path w="672465" h="294005">
                  <a:moveTo>
                    <a:pt x="668197" y="91821"/>
                  </a:moveTo>
                  <a:lnTo>
                    <a:pt x="667880" y="91821"/>
                  </a:lnTo>
                  <a:lnTo>
                    <a:pt x="668096" y="91821"/>
                  </a:lnTo>
                  <a:close/>
                </a:path>
                <a:path w="672465" h="294005">
                  <a:moveTo>
                    <a:pt x="323545" y="7365"/>
                  </a:moveTo>
                  <a:lnTo>
                    <a:pt x="358123" y="8534"/>
                  </a:lnTo>
                  <a:lnTo>
                    <a:pt x="365293" y="8810"/>
                  </a:lnTo>
                  <a:lnTo>
                    <a:pt x="371382" y="8967"/>
                  </a:lnTo>
                  <a:lnTo>
                    <a:pt x="376389" y="9016"/>
                  </a:lnTo>
                  <a:lnTo>
                    <a:pt x="381952" y="9016"/>
                  </a:lnTo>
                  <a:lnTo>
                    <a:pt x="390309" y="8762"/>
                  </a:lnTo>
                  <a:lnTo>
                    <a:pt x="401434" y="8127"/>
                  </a:lnTo>
                  <a:lnTo>
                    <a:pt x="412559" y="7619"/>
                  </a:lnTo>
                  <a:lnTo>
                    <a:pt x="420839" y="7365"/>
                  </a:lnTo>
                  <a:lnTo>
                    <a:pt x="426262" y="7365"/>
                  </a:lnTo>
                  <a:lnTo>
                    <a:pt x="429704" y="7365"/>
                  </a:lnTo>
                  <a:lnTo>
                    <a:pt x="431431" y="9016"/>
                  </a:lnTo>
                  <a:lnTo>
                    <a:pt x="431431" y="12191"/>
                  </a:lnTo>
                  <a:lnTo>
                    <a:pt x="431312" y="23572"/>
                  </a:lnTo>
                  <a:lnTo>
                    <a:pt x="430957" y="37512"/>
                  </a:lnTo>
                  <a:lnTo>
                    <a:pt x="430365" y="54000"/>
                  </a:lnTo>
                  <a:lnTo>
                    <a:pt x="429539" y="73025"/>
                  </a:lnTo>
                  <a:lnTo>
                    <a:pt x="428715" y="92051"/>
                  </a:lnTo>
                  <a:lnTo>
                    <a:pt x="428128" y="108553"/>
                  </a:lnTo>
                  <a:lnTo>
                    <a:pt x="427776" y="122531"/>
                  </a:lnTo>
                  <a:lnTo>
                    <a:pt x="427659" y="133985"/>
                  </a:lnTo>
                  <a:lnTo>
                    <a:pt x="427783" y="147702"/>
                  </a:lnTo>
                  <a:lnTo>
                    <a:pt x="428155" y="164480"/>
                  </a:lnTo>
                  <a:lnTo>
                    <a:pt x="428774" y="184330"/>
                  </a:lnTo>
                  <a:lnTo>
                    <a:pt x="429641" y="207263"/>
                  </a:lnTo>
                  <a:lnTo>
                    <a:pt x="430509" y="230124"/>
                  </a:lnTo>
                  <a:lnTo>
                    <a:pt x="431133" y="249936"/>
                  </a:lnTo>
                  <a:lnTo>
                    <a:pt x="431509" y="266700"/>
                  </a:lnTo>
                  <a:lnTo>
                    <a:pt x="431634" y="280415"/>
                  </a:lnTo>
                  <a:lnTo>
                    <a:pt x="431634" y="284352"/>
                  </a:lnTo>
                  <a:lnTo>
                    <a:pt x="429704" y="286385"/>
                  </a:lnTo>
                  <a:lnTo>
                    <a:pt x="425869" y="286385"/>
                  </a:lnTo>
                  <a:lnTo>
                    <a:pt x="392073" y="285069"/>
                  </a:lnTo>
                  <a:lnTo>
                    <a:pt x="385062" y="284749"/>
                  </a:lnTo>
                  <a:lnTo>
                    <a:pt x="379105" y="284549"/>
                  </a:lnTo>
                  <a:lnTo>
                    <a:pt x="374205" y="284479"/>
                  </a:lnTo>
                  <a:lnTo>
                    <a:pt x="368782" y="284479"/>
                  </a:lnTo>
                  <a:lnTo>
                    <a:pt x="360603" y="284861"/>
                  </a:lnTo>
                  <a:lnTo>
                    <a:pt x="349669" y="285368"/>
                  </a:lnTo>
                  <a:lnTo>
                    <a:pt x="338747" y="285876"/>
                  </a:lnTo>
                  <a:lnTo>
                    <a:pt x="330568" y="286130"/>
                  </a:lnTo>
                  <a:lnTo>
                    <a:pt x="325132" y="286130"/>
                  </a:lnTo>
                  <a:lnTo>
                    <a:pt x="320763" y="286130"/>
                  </a:lnTo>
                  <a:lnTo>
                    <a:pt x="318579" y="284225"/>
                  </a:lnTo>
                  <a:lnTo>
                    <a:pt x="318579" y="280415"/>
                  </a:lnTo>
                  <a:lnTo>
                    <a:pt x="319693" y="230124"/>
                  </a:lnTo>
                  <a:lnTo>
                    <a:pt x="321434" y="184330"/>
                  </a:lnTo>
                  <a:lnTo>
                    <a:pt x="322057" y="164480"/>
                  </a:lnTo>
                  <a:lnTo>
                    <a:pt x="322430" y="147702"/>
                  </a:lnTo>
                  <a:lnTo>
                    <a:pt x="322554" y="133985"/>
                  </a:lnTo>
                  <a:lnTo>
                    <a:pt x="322435" y="122435"/>
                  </a:lnTo>
                  <a:lnTo>
                    <a:pt x="322079" y="108362"/>
                  </a:lnTo>
                  <a:lnTo>
                    <a:pt x="321488" y="91765"/>
                  </a:lnTo>
                  <a:lnTo>
                    <a:pt x="320662" y="72643"/>
                  </a:lnTo>
                  <a:lnTo>
                    <a:pt x="319836" y="53546"/>
                  </a:lnTo>
                  <a:lnTo>
                    <a:pt x="319244" y="37020"/>
                  </a:lnTo>
                  <a:lnTo>
                    <a:pt x="318888" y="23066"/>
                  </a:lnTo>
                  <a:lnTo>
                    <a:pt x="318770" y="11684"/>
                  </a:lnTo>
                  <a:lnTo>
                    <a:pt x="318770" y="8889"/>
                  </a:lnTo>
                  <a:lnTo>
                    <a:pt x="320370" y="7365"/>
                  </a:lnTo>
                  <a:lnTo>
                    <a:pt x="323545" y="7365"/>
                  </a:lnTo>
                  <a:close/>
                </a:path>
                <a:path w="672465" h="294005">
                  <a:moveTo>
                    <a:pt x="664692" y="1650"/>
                  </a:moveTo>
                  <a:lnTo>
                    <a:pt x="668667" y="1650"/>
                  </a:lnTo>
                  <a:lnTo>
                    <a:pt x="670661" y="2666"/>
                  </a:lnTo>
                  <a:lnTo>
                    <a:pt x="670661" y="4572"/>
                  </a:lnTo>
                  <a:lnTo>
                    <a:pt x="670661" y="9398"/>
                  </a:lnTo>
                  <a:lnTo>
                    <a:pt x="670331" y="16510"/>
                  </a:lnTo>
                  <a:lnTo>
                    <a:pt x="669658" y="26162"/>
                  </a:lnTo>
                  <a:lnTo>
                    <a:pt x="668997" y="35813"/>
                  </a:lnTo>
                  <a:lnTo>
                    <a:pt x="668667" y="42925"/>
                  </a:lnTo>
                  <a:lnTo>
                    <a:pt x="668667" y="47751"/>
                  </a:lnTo>
                  <a:lnTo>
                    <a:pt x="668667" y="52197"/>
                  </a:lnTo>
                  <a:lnTo>
                    <a:pt x="669264" y="58927"/>
                  </a:lnTo>
                  <a:lnTo>
                    <a:pt x="670458" y="67817"/>
                  </a:lnTo>
                  <a:lnTo>
                    <a:pt x="671652" y="76708"/>
                  </a:lnTo>
                  <a:lnTo>
                    <a:pt x="672249" y="83312"/>
                  </a:lnTo>
                  <a:lnTo>
                    <a:pt x="672249" y="87884"/>
                  </a:lnTo>
                  <a:lnTo>
                    <a:pt x="672249" y="90424"/>
                  </a:lnTo>
                  <a:lnTo>
                    <a:pt x="670890" y="91693"/>
                  </a:lnTo>
                  <a:lnTo>
                    <a:pt x="668197" y="91821"/>
                  </a:lnTo>
                  <a:lnTo>
                    <a:pt x="664301" y="91487"/>
                  </a:lnTo>
                  <a:lnTo>
                    <a:pt x="654670" y="90868"/>
                  </a:lnTo>
                  <a:lnTo>
                    <a:pt x="639303" y="89963"/>
                  </a:lnTo>
                  <a:lnTo>
                    <a:pt x="618197" y="88773"/>
                  </a:lnTo>
                  <a:lnTo>
                    <a:pt x="617855" y="104731"/>
                  </a:lnTo>
                  <a:lnTo>
                    <a:pt x="617608" y="117570"/>
                  </a:lnTo>
                  <a:lnTo>
                    <a:pt x="617460" y="127313"/>
                  </a:lnTo>
                  <a:lnTo>
                    <a:pt x="617410" y="133985"/>
                  </a:lnTo>
                  <a:lnTo>
                    <a:pt x="617541" y="147702"/>
                  </a:lnTo>
                  <a:lnTo>
                    <a:pt x="617932" y="164480"/>
                  </a:lnTo>
                  <a:lnTo>
                    <a:pt x="618583" y="184330"/>
                  </a:lnTo>
                  <a:lnTo>
                    <a:pt x="619493" y="207263"/>
                  </a:lnTo>
                  <a:lnTo>
                    <a:pt x="620408" y="230124"/>
                  </a:lnTo>
                  <a:lnTo>
                    <a:pt x="621058" y="249936"/>
                  </a:lnTo>
                  <a:lnTo>
                    <a:pt x="621447" y="266700"/>
                  </a:lnTo>
                  <a:lnTo>
                    <a:pt x="621576" y="280415"/>
                  </a:lnTo>
                  <a:lnTo>
                    <a:pt x="621576" y="284352"/>
                  </a:lnTo>
                  <a:lnTo>
                    <a:pt x="619594" y="286385"/>
                  </a:lnTo>
                  <a:lnTo>
                    <a:pt x="615619" y="286385"/>
                  </a:lnTo>
                  <a:lnTo>
                    <a:pt x="582183" y="285069"/>
                  </a:lnTo>
                  <a:lnTo>
                    <a:pt x="575240" y="284749"/>
                  </a:lnTo>
                  <a:lnTo>
                    <a:pt x="569363" y="284549"/>
                  </a:lnTo>
                  <a:lnTo>
                    <a:pt x="564553" y="284479"/>
                  </a:lnTo>
                  <a:lnTo>
                    <a:pt x="559130" y="284479"/>
                  </a:lnTo>
                  <a:lnTo>
                    <a:pt x="550976" y="284861"/>
                  </a:lnTo>
                  <a:lnTo>
                    <a:pt x="540118" y="285368"/>
                  </a:lnTo>
                  <a:lnTo>
                    <a:pt x="529259" y="285876"/>
                  </a:lnTo>
                  <a:lnTo>
                    <a:pt x="521106" y="286130"/>
                  </a:lnTo>
                  <a:lnTo>
                    <a:pt x="515683" y="286130"/>
                  </a:lnTo>
                  <a:lnTo>
                    <a:pt x="511314" y="286130"/>
                  </a:lnTo>
                  <a:lnTo>
                    <a:pt x="509130" y="284225"/>
                  </a:lnTo>
                  <a:lnTo>
                    <a:pt x="509130" y="280415"/>
                  </a:lnTo>
                  <a:lnTo>
                    <a:pt x="509259" y="266700"/>
                  </a:lnTo>
                  <a:lnTo>
                    <a:pt x="509647" y="249936"/>
                  </a:lnTo>
                  <a:lnTo>
                    <a:pt x="510298" y="230124"/>
                  </a:lnTo>
                  <a:lnTo>
                    <a:pt x="511213" y="207263"/>
                  </a:lnTo>
                  <a:lnTo>
                    <a:pt x="512122" y="184330"/>
                  </a:lnTo>
                  <a:lnTo>
                    <a:pt x="512773" y="164480"/>
                  </a:lnTo>
                  <a:lnTo>
                    <a:pt x="513165" y="147702"/>
                  </a:lnTo>
                  <a:lnTo>
                    <a:pt x="513295" y="133985"/>
                  </a:lnTo>
                  <a:lnTo>
                    <a:pt x="513246" y="127583"/>
                  </a:lnTo>
                  <a:lnTo>
                    <a:pt x="513097" y="118110"/>
                  </a:lnTo>
                  <a:lnTo>
                    <a:pt x="512851" y="105588"/>
                  </a:lnTo>
                  <a:lnTo>
                    <a:pt x="512508" y="90042"/>
                  </a:lnTo>
                  <a:lnTo>
                    <a:pt x="502671" y="90753"/>
                  </a:lnTo>
                  <a:lnTo>
                    <a:pt x="490648" y="91725"/>
                  </a:lnTo>
                  <a:lnTo>
                    <a:pt x="476439" y="92936"/>
                  </a:lnTo>
                  <a:lnTo>
                    <a:pt x="460044" y="94361"/>
                  </a:lnTo>
                  <a:lnTo>
                    <a:pt x="457936" y="93472"/>
                  </a:lnTo>
                  <a:lnTo>
                    <a:pt x="456869" y="92837"/>
                  </a:lnTo>
                  <a:lnTo>
                    <a:pt x="456869" y="92583"/>
                  </a:lnTo>
                  <a:lnTo>
                    <a:pt x="456869" y="91186"/>
                  </a:lnTo>
                  <a:lnTo>
                    <a:pt x="458000" y="84454"/>
                  </a:lnTo>
                  <a:lnTo>
                    <a:pt x="460248" y="72389"/>
                  </a:lnTo>
                  <a:lnTo>
                    <a:pt x="462762" y="59181"/>
                  </a:lnTo>
                  <a:lnTo>
                    <a:pt x="464159" y="51562"/>
                  </a:lnTo>
                  <a:lnTo>
                    <a:pt x="464426" y="49275"/>
                  </a:lnTo>
                  <a:lnTo>
                    <a:pt x="464895" y="39677"/>
                  </a:lnTo>
                  <a:lnTo>
                    <a:pt x="465712" y="29162"/>
                  </a:lnTo>
                  <a:lnTo>
                    <a:pt x="466876" y="17718"/>
                  </a:lnTo>
                  <a:lnTo>
                    <a:pt x="468388" y="5334"/>
                  </a:lnTo>
                  <a:lnTo>
                    <a:pt x="468795" y="4317"/>
                  </a:lnTo>
                  <a:lnTo>
                    <a:pt x="469785" y="3810"/>
                  </a:lnTo>
                  <a:lnTo>
                    <a:pt x="471373" y="3810"/>
                  </a:lnTo>
                  <a:lnTo>
                    <a:pt x="471906" y="3810"/>
                  </a:lnTo>
                  <a:lnTo>
                    <a:pt x="472960" y="3937"/>
                  </a:lnTo>
                  <a:lnTo>
                    <a:pt x="474548" y="4190"/>
                  </a:lnTo>
                  <a:lnTo>
                    <a:pt x="495560" y="6097"/>
                  </a:lnTo>
                  <a:lnTo>
                    <a:pt x="518858" y="7445"/>
                  </a:lnTo>
                  <a:lnTo>
                    <a:pt x="544442" y="8245"/>
                  </a:lnTo>
                  <a:lnTo>
                    <a:pt x="572312" y="8509"/>
                  </a:lnTo>
                  <a:lnTo>
                    <a:pt x="583090" y="8223"/>
                  </a:lnTo>
                  <a:lnTo>
                    <a:pt x="597742" y="7366"/>
                  </a:lnTo>
                  <a:lnTo>
                    <a:pt x="616270" y="5937"/>
                  </a:lnTo>
                  <a:lnTo>
                    <a:pt x="638670" y="3937"/>
                  </a:lnTo>
                  <a:lnTo>
                    <a:pt x="649383" y="2936"/>
                  </a:lnTo>
                  <a:lnTo>
                    <a:pt x="657291" y="2222"/>
                  </a:lnTo>
                  <a:lnTo>
                    <a:pt x="662394" y="1793"/>
                  </a:lnTo>
                  <a:lnTo>
                    <a:pt x="664692" y="1650"/>
                  </a:lnTo>
                  <a:close/>
                </a:path>
                <a:path w="672465" h="294005">
                  <a:moveTo>
                    <a:pt x="147421" y="0"/>
                  </a:moveTo>
                  <a:lnTo>
                    <a:pt x="192645" y="7393"/>
                  </a:lnTo>
                  <a:lnTo>
                    <a:pt x="237772" y="29273"/>
                  </a:lnTo>
                  <a:lnTo>
                    <a:pt x="261861" y="56261"/>
                  </a:lnTo>
                  <a:lnTo>
                    <a:pt x="261861" y="58800"/>
                  </a:lnTo>
                  <a:lnTo>
                    <a:pt x="230300" y="99569"/>
                  </a:lnTo>
                  <a:lnTo>
                    <a:pt x="206298" y="119379"/>
                  </a:lnTo>
                  <a:lnTo>
                    <a:pt x="203657" y="119379"/>
                  </a:lnTo>
                  <a:lnTo>
                    <a:pt x="201396" y="119379"/>
                  </a:lnTo>
                  <a:lnTo>
                    <a:pt x="195275" y="116331"/>
                  </a:lnTo>
                  <a:lnTo>
                    <a:pt x="185267" y="109981"/>
                  </a:lnTo>
                  <a:lnTo>
                    <a:pt x="177578" y="105888"/>
                  </a:lnTo>
                  <a:lnTo>
                    <a:pt x="169503" y="102949"/>
                  </a:lnTo>
                  <a:lnTo>
                    <a:pt x="161043" y="101177"/>
                  </a:lnTo>
                  <a:lnTo>
                    <a:pt x="152196" y="100584"/>
                  </a:lnTo>
                  <a:lnTo>
                    <a:pt x="143021" y="101443"/>
                  </a:lnTo>
                  <a:lnTo>
                    <a:pt x="109996" y="129555"/>
                  </a:lnTo>
                  <a:lnTo>
                    <a:pt x="106692" y="147447"/>
                  </a:lnTo>
                  <a:lnTo>
                    <a:pt x="107568" y="156783"/>
                  </a:lnTo>
                  <a:lnTo>
                    <a:pt x="135970" y="192452"/>
                  </a:lnTo>
                  <a:lnTo>
                    <a:pt x="153784" y="196087"/>
                  </a:lnTo>
                  <a:lnTo>
                    <a:pt x="162394" y="196087"/>
                  </a:lnTo>
                  <a:lnTo>
                    <a:pt x="173850" y="163322"/>
                  </a:lnTo>
                  <a:lnTo>
                    <a:pt x="172981" y="155082"/>
                  </a:lnTo>
                  <a:lnTo>
                    <a:pt x="172358" y="147700"/>
                  </a:lnTo>
                  <a:lnTo>
                    <a:pt x="171982" y="141176"/>
                  </a:lnTo>
                  <a:lnTo>
                    <a:pt x="171856" y="135509"/>
                  </a:lnTo>
                  <a:lnTo>
                    <a:pt x="171856" y="134112"/>
                  </a:lnTo>
                  <a:lnTo>
                    <a:pt x="172123" y="132714"/>
                  </a:lnTo>
                  <a:lnTo>
                    <a:pt x="172656" y="131572"/>
                  </a:lnTo>
                  <a:lnTo>
                    <a:pt x="173456" y="130810"/>
                  </a:lnTo>
                  <a:lnTo>
                    <a:pt x="174840" y="130301"/>
                  </a:lnTo>
                  <a:lnTo>
                    <a:pt x="176834" y="130301"/>
                  </a:lnTo>
                  <a:lnTo>
                    <a:pt x="177761" y="130301"/>
                  </a:lnTo>
                  <a:lnTo>
                    <a:pt x="226695" y="133096"/>
                  </a:lnTo>
                  <a:lnTo>
                    <a:pt x="231614" y="133048"/>
                  </a:lnTo>
                  <a:lnTo>
                    <a:pt x="237626" y="132905"/>
                  </a:lnTo>
                  <a:lnTo>
                    <a:pt x="244729" y="132667"/>
                  </a:lnTo>
                  <a:lnTo>
                    <a:pt x="252920" y="132334"/>
                  </a:lnTo>
                  <a:lnTo>
                    <a:pt x="261118" y="132000"/>
                  </a:lnTo>
                  <a:lnTo>
                    <a:pt x="268223" y="131762"/>
                  </a:lnTo>
                  <a:lnTo>
                    <a:pt x="274233" y="131619"/>
                  </a:lnTo>
                  <a:lnTo>
                    <a:pt x="279145" y="131572"/>
                  </a:lnTo>
                  <a:lnTo>
                    <a:pt x="282994" y="131572"/>
                  </a:lnTo>
                  <a:lnTo>
                    <a:pt x="284911" y="133096"/>
                  </a:lnTo>
                  <a:lnTo>
                    <a:pt x="284911" y="136271"/>
                  </a:lnTo>
                  <a:lnTo>
                    <a:pt x="282200" y="178550"/>
                  </a:lnTo>
                  <a:lnTo>
                    <a:pt x="281609" y="187261"/>
                  </a:lnTo>
                  <a:lnTo>
                    <a:pt x="281256" y="194639"/>
                  </a:lnTo>
                  <a:lnTo>
                    <a:pt x="281139" y="200660"/>
                  </a:lnTo>
                  <a:lnTo>
                    <a:pt x="281275" y="207734"/>
                  </a:lnTo>
                  <a:lnTo>
                    <a:pt x="281684" y="216392"/>
                  </a:lnTo>
                  <a:lnTo>
                    <a:pt x="282366" y="226645"/>
                  </a:lnTo>
                  <a:lnTo>
                    <a:pt x="283324" y="238505"/>
                  </a:lnTo>
                  <a:lnTo>
                    <a:pt x="284281" y="250313"/>
                  </a:lnTo>
                  <a:lnTo>
                    <a:pt x="284964" y="260381"/>
                  </a:lnTo>
                  <a:lnTo>
                    <a:pt x="285372" y="268688"/>
                  </a:lnTo>
                  <a:lnTo>
                    <a:pt x="285508" y="275209"/>
                  </a:lnTo>
                  <a:lnTo>
                    <a:pt x="285508" y="279146"/>
                  </a:lnTo>
                  <a:lnTo>
                    <a:pt x="283197" y="281177"/>
                  </a:lnTo>
                  <a:lnTo>
                    <a:pt x="278561" y="281177"/>
                  </a:lnTo>
                  <a:lnTo>
                    <a:pt x="273006" y="280963"/>
                  </a:lnTo>
                  <a:lnTo>
                    <a:pt x="266285" y="280320"/>
                  </a:lnTo>
                  <a:lnTo>
                    <a:pt x="258400" y="279249"/>
                  </a:lnTo>
                  <a:lnTo>
                    <a:pt x="249351" y="277749"/>
                  </a:lnTo>
                  <a:lnTo>
                    <a:pt x="240074" y="276226"/>
                  </a:lnTo>
                  <a:lnTo>
                    <a:pt x="232113" y="275097"/>
                  </a:lnTo>
                  <a:lnTo>
                    <a:pt x="225468" y="274373"/>
                  </a:lnTo>
                  <a:lnTo>
                    <a:pt x="220141" y="274065"/>
                  </a:lnTo>
                  <a:lnTo>
                    <a:pt x="201067" y="282733"/>
                  </a:lnTo>
                  <a:lnTo>
                    <a:pt x="182591" y="288925"/>
                  </a:lnTo>
                  <a:lnTo>
                    <a:pt x="164709" y="292639"/>
                  </a:lnTo>
                  <a:lnTo>
                    <a:pt x="147421" y="293877"/>
                  </a:lnTo>
                  <a:lnTo>
                    <a:pt x="118196" y="291187"/>
                  </a:lnTo>
                  <a:lnTo>
                    <a:pt x="66190" y="269660"/>
                  </a:lnTo>
                  <a:lnTo>
                    <a:pt x="24415" y="228278"/>
                  </a:lnTo>
                  <a:lnTo>
                    <a:pt x="2712" y="176565"/>
                  </a:lnTo>
                  <a:lnTo>
                    <a:pt x="0" y="147447"/>
                  </a:lnTo>
                  <a:lnTo>
                    <a:pt x="2676" y="117754"/>
                  </a:lnTo>
                  <a:lnTo>
                    <a:pt x="24083" y="65418"/>
                  </a:lnTo>
                  <a:lnTo>
                    <a:pt x="65407" y="24110"/>
                  </a:lnTo>
                  <a:lnTo>
                    <a:pt x="117710" y="2686"/>
                  </a:lnTo>
                  <a:lnTo>
                    <a:pt x="147421" y="0"/>
                  </a:lnTo>
                  <a:close/>
                </a:path>
              </a:pathLst>
            </a:custGeom>
            <a:ln w="12192">
              <a:solidFill>
                <a:srgbClr val="C98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0372" y="1280160"/>
            <a:ext cx="2056130" cy="480059"/>
            <a:chOff x="690372" y="1280160"/>
            <a:chExt cx="2056130" cy="480059"/>
          </a:xfrm>
        </p:grpSpPr>
        <p:sp>
          <p:nvSpPr>
            <p:cNvPr id="7" name="object 7"/>
            <p:cNvSpPr/>
            <p:nvPr/>
          </p:nvSpPr>
          <p:spPr>
            <a:xfrm>
              <a:off x="690372" y="1383792"/>
              <a:ext cx="406908" cy="3718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0" y="1280160"/>
              <a:ext cx="1831848" cy="480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0259" y="940053"/>
            <a:ext cx="65258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7020" algn="l"/>
              </a:tabLst>
            </a:pPr>
            <a:r>
              <a:rPr sz="1750" spc="-204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300" spc="-160" dirty="0">
                <a:solidFill>
                  <a:srgbClr val="636B85"/>
                </a:solidFill>
                <a:latin typeface="DejaVu Sans"/>
                <a:cs typeface="DejaVu Sans"/>
              </a:rPr>
              <a:t>Gall </a:t>
            </a:r>
            <a:r>
              <a:rPr sz="2300" spc="-310" dirty="0">
                <a:solidFill>
                  <a:srgbClr val="636B85"/>
                </a:solidFill>
                <a:latin typeface="DejaVu Sans"/>
                <a:cs typeface="DejaVu Sans"/>
              </a:rPr>
              <a:t>stones, </a:t>
            </a:r>
            <a:r>
              <a:rPr sz="2300" spc="-195" dirty="0">
                <a:solidFill>
                  <a:srgbClr val="636B85"/>
                </a:solidFill>
                <a:latin typeface="DejaVu Sans"/>
                <a:cs typeface="DejaVu Sans"/>
              </a:rPr>
              <a:t>Pancreatitis, </a:t>
            </a:r>
            <a:r>
              <a:rPr sz="2300" spc="-185" dirty="0">
                <a:solidFill>
                  <a:srgbClr val="636B85"/>
                </a:solidFill>
                <a:latin typeface="DejaVu Sans"/>
                <a:cs typeface="DejaVu Sans"/>
              </a:rPr>
              <a:t>Abdominal </a:t>
            </a:r>
            <a:r>
              <a:rPr sz="2300" spc="-215" dirty="0">
                <a:solidFill>
                  <a:srgbClr val="636B85"/>
                </a:solidFill>
                <a:latin typeface="DejaVu Sans"/>
                <a:cs typeface="DejaVu Sans"/>
              </a:rPr>
              <a:t>hernia,</a:t>
            </a:r>
            <a:r>
              <a:rPr sz="2300" spc="-42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05" dirty="0">
                <a:solidFill>
                  <a:srgbClr val="636B85"/>
                </a:solidFill>
                <a:latin typeface="DejaVu Sans"/>
                <a:cs typeface="DejaVu Sans"/>
              </a:rPr>
              <a:t>NAFLD</a:t>
            </a:r>
            <a:endParaRPr sz="23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0259" y="1302144"/>
            <a:ext cx="7786370" cy="17697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87020" algn="l"/>
              </a:tabLst>
            </a:pPr>
            <a:r>
              <a:rPr sz="1750" spc="-204" dirty="0">
                <a:solidFill>
                  <a:srgbClr val="CCB400"/>
                </a:solidFill>
              </a:rPr>
              <a:t>	</a:t>
            </a:r>
            <a:r>
              <a:rPr sz="2300" spc="-90" dirty="0">
                <a:solidFill>
                  <a:srgbClr val="FFFF00"/>
                </a:solidFill>
              </a:rPr>
              <a:t>Gall</a:t>
            </a:r>
            <a:r>
              <a:rPr sz="2300" spc="-85" dirty="0">
                <a:solidFill>
                  <a:srgbClr val="FFFF00"/>
                </a:solidFill>
              </a:rPr>
              <a:t> </a:t>
            </a:r>
            <a:r>
              <a:rPr sz="2300" spc="-175" dirty="0">
                <a:solidFill>
                  <a:srgbClr val="FFFF00"/>
                </a:solidFill>
              </a:rPr>
              <a:t>stones</a:t>
            </a:r>
            <a:endParaRPr sz="2300"/>
          </a:p>
          <a:p>
            <a:pPr marL="561340" marR="5080" indent="-228600">
              <a:lnSpc>
                <a:spcPct val="100000"/>
              </a:lnSpc>
              <a:spcBef>
                <a:spcPts val="484"/>
              </a:spcBef>
            </a:pPr>
            <a:r>
              <a:rPr sz="1500" spc="-155" dirty="0">
                <a:solidFill>
                  <a:srgbClr val="BBBBBB"/>
                </a:solidFill>
              </a:rPr>
              <a:t> </a:t>
            </a:r>
            <a:r>
              <a:rPr sz="2000" spc="-675" dirty="0">
                <a:solidFill>
                  <a:srgbClr val="000000"/>
                </a:solidFill>
              </a:rPr>
              <a:t>↑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800" spc="15" dirty="0">
                <a:solidFill>
                  <a:srgbClr val="000000"/>
                </a:solidFill>
              </a:rPr>
              <a:t>cholesterol </a:t>
            </a:r>
            <a:r>
              <a:rPr sz="2800" spc="-235" dirty="0">
                <a:solidFill>
                  <a:srgbClr val="000000"/>
                </a:solidFill>
              </a:rPr>
              <a:t>Enhanced </a:t>
            </a:r>
            <a:r>
              <a:rPr sz="2800" spc="-90" dirty="0">
                <a:solidFill>
                  <a:srgbClr val="000000"/>
                </a:solidFill>
              </a:rPr>
              <a:t>billiary </a:t>
            </a:r>
            <a:r>
              <a:rPr sz="2800" spc="-150" dirty="0">
                <a:solidFill>
                  <a:srgbClr val="000000"/>
                </a:solidFill>
              </a:rPr>
              <a:t>excretion  </a:t>
            </a:r>
            <a:r>
              <a:rPr sz="2800" spc="-1115" dirty="0">
                <a:solidFill>
                  <a:srgbClr val="000000"/>
                </a:solidFill>
              </a:rPr>
              <a:t>of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spc="-145" dirty="0">
                <a:solidFill>
                  <a:srgbClr val="000000"/>
                </a:solidFill>
              </a:rPr>
              <a:t>cholesterol </a:t>
            </a:r>
            <a:r>
              <a:rPr sz="2800" spc="1760" dirty="0">
                <a:solidFill>
                  <a:srgbClr val="000000"/>
                </a:solidFill>
              </a:rPr>
              <a:t> </a:t>
            </a:r>
            <a:r>
              <a:rPr sz="2800" spc="-235" dirty="0">
                <a:solidFill>
                  <a:srgbClr val="000000"/>
                </a:solidFill>
              </a:rPr>
              <a:t>Super </a:t>
            </a:r>
            <a:r>
              <a:rPr sz="2800" spc="-175" dirty="0">
                <a:solidFill>
                  <a:srgbClr val="000000"/>
                </a:solidFill>
              </a:rPr>
              <a:t>saturated </a:t>
            </a:r>
            <a:r>
              <a:rPr sz="2800" spc="-95" dirty="0">
                <a:solidFill>
                  <a:srgbClr val="000000"/>
                </a:solidFill>
              </a:rPr>
              <a:t>bile </a:t>
            </a:r>
            <a:r>
              <a:rPr sz="2800" spc="1760" dirty="0">
                <a:solidFill>
                  <a:srgbClr val="000000"/>
                </a:solidFill>
              </a:rPr>
              <a:t> </a:t>
            </a:r>
            <a:r>
              <a:rPr sz="2800" spc="-145" dirty="0">
                <a:solidFill>
                  <a:srgbClr val="000000"/>
                </a:solidFill>
              </a:rPr>
              <a:t>Cholelithiasis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1130604" y="3110864"/>
            <a:ext cx="6743700" cy="877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</a:pPr>
            <a:r>
              <a:rPr sz="2100" spc="-225" dirty="0">
                <a:solidFill>
                  <a:srgbClr val="BBBBBB"/>
                </a:solidFill>
                <a:latin typeface="DejaVu Sans"/>
                <a:cs typeface="DejaVu Sans"/>
              </a:rPr>
              <a:t> </a:t>
            </a:r>
            <a:r>
              <a:rPr sz="2800" spc="-150" dirty="0">
                <a:latin typeface="DejaVu Sans"/>
                <a:cs typeface="DejaVu Sans"/>
              </a:rPr>
              <a:t>In </a:t>
            </a:r>
            <a:r>
              <a:rPr sz="2800" spc="-320" dirty="0">
                <a:latin typeface="DejaVu Sans"/>
                <a:cs typeface="DejaVu Sans"/>
              </a:rPr>
              <a:t>50 </a:t>
            </a:r>
            <a:r>
              <a:rPr sz="2800" spc="-985" dirty="0">
                <a:latin typeface="DejaVu Sans"/>
                <a:cs typeface="DejaVu Sans"/>
              </a:rPr>
              <a:t>%</a:t>
            </a:r>
            <a:r>
              <a:rPr sz="2800" spc="-70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above </a:t>
            </a:r>
            <a:r>
              <a:rPr sz="2800" spc="-125" dirty="0">
                <a:latin typeface="DejaVu Sans"/>
                <a:cs typeface="DejaVu Sans"/>
              </a:rPr>
              <a:t>ideal </a:t>
            </a:r>
            <a:r>
              <a:rPr sz="2800" spc="-235" dirty="0">
                <a:latin typeface="DejaVu Sans"/>
                <a:cs typeface="DejaVu Sans"/>
              </a:rPr>
              <a:t>body </a:t>
            </a:r>
            <a:r>
              <a:rPr sz="2800" spc="-25" dirty="0">
                <a:latin typeface="DejaVu Sans"/>
                <a:cs typeface="DejaVu Sans"/>
              </a:rPr>
              <a:t>wt. </a:t>
            </a:r>
            <a:r>
              <a:rPr sz="2800" spc="-375" dirty="0">
                <a:latin typeface="DejaVu Sans"/>
                <a:cs typeface="DejaVu Sans"/>
              </a:rPr>
              <a:t>– </a:t>
            </a:r>
            <a:r>
              <a:rPr sz="2800" spc="-320" dirty="0">
                <a:latin typeface="DejaVu Sans"/>
                <a:cs typeface="DejaVu Sans"/>
              </a:rPr>
              <a:t>6 </a:t>
            </a:r>
            <a:r>
              <a:rPr sz="2800" spc="-85" dirty="0">
                <a:latin typeface="DejaVu Sans"/>
                <a:cs typeface="DejaVu Sans"/>
              </a:rPr>
              <a:t>fold </a:t>
            </a:r>
            <a:r>
              <a:rPr sz="2800" spc="-950" dirty="0">
                <a:latin typeface="DejaVu Sans"/>
                <a:cs typeface="DejaVu Sans"/>
              </a:rPr>
              <a:t>↑</a:t>
            </a:r>
            <a:r>
              <a:rPr sz="2800" spc="-50" dirty="0">
                <a:latin typeface="DejaVu Sans"/>
                <a:cs typeface="DejaVu Sans"/>
              </a:rPr>
              <a:t> </a:t>
            </a:r>
            <a:r>
              <a:rPr sz="2800" spc="-465" dirty="0">
                <a:latin typeface="DejaVu Sans"/>
                <a:cs typeface="DejaVu Sans"/>
              </a:rPr>
              <a:t>in  </a:t>
            </a:r>
            <a:r>
              <a:rPr sz="2800" spc="-210" dirty="0">
                <a:latin typeface="DejaVu Sans"/>
                <a:cs typeface="DejaVu Sans"/>
              </a:rPr>
              <a:t>symptomatic </a:t>
            </a:r>
            <a:r>
              <a:rPr sz="2800" spc="-135" dirty="0">
                <a:latin typeface="DejaVu Sans"/>
                <a:cs typeface="DejaVu Sans"/>
              </a:rPr>
              <a:t>gall</a:t>
            </a:r>
            <a:r>
              <a:rPr sz="2800" spc="135" dirty="0">
                <a:latin typeface="DejaVu Sans"/>
                <a:cs typeface="DejaVu Sans"/>
              </a:rPr>
              <a:t> </a:t>
            </a:r>
            <a:r>
              <a:rPr sz="2800" spc="-220" dirty="0">
                <a:latin typeface="DejaVu Sans"/>
                <a:cs typeface="DejaVu Sans"/>
              </a:rPr>
              <a:t>stones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511" y="170687"/>
            <a:ext cx="2733040" cy="646430"/>
            <a:chOff x="286511" y="170687"/>
            <a:chExt cx="2733040" cy="646430"/>
          </a:xfrm>
        </p:grpSpPr>
        <p:sp>
          <p:nvSpPr>
            <p:cNvPr id="3" name="object 3"/>
            <p:cNvSpPr/>
            <p:nvPr/>
          </p:nvSpPr>
          <p:spPr>
            <a:xfrm>
              <a:off x="286511" y="170687"/>
              <a:ext cx="2732532" cy="6461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5790" y="424560"/>
              <a:ext cx="2190584" cy="3081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30604" y="937005"/>
            <a:ext cx="6917055" cy="284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1431290" indent="-228600">
              <a:lnSpc>
                <a:spcPct val="100000"/>
              </a:lnSpc>
              <a:spcBef>
                <a:spcPts val="95"/>
              </a:spcBef>
              <a:buClr>
                <a:srgbClr val="BBBBBB"/>
              </a:buClr>
              <a:buSzPct val="75000"/>
              <a:buChar char=""/>
              <a:tabLst>
                <a:tab pos="241300" algn="l"/>
              </a:tabLst>
            </a:pPr>
            <a:r>
              <a:rPr sz="2800" spc="-195" dirty="0">
                <a:latin typeface="DejaVu Sans"/>
                <a:cs typeface="DejaVu Sans"/>
              </a:rPr>
              <a:t>Strongly </a:t>
            </a:r>
            <a:r>
              <a:rPr sz="2800" spc="-200" dirty="0">
                <a:latin typeface="DejaVu Sans"/>
                <a:cs typeface="DejaVu Sans"/>
              </a:rPr>
              <a:t>associated </a:t>
            </a:r>
            <a:r>
              <a:rPr sz="2800" spc="-114" dirty="0">
                <a:latin typeface="DejaVu Sans"/>
                <a:cs typeface="DejaVu Sans"/>
              </a:rPr>
              <a:t>with  </a:t>
            </a:r>
            <a:r>
              <a:rPr sz="2800" spc="-195" dirty="0">
                <a:latin typeface="DejaVu Sans"/>
                <a:cs typeface="DejaVu Sans"/>
              </a:rPr>
              <a:t>Obesity, </a:t>
            </a:r>
            <a:r>
              <a:rPr sz="2800" spc="-170" dirty="0">
                <a:latin typeface="DejaVu Sans"/>
                <a:cs typeface="DejaVu Sans"/>
              </a:rPr>
              <a:t>Dyslipidemia, </a:t>
            </a:r>
            <a:r>
              <a:rPr sz="2800" spc="-280" dirty="0">
                <a:latin typeface="DejaVu Sans"/>
                <a:cs typeface="DejaVu Sans"/>
              </a:rPr>
              <a:t>Type </a:t>
            </a:r>
            <a:r>
              <a:rPr sz="2800" spc="-315" dirty="0">
                <a:latin typeface="DejaVu Sans"/>
                <a:cs typeface="DejaVu Sans"/>
              </a:rPr>
              <a:t>2</a:t>
            </a:r>
            <a:r>
              <a:rPr sz="2800" spc="-180" dirty="0">
                <a:latin typeface="DejaVu Sans"/>
                <a:cs typeface="DejaVu Sans"/>
              </a:rPr>
              <a:t> </a:t>
            </a:r>
            <a:r>
              <a:rPr sz="2800" spc="-445" dirty="0">
                <a:latin typeface="DejaVu Sans"/>
                <a:cs typeface="DejaVu Sans"/>
              </a:rPr>
              <a:t>DM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BBBBB"/>
              </a:buClr>
              <a:buFont typeface="DejaVu Sans"/>
              <a:buChar char=""/>
            </a:pPr>
            <a:endParaRPr sz="3750">
              <a:latin typeface="DejaVu Sans"/>
              <a:cs typeface="DejaVu Sans"/>
            </a:endParaRPr>
          </a:p>
          <a:p>
            <a:pPr marL="240665" indent="-228600">
              <a:lnSpc>
                <a:spcPct val="100000"/>
              </a:lnSpc>
              <a:buClr>
                <a:srgbClr val="BBBBBB"/>
              </a:buClr>
              <a:buSzPct val="75000"/>
              <a:buChar char=""/>
              <a:tabLst>
                <a:tab pos="241300" algn="l"/>
              </a:tabLst>
            </a:pPr>
            <a:r>
              <a:rPr sz="2800" spc="-204" dirty="0">
                <a:latin typeface="DejaVu Sans"/>
                <a:cs typeface="DejaVu Sans"/>
              </a:rPr>
              <a:t>Presents </a:t>
            </a:r>
            <a:r>
              <a:rPr sz="2800" spc="-90" dirty="0">
                <a:latin typeface="DejaVu Sans"/>
                <a:cs typeface="DejaVu Sans"/>
              </a:rPr>
              <a:t>like </a:t>
            </a:r>
            <a:r>
              <a:rPr sz="2800" spc="-375" dirty="0">
                <a:latin typeface="DejaVu Sans"/>
                <a:cs typeface="DejaVu Sans"/>
              </a:rPr>
              <a:t>– </a:t>
            </a:r>
            <a:r>
              <a:rPr sz="2800" spc="-190" dirty="0">
                <a:latin typeface="DejaVu Sans"/>
                <a:cs typeface="DejaVu Sans"/>
              </a:rPr>
              <a:t>Steatosis </a:t>
            </a:r>
            <a:r>
              <a:rPr sz="2800" spc="-210" dirty="0">
                <a:latin typeface="DejaVu Sans"/>
                <a:cs typeface="DejaVu Sans"/>
              </a:rPr>
              <a:t>&amp;</a:t>
            </a:r>
            <a:r>
              <a:rPr sz="2800" spc="145" dirty="0">
                <a:latin typeface="DejaVu Sans"/>
                <a:cs typeface="DejaVu Sans"/>
              </a:rPr>
              <a:t> </a:t>
            </a:r>
            <a:r>
              <a:rPr sz="2800" spc="-200" dirty="0">
                <a:latin typeface="DejaVu Sans"/>
                <a:cs typeface="DejaVu Sans"/>
              </a:rPr>
              <a:t>Steatohepatitis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BBBBBB"/>
              </a:buClr>
              <a:buFont typeface="DejaVu Sans"/>
              <a:buChar char=""/>
            </a:pPr>
            <a:endParaRPr sz="3700">
              <a:latin typeface="DejaVu Sans"/>
              <a:cs typeface="DejaVu Sans"/>
            </a:endParaRPr>
          </a:p>
          <a:p>
            <a:pPr marL="240665" indent="-228600">
              <a:lnSpc>
                <a:spcPct val="100000"/>
              </a:lnSpc>
              <a:buClr>
                <a:srgbClr val="BBBBBB"/>
              </a:buClr>
              <a:buSzPct val="75000"/>
              <a:buChar char=""/>
              <a:tabLst>
                <a:tab pos="241300" algn="l"/>
              </a:tabLst>
            </a:pPr>
            <a:r>
              <a:rPr sz="2800" spc="-320" dirty="0">
                <a:latin typeface="DejaVu Sans"/>
                <a:cs typeface="DejaVu Sans"/>
              </a:rPr>
              <a:t>10 </a:t>
            </a:r>
            <a:r>
              <a:rPr sz="2800" spc="-375" dirty="0">
                <a:latin typeface="DejaVu Sans"/>
                <a:cs typeface="DejaVu Sans"/>
              </a:rPr>
              <a:t>– </a:t>
            </a:r>
            <a:r>
              <a:rPr sz="2800" spc="-320" dirty="0">
                <a:latin typeface="DejaVu Sans"/>
                <a:cs typeface="DejaVu Sans"/>
              </a:rPr>
              <a:t>20 </a:t>
            </a:r>
            <a:r>
              <a:rPr sz="2800" spc="-985" dirty="0">
                <a:latin typeface="DejaVu Sans"/>
                <a:cs typeface="DejaVu Sans"/>
              </a:rPr>
              <a:t>%</a:t>
            </a:r>
            <a:r>
              <a:rPr sz="2800" spc="-55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develop </a:t>
            </a:r>
            <a:r>
              <a:rPr sz="2800" spc="-120" dirty="0">
                <a:latin typeface="DejaVu Sans"/>
                <a:cs typeface="DejaVu Sans"/>
              </a:rPr>
              <a:t>in </a:t>
            </a:r>
            <a:r>
              <a:rPr sz="2800" spc="-105" dirty="0">
                <a:latin typeface="DejaVu Sans"/>
                <a:cs typeface="DejaVu Sans"/>
              </a:rPr>
              <a:t>to</a:t>
            </a:r>
            <a:r>
              <a:rPr sz="2800" spc="455" dirty="0">
                <a:latin typeface="DejaVu Sans"/>
                <a:cs typeface="DejaVu Sans"/>
              </a:rPr>
              <a:t> </a:t>
            </a:r>
            <a:r>
              <a:rPr sz="2800" spc="-175" dirty="0">
                <a:latin typeface="DejaVu Sans"/>
                <a:cs typeface="DejaVu Sans"/>
              </a:rPr>
              <a:t>Cirrhosis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031" y="193547"/>
            <a:ext cx="1324610" cy="675640"/>
            <a:chOff x="256031" y="193547"/>
            <a:chExt cx="1324610" cy="675640"/>
          </a:xfrm>
        </p:grpSpPr>
        <p:sp>
          <p:nvSpPr>
            <p:cNvPr id="3" name="object 3"/>
            <p:cNvSpPr/>
            <p:nvPr/>
          </p:nvSpPr>
          <p:spPr>
            <a:xfrm>
              <a:off x="256031" y="193547"/>
              <a:ext cx="1324356" cy="6751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8868" y="419607"/>
              <a:ext cx="767613" cy="330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0259" y="938530"/>
            <a:ext cx="11353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7020" algn="l"/>
              </a:tabLst>
            </a:pPr>
            <a:r>
              <a:rPr sz="1750" spc="-204" dirty="0">
                <a:solidFill>
                  <a:srgbClr val="CCB400"/>
                </a:solidFill>
              </a:rPr>
              <a:t>	</a:t>
            </a:r>
            <a:r>
              <a:rPr sz="2300" spc="-150" dirty="0">
                <a:solidFill>
                  <a:srgbClr val="00AF50"/>
                </a:solidFill>
              </a:rPr>
              <a:t>Stroke</a:t>
            </a:r>
            <a:endParaRPr sz="2300"/>
          </a:p>
        </p:txBody>
      </p:sp>
      <p:sp>
        <p:nvSpPr>
          <p:cNvPr id="6" name="object 6"/>
          <p:cNvSpPr txBox="1"/>
          <p:nvPr/>
        </p:nvSpPr>
        <p:spPr>
          <a:xfrm>
            <a:off x="810259" y="1290040"/>
            <a:ext cx="3629660" cy="191388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61340" indent="-229235">
              <a:lnSpc>
                <a:spcPct val="100000"/>
              </a:lnSpc>
              <a:spcBef>
                <a:spcPts val="600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675" dirty="0">
                <a:latin typeface="DejaVu Sans"/>
                <a:cs typeface="DejaVu Sans"/>
              </a:rPr>
              <a:t>↑</a:t>
            </a:r>
            <a:r>
              <a:rPr sz="2000" spc="-110" dirty="0">
                <a:latin typeface="DejaVu Sans"/>
                <a:cs typeface="DejaVu Sans"/>
              </a:rPr>
              <a:t> </a:t>
            </a:r>
            <a:r>
              <a:rPr sz="2000" spc="-135" dirty="0">
                <a:latin typeface="DejaVu Sans"/>
                <a:cs typeface="DejaVu Sans"/>
              </a:rPr>
              <a:t>Blood</a:t>
            </a:r>
            <a:r>
              <a:rPr sz="2000" spc="-50" dirty="0">
                <a:latin typeface="DejaVu Sans"/>
                <a:cs typeface="DejaVu Sans"/>
              </a:rPr>
              <a:t> </a:t>
            </a:r>
            <a:r>
              <a:rPr sz="2000" spc="-150" dirty="0">
                <a:latin typeface="DejaVu Sans"/>
                <a:cs typeface="DejaVu Sans"/>
              </a:rPr>
              <a:t>pressure</a:t>
            </a:r>
            <a:endParaRPr sz="2000">
              <a:latin typeface="DejaVu Sans"/>
              <a:cs typeface="DejaVu Sans"/>
            </a:endParaRPr>
          </a:p>
          <a:p>
            <a:pPr marL="561340" indent="-229235">
              <a:lnSpc>
                <a:spcPct val="100000"/>
              </a:lnSpc>
              <a:spcBef>
                <a:spcPts val="505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200" dirty="0">
                <a:latin typeface="DejaVu Sans"/>
                <a:cs typeface="DejaVu Sans"/>
              </a:rPr>
              <a:t>Type </a:t>
            </a:r>
            <a:r>
              <a:rPr sz="2000" spc="-225" dirty="0">
                <a:latin typeface="DejaVu Sans"/>
                <a:cs typeface="DejaVu Sans"/>
              </a:rPr>
              <a:t>2</a:t>
            </a:r>
            <a:r>
              <a:rPr sz="2000" spc="85" dirty="0">
                <a:latin typeface="DejaVu Sans"/>
                <a:cs typeface="DejaVu Sans"/>
              </a:rPr>
              <a:t> </a:t>
            </a:r>
            <a:r>
              <a:rPr sz="2000" spc="-315" dirty="0">
                <a:latin typeface="DejaVu Sans"/>
                <a:cs typeface="DejaVu Sans"/>
              </a:rPr>
              <a:t>DM</a:t>
            </a:r>
            <a:endParaRPr sz="2000">
              <a:latin typeface="DejaVu Sans"/>
              <a:cs typeface="DejaVu Sans"/>
            </a:endParaRPr>
          </a:p>
          <a:p>
            <a:pPr marL="561340" indent="-229235">
              <a:lnSpc>
                <a:spcPct val="100000"/>
              </a:lnSpc>
              <a:spcBef>
                <a:spcPts val="505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000" spc="-120" dirty="0">
                <a:latin typeface="DejaVu Sans"/>
                <a:cs typeface="DejaVu Sans"/>
              </a:rPr>
              <a:t>Elevated </a:t>
            </a:r>
            <a:r>
              <a:rPr sz="2000" spc="-100" dirty="0">
                <a:latin typeface="DejaVu Sans"/>
                <a:cs typeface="DejaVu Sans"/>
              </a:rPr>
              <a:t>cholesterol</a:t>
            </a:r>
            <a:r>
              <a:rPr sz="2000" spc="-75" dirty="0">
                <a:latin typeface="DejaVu Sans"/>
                <a:cs typeface="DejaVu Sans"/>
              </a:rPr>
              <a:t> </a:t>
            </a:r>
            <a:r>
              <a:rPr sz="2000" spc="-185" dirty="0">
                <a:latin typeface="DejaVu Sans"/>
                <a:cs typeface="DejaVu Sans"/>
              </a:rPr>
              <a:t>levels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87020" algn="l"/>
              </a:tabLst>
            </a:pPr>
            <a:r>
              <a:rPr sz="1750" spc="-204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300" spc="-185" dirty="0">
                <a:solidFill>
                  <a:srgbClr val="00AF50"/>
                </a:solidFill>
                <a:latin typeface="DejaVu Sans"/>
                <a:cs typeface="DejaVu Sans"/>
              </a:rPr>
              <a:t>Depression</a:t>
            </a:r>
            <a:r>
              <a:rPr sz="2300" spc="-10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300" spc="-305" dirty="0">
                <a:solidFill>
                  <a:srgbClr val="636B85"/>
                </a:solidFill>
                <a:latin typeface="DejaVu Sans"/>
                <a:cs typeface="DejaVu Sans"/>
              </a:rPr>
              <a:t>–</a:t>
            </a:r>
            <a:endParaRPr sz="2300">
              <a:latin typeface="DejaVu Sans"/>
              <a:cs typeface="DejaVu Sans"/>
            </a:endParaRPr>
          </a:p>
          <a:p>
            <a:pPr marL="332740">
              <a:lnSpc>
                <a:spcPct val="100000"/>
              </a:lnSpc>
              <a:spcBef>
                <a:spcPts val="505"/>
              </a:spcBef>
            </a:pPr>
            <a:r>
              <a:rPr sz="1500" spc="-155" dirty="0">
                <a:solidFill>
                  <a:srgbClr val="BBBBBB"/>
                </a:solidFill>
                <a:latin typeface="DejaVu Sans"/>
                <a:cs typeface="DejaVu Sans"/>
              </a:rPr>
              <a:t> </a:t>
            </a:r>
            <a:r>
              <a:rPr sz="2000" spc="-145" dirty="0">
                <a:latin typeface="DejaVu Sans"/>
                <a:cs typeface="DejaVu Sans"/>
              </a:rPr>
              <a:t>Sleep</a:t>
            </a:r>
            <a:r>
              <a:rPr sz="2000" spc="-55" dirty="0">
                <a:latin typeface="DejaVu Sans"/>
                <a:cs typeface="DejaVu Sans"/>
              </a:rPr>
              <a:t> </a:t>
            </a:r>
            <a:r>
              <a:rPr sz="2000" spc="-135" dirty="0">
                <a:latin typeface="DejaVu Sans"/>
                <a:cs typeface="DejaVu Sans"/>
              </a:rPr>
              <a:t>disturbances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2132"/>
            <a:ext cx="5622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0" dirty="0">
                <a:solidFill>
                  <a:srgbClr val="636B85"/>
                </a:solidFill>
              </a:rPr>
              <a:t>Bones, </a:t>
            </a:r>
            <a:r>
              <a:rPr sz="3200" spc="-315" dirty="0">
                <a:solidFill>
                  <a:srgbClr val="636B85"/>
                </a:solidFill>
              </a:rPr>
              <a:t>Joints, </a:t>
            </a:r>
            <a:r>
              <a:rPr sz="3200" spc="-340" dirty="0">
                <a:solidFill>
                  <a:srgbClr val="636B85"/>
                </a:solidFill>
              </a:rPr>
              <a:t>Cutaneous</a:t>
            </a:r>
            <a:r>
              <a:rPr sz="3200" spc="65" dirty="0">
                <a:solidFill>
                  <a:srgbClr val="636B85"/>
                </a:solidFill>
              </a:rPr>
              <a:t> </a:t>
            </a:r>
            <a:r>
              <a:rPr sz="3200" spc="-380" dirty="0">
                <a:solidFill>
                  <a:srgbClr val="636B85"/>
                </a:solidFill>
              </a:rPr>
              <a:t>disorders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10259" y="874509"/>
            <a:ext cx="7127240" cy="296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CCB400"/>
              </a:buClr>
              <a:buSzPct val="75000"/>
              <a:buChar char=""/>
              <a:tabLst>
                <a:tab pos="287020" algn="l"/>
                <a:tab pos="287655" algn="l"/>
              </a:tabLst>
            </a:pPr>
            <a:r>
              <a:rPr sz="2400" spc="-120" dirty="0">
                <a:solidFill>
                  <a:srgbClr val="00AF50"/>
                </a:solidFill>
                <a:latin typeface="DejaVu Sans"/>
                <a:cs typeface="DejaVu Sans"/>
              </a:rPr>
              <a:t>Osteoarthritis</a:t>
            </a:r>
            <a:r>
              <a:rPr sz="2400" spc="-4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400" spc="-320" dirty="0">
                <a:solidFill>
                  <a:srgbClr val="636B85"/>
                </a:solidFill>
                <a:latin typeface="DejaVu Sans"/>
                <a:cs typeface="DejaVu Sans"/>
              </a:rPr>
              <a:t>–</a:t>
            </a:r>
            <a:endParaRPr sz="2400">
              <a:latin typeface="DejaVu Sans"/>
              <a:cs typeface="DejaVu Sans"/>
            </a:endParaRPr>
          </a:p>
          <a:p>
            <a:pPr marL="561340" lvl="1" indent="-229235">
              <a:lnSpc>
                <a:spcPct val="100000"/>
              </a:lnSpc>
              <a:spcBef>
                <a:spcPts val="505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400" spc="-229" dirty="0">
                <a:latin typeface="DejaVu Sans"/>
                <a:cs typeface="DejaVu Sans"/>
              </a:rPr>
              <a:t>Trauma </a:t>
            </a:r>
            <a:r>
              <a:rPr sz="2400" spc="-180" dirty="0">
                <a:latin typeface="DejaVu Sans"/>
                <a:cs typeface="DejaVu Sans"/>
              </a:rPr>
              <a:t>&amp; </a:t>
            </a:r>
            <a:r>
              <a:rPr sz="2400" spc="-35" dirty="0">
                <a:latin typeface="DejaVu Sans"/>
                <a:cs typeface="DejaVu Sans"/>
              </a:rPr>
              <a:t>joint</a:t>
            </a:r>
            <a:r>
              <a:rPr sz="2400" spc="265" dirty="0"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malalignment,</a:t>
            </a:r>
            <a:endParaRPr sz="24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505"/>
              </a:spcBef>
              <a:buClr>
                <a:srgbClr val="CCB400"/>
              </a:buClr>
              <a:buSzPct val="75000"/>
              <a:buChar char=""/>
              <a:tabLst>
                <a:tab pos="287020" algn="l"/>
                <a:tab pos="287655" algn="l"/>
              </a:tabLst>
            </a:pPr>
            <a:r>
              <a:rPr sz="2400" spc="-160" dirty="0">
                <a:solidFill>
                  <a:srgbClr val="00AF50"/>
                </a:solidFill>
                <a:latin typeface="DejaVu Sans"/>
                <a:cs typeface="DejaVu Sans"/>
              </a:rPr>
              <a:t>Gout </a:t>
            </a:r>
            <a:r>
              <a:rPr sz="2400" spc="35" dirty="0">
                <a:solidFill>
                  <a:srgbClr val="636B85"/>
                </a:solidFill>
                <a:latin typeface="DejaVu Sans"/>
                <a:cs typeface="DejaVu Sans"/>
              </a:rPr>
              <a:t>:-</a:t>
            </a:r>
            <a:r>
              <a:rPr sz="2400" spc="9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400" spc="-815" dirty="0">
                <a:solidFill>
                  <a:srgbClr val="636B85"/>
                </a:solidFill>
                <a:latin typeface="DejaVu Sans"/>
                <a:cs typeface="DejaVu Sans"/>
              </a:rPr>
              <a:t>↑</a:t>
            </a:r>
            <a:r>
              <a:rPr sz="2400" spc="-4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400" spc="-155" dirty="0">
                <a:solidFill>
                  <a:srgbClr val="636B85"/>
                </a:solidFill>
                <a:latin typeface="DejaVu Sans"/>
                <a:cs typeface="DejaVu Sans"/>
              </a:rPr>
              <a:t>Prevalence</a:t>
            </a:r>
            <a:endParaRPr sz="24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490"/>
              </a:spcBef>
              <a:buClr>
                <a:srgbClr val="CCB400"/>
              </a:buClr>
              <a:buSzPct val="75000"/>
              <a:buChar char=""/>
              <a:tabLst>
                <a:tab pos="287020" algn="l"/>
                <a:tab pos="287655" algn="l"/>
              </a:tabLst>
            </a:pPr>
            <a:r>
              <a:rPr sz="2400" spc="-190" dirty="0">
                <a:solidFill>
                  <a:srgbClr val="636B85"/>
                </a:solidFill>
                <a:latin typeface="DejaVu Sans"/>
                <a:cs typeface="DejaVu Sans"/>
              </a:rPr>
              <a:t>Skin</a:t>
            </a:r>
            <a:r>
              <a:rPr sz="2400" spc="-5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400" spc="-320" dirty="0">
                <a:solidFill>
                  <a:srgbClr val="636B85"/>
                </a:solidFill>
                <a:latin typeface="DejaVu Sans"/>
                <a:cs typeface="DejaVu Sans"/>
              </a:rPr>
              <a:t>–</a:t>
            </a:r>
            <a:endParaRPr sz="2400">
              <a:latin typeface="DejaVu Sans"/>
              <a:cs typeface="DejaVu Sans"/>
            </a:endParaRPr>
          </a:p>
          <a:p>
            <a:pPr marL="561340" lvl="1" indent="-229235">
              <a:lnSpc>
                <a:spcPct val="100000"/>
              </a:lnSpc>
              <a:spcBef>
                <a:spcPts val="505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400" spc="-175" dirty="0">
                <a:solidFill>
                  <a:srgbClr val="00AF50"/>
                </a:solidFill>
                <a:latin typeface="DejaVu Sans"/>
                <a:cs typeface="DejaVu Sans"/>
              </a:rPr>
              <a:t>Acanthosis</a:t>
            </a:r>
            <a:r>
              <a:rPr sz="2400" spc="-8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400" spc="-150" dirty="0">
                <a:solidFill>
                  <a:srgbClr val="00AF50"/>
                </a:solidFill>
                <a:latin typeface="DejaVu Sans"/>
                <a:cs typeface="DejaVu Sans"/>
              </a:rPr>
              <a:t>nigrans</a:t>
            </a:r>
            <a:r>
              <a:rPr sz="2400" spc="-150" dirty="0">
                <a:latin typeface="DejaVu Sans"/>
                <a:cs typeface="DejaVu Sans"/>
              </a:rPr>
              <a:t>,</a:t>
            </a:r>
            <a:endParaRPr sz="2400">
              <a:latin typeface="DejaVu Sans"/>
              <a:cs typeface="DejaVu Sans"/>
            </a:endParaRPr>
          </a:p>
          <a:p>
            <a:pPr marL="561340" marR="5080" lvl="1" indent="-228600">
              <a:lnSpc>
                <a:spcPct val="100000"/>
              </a:lnSpc>
              <a:spcBef>
                <a:spcPts val="495"/>
              </a:spcBef>
              <a:buClr>
                <a:srgbClr val="BBBBBB"/>
              </a:buClr>
              <a:buSzPct val="75000"/>
              <a:buChar char=""/>
              <a:tabLst>
                <a:tab pos="561975" algn="l"/>
              </a:tabLst>
            </a:pPr>
            <a:r>
              <a:rPr sz="2400" spc="-75" dirty="0">
                <a:solidFill>
                  <a:srgbClr val="00AF50"/>
                </a:solidFill>
                <a:latin typeface="DejaVu Sans"/>
                <a:cs typeface="DejaVu Sans"/>
              </a:rPr>
              <a:t>Friability </a:t>
            </a:r>
            <a:r>
              <a:rPr sz="2400" spc="-70" dirty="0">
                <a:solidFill>
                  <a:srgbClr val="00AF50"/>
                </a:solidFill>
                <a:latin typeface="DejaVu Sans"/>
                <a:cs typeface="DejaVu Sans"/>
              </a:rPr>
              <a:t>of </a:t>
            </a:r>
            <a:r>
              <a:rPr sz="2400" spc="-110" dirty="0">
                <a:solidFill>
                  <a:srgbClr val="00AF50"/>
                </a:solidFill>
                <a:latin typeface="DejaVu Sans"/>
                <a:cs typeface="DejaVu Sans"/>
              </a:rPr>
              <a:t>skin, </a:t>
            </a:r>
            <a:r>
              <a:rPr sz="2400" spc="-190" dirty="0">
                <a:latin typeface="DejaVu Sans"/>
                <a:cs typeface="DejaVu Sans"/>
              </a:rPr>
              <a:t>enhancing </a:t>
            </a:r>
            <a:r>
              <a:rPr sz="2400" spc="-130" dirty="0">
                <a:latin typeface="DejaVu Sans"/>
                <a:cs typeface="DejaVu Sans"/>
              </a:rPr>
              <a:t>the </a:t>
            </a:r>
            <a:r>
              <a:rPr sz="2400" spc="-125" dirty="0">
                <a:latin typeface="DejaVu Sans"/>
                <a:cs typeface="DejaVu Sans"/>
              </a:rPr>
              <a:t>risk </a:t>
            </a:r>
            <a:r>
              <a:rPr sz="2400" spc="-70" dirty="0">
                <a:latin typeface="DejaVu Sans"/>
                <a:cs typeface="DejaVu Sans"/>
              </a:rPr>
              <a:t>of </a:t>
            </a:r>
            <a:r>
              <a:rPr sz="2400" spc="-150" dirty="0">
                <a:solidFill>
                  <a:srgbClr val="00AF50"/>
                </a:solidFill>
                <a:latin typeface="DejaVu Sans"/>
                <a:cs typeface="DejaVu Sans"/>
              </a:rPr>
              <a:t>fungal </a:t>
            </a:r>
            <a:r>
              <a:rPr sz="2400" spc="-780" dirty="0">
                <a:solidFill>
                  <a:srgbClr val="00AF50"/>
                </a:solidFill>
                <a:latin typeface="DejaVu Sans"/>
                <a:cs typeface="DejaVu Sans"/>
              </a:rPr>
              <a:t>&amp; </a:t>
            </a:r>
            <a:r>
              <a:rPr sz="2400" spc="-7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400" spc="-180" dirty="0">
                <a:solidFill>
                  <a:srgbClr val="00AF50"/>
                </a:solidFill>
                <a:latin typeface="DejaVu Sans"/>
                <a:cs typeface="DejaVu Sans"/>
              </a:rPr>
              <a:t>yeast</a:t>
            </a:r>
            <a:r>
              <a:rPr sz="2400" spc="-5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400" spc="-95" dirty="0">
                <a:solidFill>
                  <a:srgbClr val="00AF50"/>
                </a:solidFill>
                <a:latin typeface="DejaVu Sans"/>
                <a:cs typeface="DejaVu Sans"/>
              </a:rPr>
              <a:t>infection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440" y="423798"/>
            <a:ext cx="3768090" cy="367665"/>
            <a:chOff x="553440" y="423798"/>
            <a:chExt cx="3768090" cy="367665"/>
          </a:xfrm>
        </p:grpSpPr>
        <p:sp>
          <p:nvSpPr>
            <p:cNvPr id="3" name="object 3"/>
            <p:cNvSpPr/>
            <p:nvPr/>
          </p:nvSpPr>
          <p:spPr>
            <a:xfrm>
              <a:off x="558774" y="429132"/>
              <a:ext cx="3756939" cy="356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42109" y="513587"/>
              <a:ext cx="2173605" cy="208915"/>
            </a:xfrm>
            <a:custGeom>
              <a:avLst/>
              <a:gdLst/>
              <a:ahLst/>
              <a:cxnLst/>
              <a:rect l="l" t="t" r="r" b="b"/>
              <a:pathLst>
                <a:path w="2173604" h="208915">
                  <a:moveTo>
                    <a:pt x="614934" y="87757"/>
                  </a:moveTo>
                  <a:lnTo>
                    <a:pt x="609473" y="87757"/>
                  </a:lnTo>
                  <a:lnTo>
                    <a:pt x="605028" y="89662"/>
                  </a:lnTo>
                  <a:lnTo>
                    <a:pt x="601472" y="93217"/>
                  </a:lnTo>
                  <a:lnTo>
                    <a:pt x="597916" y="96774"/>
                  </a:lnTo>
                  <a:lnTo>
                    <a:pt x="596265" y="101219"/>
                  </a:lnTo>
                  <a:lnTo>
                    <a:pt x="596265" y="106679"/>
                  </a:lnTo>
                  <a:lnTo>
                    <a:pt x="596265" y="112140"/>
                  </a:lnTo>
                  <a:lnTo>
                    <a:pt x="597916" y="116586"/>
                  </a:lnTo>
                  <a:lnTo>
                    <a:pt x="601472" y="120141"/>
                  </a:lnTo>
                  <a:lnTo>
                    <a:pt x="605028" y="123571"/>
                  </a:lnTo>
                  <a:lnTo>
                    <a:pt x="609473" y="125349"/>
                  </a:lnTo>
                  <a:lnTo>
                    <a:pt x="614934" y="125349"/>
                  </a:lnTo>
                  <a:lnTo>
                    <a:pt x="620268" y="125349"/>
                  </a:lnTo>
                  <a:lnTo>
                    <a:pt x="624840" y="123571"/>
                  </a:lnTo>
                  <a:lnTo>
                    <a:pt x="628396" y="120141"/>
                  </a:lnTo>
                  <a:lnTo>
                    <a:pt x="631952" y="116586"/>
                  </a:lnTo>
                  <a:lnTo>
                    <a:pt x="633730" y="112140"/>
                  </a:lnTo>
                  <a:lnTo>
                    <a:pt x="633730" y="106679"/>
                  </a:lnTo>
                  <a:lnTo>
                    <a:pt x="633730" y="101346"/>
                  </a:lnTo>
                  <a:lnTo>
                    <a:pt x="631952" y="96900"/>
                  </a:lnTo>
                  <a:lnTo>
                    <a:pt x="628269" y="93345"/>
                  </a:lnTo>
                  <a:lnTo>
                    <a:pt x="624586" y="89662"/>
                  </a:lnTo>
                  <a:lnTo>
                    <a:pt x="620141" y="87757"/>
                  </a:lnTo>
                  <a:lnTo>
                    <a:pt x="614934" y="87757"/>
                  </a:lnTo>
                  <a:close/>
                </a:path>
                <a:path w="2173604" h="208915">
                  <a:moveTo>
                    <a:pt x="1238123" y="86233"/>
                  </a:moveTo>
                  <a:lnTo>
                    <a:pt x="1232662" y="86233"/>
                  </a:lnTo>
                  <a:lnTo>
                    <a:pt x="1228090" y="88011"/>
                  </a:lnTo>
                  <a:lnTo>
                    <a:pt x="1224407" y="91439"/>
                  </a:lnTo>
                  <a:lnTo>
                    <a:pt x="1220724" y="94869"/>
                  </a:lnTo>
                  <a:lnTo>
                    <a:pt x="1218819" y="99187"/>
                  </a:lnTo>
                  <a:lnTo>
                    <a:pt x="1218819" y="104521"/>
                  </a:lnTo>
                  <a:lnTo>
                    <a:pt x="1218819" y="109854"/>
                  </a:lnTo>
                  <a:lnTo>
                    <a:pt x="1220724" y="114173"/>
                  </a:lnTo>
                  <a:lnTo>
                    <a:pt x="1224407" y="117475"/>
                  </a:lnTo>
                  <a:lnTo>
                    <a:pt x="1228090" y="120776"/>
                  </a:lnTo>
                  <a:lnTo>
                    <a:pt x="1232662" y="122427"/>
                  </a:lnTo>
                  <a:lnTo>
                    <a:pt x="1238123" y="122427"/>
                  </a:lnTo>
                  <a:lnTo>
                    <a:pt x="1243330" y="122427"/>
                  </a:lnTo>
                  <a:lnTo>
                    <a:pt x="1247520" y="120650"/>
                  </a:lnTo>
                  <a:lnTo>
                    <a:pt x="1250950" y="117348"/>
                  </a:lnTo>
                  <a:lnTo>
                    <a:pt x="1254379" y="113919"/>
                  </a:lnTo>
                  <a:lnTo>
                    <a:pt x="1256030" y="109727"/>
                  </a:lnTo>
                  <a:lnTo>
                    <a:pt x="1256030" y="104521"/>
                  </a:lnTo>
                  <a:lnTo>
                    <a:pt x="1254910" y="96520"/>
                  </a:lnTo>
                  <a:lnTo>
                    <a:pt x="1251553" y="90805"/>
                  </a:lnTo>
                  <a:lnTo>
                    <a:pt x="1245957" y="87376"/>
                  </a:lnTo>
                  <a:lnTo>
                    <a:pt x="1238123" y="86233"/>
                  </a:lnTo>
                  <a:close/>
                </a:path>
                <a:path w="2173604" h="208915">
                  <a:moveTo>
                    <a:pt x="116459" y="86233"/>
                  </a:moveTo>
                  <a:lnTo>
                    <a:pt x="110998" y="86233"/>
                  </a:lnTo>
                  <a:lnTo>
                    <a:pt x="106426" y="88011"/>
                  </a:lnTo>
                  <a:lnTo>
                    <a:pt x="102743" y="91439"/>
                  </a:lnTo>
                  <a:lnTo>
                    <a:pt x="99060" y="94869"/>
                  </a:lnTo>
                  <a:lnTo>
                    <a:pt x="97155" y="99187"/>
                  </a:lnTo>
                  <a:lnTo>
                    <a:pt x="97155" y="104521"/>
                  </a:lnTo>
                  <a:lnTo>
                    <a:pt x="97155" y="109854"/>
                  </a:lnTo>
                  <a:lnTo>
                    <a:pt x="99060" y="114173"/>
                  </a:lnTo>
                  <a:lnTo>
                    <a:pt x="102743" y="117475"/>
                  </a:lnTo>
                  <a:lnTo>
                    <a:pt x="106426" y="120776"/>
                  </a:lnTo>
                  <a:lnTo>
                    <a:pt x="110998" y="122427"/>
                  </a:lnTo>
                  <a:lnTo>
                    <a:pt x="116459" y="122427"/>
                  </a:lnTo>
                  <a:lnTo>
                    <a:pt x="121666" y="122427"/>
                  </a:lnTo>
                  <a:lnTo>
                    <a:pt x="125857" y="120650"/>
                  </a:lnTo>
                  <a:lnTo>
                    <a:pt x="129286" y="117348"/>
                  </a:lnTo>
                  <a:lnTo>
                    <a:pt x="132715" y="113919"/>
                  </a:lnTo>
                  <a:lnTo>
                    <a:pt x="134366" y="109727"/>
                  </a:lnTo>
                  <a:lnTo>
                    <a:pt x="134366" y="104521"/>
                  </a:lnTo>
                  <a:lnTo>
                    <a:pt x="133246" y="96520"/>
                  </a:lnTo>
                  <a:lnTo>
                    <a:pt x="129889" y="90805"/>
                  </a:lnTo>
                  <a:lnTo>
                    <a:pt x="124293" y="87376"/>
                  </a:lnTo>
                  <a:lnTo>
                    <a:pt x="116459" y="86233"/>
                  </a:lnTo>
                  <a:close/>
                </a:path>
                <a:path w="2173604" h="208915">
                  <a:moveTo>
                    <a:pt x="1905635" y="66801"/>
                  </a:moveTo>
                  <a:lnTo>
                    <a:pt x="1901063" y="66801"/>
                  </a:lnTo>
                  <a:lnTo>
                    <a:pt x="1896745" y="68452"/>
                  </a:lnTo>
                  <a:lnTo>
                    <a:pt x="1892808" y="71882"/>
                  </a:lnTo>
                  <a:lnTo>
                    <a:pt x="1888870" y="75184"/>
                  </a:lnTo>
                  <a:lnTo>
                    <a:pt x="1886966" y="79121"/>
                  </a:lnTo>
                  <a:lnTo>
                    <a:pt x="1886966" y="83692"/>
                  </a:lnTo>
                  <a:lnTo>
                    <a:pt x="1886966" y="86740"/>
                  </a:lnTo>
                  <a:lnTo>
                    <a:pt x="1889125" y="88264"/>
                  </a:lnTo>
                  <a:lnTo>
                    <a:pt x="1893570" y="88264"/>
                  </a:lnTo>
                  <a:lnTo>
                    <a:pt x="1895983" y="88264"/>
                  </a:lnTo>
                  <a:lnTo>
                    <a:pt x="1899412" y="87884"/>
                  </a:lnTo>
                  <a:lnTo>
                    <a:pt x="1903603" y="87249"/>
                  </a:lnTo>
                  <a:lnTo>
                    <a:pt x="1909064" y="86487"/>
                  </a:lnTo>
                  <a:lnTo>
                    <a:pt x="1912493" y="85978"/>
                  </a:lnTo>
                  <a:lnTo>
                    <a:pt x="1913763" y="85851"/>
                  </a:lnTo>
                  <a:lnTo>
                    <a:pt x="1918462" y="85471"/>
                  </a:lnTo>
                  <a:lnTo>
                    <a:pt x="1920748" y="84582"/>
                  </a:lnTo>
                  <a:lnTo>
                    <a:pt x="1920748" y="83438"/>
                  </a:lnTo>
                  <a:lnTo>
                    <a:pt x="1920748" y="79501"/>
                  </a:lnTo>
                  <a:lnTo>
                    <a:pt x="1919224" y="75691"/>
                  </a:lnTo>
                  <a:lnTo>
                    <a:pt x="1916049" y="72136"/>
                  </a:lnTo>
                  <a:lnTo>
                    <a:pt x="1913001" y="68579"/>
                  </a:lnTo>
                  <a:lnTo>
                    <a:pt x="1909445" y="66801"/>
                  </a:lnTo>
                  <a:lnTo>
                    <a:pt x="1905635" y="66801"/>
                  </a:lnTo>
                  <a:close/>
                </a:path>
                <a:path w="2173604" h="208915">
                  <a:moveTo>
                    <a:pt x="2107819" y="4952"/>
                  </a:moveTo>
                  <a:lnTo>
                    <a:pt x="2110486" y="4952"/>
                  </a:lnTo>
                  <a:lnTo>
                    <a:pt x="2112137" y="9398"/>
                  </a:lnTo>
                  <a:lnTo>
                    <a:pt x="2112645" y="18034"/>
                  </a:lnTo>
                  <a:lnTo>
                    <a:pt x="2113280" y="26797"/>
                  </a:lnTo>
                  <a:lnTo>
                    <a:pt x="2114550" y="31241"/>
                  </a:lnTo>
                  <a:lnTo>
                    <a:pt x="2116328" y="31241"/>
                  </a:lnTo>
                  <a:lnTo>
                    <a:pt x="2115185" y="31241"/>
                  </a:lnTo>
                  <a:lnTo>
                    <a:pt x="2150268" y="12446"/>
                  </a:lnTo>
                  <a:lnTo>
                    <a:pt x="2168398" y="9778"/>
                  </a:lnTo>
                  <a:lnTo>
                    <a:pt x="2171827" y="9778"/>
                  </a:lnTo>
                  <a:lnTo>
                    <a:pt x="2173605" y="11684"/>
                  </a:lnTo>
                  <a:lnTo>
                    <a:pt x="2173605" y="15748"/>
                  </a:lnTo>
                  <a:lnTo>
                    <a:pt x="2173605" y="20574"/>
                  </a:lnTo>
                  <a:lnTo>
                    <a:pt x="2173224" y="28066"/>
                  </a:lnTo>
                  <a:lnTo>
                    <a:pt x="2172335" y="38100"/>
                  </a:lnTo>
                  <a:lnTo>
                    <a:pt x="2171573" y="48006"/>
                  </a:lnTo>
                  <a:lnTo>
                    <a:pt x="2171192" y="55625"/>
                  </a:lnTo>
                  <a:lnTo>
                    <a:pt x="2171192" y="60578"/>
                  </a:lnTo>
                  <a:lnTo>
                    <a:pt x="2171192" y="65532"/>
                  </a:lnTo>
                  <a:lnTo>
                    <a:pt x="2171446" y="72898"/>
                  </a:lnTo>
                  <a:lnTo>
                    <a:pt x="2171827" y="82803"/>
                  </a:lnTo>
                  <a:lnTo>
                    <a:pt x="2172208" y="92583"/>
                  </a:lnTo>
                  <a:lnTo>
                    <a:pt x="2172335" y="99949"/>
                  </a:lnTo>
                  <a:lnTo>
                    <a:pt x="2172335" y="104901"/>
                  </a:lnTo>
                  <a:lnTo>
                    <a:pt x="2172335" y="110744"/>
                  </a:lnTo>
                  <a:lnTo>
                    <a:pt x="2166239" y="113664"/>
                  </a:lnTo>
                  <a:lnTo>
                    <a:pt x="2154047" y="113664"/>
                  </a:lnTo>
                  <a:lnTo>
                    <a:pt x="2151380" y="113664"/>
                  </a:lnTo>
                  <a:lnTo>
                    <a:pt x="2147697" y="113537"/>
                  </a:lnTo>
                  <a:lnTo>
                    <a:pt x="2143125" y="113157"/>
                  </a:lnTo>
                  <a:lnTo>
                    <a:pt x="2138680" y="112775"/>
                  </a:lnTo>
                  <a:lnTo>
                    <a:pt x="2135886" y="112649"/>
                  </a:lnTo>
                  <a:lnTo>
                    <a:pt x="2134616" y="112649"/>
                  </a:lnTo>
                  <a:lnTo>
                    <a:pt x="2125091" y="112649"/>
                  </a:lnTo>
                  <a:lnTo>
                    <a:pt x="2120392" y="116332"/>
                  </a:lnTo>
                  <a:lnTo>
                    <a:pt x="2120392" y="123825"/>
                  </a:lnTo>
                  <a:lnTo>
                    <a:pt x="2120465" y="130375"/>
                  </a:lnTo>
                  <a:lnTo>
                    <a:pt x="2120693" y="138414"/>
                  </a:lnTo>
                  <a:lnTo>
                    <a:pt x="2121088" y="147953"/>
                  </a:lnTo>
                  <a:lnTo>
                    <a:pt x="2121662" y="159003"/>
                  </a:lnTo>
                  <a:lnTo>
                    <a:pt x="2122308" y="169981"/>
                  </a:lnTo>
                  <a:lnTo>
                    <a:pt x="2122741" y="179482"/>
                  </a:lnTo>
                  <a:lnTo>
                    <a:pt x="2122983" y="187507"/>
                  </a:lnTo>
                  <a:lnTo>
                    <a:pt x="2123059" y="194056"/>
                  </a:lnTo>
                  <a:lnTo>
                    <a:pt x="2123059" y="200913"/>
                  </a:lnTo>
                  <a:lnTo>
                    <a:pt x="2120265" y="204215"/>
                  </a:lnTo>
                  <a:lnTo>
                    <a:pt x="2114550" y="204215"/>
                  </a:lnTo>
                  <a:lnTo>
                    <a:pt x="2110359" y="204215"/>
                  </a:lnTo>
                  <a:lnTo>
                    <a:pt x="2103882" y="204088"/>
                  </a:lnTo>
                  <a:lnTo>
                    <a:pt x="2095245" y="203708"/>
                  </a:lnTo>
                  <a:lnTo>
                    <a:pt x="2086737" y="203200"/>
                  </a:lnTo>
                  <a:lnTo>
                    <a:pt x="2080260" y="203073"/>
                  </a:lnTo>
                  <a:lnTo>
                    <a:pt x="2076069" y="203073"/>
                  </a:lnTo>
                  <a:lnTo>
                    <a:pt x="2071496" y="203073"/>
                  </a:lnTo>
                  <a:lnTo>
                    <a:pt x="2064766" y="203073"/>
                  </a:lnTo>
                  <a:lnTo>
                    <a:pt x="2055621" y="203200"/>
                  </a:lnTo>
                  <a:lnTo>
                    <a:pt x="2046605" y="203326"/>
                  </a:lnTo>
                  <a:lnTo>
                    <a:pt x="2039746" y="203453"/>
                  </a:lnTo>
                  <a:lnTo>
                    <a:pt x="2035302" y="203453"/>
                  </a:lnTo>
                  <a:lnTo>
                    <a:pt x="2029587" y="203453"/>
                  </a:lnTo>
                  <a:lnTo>
                    <a:pt x="2026793" y="200660"/>
                  </a:lnTo>
                  <a:lnTo>
                    <a:pt x="2026793" y="194945"/>
                  </a:lnTo>
                  <a:lnTo>
                    <a:pt x="2026793" y="102108"/>
                  </a:lnTo>
                  <a:lnTo>
                    <a:pt x="2024618" y="61833"/>
                  </a:lnTo>
                  <a:lnTo>
                    <a:pt x="2017776" y="26162"/>
                  </a:lnTo>
                  <a:lnTo>
                    <a:pt x="2017649" y="24891"/>
                  </a:lnTo>
                  <a:lnTo>
                    <a:pt x="2017649" y="23875"/>
                  </a:lnTo>
                  <a:lnTo>
                    <a:pt x="2017649" y="21209"/>
                  </a:lnTo>
                  <a:lnTo>
                    <a:pt x="2018792" y="19431"/>
                  </a:lnTo>
                  <a:lnTo>
                    <a:pt x="2054225" y="14477"/>
                  </a:lnTo>
                  <a:lnTo>
                    <a:pt x="2061845" y="13588"/>
                  </a:lnTo>
                  <a:lnTo>
                    <a:pt x="2064639" y="13081"/>
                  </a:lnTo>
                  <a:lnTo>
                    <a:pt x="2082547" y="9507"/>
                  </a:lnTo>
                  <a:lnTo>
                    <a:pt x="2095706" y="6969"/>
                  </a:lnTo>
                  <a:lnTo>
                    <a:pt x="2104126" y="5455"/>
                  </a:lnTo>
                  <a:lnTo>
                    <a:pt x="2107819" y="4952"/>
                  </a:lnTo>
                  <a:close/>
                </a:path>
                <a:path w="2173604" h="208915">
                  <a:moveTo>
                    <a:pt x="1272540" y="4825"/>
                  </a:moveTo>
                  <a:lnTo>
                    <a:pt x="1311656" y="11302"/>
                  </a:lnTo>
                  <a:lnTo>
                    <a:pt x="1351533" y="20320"/>
                  </a:lnTo>
                  <a:lnTo>
                    <a:pt x="1355217" y="22351"/>
                  </a:lnTo>
                  <a:lnTo>
                    <a:pt x="1355217" y="24257"/>
                  </a:lnTo>
                  <a:lnTo>
                    <a:pt x="1355217" y="25146"/>
                  </a:lnTo>
                  <a:lnTo>
                    <a:pt x="1347930" y="70088"/>
                  </a:lnTo>
                  <a:lnTo>
                    <a:pt x="1345819" y="102108"/>
                  </a:lnTo>
                  <a:lnTo>
                    <a:pt x="1346011" y="114083"/>
                  </a:lnTo>
                  <a:lnTo>
                    <a:pt x="1346596" y="128476"/>
                  </a:lnTo>
                  <a:lnTo>
                    <a:pt x="1347587" y="145274"/>
                  </a:lnTo>
                  <a:lnTo>
                    <a:pt x="1348994" y="164464"/>
                  </a:lnTo>
                  <a:lnTo>
                    <a:pt x="1349920" y="177800"/>
                  </a:lnTo>
                  <a:lnTo>
                    <a:pt x="1350597" y="187325"/>
                  </a:lnTo>
                  <a:lnTo>
                    <a:pt x="1351012" y="193039"/>
                  </a:lnTo>
                  <a:lnTo>
                    <a:pt x="1351153" y="194945"/>
                  </a:lnTo>
                  <a:lnTo>
                    <a:pt x="1351153" y="200151"/>
                  </a:lnTo>
                  <a:lnTo>
                    <a:pt x="1348358" y="203073"/>
                  </a:lnTo>
                  <a:lnTo>
                    <a:pt x="1342644" y="203453"/>
                  </a:lnTo>
                  <a:lnTo>
                    <a:pt x="1340262" y="203453"/>
                  </a:lnTo>
                  <a:lnTo>
                    <a:pt x="1333500" y="203453"/>
                  </a:lnTo>
                  <a:lnTo>
                    <a:pt x="1322355" y="203453"/>
                  </a:lnTo>
                  <a:lnTo>
                    <a:pt x="1306830" y="203453"/>
                  </a:lnTo>
                  <a:lnTo>
                    <a:pt x="1302512" y="203453"/>
                  </a:lnTo>
                  <a:lnTo>
                    <a:pt x="1295908" y="203708"/>
                  </a:lnTo>
                  <a:lnTo>
                    <a:pt x="1287145" y="204215"/>
                  </a:lnTo>
                  <a:lnTo>
                    <a:pt x="1278255" y="204724"/>
                  </a:lnTo>
                  <a:lnTo>
                    <a:pt x="1271651" y="205104"/>
                  </a:lnTo>
                  <a:lnTo>
                    <a:pt x="1267333" y="205104"/>
                  </a:lnTo>
                  <a:lnTo>
                    <a:pt x="1261871" y="205104"/>
                  </a:lnTo>
                  <a:lnTo>
                    <a:pt x="1259078" y="202437"/>
                  </a:lnTo>
                  <a:lnTo>
                    <a:pt x="1258824" y="197103"/>
                  </a:lnTo>
                  <a:lnTo>
                    <a:pt x="1258570" y="191770"/>
                  </a:lnTo>
                  <a:lnTo>
                    <a:pt x="1257554" y="189102"/>
                  </a:lnTo>
                  <a:lnTo>
                    <a:pt x="1256030" y="189102"/>
                  </a:lnTo>
                  <a:lnTo>
                    <a:pt x="1256665" y="189102"/>
                  </a:lnTo>
                  <a:lnTo>
                    <a:pt x="1221994" y="205660"/>
                  </a:lnTo>
                  <a:lnTo>
                    <a:pt x="1208278" y="208025"/>
                  </a:lnTo>
                  <a:lnTo>
                    <a:pt x="1189730" y="206122"/>
                  </a:lnTo>
                  <a:lnTo>
                    <a:pt x="1144778" y="177673"/>
                  </a:lnTo>
                  <a:lnTo>
                    <a:pt x="1123114" y="128434"/>
                  </a:lnTo>
                  <a:lnTo>
                    <a:pt x="1121664" y="109092"/>
                  </a:lnTo>
                  <a:lnTo>
                    <a:pt x="1123303" y="86733"/>
                  </a:lnTo>
                  <a:lnTo>
                    <a:pt x="1136344" y="47871"/>
                  </a:lnTo>
                  <a:lnTo>
                    <a:pt x="1176162" y="12160"/>
                  </a:lnTo>
                  <a:lnTo>
                    <a:pt x="1218057" y="5714"/>
                  </a:lnTo>
                  <a:lnTo>
                    <a:pt x="1223627" y="6119"/>
                  </a:lnTo>
                  <a:lnTo>
                    <a:pt x="1264666" y="18669"/>
                  </a:lnTo>
                  <a:lnTo>
                    <a:pt x="1264412" y="18669"/>
                  </a:lnTo>
                  <a:lnTo>
                    <a:pt x="1265428" y="18669"/>
                  </a:lnTo>
                  <a:lnTo>
                    <a:pt x="1266317" y="16383"/>
                  </a:lnTo>
                  <a:lnTo>
                    <a:pt x="1267079" y="11684"/>
                  </a:lnTo>
                  <a:lnTo>
                    <a:pt x="1267714" y="7112"/>
                  </a:lnTo>
                  <a:lnTo>
                    <a:pt x="1269619" y="4825"/>
                  </a:lnTo>
                  <a:lnTo>
                    <a:pt x="1272540" y="4825"/>
                  </a:lnTo>
                  <a:close/>
                </a:path>
                <a:path w="2173604" h="208915">
                  <a:moveTo>
                    <a:pt x="150876" y="4825"/>
                  </a:moveTo>
                  <a:lnTo>
                    <a:pt x="189992" y="11302"/>
                  </a:lnTo>
                  <a:lnTo>
                    <a:pt x="229870" y="20320"/>
                  </a:lnTo>
                  <a:lnTo>
                    <a:pt x="233553" y="22351"/>
                  </a:lnTo>
                  <a:lnTo>
                    <a:pt x="233553" y="24257"/>
                  </a:lnTo>
                  <a:lnTo>
                    <a:pt x="233553" y="25146"/>
                  </a:lnTo>
                  <a:lnTo>
                    <a:pt x="226266" y="70088"/>
                  </a:lnTo>
                  <a:lnTo>
                    <a:pt x="224155" y="102108"/>
                  </a:lnTo>
                  <a:lnTo>
                    <a:pt x="224347" y="114083"/>
                  </a:lnTo>
                  <a:lnTo>
                    <a:pt x="224932" y="128476"/>
                  </a:lnTo>
                  <a:lnTo>
                    <a:pt x="225923" y="145274"/>
                  </a:lnTo>
                  <a:lnTo>
                    <a:pt x="227330" y="164464"/>
                  </a:lnTo>
                  <a:lnTo>
                    <a:pt x="228256" y="177800"/>
                  </a:lnTo>
                  <a:lnTo>
                    <a:pt x="228933" y="187325"/>
                  </a:lnTo>
                  <a:lnTo>
                    <a:pt x="229348" y="193039"/>
                  </a:lnTo>
                  <a:lnTo>
                    <a:pt x="229489" y="194945"/>
                  </a:lnTo>
                  <a:lnTo>
                    <a:pt x="229489" y="200151"/>
                  </a:lnTo>
                  <a:lnTo>
                    <a:pt x="226695" y="203073"/>
                  </a:lnTo>
                  <a:lnTo>
                    <a:pt x="220980" y="203453"/>
                  </a:lnTo>
                  <a:lnTo>
                    <a:pt x="218598" y="203453"/>
                  </a:lnTo>
                  <a:lnTo>
                    <a:pt x="211836" y="203453"/>
                  </a:lnTo>
                  <a:lnTo>
                    <a:pt x="200691" y="203453"/>
                  </a:lnTo>
                  <a:lnTo>
                    <a:pt x="185166" y="203453"/>
                  </a:lnTo>
                  <a:lnTo>
                    <a:pt x="180848" y="203453"/>
                  </a:lnTo>
                  <a:lnTo>
                    <a:pt x="174244" y="203708"/>
                  </a:lnTo>
                  <a:lnTo>
                    <a:pt x="165481" y="204215"/>
                  </a:lnTo>
                  <a:lnTo>
                    <a:pt x="156591" y="204724"/>
                  </a:lnTo>
                  <a:lnTo>
                    <a:pt x="149987" y="205104"/>
                  </a:lnTo>
                  <a:lnTo>
                    <a:pt x="145669" y="205104"/>
                  </a:lnTo>
                  <a:lnTo>
                    <a:pt x="140208" y="205104"/>
                  </a:lnTo>
                  <a:lnTo>
                    <a:pt x="137414" y="202437"/>
                  </a:lnTo>
                  <a:lnTo>
                    <a:pt x="137160" y="197103"/>
                  </a:lnTo>
                  <a:lnTo>
                    <a:pt x="136906" y="191770"/>
                  </a:lnTo>
                  <a:lnTo>
                    <a:pt x="135890" y="189102"/>
                  </a:lnTo>
                  <a:lnTo>
                    <a:pt x="134366" y="189102"/>
                  </a:lnTo>
                  <a:lnTo>
                    <a:pt x="135001" y="189102"/>
                  </a:lnTo>
                  <a:lnTo>
                    <a:pt x="100330" y="205660"/>
                  </a:lnTo>
                  <a:lnTo>
                    <a:pt x="86614" y="208025"/>
                  </a:lnTo>
                  <a:lnTo>
                    <a:pt x="68066" y="206122"/>
                  </a:lnTo>
                  <a:lnTo>
                    <a:pt x="23114" y="177673"/>
                  </a:lnTo>
                  <a:lnTo>
                    <a:pt x="1450" y="128434"/>
                  </a:lnTo>
                  <a:lnTo>
                    <a:pt x="0" y="109092"/>
                  </a:lnTo>
                  <a:lnTo>
                    <a:pt x="1639" y="86733"/>
                  </a:lnTo>
                  <a:lnTo>
                    <a:pt x="14680" y="47871"/>
                  </a:lnTo>
                  <a:lnTo>
                    <a:pt x="54498" y="12160"/>
                  </a:lnTo>
                  <a:lnTo>
                    <a:pt x="96393" y="5714"/>
                  </a:lnTo>
                  <a:lnTo>
                    <a:pt x="101963" y="6119"/>
                  </a:lnTo>
                  <a:lnTo>
                    <a:pt x="143002" y="18669"/>
                  </a:lnTo>
                  <a:lnTo>
                    <a:pt x="142748" y="18669"/>
                  </a:lnTo>
                  <a:lnTo>
                    <a:pt x="143764" y="18669"/>
                  </a:lnTo>
                  <a:lnTo>
                    <a:pt x="144653" y="16383"/>
                  </a:lnTo>
                  <a:lnTo>
                    <a:pt x="145415" y="11684"/>
                  </a:lnTo>
                  <a:lnTo>
                    <a:pt x="146050" y="7112"/>
                  </a:lnTo>
                  <a:lnTo>
                    <a:pt x="147955" y="4825"/>
                  </a:lnTo>
                  <a:lnTo>
                    <a:pt x="150876" y="4825"/>
                  </a:lnTo>
                  <a:close/>
                </a:path>
                <a:path w="2173604" h="208915">
                  <a:moveTo>
                    <a:pt x="1472438" y="1397"/>
                  </a:moveTo>
                  <a:lnTo>
                    <a:pt x="1475105" y="1397"/>
                  </a:lnTo>
                  <a:lnTo>
                    <a:pt x="1476756" y="5714"/>
                  </a:lnTo>
                  <a:lnTo>
                    <a:pt x="1477391" y="14477"/>
                  </a:lnTo>
                  <a:lnTo>
                    <a:pt x="1478026" y="23240"/>
                  </a:lnTo>
                  <a:lnTo>
                    <a:pt x="1479169" y="27559"/>
                  </a:lnTo>
                  <a:lnTo>
                    <a:pt x="1480566" y="27559"/>
                  </a:lnTo>
                  <a:lnTo>
                    <a:pt x="1479550" y="27559"/>
                  </a:lnTo>
                  <a:lnTo>
                    <a:pt x="1521396" y="7445"/>
                  </a:lnTo>
                  <a:lnTo>
                    <a:pt x="1537843" y="4572"/>
                  </a:lnTo>
                  <a:lnTo>
                    <a:pt x="1549439" y="5284"/>
                  </a:lnTo>
                  <a:lnTo>
                    <a:pt x="1588133" y="23137"/>
                  </a:lnTo>
                  <a:lnTo>
                    <a:pt x="1599438" y="52070"/>
                  </a:lnTo>
                  <a:lnTo>
                    <a:pt x="1599438" y="196087"/>
                  </a:lnTo>
                  <a:lnTo>
                    <a:pt x="1599438" y="201549"/>
                  </a:lnTo>
                  <a:lnTo>
                    <a:pt x="1596898" y="204215"/>
                  </a:lnTo>
                  <a:lnTo>
                    <a:pt x="1592071" y="204215"/>
                  </a:lnTo>
                  <a:lnTo>
                    <a:pt x="1587500" y="204215"/>
                  </a:lnTo>
                  <a:lnTo>
                    <a:pt x="1580895" y="204088"/>
                  </a:lnTo>
                  <a:lnTo>
                    <a:pt x="1572006" y="203708"/>
                  </a:lnTo>
                  <a:lnTo>
                    <a:pt x="1563116" y="203200"/>
                  </a:lnTo>
                  <a:lnTo>
                    <a:pt x="1556512" y="203073"/>
                  </a:lnTo>
                  <a:lnTo>
                    <a:pt x="1552067" y="203073"/>
                  </a:lnTo>
                  <a:lnTo>
                    <a:pt x="1547495" y="203073"/>
                  </a:lnTo>
                  <a:lnTo>
                    <a:pt x="1540510" y="203073"/>
                  </a:lnTo>
                  <a:lnTo>
                    <a:pt x="1531366" y="203200"/>
                  </a:lnTo>
                  <a:lnTo>
                    <a:pt x="1522095" y="203326"/>
                  </a:lnTo>
                  <a:lnTo>
                    <a:pt x="1515237" y="203453"/>
                  </a:lnTo>
                  <a:lnTo>
                    <a:pt x="1510538" y="203453"/>
                  </a:lnTo>
                  <a:lnTo>
                    <a:pt x="1505458" y="203453"/>
                  </a:lnTo>
                  <a:lnTo>
                    <a:pt x="1502791" y="200025"/>
                  </a:lnTo>
                  <a:lnTo>
                    <a:pt x="1502791" y="193294"/>
                  </a:lnTo>
                  <a:lnTo>
                    <a:pt x="1502814" y="188174"/>
                  </a:lnTo>
                  <a:lnTo>
                    <a:pt x="1502886" y="181959"/>
                  </a:lnTo>
                  <a:lnTo>
                    <a:pt x="1503005" y="174648"/>
                  </a:lnTo>
                  <a:lnTo>
                    <a:pt x="1503171" y="166242"/>
                  </a:lnTo>
                  <a:lnTo>
                    <a:pt x="1503412" y="157763"/>
                  </a:lnTo>
                  <a:lnTo>
                    <a:pt x="1503568" y="150415"/>
                  </a:lnTo>
                  <a:lnTo>
                    <a:pt x="1503654" y="144186"/>
                  </a:lnTo>
                  <a:lnTo>
                    <a:pt x="1503680" y="139064"/>
                  </a:lnTo>
                  <a:lnTo>
                    <a:pt x="1503680" y="134620"/>
                  </a:lnTo>
                  <a:lnTo>
                    <a:pt x="1503553" y="127762"/>
                  </a:lnTo>
                  <a:lnTo>
                    <a:pt x="1503171" y="118872"/>
                  </a:lnTo>
                  <a:lnTo>
                    <a:pt x="1502918" y="109854"/>
                  </a:lnTo>
                  <a:lnTo>
                    <a:pt x="1502791" y="102997"/>
                  </a:lnTo>
                  <a:lnTo>
                    <a:pt x="1502791" y="98551"/>
                  </a:lnTo>
                  <a:lnTo>
                    <a:pt x="1502791" y="90804"/>
                  </a:lnTo>
                  <a:lnTo>
                    <a:pt x="1499108" y="86995"/>
                  </a:lnTo>
                  <a:lnTo>
                    <a:pt x="1491488" y="86995"/>
                  </a:lnTo>
                  <a:lnTo>
                    <a:pt x="1483868" y="86995"/>
                  </a:lnTo>
                  <a:lnTo>
                    <a:pt x="1479931" y="90677"/>
                  </a:lnTo>
                  <a:lnTo>
                    <a:pt x="1479931" y="98171"/>
                  </a:lnTo>
                  <a:lnTo>
                    <a:pt x="1479931" y="194056"/>
                  </a:lnTo>
                  <a:lnTo>
                    <a:pt x="1479931" y="200913"/>
                  </a:lnTo>
                  <a:lnTo>
                    <a:pt x="1477137" y="204215"/>
                  </a:lnTo>
                  <a:lnTo>
                    <a:pt x="1471421" y="204215"/>
                  </a:lnTo>
                  <a:lnTo>
                    <a:pt x="1467231" y="204215"/>
                  </a:lnTo>
                  <a:lnTo>
                    <a:pt x="1460754" y="204088"/>
                  </a:lnTo>
                  <a:lnTo>
                    <a:pt x="1452118" y="203708"/>
                  </a:lnTo>
                  <a:lnTo>
                    <a:pt x="1443608" y="203200"/>
                  </a:lnTo>
                  <a:lnTo>
                    <a:pt x="1437132" y="203073"/>
                  </a:lnTo>
                  <a:lnTo>
                    <a:pt x="1432941" y="203073"/>
                  </a:lnTo>
                  <a:lnTo>
                    <a:pt x="1428369" y="203073"/>
                  </a:lnTo>
                  <a:lnTo>
                    <a:pt x="1421638" y="203073"/>
                  </a:lnTo>
                  <a:lnTo>
                    <a:pt x="1412494" y="203200"/>
                  </a:lnTo>
                  <a:lnTo>
                    <a:pt x="1403477" y="203326"/>
                  </a:lnTo>
                  <a:lnTo>
                    <a:pt x="1396619" y="203453"/>
                  </a:lnTo>
                  <a:lnTo>
                    <a:pt x="1392174" y="203453"/>
                  </a:lnTo>
                  <a:lnTo>
                    <a:pt x="1386458" y="203453"/>
                  </a:lnTo>
                  <a:lnTo>
                    <a:pt x="1383665" y="200660"/>
                  </a:lnTo>
                  <a:lnTo>
                    <a:pt x="1383665" y="194945"/>
                  </a:lnTo>
                  <a:lnTo>
                    <a:pt x="1383665" y="102108"/>
                  </a:lnTo>
                  <a:lnTo>
                    <a:pt x="1381299" y="61261"/>
                  </a:lnTo>
                  <a:lnTo>
                    <a:pt x="1373886" y="23367"/>
                  </a:lnTo>
                  <a:lnTo>
                    <a:pt x="1373632" y="22098"/>
                  </a:lnTo>
                  <a:lnTo>
                    <a:pt x="1373632" y="21082"/>
                  </a:lnTo>
                  <a:lnTo>
                    <a:pt x="1373632" y="18541"/>
                  </a:lnTo>
                  <a:lnTo>
                    <a:pt x="1374775" y="16763"/>
                  </a:lnTo>
                  <a:lnTo>
                    <a:pt x="1377061" y="15875"/>
                  </a:lnTo>
                  <a:lnTo>
                    <a:pt x="1387653" y="14523"/>
                  </a:lnTo>
                  <a:lnTo>
                    <a:pt x="1399222" y="12969"/>
                  </a:lnTo>
                  <a:lnTo>
                    <a:pt x="1411743" y="11249"/>
                  </a:lnTo>
                  <a:lnTo>
                    <a:pt x="1425194" y="9398"/>
                  </a:lnTo>
                  <a:lnTo>
                    <a:pt x="1443577" y="5897"/>
                  </a:lnTo>
                  <a:lnTo>
                    <a:pt x="1457579" y="3397"/>
                  </a:lnTo>
                  <a:lnTo>
                    <a:pt x="1467199" y="1897"/>
                  </a:lnTo>
                  <a:lnTo>
                    <a:pt x="1472438" y="1397"/>
                  </a:lnTo>
                  <a:close/>
                </a:path>
                <a:path w="2173604" h="208915">
                  <a:moveTo>
                    <a:pt x="350774" y="1397"/>
                  </a:moveTo>
                  <a:lnTo>
                    <a:pt x="353441" y="1397"/>
                  </a:lnTo>
                  <a:lnTo>
                    <a:pt x="355092" y="5714"/>
                  </a:lnTo>
                  <a:lnTo>
                    <a:pt x="355727" y="14477"/>
                  </a:lnTo>
                  <a:lnTo>
                    <a:pt x="356362" y="23240"/>
                  </a:lnTo>
                  <a:lnTo>
                    <a:pt x="357505" y="27559"/>
                  </a:lnTo>
                  <a:lnTo>
                    <a:pt x="358902" y="27559"/>
                  </a:lnTo>
                  <a:lnTo>
                    <a:pt x="357886" y="27559"/>
                  </a:lnTo>
                  <a:lnTo>
                    <a:pt x="364744" y="23749"/>
                  </a:lnTo>
                  <a:lnTo>
                    <a:pt x="399732" y="7445"/>
                  </a:lnTo>
                  <a:lnTo>
                    <a:pt x="416179" y="4572"/>
                  </a:lnTo>
                  <a:lnTo>
                    <a:pt x="427775" y="5284"/>
                  </a:lnTo>
                  <a:lnTo>
                    <a:pt x="466469" y="23137"/>
                  </a:lnTo>
                  <a:lnTo>
                    <a:pt x="477774" y="52070"/>
                  </a:lnTo>
                  <a:lnTo>
                    <a:pt x="477774" y="196087"/>
                  </a:lnTo>
                  <a:lnTo>
                    <a:pt x="477774" y="201549"/>
                  </a:lnTo>
                  <a:lnTo>
                    <a:pt x="475234" y="204215"/>
                  </a:lnTo>
                  <a:lnTo>
                    <a:pt x="470408" y="204215"/>
                  </a:lnTo>
                  <a:lnTo>
                    <a:pt x="465836" y="204215"/>
                  </a:lnTo>
                  <a:lnTo>
                    <a:pt x="459232" y="204088"/>
                  </a:lnTo>
                  <a:lnTo>
                    <a:pt x="450342" y="203708"/>
                  </a:lnTo>
                  <a:lnTo>
                    <a:pt x="441452" y="203200"/>
                  </a:lnTo>
                  <a:lnTo>
                    <a:pt x="434848" y="203073"/>
                  </a:lnTo>
                  <a:lnTo>
                    <a:pt x="430403" y="203073"/>
                  </a:lnTo>
                  <a:lnTo>
                    <a:pt x="425831" y="203073"/>
                  </a:lnTo>
                  <a:lnTo>
                    <a:pt x="418846" y="203073"/>
                  </a:lnTo>
                  <a:lnTo>
                    <a:pt x="409702" y="203200"/>
                  </a:lnTo>
                  <a:lnTo>
                    <a:pt x="400431" y="203326"/>
                  </a:lnTo>
                  <a:lnTo>
                    <a:pt x="393573" y="203453"/>
                  </a:lnTo>
                  <a:lnTo>
                    <a:pt x="388874" y="203453"/>
                  </a:lnTo>
                  <a:lnTo>
                    <a:pt x="383794" y="203453"/>
                  </a:lnTo>
                  <a:lnTo>
                    <a:pt x="381127" y="200025"/>
                  </a:lnTo>
                  <a:lnTo>
                    <a:pt x="381127" y="193294"/>
                  </a:lnTo>
                  <a:lnTo>
                    <a:pt x="381150" y="188174"/>
                  </a:lnTo>
                  <a:lnTo>
                    <a:pt x="381222" y="181959"/>
                  </a:lnTo>
                  <a:lnTo>
                    <a:pt x="381341" y="174648"/>
                  </a:lnTo>
                  <a:lnTo>
                    <a:pt x="381508" y="166242"/>
                  </a:lnTo>
                  <a:lnTo>
                    <a:pt x="381748" y="157763"/>
                  </a:lnTo>
                  <a:lnTo>
                    <a:pt x="381904" y="150415"/>
                  </a:lnTo>
                  <a:lnTo>
                    <a:pt x="381990" y="144186"/>
                  </a:lnTo>
                  <a:lnTo>
                    <a:pt x="382016" y="139064"/>
                  </a:lnTo>
                  <a:lnTo>
                    <a:pt x="382016" y="134620"/>
                  </a:lnTo>
                  <a:lnTo>
                    <a:pt x="381889" y="127762"/>
                  </a:lnTo>
                  <a:lnTo>
                    <a:pt x="381508" y="118872"/>
                  </a:lnTo>
                  <a:lnTo>
                    <a:pt x="381254" y="109854"/>
                  </a:lnTo>
                  <a:lnTo>
                    <a:pt x="381127" y="102997"/>
                  </a:lnTo>
                  <a:lnTo>
                    <a:pt x="381127" y="98551"/>
                  </a:lnTo>
                  <a:lnTo>
                    <a:pt x="381127" y="90804"/>
                  </a:lnTo>
                  <a:lnTo>
                    <a:pt x="377444" y="86995"/>
                  </a:lnTo>
                  <a:lnTo>
                    <a:pt x="369824" y="86995"/>
                  </a:lnTo>
                  <a:lnTo>
                    <a:pt x="362204" y="86995"/>
                  </a:lnTo>
                  <a:lnTo>
                    <a:pt x="358267" y="90677"/>
                  </a:lnTo>
                  <a:lnTo>
                    <a:pt x="358267" y="98171"/>
                  </a:lnTo>
                  <a:lnTo>
                    <a:pt x="358267" y="194056"/>
                  </a:lnTo>
                  <a:lnTo>
                    <a:pt x="358267" y="200913"/>
                  </a:lnTo>
                  <a:lnTo>
                    <a:pt x="355473" y="204215"/>
                  </a:lnTo>
                  <a:lnTo>
                    <a:pt x="349758" y="204215"/>
                  </a:lnTo>
                  <a:lnTo>
                    <a:pt x="345567" y="204215"/>
                  </a:lnTo>
                  <a:lnTo>
                    <a:pt x="339090" y="204088"/>
                  </a:lnTo>
                  <a:lnTo>
                    <a:pt x="330454" y="203708"/>
                  </a:lnTo>
                  <a:lnTo>
                    <a:pt x="321945" y="203200"/>
                  </a:lnTo>
                  <a:lnTo>
                    <a:pt x="315468" y="203073"/>
                  </a:lnTo>
                  <a:lnTo>
                    <a:pt x="311277" y="203073"/>
                  </a:lnTo>
                  <a:lnTo>
                    <a:pt x="306705" y="203073"/>
                  </a:lnTo>
                  <a:lnTo>
                    <a:pt x="299974" y="203073"/>
                  </a:lnTo>
                  <a:lnTo>
                    <a:pt x="290830" y="203200"/>
                  </a:lnTo>
                  <a:lnTo>
                    <a:pt x="281813" y="203326"/>
                  </a:lnTo>
                  <a:lnTo>
                    <a:pt x="274955" y="203453"/>
                  </a:lnTo>
                  <a:lnTo>
                    <a:pt x="270510" y="203453"/>
                  </a:lnTo>
                  <a:lnTo>
                    <a:pt x="264795" y="203453"/>
                  </a:lnTo>
                  <a:lnTo>
                    <a:pt x="262001" y="200660"/>
                  </a:lnTo>
                  <a:lnTo>
                    <a:pt x="262001" y="194945"/>
                  </a:lnTo>
                  <a:lnTo>
                    <a:pt x="262001" y="102108"/>
                  </a:lnTo>
                  <a:lnTo>
                    <a:pt x="259635" y="61261"/>
                  </a:lnTo>
                  <a:lnTo>
                    <a:pt x="252222" y="23367"/>
                  </a:lnTo>
                  <a:lnTo>
                    <a:pt x="251968" y="22098"/>
                  </a:lnTo>
                  <a:lnTo>
                    <a:pt x="251968" y="21082"/>
                  </a:lnTo>
                  <a:lnTo>
                    <a:pt x="251968" y="18541"/>
                  </a:lnTo>
                  <a:lnTo>
                    <a:pt x="253111" y="16763"/>
                  </a:lnTo>
                  <a:lnTo>
                    <a:pt x="255397" y="15875"/>
                  </a:lnTo>
                  <a:lnTo>
                    <a:pt x="265989" y="14523"/>
                  </a:lnTo>
                  <a:lnTo>
                    <a:pt x="277558" y="12969"/>
                  </a:lnTo>
                  <a:lnTo>
                    <a:pt x="290079" y="11249"/>
                  </a:lnTo>
                  <a:lnTo>
                    <a:pt x="303530" y="9398"/>
                  </a:lnTo>
                  <a:lnTo>
                    <a:pt x="321913" y="5897"/>
                  </a:lnTo>
                  <a:lnTo>
                    <a:pt x="335914" y="3397"/>
                  </a:lnTo>
                  <a:lnTo>
                    <a:pt x="345535" y="1897"/>
                  </a:lnTo>
                  <a:lnTo>
                    <a:pt x="350774" y="1397"/>
                  </a:lnTo>
                  <a:close/>
                </a:path>
                <a:path w="2173604" h="208915">
                  <a:moveTo>
                    <a:pt x="1725676" y="1142"/>
                  </a:moveTo>
                  <a:lnTo>
                    <a:pt x="1767627" y="7090"/>
                  </a:lnTo>
                  <a:lnTo>
                    <a:pt x="1785366" y="15875"/>
                  </a:lnTo>
                  <a:lnTo>
                    <a:pt x="1785366" y="17525"/>
                  </a:lnTo>
                  <a:lnTo>
                    <a:pt x="1774146" y="61523"/>
                  </a:lnTo>
                  <a:lnTo>
                    <a:pt x="1764665" y="87375"/>
                  </a:lnTo>
                  <a:lnTo>
                    <a:pt x="1762125" y="87375"/>
                  </a:lnTo>
                  <a:lnTo>
                    <a:pt x="1760220" y="87375"/>
                  </a:lnTo>
                  <a:lnTo>
                    <a:pt x="1757171" y="87249"/>
                  </a:lnTo>
                  <a:lnTo>
                    <a:pt x="1753108" y="86867"/>
                  </a:lnTo>
                  <a:lnTo>
                    <a:pt x="1749044" y="86487"/>
                  </a:lnTo>
                  <a:lnTo>
                    <a:pt x="1745995" y="86233"/>
                  </a:lnTo>
                  <a:lnTo>
                    <a:pt x="1743837" y="86233"/>
                  </a:lnTo>
                  <a:lnTo>
                    <a:pt x="1738503" y="86233"/>
                  </a:lnTo>
                  <a:lnTo>
                    <a:pt x="1733804" y="87884"/>
                  </a:lnTo>
                  <a:lnTo>
                    <a:pt x="1730120" y="91312"/>
                  </a:lnTo>
                  <a:lnTo>
                    <a:pt x="1726311" y="94614"/>
                  </a:lnTo>
                  <a:lnTo>
                    <a:pt x="1724406" y="99060"/>
                  </a:lnTo>
                  <a:lnTo>
                    <a:pt x="1724406" y="104521"/>
                  </a:lnTo>
                  <a:lnTo>
                    <a:pt x="1725620" y="112522"/>
                  </a:lnTo>
                  <a:lnTo>
                    <a:pt x="1729263" y="118237"/>
                  </a:lnTo>
                  <a:lnTo>
                    <a:pt x="1735335" y="121665"/>
                  </a:lnTo>
                  <a:lnTo>
                    <a:pt x="1743837" y="122809"/>
                  </a:lnTo>
                  <a:lnTo>
                    <a:pt x="1747012" y="122809"/>
                  </a:lnTo>
                  <a:lnTo>
                    <a:pt x="1751330" y="121920"/>
                  </a:lnTo>
                  <a:lnTo>
                    <a:pt x="1756664" y="120141"/>
                  </a:lnTo>
                  <a:lnTo>
                    <a:pt x="1761870" y="118490"/>
                  </a:lnTo>
                  <a:lnTo>
                    <a:pt x="1780940" y="164548"/>
                  </a:lnTo>
                  <a:lnTo>
                    <a:pt x="1784477" y="191515"/>
                  </a:lnTo>
                  <a:lnTo>
                    <a:pt x="1782833" y="194851"/>
                  </a:lnTo>
                  <a:lnTo>
                    <a:pt x="1739550" y="207264"/>
                  </a:lnTo>
                  <a:lnTo>
                    <a:pt x="1725676" y="208407"/>
                  </a:lnTo>
                  <a:lnTo>
                    <a:pt x="1705314" y="206476"/>
                  </a:lnTo>
                  <a:lnTo>
                    <a:pt x="1668686" y="190994"/>
                  </a:lnTo>
                  <a:lnTo>
                    <a:pt x="1638728" y="161224"/>
                  </a:lnTo>
                  <a:lnTo>
                    <a:pt x="1623107" y="124787"/>
                  </a:lnTo>
                  <a:lnTo>
                    <a:pt x="1621155" y="104521"/>
                  </a:lnTo>
                  <a:lnTo>
                    <a:pt x="1623012" y="83111"/>
                  </a:lnTo>
                  <a:lnTo>
                    <a:pt x="1637871" y="46102"/>
                  </a:lnTo>
                  <a:lnTo>
                    <a:pt x="1666757" y="17645"/>
                  </a:lnTo>
                  <a:lnTo>
                    <a:pt x="1704147" y="2976"/>
                  </a:lnTo>
                  <a:lnTo>
                    <a:pt x="1725676" y="1142"/>
                  </a:lnTo>
                  <a:close/>
                </a:path>
                <a:path w="2173604" h="208915">
                  <a:moveTo>
                    <a:pt x="1904492" y="0"/>
                  </a:moveTo>
                  <a:lnTo>
                    <a:pt x="1957141" y="16341"/>
                  </a:lnTo>
                  <a:lnTo>
                    <a:pt x="1984190" y="44301"/>
                  </a:lnTo>
                  <a:lnTo>
                    <a:pt x="1999995" y="97789"/>
                  </a:lnTo>
                  <a:lnTo>
                    <a:pt x="1999188" y="107001"/>
                  </a:lnTo>
                  <a:lnTo>
                    <a:pt x="1956361" y="125735"/>
                  </a:lnTo>
                  <a:lnTo>
                    <a:pt x="1888998" y="133476"/>
                  </a:lnTo>
                  <a:lnTo>
                    <a:pt x="1890521" y="138049"/>
                  </a:lnTo>
                  <a:lnTo>
                    <a:pt x="1894967" y="141604"/>
                  </a:lnTo>
                  <a:lnTo>
                    <a:pt x="1902079" y="144272"/>
                  </a:lnTo>
                  <a:lnTo>
                    <a:pt x="1907794" y="146176"/>
                  </a:lnTo>
                  <a:lnTo>
                    <a:pt x="1913636" y="147192"/>
                  </a:lnTo>
                  <a:lnTo>
                    <a:pt x="1919605" y="147192"/>
                  </a:lnTo>
                  <a:lnTo>
                    <a:pt x="1925574" y="147192"/>
                  </a:lnTo>
                  <a:lnTo>
                    <a:pt x="1933448" y="145541"/>
                  </a:lnTo>
                  <a:lnTo>
                    <a:pt x="1943481" y="142239"/>
                  </a:lnTo>
                  <a:lnTo>
                    <a:pt x="1953514" y="138937"/>
                  </a:lnTo>
                  <a:lnTo>
                    <a:pt x="1959229" y="137287"/>
                  </a:lnTo>
                  <a:lnTo>
                    <a:pt x="1960626" y="137287"/>
                  </a:lnTo>
                  <a:lnTo>
                    <a:pt x="1962785" y="137287"/>
                  </a:lnTo>
                  <a:lnTo>
                    <a:pt x="1964563" y="138429"/>
                  </a:lnTo>
                  <a:lnTo>
                    <a:pt x="1965833" y="140842"/>
                  </a:lnTo>
                  <a:lnTo>
                    <a:pt x="1967865" y="145414"/>
                  </a:lnTo>
                  <a:lnTo>
                    <a:pt x="1971040" y="152019"/>
                  </a:lnTo>
                  <a:lnTo>
                    <a:pt x="1975358" y="160782"/>
                  </a:lnTo>
                  <a:lnTo>
                    <a:pt x="1977898" y="164591"/>
                  </a:lnTo>
                  <a:lnTo>
                    <a:pt x="1982978" y="171703"/>
                  </a:lnTo>
                  <a:lnTo>
                    <a:pt x="1987423" y="178053"/>
                  </a:lnTo>
                  <a:lnTo>
                    <a:pt x="1989708" y="181483"/>
                  </a:lnTo>
                  <a:lnTo>
                    <a:pt x="1989708" y="182245"/>
                  </a:lnTo>
                  <a:lnTo>
                    <a:pt x="1989708" y="183641"/>
                  </a:lnTo>
                  <a:lnTo>
                    <a:pt x="1936019" y="206694"/>
                  </a:lnTo>
                  <a:lnTo>
                    <a:pt x="1910969" y="208025"/>
                  </a:lnTo>
                  <a:lnTo>
                    <a:pt x="1886563" y="206501"/>
                  </a:lnTo>
                  <a:lnTo>
                    <a:pt x="1846228" y="194309"/>
                  </a:lnTo>
                  <a:lnTo>
                    <a:pt x="1816675" y="169068"/>
                  </a:lnTo>
                  <a:lnTo>
                    <a:pt x="1801141" y="130778"/>
                  </a:lnTo>
                  <a:lnTo>
                    <a:pt x="1799208" y="107061"/>
                  </a:lnTo>
                  <a:lnTo>
                    <a:pt x="1801090" y="85222"/>
                  </a:lnTo>
                  <a:lnTo>
                    <a:pt x="1816139" y="47071"/>
                  </a:lnTo>
                  <a:lnTo>
                    <a:pt x="1845288" y="17305"/>
                  </a:lnTo>
                  <a:lnTo>
                    <a:pt x="1882868" y="1926"/>
                  </a:lnTo>
                  <a:lnTo>
                    <a:pt x="1904492" y="0"/>
                  </a:lnTo>
                  <a:close/>
                </a:path>
              </a:pathLst>
            </a:custGeom>
            <a:ln w="10668">
              <a:solidFill>
                <a:srgbClr val="CC58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440" y="424433"/>
              <a:ext cx="1477416" cy="3670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2361" y="429132"/>
              <a:ext cx="610870" cy="295910"/>
            </a:xfrm>
            <a:custGeom>
              <a:avLst/>
              <a:gdLst/>
              <a:ahLst/>
              <a:cxnLst/>
              <a:rect l="l" t="t" r="r" b="b"/>
              <a:pathLst>
                <a:path w="610870" h="295909">
                  <a:moveTo>
                    <a:pt x="505332" y="1777"/>
                  </a:moveTo>
                  <a:lnTo>
                    <a:pt x="561355" y="11477"/>
                  </a:lnTo>
                  <a:lnTo>
                    <a:pt x="606044" y="40512"/>
                  </a:lnTo>
                  <a:lnTo>
                    <a:pt x="610742" y="46354"/>
                  </a:lnTo>
                  <a:lnTo>
                    <a:pt x="610742" y="48640"/>
                  </a:lnTo>
                  <a:lnTo>
                    <a:pt x="591946" y="86740"/>
                  </a:lnTo>
                  <a:lnTo>
                    <a:pt x="572301" y="120191"/>
                  </a:lnTo>
                  <a:lnTo>
                    <a:pt x="565657" y="125983"/>
                  </a:lnTo>
                  <a:lnTo>
                    <a:pt x="563880" y="125983"/>
                  </a:lnTo>
                  <a:lnTo>
                    <a:pt x="563244" y="125983"/>
                  </a:lnTo>
                  <a:lnTo>
                    <a:pt x="560324" y="123825"/>
                  </a:lnTo>
                  <a:lnTo>
                    <a:pt x="555117" y="119379"/>
                  </a:lnTo>
                  <a:lnTo>
                    <a:pt x="548894" y="114300"/>
                  </a:lnTo>
                  <a:lnTo>
                    <a:pt x="508507" y="101091"/>
                  </a:lnTo>
                  <a:lnTo>
                    <a:pt x="499340" y="101969"/>
                  </a:lnTo>
                  <a:lnTo>
                    <a:pt x="466232" y="130095"/>
                  </a:lnTo>
                  <a:lnTo>
                    <a:pt x="462914" y="147827"/>
                  </a:lnTo>
                  <a:lnTo>
                    <a:pt x="463746" y="157134"/>
                  </a:lnTo>
                  <a:lnTo>
                    <a:pt x="490886" y="191611"/>
                  </a:lnTo>
                  <a:lnTo>
                    <a:pt x="508507" y="195071"/>
                  </a:lnTo>
                  <a:lnTo>
                    <a:pt x="523583" y="193881"/>
                  </a:lnTo>
                  <a:lnTo>
                    <a:pt x="536813" y="190309"/>
                  </a:lnTo>
                  <a:lnTo>
                    <a:pt x="548209" y="184356"/>
                  </a:lnTo>
                  <a:lnTo>
                    <a:pt x="557783" y="176021"/>
                  </a:lnTo>
                  <a:lnTo>
                    <a:pt x="559562" y="173989"/>
                  </a:lnTo>
                  <a:lnTo>
                    <a:pt x="560958" y="172846"/>
                  </a:lnTo>
                  <a:lnTo>
                    <a:pt x="586105" y="205104"/>
                  </a:lnTo>
                  <a:lnTo>
                    <a:pt x="606821" y="239109"/>
                  </a:lnTo>
                  <a:lnTo>
                    <a:pt x="608202" y="243586"/>
                  </a:lnTo>
                  <a:lnTo>
                    <a:pt x="608202" y="246125"/>
                  </a:lnTo>
                  <a:lnTo>
                    <a:pt x="572752" y="278832"/>
                  </a:lnTo>
                  <a:lnTo>
                    <a:pt x="532685" y="293004"/>
                  </a:lnTo>
                  <a:lnTo>
                    <a:pt x="505332" y="295655"/>
                  </a:lnTo>
                  <a:lnTo>
                    <a:pt x="475732" y="292988"/>
                  </a:lnTo>
                  <a:lnTo>
                    <a:pt x="423483" y="271652"/>
                  </a:lnTo>
                  <a:lnTo>
                    <a:pt x="382049" y="230556"/>
                  </a:lnTo>
                  <a:lnTo>
                    <a:pt x="360574" y="178653"/>
                  </a:lnTo>
                  <a:lnTo>
                    <a:pt x="357886" y="149225"/>
                  </a:lnTo>
                  <a:lnTo>
                    <a:pt x="360574" y="119697"/>
                  </a:lnTo>
                  <a:lnTo>
                    <a:pt x="382049" y="67500"/>
                  </a:lnTo>
                  <a:lnTo>
                    <a:pt x="423483" y="25995"/>
                  </a:lnTo>
                  <a:lnTo>
                    <a:pt x="475732" y="4468"/>
                  </a:lnTo>
                  <a:lnTo>
                    <a:pt x="505332" y="1777"/>
                  </a:lnTo>
                  <a:close/>
                </a:path>
                <a:path w="610870" h="295909">
                  <a:moveTo>
                    <a:pt x="231267" y="0"/>
                  </a:moveTo>
                  <a:lnTo>
                    <a:pt x="234187" y="0"/>
                  </a:lnTo>
                  <a:lnTo>
                    <a:pt x="235585" y="2031"/>
                  </a:lnTo>
                  <a:lnTo>
                    <a:pt x="235585" y="5968"/>
                  </a:lnTo>
                  <a:lnTo>
                    <a:pt x="235465" y="9108"/>
                  </a:lnTo>
                  <a:lnTo>
                    <a:pt x="235108" y="18129"/>
                  </a:lnTo>
                  <a:lnTo>
                    <a:pt x="234513" y="33008"/>
                  </a:lnTo>
                  <a:lnTo>
                    <a:pt x="233680" y="53720"/>
                  </a:lnTo>
                  <a:lnTo>
                    <a:pt x="232179" y="89985"/>
                  </a:lnTo>
                  <a:lnTo>
                    <a:pt x="231108" y="120475"/>
                  </a:lnTo>
                  <a:lnTo>
                    <a:pt x="230465" y="145178"/>
                  </a:lnTo>
                  <a:lnTo>
                    <a:pt x="230250" y="164083"/>
                  </a:lnTo>
                  <a:lnTo>
                    <a:pt x="230419" y="207140"/>
                  </a:lnTo>
                  <a:lnTo>
                    <a:pt x="230933" y="240696"/>
                  </a:lnTo>
                  <a:lnTo>
                    <a:pt x="231804" y="264775"/>
                  </a:lnTo>
                  <a:lnTo>
                    <a:pt x="233044" y="279400"/>
                  </a:lnTo>
                  <a:lnTo>
                    <a:pt x="233299" y="281177"/>
                  </a:lnTo>
                  <a:lnTo>
                    <a:pt x="233425" y="282575"/>
                  </a:lnTo>
                  <a:lnTo>
                    <a:pt x="233425" y="283337"/>
                  </a:lnTo>
                  <a:lnTo>
                    <a:pt x="233425" y="286003"/>
                  </a:lnTo>
                  <a:lnTo>
                    <a:pt x="232410" y="287654"/>
                  </a:lnTo>
                  <a:lnTo>
                    <a:pt x="230250" y="288289"/>
                  </a:lnTo>
                  <a:lnTo>
                    <a:pt x="227087" y="288123"/>
                  </a:lnTo>
                  <a:lnTo>
                    <a:pt x="218376" y="288004"/>
                  </a:lnTo>
                  <a:lnTo>
                    <a:pt x="204140" y="287932"/>
                  </a:lnTo>
                  <a:lnTo>
                    <a:pt x="184404" y="287908"/>
                  </a:lnTo>
                  <a:lnTo>
                    <a:pt x="180086" y="287908"/>
                  </a:lnTo>
                  <a:lnTo>
                    <a:pt x="173862" y="288163"/>
                  </a:lnTo>
                  <a:lnTo>
                    <a:pt x="165481" y="288543"/>
                  </a:lnTo>
                  <a:lnTo>
                    <a:pt x="157099" y="289051"/>
                  </a:lnTo>
                  <a:lnTo>
                    <a:pt x="150875" y="289305"/>
                  </a:lnTo>
                  <a:lnTo>
                    <a:pt x="146557" y="289305"/>
                  </a:lnTo>
                  <a:lnTo>
                    <a:pt x="144399" y="289305"/>
                  </a:lnTo>
                  <a:lnTo>
                    <a:pt x="143001" y="287400"/>
                  </a:lnTo>
                  <a:lnTo>
                    <a:pt x="142494" y="283590"/>
                  </a:lnTo>
                  <a:lnTo>
                    <a:pt x="142112" y="279907"/>
                  </a:lnTo>
                  <a:lnTo>
                    <a:pt x="141350" y="278002"/>
                  </a:lnTo>
                  <a:lnTo>
                    <a:pt x="140207" y="278002"/>
                  </a:lnTo>
                  <a:lnTo>
                    <a:pt x="139700" y="278638"/>
                  </a:lnTo>
                  <a:lnTo>
                    <a:pt x="133985" y="281050"/>
                  </a:lnTo>
                  <a:lnTo>
                    <a:pt x="91567" y="292862"/>
                  </a:lnTo>
                  <a:lnTo>
                    <a:pt x="70854" y="291076"/>
                  </a:lnTo>
                  <a:lnTo>
                    <a:pt x="23240" y="264287"/>
                  </a:lnTo>
                  <a:lnTo>
                    <a:pt x="1452" y="213905"/>
                  </a:lnTo>
                  <a:lnTo>
                    <a:pt x="0" y="192786"/>
                  </a:lnTo>
                  <a:lnTo>
                    <a:pt x="1404" y="171188"/>
                  </a:lnTo>
                  <a:lnTo>
                    <a:pt x="22479" y="120395"/>
                  </a:lnTo>
                  <a:lnTo>
                    <a:pt x="69895" y="93606"/>
                  </a:lnTo>
                  <a:lnTo>
                    <a:pt x="90805" y="91820"/>
                  </a:lnTo>
                  <a:lnTo>
                    <a:pt x="99282" y="92630"/>
                  </a:lnTo>
                  <a:lnTo>
                    <a:pt x="108902" y="95059"/>
                  </a:lnTo>
                  <a:lnTo>
                    <a:pt x="119665" y="99107"/>
                  </a:lnTo>
                  <a:lnTo>
                    <a:pt x="131571" y="104775"/>
                  </a:lnTo>
                  <a:lnTo>
                    <a:pt x="132842" y="104775"/>
                  </a:lnTo>
                  <a:lnTo>
                    <a:pt x="133476" y="102869"/>
                  </a:lnTo>
                  <a:lnTo>
                    <a:pt x="133476" y="99187"/>
                  </a:lnTo>
                  <a:lnTo>
                    <a:pt x="133476" y="53466"/>
                  </a:lnTo>
                  <a:lnTo>
                    <a:pt x="133476" y="49275"/>
                  </a:lnTo>
                  <a:lnTo>
                    <a:pt x="133095" y="42925"/>
                  </a:lnTo>
                  <a:lnTo>
                    <a:pt x="132206" y="34543"/>
                  </a:lnTo>
                  <a:lnTo>
                    <a:pt x="131318" y="26034"/>
                  </a:lnTo>
                  <a:lnTo>
                    <a:pt x="130937" y="19812"/>
                  </a:lnTo>
                  <a:lnTo>
                    <a:pt x="130937" y="15747"/>
                  </a:lnTo>
                  <a:lnTo>
                    <a:pt x="130937" y="11302"/>
                  </a:lnTo>
                  <a:lnTo>
                    <a:pt x="132206" y="9143"/>
                  </a:lnTo>
                  <a:lnTo>
                    <a:pt x="134746" y="9143"/>
                  </a:lnTo>
                  <a:lnTo>
                    <a:pt x="142245" y="8975"/>
                  </a:lnTo>
                  <a:lnTo>
                    <a:pt x="182625" y="6350"/>
                  </a:lnTo>
                  <a:lnTo>
                    <a:pt x="218186" y="888"/>
                  </a:lnTo>
                  <a:lnTo>
                    <a:pt x="226060" y="0"/>
                  </a:lnTo>
                  <a:lnTo>
                    <a:pt x="231267" y="0"/>
                  </a:lnTo>
                  <a:close/>
                </a:path>
              </a:pathLst>
            </a:custGeom>
            <a:ln w="10668">
              <a:solidFill>
                <a:srgbClr val="CC58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937006"/>
            <a:ext cx="36080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950" spc="-204" dirty="0">
                <a:solidFill>
                  <a:srgbClr val="D16248"/>
                </a:solidFill>
              </a:rPr>
              <a:t>	</a:t>
            </a:r>
            <a:r>
              <a:rPr i="1" u="heavy" spc="35" dirty="0">
                <a:uFill>
                  <a:solidFill>
                    <a:srgbClr val="00AFEF"/>
                  </a:solidFill>
                </a:uFill>
                <a:latin typeface="Nimbus Roman No9 L"/>
                <a:cs typeface="Nimbus Roman No9 L"/>
              </a:rPr>
              <a:t>How </a:t>
            </a:r>
            <a:r>
              <a:rPr i="1" u="heavy" spc="220" dirty="0">
                <a:uFill>
                  <a:solidFill>
                    <a:srgbClr val="00AFEF"/>
                  </a:solidFill>
                </a:uFill>
                <a:latin typeface="Nimbus Roman No9 L"/>
                <a:cs typeface="Nimbus Roman No9 L"/>
              </a:rPr>
              <a:t>they </a:t>
            </a:r>
            <a:r>
              <a:rPr i="1" u="heavy" spc="125" dirty="0">
                <a:uFill>
                  <a:solidFill>
                    <a:srgbClr val="00AFEF"/>
                  </a:solidFill>
                </a:uFill>
                <a:latin typeface="Nimbus Roman No9 L"/>
                <a:cs typeface="Nimbus Roman No9 L"/>
              </a:rPr>
              <a:t>are</a:t>
            </a:r>
            <a:r>
              <a:rPr i="1" u="heavy" spc="80" dirty="0">
                <a:uFill>
                  <a:solidFill>
                    <a:srgbClr val="00AFEF"/>
                  </a:solidFill>
                </a:uFill>
                <a:latin typeface="Nimbus Roman No9 L"/>
                <a:cs typeface="Nimbus Roman No9 L"/>
              </a:rPr>
              <a:t> </a:t>
            </a:r>
            <a:r>
              <a:rPr i="1" u="heavy" spc="110" dirty="0">
                <a:uFill>
                  <a:solidFill>
                    <a:srgbClr val="00AFEF"/>
                  </a:solidFill>
                </a:uFill>
                <a:latin typeface="Nimbus Roman No9 L"/>
                <a:cs typeface="Nimbus Roman No9 L"/>
              </a:rPr>
              <a:t>related?</a:t>
            </a:r>
            <a:endParaRPr sz="1950">
              <a:latin typeface="Nimbus Roman No9 L"/>
              <a:cs typeface="Nimbus Roman No9 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59" y="1809724"/>
            <a:ext cx="7703184" cy="196723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590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60" dirty="0">
                <a:solidFill>
                  <a:srgbClr val="636B85"/>
                </a:solidFill>
                <a:latin typeface="DejaVu Sans"/>
                <a:cs typeface="DejaVu Sans"/>
              </a:rPr>
              <a:t>Both </a:t>
            </a:r>
            <a:r>
              <a:rPr sz="2300" spc="-210" dirty="0">
                <a:solidFill>
                  <a:srgbClr val="636B85"/>
                </a:solidFill>
                <a:latin typeface="DejaVu Sans"/>
                <a:cs typeface="DejaVu Sans"/>
              </a:rPr>
              <a:t>sexes </a:t>
            </a:r>
            <a:r>
              <a:rPr sz="2300" spc="-95" dirty="0">
                <a:solidFill>
                  <a:srgbClr val="636B85"/>
                </a:solidFill>
                <a:latin typeface="DejaVu Sans"/>
                <a:cs typeface="DejaVu Sans"/>
              </a:rPr>
              <a:t>affected </a:t>
            </a:r>
            <a:r>
              <a:rPr sz="2300" spc="-130" dirty="0">
                <a:solidFill>
                  <a:srgbClr val="636B85"/>
                </a:solidFill>
                <a:latin typeface="DejaVu Sans"/>
                <a:cs typeface="DejaVu Sans"/>
              </a:rPr>
              <a:t>equally </a:t>
            </a:r>
            <a:r>
              <a:rPr sz="2300" spc="-90" dirty="0">
                <a:solidFill>
                  <a:srgbClr val="636B85"/>
                </a:solidFill>
                <a:latin typeface="DejaVu Sans"/>
                <a:cs typeface="DejaVu Sans"/>
              </a:rPr>
              <a:t>with </a:t>
            </a:r>
            <a:r>
              <a:rPr sz="2300" spc="-175" dirty="0">
                <a:solidFill>
                  <a:srgbClr val="636B85"/>
                </a:solidFill>
                <a:latin typeface="DejaVu Sans"/>
                <a:cs typeface="DejaVu Sans"/>
              </a:rPr>
              <a:t>high </a:t>
            </a:r>
            <a:r>
              <a:rPr sz="2300" spc="-105" dirty="0">
                <a:solidFill>
                  <a:srgbClr val="636B85"/>
                </a:solidFill>
                <a:latin typeface="DejaVu Sans"/>
                <a:cs typeface="DejaVu Sans"/>
              </a:rPr>
              <a:t>mortality</a:t>
            </a:r>
            <a:r>
              <a:rPr sz="2300" spc="41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00" dirty="0">
                <a:solidFill>
                  <a:srgbClr val="636B85"/>
                </a:solidFill>
                <a:latin typeface="DejaVu Sans"/>
                <a:cs typeface="DejaVu Sans"/>
              </a:rPr>
              <a:t>rate</a:t>
            </a:r>
            <a:endParaRPr sz="2300">
              <a:latin typeface="DejaVu Sans"/>
              <a:cs typeface="DejaVu Sans"/>
            </a:endParaRPr>
          </a:p>
          <a:p>
            <a:pPr marL="287020" marR="5080" indent="-274955">
              <a:lnSpc>
                <a:spcPct val="100000"/>
              </a:lnSpc>
              <a:spcBef>
                <a:spcPts val="490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25" dirty="0">
                <a:solidFill>
                  <a:srgbClr val="636B85"/>
                </a:solidFill>
                <a:latin typeface="DejaVu Sans"/>
                <a:cs typeface="DejaVu Sans"/>
              </a:rPr>
              <a:t>In </a:t>
            </a:r>
            <a:r>
              <a:rPr sz="2300" spc="-190" dirty="0">
                <a:solidFill>
                  <a:srgbClr val="636B85"/>
                </a:solidFill>
                <a:latin typeface="DejaVu Sans"/>
                <a:cs typeface="DejaVu Sans"/>
              </a:rPr>
              <a:t>males </a:t>
            </a:r>
            <a:r>
              <a:rPr sz="2300" spc="-305" dirty="0">
                <a:solidFill>
                  <a:srgbClr val="636B85"/>
                </a:solidFill>
                <a:latin typeface="DejaVu Sans"/>
                <a:cs typeface="DejaVu Sans"/>
              </a:rPr>
              <a:t>– </a:t>
            </a:r>
            <a:r>
              <a:rPr sz="2300" spc="-110" dirty="0">
                <a:solidFill>
                  <a:srgbClr val="636B85"/>
                </a:solidFill>
                <a:latin typeface="DejaVu Sans"/>
                <a:cs typeface="DejaVu Sans"/>
              </a:rPr>
              <a:t>Ca. </a:t>
            </a:r>
            <a:r>
              <a:rPr sz="2300" spc="-185" dirty="0">
                <a:solidFill>
                  <a:srgbClr val="636B85"/>
                </a:solidFill>
                <a:latin typeface="DejaVu Sans"/>
                <a:cs typeface="DejaVu Sans"/>
              </a:rPr>
              <a:t>esophagus, </a:t>
            </a:r>
            <a:r>
              <a:rPr sz="2300" spc="-90" dirty="0">
                <a:solidFill>
                  <a:srgbClr val="636B85"/>
                </a:solidFill>
                <a:latin typeface="DejaVu Sans"/>
                <a:cs typeface="DejaVu Sans"/>
              </a:rPr>
              <a:t>colon, </a:t>
            </a:r>
            <a:r>
              <a:rPr sz="2300" spc="-110" dirty="0">
                <a:solidFill>
                  <a:srgbClr val="636B85"/>
                </a:solidFill>
                <a:latin typeface="DejaVu Sans"/>
                <a:cs typeface="DejaVu Sans"/>
              </a:rPr>
              <a:t>rectum, </a:t>
            </a:r>
            <a:r>
              <a:rPr sz="2300" spc="-145" dirty="0">
                <a:solidFill>
                  <a:srgbClr val="636B85"/>
                </a:solidFill>
                <a:latin typeface="DejaVu Sans"/>
                <a:cs typeface="DejaVu Sans"/>
              </a:rPr>
              <a:t>pancreas, </a:t>
            </a:r>
            <a:r>
              <a:rPr sz="2300" spc="-80" dirty="0">
                <a:solidFill>
                  <a:srgbClr val="636B85"/>
                </a:solidFill>
                <a:latin typeface="DejaVu Sans"/>
                <a:cs typeface="DejaVu Sans"/>
              </a:rPr>
              <a:t>liver  </a:t>
            </a:r>
            <a:r>
              <a:rPr sz="2300" spc="-170" dirty="0">
                <a:solidFill>
                  <a:srgbClr val="636B85"/>
                </a:solidFill>
                <a:latin typeface="DejaVu Sans"/>
                <a:cs typeface="DejaVu Sans"/>
              </a:rPr>
              <a:t>&amp;</a:t>
            </a:r>
            <a:r>
              <a:rPr sz="2300" spc="-6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30" dirty="0">
                <a:solidFill>
                  <a:srgbClr val="636B85"/>
                </a:solidFill>
                <a:latin typeface="DejaVu Sans"/>
                <a:cs typeface="DejaVu Sans"/>
              </a:rPr>
              <a:t>prostate</a:t>
            </a:r>
            <a:endParaRPr sz="23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509"/>
              </a:spcBef>
              <a:buClr>
                <a:srgbClr val="CCB400"/>
              </a:buClr>
              <a:buSzPct val="76086"/>
              <a:buChar char=""/>
              <a:tabLst>
                <a:tab pos="287020" algn="l"/>
                <a:tab pos="287655" algn="l"/>
              </a:tabLst>
            </a:pPr>
            <a:r>
              <a:rPr sz="2300" spc="-125" dirty="0">
                <a:solidFill>
                  <a:srgbClr val="636B85"/>
                </a:solidFill>
                <a:latin typeface="DejaVu Sans"/>
                <a:cs typeface="DejaVu Sans"/>
              </a:rPr>
              <a:t>In </a:t>
            </a:r>
            <a:r>
              <a:rPr sz="2300" spc="-150" dirty="0">
                <a:solidFill>
                  <a:srgbClr val="636B85"/>
                </a:solidFill>
                <a:latin typeface="DejaVu Sans"/>
                <a:cs typeface="DejaVu Sans"/>
              </a:rPr>
              <a:t>females </a:t>
            </a:r>
            <a:r>
              <a:rPr sz="2300" spc="-305" dirty="0">
                <a:solidFill>
                  <a:srgbClr val="636B85"/>
                </a:solidFill>
                <a:latin typeface="DejaVu Sans"/>
                <a:cs typeface="DejaVu Sans"/>
              </a:rPr>
              <a:t>– </a:t>
            </a:r>
            <a:r>
              <a:rPr sz="2300" spc="-110" dirty="0">
                <a:solidFill>
                  <a:srgbClr val="636B85"/>
                </a:solidFill>
                <a:latin typeface="DejaVu Sans"/>
                <a:cs typeface="DejaVu Sans"/>
              </a:rPr>
              <a:t>Ca. gall </a:t>
            </a:r>
            <a:r>
              <a:rPr sz="2300" spc="-145" dirty="0">
                <a:solidFill>
                  <a:srgbClr val="636B85"/>
                </a:solidFill>
                <a:latin typeface="DejaVu Sans"/>
                <a:cs typeface="DejaVu Sans"/>
              </a:rPr>
              <a:t>bladder,</a:t>
            </a:r>
            <a:r>
              <a:rPr sz="2300" spc="4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75" dirty="0">
                <a:solidFill>
                  <a:srgbClr val="636B85"/>
                </a:solidFill>
                <a:latin typeface="DejaVu Sans"/>
                <a:cs typeface="DejaVu Sans"/>
              </a:rPr>
              <a:t>bile</a:t>
            </a:r>
            <a:endParaRPr sz="2300">
              <a:latin typeface="DejaVu Sans"/>
              <a:cs typeface="DejaVu Sans"/>
            </a:endParaRPr>
          </a:p>
          <a:p>
            <a:pPr marL="287020">
              <a:lnSpc>
                <a:spcPct val="100000"/>
              </a:lnSpc>
            </a:pPr>
            <a:r>
              <a:rPr sz="2300" spc="-80" dirty="0">
                <a:solidFill>
                  <a:srgbClr val="636B85"/>
                </a:solidFill>
                <a:latin typeface="DejaVu Sans"/>
                <a:cs typeface="DejaVu Sans"/>
              </a:rPr>
              <a:t>duct, </a:t>
            </a:r>
            <a:r>
              <a:rPr sz="2300" spc="-110" dirty="0">
                <a:solidFill>
                  <a:srgbClr val="636B85"/>
                </a:solidFill>
                <a:latin typeface="DejaVu Sans"/>
                <a:cs typeface="DejaVu Sans"/>
              </a:rPr>
              <a:t>breast, </a:t>
            </a:r>
            <a:r>
              <a:rPr sz="2300" spc="-140" dirty="0">
                <a:solidFill>
                  <a:srgbClr val="636B85"/>
                </a:solidFill>
                <a:latin typeface="DejaVu Sans"/>
                <a:cs typeface="DejaVu Sans"/>
              </a:rPr>
              <a:t>endometrium, </a:t>
            </a:r>
            <a:r>
              <a:rPr sz="2300" spc="-95" dirty="0">
                <a:solidFill>
                  <a:srgbClr val="636B85"/>
                </a:solidFill>
                <a:latin typeface="DejaVu Sans"/>
                <a:cs typeface="DejaVu Sans"/>
              </a:rPr>
              <a:t>cervix,</a:t>
            </a:r>
            <a:r>
              <a:rPr sz="2300" spc="10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55" dirty="0">
                <a:solidFill>
                  <a:srgbClr val="636B85"/>
                </a:solidFill>
                <a:latin typeface="DejaVu Sans"/>
                <a:cs typeface="DejaVu Sans"/>
              </a:rPr>
              <a:t>ovaries</a:t>
            </a:r>
            <a:endParaRPr sz="23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2132"/>
            <a:ext cx="3086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45" dirty="0">
                <a:solidFill>
                  <a:srgbClr val="636B85"/>
                </a:solidFill>
              </a:rPr>
              <a:t>BMI/Quetlet</a:t>
            </a:r>
            <a:r>
              <a:rPr sz="3200" spc="-295" dirty="0">
                <a:solidFill>
                  <a:srgbClr val="636B85"/>
                </a:solidFill>
              </a:rPr>
              <a:t> </a:t>
            </a:r>
            <a:r>
              <a:rPr sz="3200" spc="-350" dirty="0">
                <a:solidFill>
                  <a:srgbClr val="636B85"/>
                </a:solidFill>
              </a:rPr>
              <a:t>index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65378"/>
            <a:ext cx="7548880" cy="225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286385" algn="l"/>
                <a:tab pos="287020" algn="l"/>
              </a:tabLst>
            </a:pPr>
            <a:r>
              <a:rPr sz="2400" b="1" spc="-240" dirty="0">
                <a:latin typeface="DejaVu Sans"/>
                <a:cs typeface="DejaVu Sans"/>
              </a:rPr>
              <a:t>Classification </a:t>
            </a:r>
            <a:r>
              <a:rPr sz="2400" b="1" spc="-225" dirty="0">
                <a:latin typeface="DejaVu Sans"/>
                <a:cs typeface="DejaVu Sans"/>
              </a:rPr>
              <a:t>of </a:t>
            </a:r>
            <a:r>
              <a:rPr sz="2400" b="1" spc="-285" dirty="0">
                <a:latin typeface="DejaVu Sans"/>
                <a:cs typeface="DejaVu Sans"/>
              </a:rPr>
              <a:t>weight </a:t>
            </a:r>
            <a:r>
              <a:rPr sz="2400" b="1" spc="-305" dirty="0">
                <a:latin typeface="DejaVu Sans"/>
                <a:cs typeface="DejaVu Sans"/>
              </a:rPr>
              <a:t>status </a:t>
            </a:r>
            <a:r>
              <a:rPr sz="2400" b="1" spc="-315" dirty="0">
                <a:latin typeface="DejaVu Sans"/>
                <a:cs typeface="DejaVu Sans"/>
              </a:rPr>
              <a:t>NOT </a:t>
            </a:r>
            <a:r>
              <a:rPr sz="2400" b="1" spc="-310" dirty="0">
                <a:latin typeface="DejaVu Sans"/>
                <a:cs typeface="DejaVu Sans"/>
              </a:rPr>
              <a:t>by </a:t>
            </a:r>
            <a:r>
              <a:rPr sz="2400" b="1" spc="-280" dirty="0">
                <a:latin typeface="DejaVu Sans"/>
                <a:cs typeface="DejaVu Sans"/>
              </a:rPr>
              <a:t>mere</a:t>
            </a:r>
            <a:r>
              <a:rPr sz="2400" b="1" spc="-250" dirty="0">
                <a:latin typeface="DejaVu Sans"/>
                <a:cs typeface="DejaVu Sans"/>
              </a:rPr>
              <a:t> </a:t>
            </a:r>
            <a:r>
              <a:rPr sz="2400" b="1" spc="-285" dirty="0">
                <a:latin typeface="DejaVu Sans"/>
                <a:cs typeface="DejaVu Sans"/>
              </a:rPr>
              <a:t>weight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286385" algn="l"/>
                <a:tab pos="287020" algn="l"/>
              </a:tabLst>
            </a:pPr>
            <a:r>
              <a:rPr sz="2400" b="1" spc="-275" dirty="0">
                <a:latin typeface="DejaVu Sans"/>
                <a:cs typeface="DejaVu Sans"/>
              </a:rPr>
              <a:t>Muscularity </a:t>
            </a:r>
            <a:r>
              <a:rPr sz="2400" b="1" spc="-400" dirty="0">
                <a:latin typeface="DejaVu Sans"/>
                <a:cs typeface="DejaVu Sans"/>
              </a:rPr>
              <a:t>&amp; </a:t>
            </a:r>
            <a:r>
              <a:rPr sz="2400" b="1" spc="-275" dirty="0">
                <a:latin typeface="DejaVu Sans"/>
                <a:cs typeface="DejaVu Sans"/>
              </a:rPr>
              <a:t>height </a:t>
            </a:r>
            <a:r>
              <a:rPr sz="2400" b="1" spc="-220" dirty="0">
                <a:latin typeface="DejaVu Sans"/>
                <a:cs typeface="DejaVu Sans"/>
              </a:rPr>
              <a:t>affect</a:t>
            </a:r>
            <a:r>
              <a:rPr sz="2400" b="1" spc="15" dirty="0">
                <a:latin typeface="DejaVu Sans"/>
                <a:cs typeface="DejaVu Sans"/>
              </a:rPr>
              <a:t> </a:t>
            </a:r>
            <a:r>
              <a:rPr sz="2400" b="1" spc="-285" dirty="0">
                <a:latin typeface="DejaVu Sans"/>
                <a:cs typeface="DejaVu Sans"/>
              </a:rPr>
              <a:t>weight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3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286385" algn="l"/>
                <a:tab pos="287020" algn="l"/>
              </a:tabLst>
            </a:pPr>
            <a:r>
              <a:rPr sz="2400" b="1" spc="-280" dirty="0">
                <a:latin typeface="DejaVu Sans"/>
                <a:cs typeface="DejaVu Sans"/>
              </a:rPr>
              <a:t>So, </a:t>
            </a:r>
            <a:r>
              <a:rPr sz="2400" b="1" spc="-415" dirty="0">
                <a:solidFill>
                  <a:srgbClr val="00AF50"/>
                </a:solidFill>
                <a:latin typeface="DejaVu Sans"/>
                <a:cs typeface="DejaVu Sans"/>
              </a:rPr>
              <a:t>BMI </a:t>
            </a:r>
            <a:r>
              <a:rPr sz="2400" b="1" spc="-225" dirty="0">
                <a:latin typeface="DejaVu Sans"/>
                <a:cs typeface="DejaVu Sans"/>
              </a:rPr>
              <a:t>or </a:t>
            </a:r>
            <a:r>
              <a:rPr sz="2400" b="1" spc="-235" dirty="0">
                <a:solidFill>
                  <a:srgbClr val="00AF50"/>
                </a:solidFill>
                <a:latin typeface="DejaVu Sans"/>
                <a:cs typeface="DejaVu Sans"/>
              </a:rPr>
              <a:t>Quetlet </a:t>
            </a:r>
            <a:r>
              <a:rPr sz="2400" b="1" spc="-245" dirty="0">
                <a:latin typeface="DejaVu Sans"/>
                <a:cs typeface="DejaVu Sans"/>
              </a:rPr>
              <a:t>index </a:t>
            </a:r>
            <a:r>
              <a:rPr sz="2400" b="1" spc="-320" dirty="0">
                <a:latin typeface="DejaVu Sans"/>
                <a:cs typeface="DejaVu Sans"/>
              </a:rPr>
              <a:t>used </a:t>
            </a:r>
            <a:r>
              <a:rPr sz="2400" b="1" spc="-250" dirty="0">
                <a:latin typeface="DejaVu Sans"/>
                <a:cs typeface="DejaVu Sans"/>
              </a:rPr>
              <a:t>to</a:t>
            </a:r>
            <a:r>
              <a:rPr sz="2400" b="1" spc="-65" dirty="0">
                <a:latin typeface="DejaVu Sans"/>
                <a:cs typeface="DejaVu Sans"/>
              </a:rPr>
              <a:t> </a:t>
            </a:r>
            <a:r>
              <a:rPr sz="2400" b="1" spc="-250" dirty="0">
                <a:latin typeface="DejaVu Sans"/>
                <a:cs typeface="DejaVu Sans"/>
              </a:rPr>
              <a:t>classify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8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286385" algn="l"/>
                <a:tab pos="287020" algn="l"/>
                <a:tab pos="1088390" algn="l"/>
                <a:tab pos="2742565" algn="l"/>
              </a:tabLst>
            </a:pPr>
            <a:r>
              <a:rPr sz="2200" b="1" spc="-305" dirty="0">
                <a:latin typeface="DejaVu Sans"/>
                <a:cs typeface="DejaVu Sans"/>
              </a:rPr>
              <a:t>Body	</a:t>
            </a:r>
            <a:r>
              <a:rPr sz="2200" b="1" spc="-405" dirty="0">
                <a:latin typeface="DejaVu Sans"/>
                <a:cs typeface="DejaVu Sans"/>
              </a:rPr>
              <a:t>Mass</a:t>
            </a:r>
            <a:r>
              <a:rPr sz="2200" b="1" spc="-85" dirty="0">
                <a:latin typeface="DejaVu Sans"/>
                <a:cs typeface="DejaVu Sans"/>
              </a:rPr>
              <a:t> </a:t>
            </a:r>
            <a:r>
              <a:rPr sz="2200" b="1" spc="-250" dirty="0">
                <a:latin typeface="DejaVu Sans"/>
                <a:cs typeface="DejaVu Sans"/>
              </a:rPr>
              <a:t>Index	</a:t>
            </a:r>
            <a:r>
              <a:rPr sz="2200" b="1" spc="-315" dirty="0">
                <a:latin typeface="DejaVu Sans"/>
                <a:cs typeface="DejaVu Sans"/>
              </a:rPr>
              <a:t>(BMI)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DejaVu Sans"/>
              <a:cs typeface="DejaVu Sans"/>
            </a:endParaRPr>
          </a:p>
          <a:p>
            <a:pPr marL="286385">
              <a:lnSpc>
                <a:spcPct val="100000"/>
              </a:lnSpc>
            </a:pPr>
            <a:r>
              <a:rPr sz="2350" spc="-275" dirty="0">
                <a:solidFill>
                  <a:srgbClr val="CCB400"/>
                </a:solidFill>
                <a:latin typeface="DejaVu Sans"/>
                <a:cs typeface="DejaVu Sans"/>
              </a:rPr>
              <a:t> </a:t>
            </a:r>
            <a:r>
              <a:rPr sz="3100" b="1" spc="-484" dirty="0">
                <a:solidFill>
                  <a:srgbClr val="636B85"/>
                </a:solidFill>
                <a:latin typeface="DejaVu Sans"/>
                <a:cs typeface="DejaVu Sans"/>
              </a:rPr>
              <a:t>Most </a:t>
            </a:r>
            <a:r>
              <a:rPr sz="3100" b="1" spc="-310" dirty="0">
                <a:solidFill>
                  <a:srgbClr val="636B85"/>
                </a:solidFill>
                <a:latin typeface="DejaVu Sans"/>
                <a:cs typeface="DejaVu Sans"/>
              </a:rPr>
              <a:t>widely</a:t>
            </a:r>
            <a:r>
              <a:rPr sz="3100" b="1" spc="-43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3100" b="1" spc="-415" dirty="0">
                <a:solidFill>
                  <a:srgbClr val="636B85"/>
                </a:solidFill>
                <a:latin typeface="DejaVu Sans"/>
                <a:cs typeface="DejaVu Sans"/>
              </a:rPr>
              <a:t>used</a:t>
            </a:r>
            <a:endParaRPr sz="31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11879"/>
            <a:ext cx="13779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80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165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59" y="3520846"/>
            <a:ext cx="2929255" cy="784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12420" algn="l"/>
              </a:tabLst>
            </a:pPr>
            <a:r>
              <a:rPr sz="2050" spc="-240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700" b="1" spc="-520" dirty="0">
                <a:solidFill>
                  <a:srgbClr val="636B85"/>
                </a:solidFill>
                <a:latin typeface="DejaVu Sans"/>
                <a:cs typeface="DejaVu Sans"/>
              </a:rPr>
              <a:t>BMI=</a:t>
            </a:r>
            <a:r>
              <a:rPr sz="2700" b="1" u="heavy" spc="-180" dirty="0">
                <a:solidFill>
                  <a:srgbClr val="636B85"/>
                </a:solidFill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700" b="1" u="heavy" spc="-360" dirty="0">
                <a:solidFill>
                  <a:srgbClr val="636B85"/>
                </a:solidFill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Weight(kg)</a:t>
            </a:r>
            <a:endParaRPr sz="2700">
              <a:latin typeface="DejaVu Sans"/>
              <a:cs typeface="DejaVu Sans"/>
            </a:endParaRPr>
          </a:p>
          <a:p>
            <a:pPr marL="1214755">
              <a:lnSpc>
                <a:spcPct val="100000"/>
              </a:lnSpc>
              <a:spcBef>
                <a:spcPts val="95"/>
              </a:spcBef>
            </a:pPr>
            <a:r>
              <a:rPr sz="2200" b="1" spc="-245" dirty="0">
                <a:latin typeface="DejaVu Sans"/>
                <a:cs typeface="DejaVu Sans"/>
              </a:rPr>
              <a:t>Height(mtr)</a:t>
            </a:r>
            <a:r>
              <a:rPr sz="2175" b="1" spc="-367" baseline="24904" dirty="0">
                <a:latin typeface="DejaVu Sans"/>
                <a:cs typeface="DejaVu Sans"/>
              </a:rPr>
              <a:t>2</a:t>
            </a:r>
            <a:endParaRPr sz="2175" baseline="24904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950" spc="-204" dirty="0">
                <a:solidFill>
                  <a:srgbClr val="D16248"/>
                </a:solidFill>
              </a:rPr>
              <a:t>	</a:t>
            </a:r>
            <a:r>
              <a:rPr spc="-275" dirty="0"/>
              <a:t>Cushing‟s </a:t>
            </a:r>
            <a:r>
              <a:rPr spc="-240" dirty="0"/>
              <a:t>Syndrome</a:t>
            </a:r>
            <a:r>
              <a:rPr spc="-445" dirty="0"/>
              <a:t> </a:t>
            </a:r>
            <a:r>
              <a:rPr spc="-345" dirty="0">
                <a:solidFill>
                  <a:srgbClr val="000000"/>
                </a:solidFill>
              </a:rPr>
              <a:t>–</a:t>
            </a:r>
            <a:endParaRPr sz="195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61340" indent="-275590">
              <a:lnSpc>
                <a:spcPct val="100000"/>
              </a:lnSpc>
              <a:spcBef>
                <a:spcPts val="315"/>
              </a:spcBef>
              <a:buClr>
                <a:srgbClr val="CCB400"/>
              </a:buClr>
              <a:buSzPct val="76086"/>
              <a:buChar char=""/>
              <a:tabLst>
                <a:tab pos="561340" algn="l"/>
                <a:tab pos="561975" algn="l"/>
              </a:tabLst>
            </a:pPr>
            <a:r>
              <a:rPr spc="-775" dirty="0">
                <a:latin typeface="DejaVu Sans"/>
                <a:cs typeface="DejaVu Sans"/>
              </a:rPr>
              <a:t>↑</a:t>
            </a:r>
            <a:r>
              <a:rPr spc="-70" dirty="0">
                <a:latin typeface="DejaVu Sans"/>
                <a:cs typeface="DejaVu Sans"/>
              </a:rPr>
              <a:t> </a:t>
            </a:r>
            <a:r>
              <a:rPr dirty="0"/>
              <a:t>cortisol</a:t>
            </a:r>
            <a:r>
              <a:rPr spc="-10" dirty="0"/>
              <a:t> </a:t>
            </a:r>
            <a:r>
              <a:rPr spc="-5" dirty="0"/>
              <a:t>levels</a:t>
            </a:r>
          </a:p>
          <a:p>
            <a:pPr marL="561340" indent="-275590">
              <a:lnSpc>
                <a:spcPct val="100000"/>
              </a:lnSpc>
              <a:spcBef>
                <a:spcPts val="215"/>
              </a:spcBef>
              <a:buClr>
                <a:srgbClr val="CCB400"/>
              </a:buClr>
              <a:buSzPct val="76086"/>
              <a:buFont typeface="DejaVu Sans"/>
              <a:buChar char=""/>
              <a:tabLst>
                <a:tab pos="561340" algn="l"/>
                <a:tab pos="561975" algn="l"/>
              </a:tabLst>
            </a:pPr>
            <a:r>
              <a:rPr spc="-5" dirty="0"/>
              <a:t>Promotes </a:t>
            </a:r>
            <a:r>
              <a:rPr dirty="0"/>
              <a:t>deposition of adipose </a:t>
            </a:r>
            <a:r>
              <a:rPr spc="-5" dirty="0"/>
              <a:t>tissue </a:t>
            </a:r>
            <a:r>
              <a:rPr dirty="0"/>
              <a:t>in </a:t>
            </a:r>
            <a:r>
              <a:rPr spc="-5" dirty="0"/>
              <a:t>peculiar</a:t>
            </a:r>
            <a:r>
              <a:rPr spc="35" dirty="0"/>
              <a:t> </a:t>
            </a:r>
            <a:r>
              <a:rPr spc="-5" dirty="0"/>
              <a:t>distribution</a:t>
            </a:r>
          </a:p>
          <a:p>
            <a:pPr marL="835660" lvl="1" indent="-229235">
              <a:lnSpc>
                <a:spcPct val="100000"/>
              </a:lnSpc>
              <a:spcBef>
                <a:spcPts val="290"/>
              </a:spcBef>
              <a:buClr>
                <a:srgbClr val="BBBBBB"/>
              </a:buClr>
              <a:buSzPct val="75000"/>
              <a:buChar char=""/>
              <a:tabLst>
                <a:tab pos="836294" algn="l"/>
              </a:tabLst>
            </a:pPr>
            <a:r>
              <a:rPr sz="2000" spc="-135" dirty="0">
                <a:latin typeface="DejaVu Sans"/>
                <a:cs typeface="DejaVu Sans"/>
              </a:rPr>
              <a:t>Upper </a:t>
            </a:r>
            <a:r>
              <a:rPr sz="2000" spc="-100" dirty="0">
                <a:latin typeface="DejaVu Sans"/>
                <a:cs typeface="DejaVu Sans"/>
              </a:rPr>
              <a:t>face </a:t>
            </a:r>
            <a:r>
              <a:rPr sz="2000" spc="-265" dirty="0">
                <a:latin typeface="DejaVu Sans"/>
                <a:cs typeface="DejaVu Sans"/>
              </a:rPr>
              <a:t>– </a:t>
            </a:r>
            <a:r>
              <a:rPr sz="2000" spc="-200" dirty="0">
                <a:latin typeface="DejaVu Sans"/>
                <a:cs typeface="DejaVu Sans"/>
              </a:rPr>
              <a:t>Moon</a:t>
            </a:r>
            <a:r>
              <a:rPr sz="2000" spc="-60" dirty="0">
                <a:latin typeface="DejaVu Sans"/>
                <a:cs typeface="DejaVu Sans"/>
              </a:rPr>
              <a:t> </a:t>
            </a:r>
            <a:r>
              <a:rPr sz="2000" spc="-125" dirty="0">
                <a:latin typeface="DejaVu Sans"/>
                <a:cs typeface="DejaVu Sans"/>
              </a:rPr>
              <a:t>Facies</a:t>
            </a:r>
            <a:endParaRPr sz="2000">
              <a:latin typeface="DejaVu Sans"/>
              <a:cs typeface="DejaVu Sans"/>
            </a:endParaRPr>
          </a:p>
          <a:p>
            <a:pPr marL="835660" lvl="1" indent="-229235">
              <a:lnSpc>
                <a:spcPct val="100000"/>
              </a:lnSpc>
              <a:spcBef>
                <a:spcPts val="254"/>
              </a:spcBef>
              <a:buClr>
                <a:srgbClr val="BBBBBB"/>
              </a:buClr>
              <a:buSzPct val="75000"/>
              <a:buChar char=""/>
              <a:tabLst>
                <a:tab pos="836294" algn="l"/>
              </a:tabLst>
            </a:pPr>
            <a:r>
              <a:rPr sz="2000" spc="-80" dirty="0">
                <a:latin typeface="DejaVu Sans"/>
                <a:cs typeface="DejaVu Sans"/>
              </a:rPr>
              <a:t>Inter </a:t>
            </a:r>
            <a:r>
              <a:rPr sz="2000" spc="-130" dirty="0">
                <a:latin typeface="DejaVu Sans"/>
                <a:cs typeface="DejaVu Sans"/>
              </a:rPr>
              <a:t>scapular </a:t>
            </a:r>
            <a:r>
              <a:rPr sz="2000" spc="-140" dirty="0">
                <a:latin typeface="DejaVu Sans"/>
                <a:cs typeface="DejaVu Sans"/>
              </a:rPr>
              <a:t>area </a:t>
            </a:r>
            <a:r>
              <a:rPr sz="2000" spc="-265" dirty="0">
                <a:latin typeface="DejaVu Sans"/>
                <a:cs typeface="DejaVu Sans"/>
              </a:rPr>
              <a:t>– </a:t>
            </a:r>
            <a:r>
              <a:rPr sz="2000" spc="-95" dirty="0">
                <a:latin typeface="DejaVu Sans"/>
                <a:cs typeface="DejaVu Sans"/>
              </a:rPr>
              <a:t>Buffelow</a:t>
            </a:r>
            <a:r>
              <a:rPr sz="2000" spc="-40" dirty="0">
                <a:latin typeface="DejaVu Sans"/>
                <a:cs typeface="DejaVu Sans"/>
              </a:rPr>
              <a:t> </a:t>
            </a:r>
            <a:r>
              <a:rPr sz="2000" spc="-210" dirty="0">
                <a:latin typeface="DejaVu Sans"/>
                <a:cs typeface="DejaVu Sans"/>
              </a:rPr>
              <a:t>Hump</a:t>
            </a:r>
            <a:endParaRPr sz="2000">
              <a:latin typeface="DejaVu Sans"/>
              <a:cs typeface="DejaVu Sans"/>
            </a:endParaRPr>
          </a:p>
          <a:p>
            <a:pPr marL="835660" lvl="1" indent="-229235">
              <a:lnSpc>
                <a:spcPct val="100000"/>
              </a:lnSpc>
              <a:spcBef>
                <a:spcPts val="265"/>
              </a:spcBef>
              <a:buClr>
                <a:srgbClr val="BBBBBB"/>
              </a:buClr>
              <a:buSzPct val="75000"/>
              <a:buChar char=""/>
              <a:tabLst>
                <a:tab pos="836294" algn="l"/>
              </a:tabLst>
            </a:pPr>
            <a:r>
              <a:rPr sz="2000" spc="-130" dirty="0">
                <a:latin typeface="DejaVu Sans"/>
                <a:cs typeface="DejaVu Sans"/>
              </a:rPr>
              <a:t>Mesenteric </a:t>
            </a:r>
            <a:r>
              <a:rPr sz="2000" spc="-155" dirty="0">
                <a:latin typeface="DejaVu Sans"/>
                <a:cs typeface="DejaVu Sans"/>
              </a:rPr>
              <a:t>bed </a:t>
            </a:r>
            <a:r>
              <a:rPr sz="2000" spc="-265" dirty="0">
                <a:latin typeface="DejaVu Sans"/>
                <a:cs typeface="DejaVu Sans"/>
              </a:rPr>
              <a:t>– </a:t>
            </a:r>
            <a:r>
              <a:rPr sz="2000" spc="-135" dirty="0">
                <a:latin typeface="DejaVu Sans"/>
                <a:cs typeface="DejaVu Sans"/>
              </a:rPr>
              <a:t>Truncal</a:t>
            </a:r>
            <a:r>
              <a:rPr sz="2000" spc="-90" dirty="0">
                <a:latin typeface="DejaVu Sans"/>
                <a:cs typeface="DejaVu Sans"/>
              </a:rPr>
              <a:t> </a:t>
            </a:r>
            <a:r>
              <a:rPr sz="2000" spc="-125" dirty="0">
                <a:latin typeface="DejaVu Sans"/>
                <a:cs typeface="DejaVu Sans"/>
              </a:rPr>
              <a:t>obesity</a:t>
            </a:r>
            <a:endParaRPr sz="20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95" dirty="0">
                <a:solidFill>
                  <a:srgbClr val="00AFEF"/>
                </a:solidFill>
                <a:latin typeface="DejaVu Sans"/>
                <a:cs typeface="DejaVu Sans"/>
              </a:rPr>
              <a:t>Hypothyrodism</a:t>
            </a:r>
            <a:r>
              <a:rPr sz="2600" spc="-45" dirty="0">
                <a:solidFill>
                  <a:srgbClr val="00AFEF"/>
                </a:solidFill>
                <a:latin typeface="DejaVu Sans"/>
                <a:cs typeface="DejaVu Sans"/>
              </a:rPr>
              <a:t> </a:t>
            </a:r>
            <a:r>
              <a:rPr sz="2600" spc="-345" dirty="0">
                <a:solidFill>
                  <a:srgbClr val="000000"/>
                </a:solidFill>
                <a:latin typeface="DejaVu Sans"/>
                <a:cs typeface="DejaVu Sans"/>
              </a:rPr>
              <a:t>–</a:t>
            </a:r>
            <a:endParaRPr sz="2600">
              <a:latin typeface="DejaVu Sans"/>
              <a:cs typeface="DejaVu Sans"/>
            </a:endParaRPr>
          </a:p>
          <a:p>
            <a:pPr marL="561340" lvl="1" indent="-275590">
              <a:lnSpc>
                <a:spcPct val="100000"/>
              </a:lnSpc>
              <a:spcBef>
                <a:spcPts val="229"/>
              </a:spcBef>
              <a:buClr>
                <a:srgbClr val="CCB400"/>
              </a:buClr>
              <a:buSzPct val="76086"/>
              <a:buChar char=""/>
              <a:tabLst>
                <a:tab pos="561340" algn="l"/>
                <a:tab pos="561975" algn="l"/>
              </a:tabLst>
            </a:pPr>
            <a:r>
              <a:rPr sz="2300" spc="-65" dirty="0">
                <a:solidFill>
                  <a:srgbClr val="636B85"/>
                </a:solidFill>
                <a:latin typeface="DejaVu Sans"/>
                <a:cs typeface="DejaVu Sans"/>
              </a:rPr>
              <a:t>Wt. </a:t>
            </a:r>
            <a:r>
              <a:rPr sz="2300" spc="-170" dirty="0">
                <a:solidFill>
                  <a:srgbClr val="636B85"/>
                </a:solidFill>
                <a:latin typeface="DejaVu Sans"/>
                <a:cs typeface="DejaVu Sans"/>
              </a:rPr>
              <a:t>gain </a:t>
            </a:r>
            <a:r>
              <a:rPr sz="2300" spc="-110" dirty="0">
                <a:solidFill>
                  <a:srgbClr val="636B85"/>
                </a:solidFill>
                <a:latin typeface="DejaVu Sans"/>
                <a:cs typeface="DejaVu Sans"/>
              </a:rPr>
              <a:t>inspite </a:t>
            </a:r>
            <a:r>
              <a:rPr sz="2300" spc="-65" dirty="0">
                <a:solidFill>
                  <a:srgbClr val="636B85"/>
                </a:solidFill>
                <a:latin typeface="DejaVu Sans"/>
                <a:cs typeface="DejaVu Sans"/>
              </a:rPr>
              <a:t>of </a:t>
            </a:r>
            <a:r>
              <a:rPr sz="2300" spc="-145" dirty="0">
                <a:solidFill>
                  <a:srgbClr val="636B85"/>
                </a:solidFill>
                <a:latin typeface="DejaVu Sans"/>
                <a:cs typeface="DejaVu Sans"/>
              </a:rPr>
              <a:t>poor</a:t>
            </a:r>
            <a:r>
              <a:rPr sz="2300" spc="12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10" dirty="0">
                <a:solidFill>
                  <a:srgbClr val="636B85"/>
                </a:solidFill>
                <a:latin typeface="DejaVu Sans"/>
                <a:cs typeface="DejaVu Sans"/>
              </a:rPr>
              <a:t>appetite</a:t>
            </a:r>
            <a:endParaRPr sz="2300">
              <a:latin typeface="DejaVu Sans"/>
              <a:cs typeface="DejaVu Sans"/>
            </a:endParaRPr>
          </a:p>
          <a:p>
            <a:pPr marL="561340" lvl="1" indent="-275590">
              <a:lnSpc>
                <a:spcPct val="100000"/>
              </a:lnSpc>
              <a:spcBef>
                <a:spcPts val="225"/>
              </a:spcBef>
              <a:buClr>
                <a:srgbClr val="CCB400"/>
              </a:buClr>
              <a:buSzPct val="76086"/>
              <a:buChar char=""/>
              <a:tabLst>
                <a:tab pos="561340" algn="l"/>
                <a:tab pos="561975" algn="l"/>
              </a:tabLst>
            </a:pPr>
            <a:r>
              <a:rPr sz="2300" spc="-155" dirty="0">
                <a:solidFill>
                  <a:srgbClr val="636B85"/>
                </a:solidFill>
                <a:latin typeface="DejaVu Sans"/>
                <a:cs typeface="DejaVu Sans"/>
              </a:rPr>
              <a:t>Mainly </a:t>
            </a:r>
            <a:r>
              <a:rPr sz="2300" spc="-185" dirty="0">
                <a:solidFill>
                  <a:srgbClr val="636B85"/>
                </a:solidFill>
                <a:latin typeface="DejaVu Sans"/>
                <a:cs typeface="DejaVu Sans"/>
              </a:rPr>
              <a:t>due </a:t>
            </a:r>
            <a:r>
              <a:rPr sz="2300" spc="-85" dirty="0">
                <a:solidFill>
                  <a:srgbClr val="636B85"/>
                </a:solidFill>
                <a:latin typeface="DejaVu Sans"/>
                <a:cs typeface="DejaVu Sans"/>
              </a:rPr>
              <a:t>to </a:t>
            </a:r>
            <a:r>
              <a:rPr sz="2300" spc="-55" dirty="0">
                <a:solidFill>
                  <a:srgbClr val="636B85"/>
                </a:solidFill>
                <a:latin typeface="DejaVu Sans"/>
                <a:cs typeface="DejaVu Sans"/>
              </a:rPr>
              <a:t>fluid</a:t>
            </a:r>
            <a:r>
              <a:rPr sz="2300" spc="204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05" dirty="0">
                <a:solidFill>
                  <a:srgbClr val="636B85"/>
                </a:solidFill>
                <a:latin typeface="DejaVu Sans"/>
                <a:cs typeface="DejaVu Sans"/>
              </a:rPr>
              <a:t>retention</a:t>
            </a:r>
            <a:endParaRPr sz="23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37006"/>
            <a:ext cx="20085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950" spc="-204" dirty="0">
                <a:solidFill>
                  <a:srgbClr val="D16248"/>
                </a:solidFill>
              </a:rPr>
              <a:t>	</a:t>
            </a:r>
            <a:r>
              <a:rPr spc="-160" dirty="0"/>
              <a:t>Insulinoma-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535940" y="1398854"/>
            <a:ext cx="8043545" cy="2028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5"/>
              </a:spcBef>
              <a:tabLst>
                <a:tab pos="561340" algn="l"/>
              </a:tabLst>
            </a:pPr>
            <a:r>
              <a:rPr sz="1750" spc="-204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300" spc="-65" dirty="0">
                <a:solidFill>
                  <a:srgbClr val="636B85"/>
                </a:solidFill>
                <a:latin typeface="DejaVu Sans"/>
                <a:cs typeface="DejaVu Sans"/>
              </a:rPr>
              <a:t>Wt. </a:t>
            </a:r>
            <a:r>
              <a:rPr sz="2300" spc="-170" dirty="0">
                <a:solidFill>
                  <a:srgbClr val="636B85"/>
                </a:solidFill>
                <a:latin typeface="DejaVu Sans"/>
                <a:cs typeface="DejaVu Sans"/>
              </a:rPr>
              <a:t>gain </a:t>
            </a:r>
            <a:r>
              <a:rPr sz="2300" spc="-235" dirty="0">
                <a:solidFill>
                  <a:srgbClr val="636B85"/>
                </a:solidFill>
                <a:latin typeface="DejaVu Sans"/>
                <a:cs typeface="DejaVu Sans"/>
              </a:rPr>
              <a:t>as </a:t>
            </a:r>
            <a:r>
              <a:rPr sz="2300" spc="-200" dirty="0">
                <a:solidFill>
                  <a:srgbClr val="636B85"/>
                </a:solidFill>
                <a:latin typeface="DejaVu Sans"/>
                <a:cs typeface="DejaVu Sans"/>
              </a:rPr>
              <a:t>a </a:t>
            </a:r>
            <a:r>
              <a:rPr sz="2300" spc="-105" dirty="0">
                <a:solidFill>
                  <a:srgbClr val="636B85"/>
                </a:solidFill>
                <a:latin typeface="DejaVu Sans"/>
                <a:cs typeface="DejaVu Sans"/>
              </a:rPr>
              <a:t>result </a:t>
            </a:r>
            <a:r>
              <a:rPr sz="2300" spc="-65" dirty="0">
                <a:solidFill>
                  <a:srgbClr val="636B85"/>
                </a:solidFill>
                <a:latin typeface="DejaVu Sans"/>
                <a:cs typeface="DejaVu Sans"/>
              </a:rPr>
              <a:t>of </a:t>
            </a:r>
            <a:r>
              <a:rPr sz="2300" spc="-155" dirty="0">
                <a:solidFill>
                  <a:srgbClr val="636B85"/>
                </a:solidFill>
                <a:latin typeface="DejaVu Sans"/>
                <a:cs typeface="DejaVu Sans"/>
              </a:rPr>
              <a:t>over </a:t>
            </a:r>
            <a:r>
              <a:rPr sz="2300" spc="-145" dirty="0">
                <a:solidFill>
                  <a:srgbClr val="636B85"/>
                </a:solidFill>
                <a:latin typeface="DejaVu Sans"/>
                <a:cs typeface="DejaVu Sans"/>
              </a:rPr>
              <a:t>eating </a:t>
            </a:r>
            <a:r>
              <a:rPr sz="2300" spc="-85" dirty="0">
                <a:solidFill>
                  <a:srgbClr val="636B85"/>
                </a:solidFill>
                <a:latin typeface="DejaVu Sans"/>
                <a:cs typeface="DejaVu Sans"/>
              </a:rPr>
              <a:t>to </a:t>
            </a:r>
            <a:r>
              <a:rPr sz="2300" spc="-155" dirty="0">
                <a:solidFill>
                  <a:srgbClr val="636B85"/>
                </a:solidFill>
                <a:latin typeface="DejaVu Sans"/>
                <a:cs typeface="DejaVu Sans"/>
              </a:rPr>
              <a:t>avoid</a:t>
            </a:r>
            <a:r>
              <a:rPr sz="2300" spc="15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70" dirty="0">
                <a:solidFill>
                  <a:srgbClr val="636B85"/>
                </a:solidFill>
                <a:latin typeface="DejaVu Sans"/>
                <a:cs typeface="DejaVu Sans"/>
              </a:rPr>
              <a:t>hypoglycemic</a:t>
            </a:r>
            <a:endParaRPr sz="2300">
              <a:latin typeface="DejaVu Sans"/>
              <a:cs typeface="DejaVu Sans"/>
            </a:endParaRPr>
          </a:p>
          <a:p>
            <a:pPr marL="561340">
              <a:lnSpc>
                <a:spcPct val="100000"/>
              </a:lnSpc>
            </a:pPr>
            <a:r>
              <a:rPr sz="2300" spc="-225" dirty="0">
                <a:solidFill>
                  <a:srgbClr val="636B85"/>
                </a:solidFill>
                <a:latin typeface="DejaVu Sans"/>
                <a:cs typeface="DejaVu Sans"/>
              </a:rPr>
              <a:t>symptoms</a:t>
            </a:r>
            <a:endParaRPr sz="23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59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600" spc="-195" dirty="0">
                <a:solidFill>
                  <a:srgbClr val="00AFEF"/>
                </a:solidFill>
                <a:latin typeface="DejaVu Sans"/>
                <a:cs typeface="DejaVu Sans"/>
              </a:rPr>
              <a:t>Craniopharyngioma</a:t>
            </a:r>
            <a:r>
              <a:rPr sz="2600" spc="-75" dirty="0">
                <a:solidFill>
                  <a:srgbClr val="00AFEF"/>
                </a:solidFill>
                <a:latin typeface="DejaVu Sans"/>
                <a:cs typeface="DejaVu Sans"/>
              </a:rPr>
              <a:t> </a:t>
            </a:r>
            <a:r>
              <a:rPr sz="2600" spc="-345" dirty="0">
                <a:latin typeface="DejaVu Sans"/>
                <a:cs typeface="DejaVu Sans"/>
              </a:rPr>
              <a:t>–</a:t>
            </a:r>
            <a:endParaRPr sz="2600">
              <a:latin typeface="DejaVu Sans"/>
              <a:cs typeface="DejaVu Sans"/>
            </a:endParaRPr>
          </a:p>
          <a:p>
            <a:pPr marL="561340" lvl="1" indent="-275590">
              <a:lnSpc>
                <a:spcPct val="100000"/>
              </a:lnSpc>
              <a:spcBef>
                <a:spcPts val="505"/>
              </a:spcBef>
              <a:buClr>
                <a:srgbClr val="CCB400"/>
              </a:buClr>
              <a:buSzPct val="76086"/>
              <a:buChar char=""/>
              <a:tabLst>
                <a:tab pos="561340" algn="l"/>
                <a:tab pos="561975" algn="l"/>
              </a:tabLst>
            </a:pPr>
            <a:r>
              <a:rPr sz="2300" spc="-229" dirty="0">
                <a:solidFill>
                  <a:srgbClr val="636B85"/>
                </a:solidFill>
                <a:latin typeface="DejaVu Sans"/>
                <a:cs typeface="DejaVu Sans"/>
              </a:rPr>
              <a:t>Tumor </a:t>
            </a:r>
            <a:r>
              <a:rPr sz="2300" spc="-145" dirty="0">
                <a:solidFill>
                  <a:srgbClr val="636B85"/>
                </a:solidFill>
                <a:latin typeface="DejaVu Sans"/>
                <a:cs typeface="DejaVu Sans"/>
              </a:rPr>
              <a:t>arising </a:t>
            </a:r>
            <a:r>
              <a:rPr sz="2300" spc="-130" dirty="0">
                <a:solidFill>
                  <a:srgbClr val="636B85"/>
                </a:solidFill>
                <a:latin typeface="DejaVu Sans"/>
                <a:cs typeface="DejaVu Sans"/>
              </a:rPr>
              <a:t>from </a:t>
            </a:r>
            <a:r>
              <a:rPr sz="2300" spc="-215" dirty="0">
                <a:solidFill>
                  <a:srgbClr val="636B85"/>
                </a:solidFill>
                <a:latin typeface="DejaVu Sans"/>
                <a:cs typeface="DejaVu Sans"/>
              </a:rPr>
              <a:t>Ratheke‟s</a:t>
            </a:r>
            <a:r>
              <a:rPr sz="2300" spc="-24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80" dirty="0">
                <a:solidFill>
                  <a:srgbClr val="636B85"/>
                </a:solidFill>
                <a:latin typeface="DejaVu Sans"/>
                <a:cs typeface="DejaVu Sans"/>
              </a:rPr>
              <a:t>pouch</a:t>
            </a:r>
            <a:endParaRPr sz="2300">
              <a:latin typeface="DejaVu Sans"/>
              <a:cs typeface="DejaVu Sans"/>
            </a:endParaRPr>
          </a:p>
          <a:p>
            <a:pPr marL="561340" lvl="1" indent="-275590">
              <a:lnSpc>
                <a:spcPct val="100000"/>
              </a:lnSpc>
              <a:spcBef>
                <a:spcPts val="505"/>
              </a:spcBef>
              <a:buClr>
                <a:srgbClr val="CCB400"/>
              </a:buClr>
              <a:buSzPct val="76086"/>
              <a:buChar char=""/>
              <a:tabLst>
                <a:tab pos="561340" algn="l"/>
                <a:tab pos="561975" algn="l"/>
              </a:tabLst>
            </a:pPr>
            <a:r>
              <a:rPr sz="2300" spc="-170" dirty="0">
                <a:solidFill>
                  <a:srgbClr val="636B85"/>
                </a:solidFill>
                <a:latin typeface="DejaVu Sans"/>
                <a:cs typeface="DejaVu Sans"/>
              </a:rPr>
              <a:t>Pressure </a:t>
            </a:r>
            <a:r>
              <a:rPr sz="2300" spc="-65" dirty="0">
                <a:solidFill>
                  <a:srgbClr val="636B85"/>
                </a:solidFill>
                <a:latin typeface="DejaVu Sans"/>
                <a:cs typeface="DejaVu Sans"/>
              </a:rPr>
              <a:t>effect </a:t>
            </a:r>
            <a:r>
              <a:rPr sz="2300" spc="-185" dirty="0">
                <a:solidFill>
                  <a:srgbClr val="636B85"/>
                </a:solidFill>
                <a:latin typeface="DejaVu Sans"/>
                <a:cs typeface="DejaVu Sans"/>
              </a:rPr>
              <a:t>on </a:t>
            </a:r>
            <a:r>
              <a:rPr sz="2300" spc="-180" dirty="0">
                <a:solidFill>
                  <a:srgbClr val="636B85"/>
                </a:solidFill>
                <a:latin typeface="DejaVu Sans"/>
                <a:cs typeface="DejaVu Sans"/>
              </a:rPr>
              <a:t>hypothalamus </a:t>
            </a:r>
            <a:r>
              <a:rPr sz="2300" spc="15" dirty="0">
                <a:solidFill>
                  <a:srgbClr val="636B85"/>
                </a:solidFill>
                <a:latin typeface="DejaVu Sans"/>
                <a:cs typeface="DejaVu Sans"/>
              </a:rPr>
              <a:t>-</a:t>
            </a:r>
            <a:r>
              <a:rPr sz="2300" spc="32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spc="-155" dirty="0">
                <a:solidFill>
                  <a:srgbClr val="636B85"/>
                </a:solidFill>
                <a:latin typeface="DejaVu Sans"/>
                <a:cs typeface="DejaVu Sans"/>
              </a:rPr>
              <a:t>Obesity</a:t>
            </a:r>
            <a:endParaRPr sz="23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2132"/>
            <a:ext cx="4006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15" dirty="0">
                <a:solidFill>
                  <a:srgbClr val="636B85"/>
                </a:solidFill>
              </a:rPr>
              <a:t>Management </a:t>
            </a:r>
            <a:r>
              <a:rPr sz="3200" spc="-254" dirty="0">
                <a:solidFill>
                  <a:srgbClr val="636B85"/>
                </a:solidFill>
              </a:rPr>
              <a:t>of</a:t>
            </a:r>
            <a:r>
              <a:rPr sz="3200" spc="-220" dirty="0">
                <a:solidFill>
                  <a:srgbClr val="636B85"/>
                </a:solidFill>
              </a:rPr>
              <a:t> </a:t>
            </a:r>
            <a:r>
              <a:rPr sz="3200" spc="-355" dirty="0">
                <a:solidFill>
                  <a:srgbClr val="636B85"/>
                </a:solidFill>
              </a:rPr>
              <a:t>obesity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4939" y="940053"/>
            <a:ext cx="4166235" cy="3288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0005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6190"/>
              <a:buChar char=""/>
              <a:tabLst>
                <a:tab pos="286385" algn="l"/>
                <a:tab pos="287020" algn="l"/>
              </a:tabLst>
            </a:pPr>
            <a:r>
              <a:rPr sz="2100" spc="-135" dirty="0">
                <a:latin typeface="DejaVu Sans"/>
                <a:cs typeface="DejaVu Sans"/>
              </a:rPr>
              <a:t>Goal </a:t>
            </a:r>
            <a:r>
              <a:rPr sz="2100" spc="-120" dirty="0">
                <a:latin typeface="DejaVu Sans"/>
                <a:cs typeface="DejaVu Sans"/>
              </a:rPr>
              <a:t>is </a:t>
            </a:r>
            <a:r>
              <a:rPr sz="2100" spc="-80" dirty="0">
                <a:latin typeface="DejaVu Sans"/>
                <a:cs typeface="DejaVu Sans"/>
              </a:rPr>
              <a:t>to </a:t>
            </a:r>
            <a:r>
              <a:rPr sz="2100" spc="-140" dirty="0">
                <a:latin typeface="DejaVu Sans"/>
                <a:cs typeface="DejaVu Sans"/>
              </a:rPr>
              <a:t>reduce </a:t>
            </a:r>
            <a:r>
              <a:rPr sz="2100" spc="-105" dirty="0">
                <a:latin typeface="DejaVu Sans"/>
                <a:cs typeface="DejaVu Sans"/>
              </a:rPr>
              <a:t>or </a:t>
            </a:r>
            <a:r>
              <a:rPr sz="2100" spc="-135" dirty="0">
                <a:latin typeface="DejaVu Sans"/>
                <a:cs typeface="DejaVu Sans"/>
              </a:rPr>
              <a:t>prevent </a:t>
            </a:r>
            <a:r>
              <a:rPr sz="2100" spc="-80" dirty="0">
                <a:latin typeface="DejaVu Sans"/>
                <a:cs typeface="DejaVu Sans"/>
              </a:rPr>
              <a:t>co-  </a:t>
            </a:r>
            <a:r>
              <a:rPr sz="2100" spc="-95" dirty="0">
                <a:latin typeface="DejaVu Sans"/>
                <a:cs typeface="DejaVu Sans"/>
              </a:rPr>
              <a:t>morbidities.</a:t>
            </a:r>
            <a:endParaRPr sz="21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6190"/>
              <a:buChar char=""/>
              <a:tabLst>
                <a:tab pos="286385" algn="l"/>
                <a:tab pos="287020" algn="l"/>
              </a:tabLst>
            </a:pPr>
            <a:r>
              <a:rPr sz="2100" spc="-120" dirty="0">
                <a:latin typeface="DejaVu Sans"/>
                <a:cs typeface="DejaVu Sans"/>
              </a:rPr>
              <a:t>Diet</a:t>
            </a:r>
            <a:r>
              <a:rPr sz="2100" spc="-70" dirty="0">
                <a:latin typeface="DejaVu Sans"/>
                <a:cs typeface="DejaVu Sans"/>
              </a:rPr>
              <a:t> </a:t>
            </a:r>
            <a:r>
              <a:rPr sz="2100" spc="-150" dirty="0">
                <a:latin typeface="DejaVu Sans"/>
                <a:cs typeface="DejaVu Sans"/>
              </a:rPr>
              <a:t>Therapy</a:t>
            </a:r>
            <a:endParaRPr sz="21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6190"/>
              <a:buChar char=""/>
              <a:tabLst>
                <a:tab pos="286385" algn="l"/>
                <a:tab pos="287020" algn="l"/>
              </a:tabLst>
            </a:pPr>
            <a:r>
              <a:rPr sz="2100" spc="-140" dirty="0">
                <a:latin typeface="DejaVu Sans"/>
                <a:cs typeface="DejaVu Sans"/>
              </a:rPr>
              <a:t>Physical </a:t>
            </a:r>
            <a:r>
              <a:rPr sz="2100" spc="-90" dirty="0">
                <a:latin typeface="DejaVu Sans"/>
                <a:cs typeface="DejaVu Sans"/>
              </a:rPr>
              <a:t>Activity</a:t>
            </a:r>
            <a:r>
              <a:rPr sz="2100" spc="-85" dirty="0">
                <a:latin typeface="DejaVu Sans"/>
                <a:cs typeface="DejaVu Sans"/>
              </a:rPr>
              <a:t> </a:t>
            </a:r>
            <a:r>
              <a:rPr sz="2100" spc="-150" dirty="0">
                <a:latin typeface="DejaVu Sans"/>
                <a:cs typeface="DejaVu Sans"/>
              </a:rPr>
              <a:t>Therapy</a:t>
            </a:r>
            <a:endParaRPr sz="21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16248"/>
              </a:buClr>
              <a:buSzPct val="76190"/>
              <a:buChar char=""/>
              <a:tabLst>
                <a:tab pos="286385" algn="l"/>
                <a:tab pos="287020" algn="l"/>
              </a:tabLst>
            </a:pPr>
            <a:r>
              <a:rPr sz="2100" spc="-135" dirty="0">
                <a:latin typeface="DejaVu Sans"/>
                <a:cs typeface="DejaVu Sans"/>
              </a:rPr>
              <a:t>Behavioral</a:t>
            </a:r>
            <a:r>
              <a:rPr sz="2100" spc="-95" dirty="0">
                <a:latin typeface="DejaVu Sans"/>
                <a:cs typeface="DejaVu Sans"/>
              </a:rPr>
              <a:t> </a:t>
            </a:r>
            <a:r>
              <a:rPr sz="2100" spc="-150" dirty="0">
                <a:latin typeface="DejaVu Sans"/>
                <a:cs typeface="DejaVu Sans"/>
              </a:rPr>
              <a:t>Therapy</a:t>
            </a:r>
            <a:endParaRPr sz="21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6190"/>
              <a:buChar char=""/>
              <a:tabLst>
                <a:tab pos="286385" algn="l"/>
                <a:tab pos="287020" algn="l"/>
              </a:tabLst>
            </a:pPr>
            <a:r>
              <a:rPr sz="2100" spc="-145" dirty="0">
                <a:latin typeface="DejaVu Sans"/>
                <a:cs typeface="DejaVu Sans"/>
              </a:rPr>
              <a:t>Pharmacotherapy-</a:t>
            </a:r>
            <a:endParaRPr sz="2100">
              <a:latin typeface="DejaVu Sans"/>
              <a:cs typeface="DejaVu Sans"/>
            </a:endParaRPr>
          </a:p>
          <a:p>
            <a:pPr marL="286385" marR="5080">
              <a:lnSpc>
                <a:spcPct val="100000"/>
              </a:lnSpc>
            </a:pPr>
            <a:r>
              <a:rPr sz="2100" spc="-120" dirty="0">
                <a:latin typeface="DejaVu Sans"/>
                <a:cs typeface="DejaVu Sans"/>
              </a:rPr>
              <a:t>Sibutramine, </a:t>
            </a:r>
            <a:r>
              <a:rPr sz="2100" spc="-65" dirty="0">
                <a:latin typeface="DejaVu Sans"/>
                <a:cs typeface="DejaVu Sans"/>
              </a:rPr>
              <a:t>Orlistat, </a:t>
            </a:r>
            <a:r>
              <a:rPr sz="2100" spc="-180" dirty="0">
                <a:latin typeface="DejaVu Sans"/>
                <a:cs typeface="DejaVu Sans"/>
              </a:rPr>
              <a:t>Rimonaba  </a:t>
            </a:r>
            <a:r>
              <a:rPr sz="2100" spc="-90" dirty="0">
                <a:latin typeface="DejaVu Sans"/>
                <a:cs typeface="DejaVu Sans"/>
              </a:rPr>
              <a:t>nt</a:t>
            </a:r>
            <a:endParaRPr sz="21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6190"/>
              <a:buChar char=""/>
              <a:tabLst>
                <a:tab pos="286385" algn="l"/>
                <a:tab pos="287020" algn="l"/>
              </a:tabLst>
            </a:pPr>
            <a:r>
              <a:rPr sz="2100" spc="-130" dirty="0">
                <a:latin typeface="DejaVu Sans"/>
                <a:cs typeface="DejaVu Sans"/>
              </a:rPr>
              <a:t>Surgery-.</a:t>
            </a:r>
            <a:endParaRPr sz="21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5441" y="1809737"/>
            <a:ext cx="4718557" cy="3333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9048"/>
            <a:ext cx="8991600" cy="5105400"/>
            <a:chOff x="152400" y="19048"/>
            <a:chExt cx="8991600" cy="5105400"/>
          </a:xfrm>
        </p:grpSpPr>
        <p:sp>
          <p:nvSpPr>
            <p:cNvPr id="3" name="object 3"/>
            <p:cNvSpPr/>
            <p:nvPr/>
          </p:nvSpPr>
          <p:spPr>
            <a:xfrm>
              <a:off x="152400" y="29463"/>
              <a:ext cx="4705350" cy="3486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38650" y="19048"/>
              <a:ext cx="4705349" cy="510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3590290"/>
            <a:ext cx="37325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0" dirty="0">
                <a:latin typeface="Nimbus Mono L"/>
                <a:cs typeface="Nimbus Mono L"/>
              </a:rPr>
              <a:t>A. </a:t>
            </a:r>
            <a:r>
              <a:rPr sz="1800" spc="-120" dirty="0">
                <a:latin typeface="DejaVu Sans"/>
                <a:cs typeface="DejaVu Sans"/>
              </a:rPr>
              <a:t>Laparoscopic </a:t>
            </a:r>
            <a:r>
              <a:rPr sz="1800" spc="-110" dirty="0">
                <a:latin typeface="DejaVu Sans"/>
                <a:cs typeface="DejaVu Sans"/>
              </a:rPr>
              <a:t>gastric </a:t>
            </a:r>
            <a:r>
              <a:rPr sz="1800" spc="-150" dirty="0">
                <a:latin typeface="DejaVu Sans"/>
                <a:cs typeface="DejaVu Sans"/>
              </a:rPr>
              <a:t>band</a:t>
            </a:r>
            <a:r>
              <a:rPr sz="1800" spc="-310" dirty="0">
                <a:latin typeface="DejaVu Sans"/>
                <a:cs typeface="DejaVu Sans"/>
              </a:rPr>
              <a:t> </a:t>
            </a:r>
            <a:r>
              <a:rPr sz="1800" spc="-130" dirty="0">
                <a:latin typeface="DejaVu Sans"/>
                <a:cs typeface="DejaVu Sans"/>
              </a:rPr>
              <a:t>(LAGB)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983" y="4783328"/>
            <a:ext cx="3369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25" dirty="0">
                <a:latin typeface="Nimbus Mono L"/>
                <a:cs typeface="Nimbus Mono L"/>
              </a:rPr>
              <a:t>B. </a:t>
            </a:r>
            <a:r>
              <a:rPr sz="1800" spc="-114" dirty="0">
                <a:latin typeface="DejaVu Sans"/>
                <a:cs typeface="DejaVu Sans"/>
              </a:rPr>
              <a:t>The </a:t>
            </a:r>
            <a:r>
              <a:rPr sz="1800" spc="-125" dirty="0">
                <a:latin typeface="DejaVu Sans"/>
                <a:cs typeface="DejaVu Sans"/>
              </a:rPr>
              <a:t>Roux-en-Y </a:t>
            </a:r>
            <a:r>
              <a:rPr sz="1800" spc="-110" dirty="0">
                <a:latin typeface="DejaVu Sans"/>
                <a:cs typeface="DejaVu Sans"/>
              </a:rPr>
              <a:t>gastric</a:t>
            </a:r>
            <a:r>
              <a:rPr sz="1800" spc="-235" dirty="0">
                <a:latin typeface="DejaVu Sans"/>
                <a:cs typeface="DejaVu Sans"/>
              </a:rPr>
              <a:t> </a:t>
            </a:r>
            <a:r>
              <a:rPr sz="1800" spc="-140" dirty="0">
                <a:latin typeface="DejaVu Sans"/>
                <a:cs typeface="DejaVu Sans"/>
              </a:rPr>
              <a:t>bypass.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60749" cy="368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8600" y="22529"/>
            <a:ext cx="5000625" cy="4686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03" y="3666540"/>
            <a:ext cx="6983095" cy="143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23945">
              <a:lnSpc>
                <a:spcPct val="100000"/>
              </a:lnSpc>
              <a:spcBef>
                <a:spcPts val="100"/>
              </a:spcBef>
            </a:pPr>
            <a:r>
              <a:rPr sz="1800" b="1" i="1" spc="-200" dirty="0">
                <a:latin typeface="Nimbus Mono L"/>
                <a:cs typeface="Nimbus Mono L"/>
              </a:rPr>
              <a:t>C. </a:t>
            </a:r>
            <a:r>
              <a:rPr sz="1800" spc="-90" dirty="0">
                <a:latin typeface="DejaVu Sans"/>
                <a:cs typeface="DejaVu Sans"/>
              </a:rPr>
              <a:t>Biliopancreatic </a:t>
            </a:r>
            <a:r>
              <a:rPr sz="1800" spc="-114" dirty="0">
                <a:latin typeface="DejaVu Sans"/>
                <a:cs typeface="DejaVu Sans"/>
              </a:rPr>
              <a:t>diversion</a:t>
            </a:r>
            <a:r>
              <a:rPr sz="1800" spc="-345" dirty="0">
                <a:latin typeface="DejaVu Sans"/>
                <a:cs typeface="DejaVu Sans"/>
              </a:rPr>
              <a:t> </a:t>
            </a:r>
            <a:r>
              <a:rPr sz="1800" spc="-70" dirty="0">
                <a:latin typeface="DejaVu Sans"/>
                <a:cs typeface="DejaVu Sans"/>
              </a:rPr>
              <a:t>with  </a:t>
            </a:r>
            <a:r>
              <a:rPr sz="1800" spc="-130" dirty="0">
                <a:latin typeface="DejaVu Sans"/>
                <a:cs typeface="DejaVu Sans"/>
              </a:rPr>
              <a:t>duodenal</a:t>
            </a:r>
            <a:r>
              <a:rPr sz="1800" spc="-65" dirty="0">
                <a:latin typeface="DejaVu Sans"/>
                <a:cs typeface="DejaVu Sans"/>
              </a:rPr>
              <a:t> </a:t>
            </a:r>
            <a:r>
              <a:rPr sz="1800" spc="-75" dirty="0">
                <a:latin typeface="DejaVu Sans"/>
                <a:cs typeface="DejaVu Sans"/>
              </a:rPr>
              <a:t>switch.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1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DejaVu Sans"/>
              <a:cs typeface="DejaVu Sans"/>
            </a:endParaRPr>
          </a:p>
          <a:p>
            <a:pPr marL="4062095">
              <a:lnSpc>
                <a:spcPct val="100000"/>
              </a:lnSpc>
            </a:pPr>
            <a:r>
              <a:rPr sz="1800" b="1" i="1" spc="-185" dirty="0">
                <a:latin typeface="Nimbus Mono L"/>
                <a:cs typeface="Nimbus Mono L"/>
              </a:rPr>
              <a:t>D. </a:t>
            </a:r>
            <a:r>
              <a:rPr sz="1800" spc="-90" dirty="0">
                <a:latin typeface="DejaVu Sans"/>
                <a:cs typeface="DejaVu Sans"/>
              </a:rPr>
              <a:t>Biliopancreatic</a:t>
            </a:r>
            <a:r>
              <a:rPr sz="1800" spc="-415" dirty="0">
                <a:latin typeface="DejaVu Sans"/>
                <a:cs typeface="DejaVu Sans"/>
              </a:rPr>
              <a:t> </a:t>
            </a:r>
            <a:r>
              <a:rPr sz="1800" spc="-95" dirty="0">
                <a:latin typeface="DejaVu Sans"/>
                <a:cs typeface="DejaVu Sans"/>
              </a:rPr>
              <a:t>diversion.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104775"/>
            <a:ext cx="2667000" cy="112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901953"/>
            <a:ext cx="7675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800" spc="-190" dirty="0">
                <a:solidFill>
                  <a:srgbClr val="D16248"/>
                </a:solidFill>
              </a:rPr>
              <a:t>	</a:t>
            </a:r>
            <a:r>
              <a:rPr sz="2400" spc="-150" dirty="0">
                <a:solidFill>
                  <a:srgbClr val="000000"/>
                </a:solidFill>
              </a:rPr>
              <a:t>Worldwide </a:t>
            </a:r>
            <a:r>
              <a:rPr sz="2400" spc="-155" dirty="0">
                <a:solidFill>
                  <a:srgbClr val="000000"/>
                </a:solidFill>
              </a:rPr>
              <a:t>obesity </a:t>
            </a:r>
            <a:r>
              <a:rPr sz="2400" spc="-240" dirty="0">
                <a:solidFill>
                  <a:srgbClr val="000000"/>
                </a:solidFill>
              </a:rPr>
              <a:t>has </a:t>
            </a:r>
            <a:r>
              <a:rPr sz="2400" spc="-195" dirty="0">
                <a:solidFill>
                  <a:srgbClr val="FF0000"/>
                </a:solidFill>
              </a:rPr>
              <a:t>more </a:t>
            </a:r>
            <a:r>
              <a:rPr sz="2400" spc="-160" dirty="0">
                <a:solidFill>
                  <a:srgbClr val="FF0000"/>
                </a:solidFill>
              </a:rPr>
              <a:t>than doubled </a:t>
            </a:r>
            <a:r>
              <a:rPr sz="2400" spc="-155" dirty="0">
                <a:solidFill>
                  <a:srgbClr val="FF0000"/>
                </a:solidFill>
              </a:rPr>
              <a:t>since</a:t>
            </a:r>
            <a:r>
              <a:rPr sz="2400" spc="330" dirty="0">
                <a:solidFill>
                  <a:srgbClr val="FF0000"/>
                </a:solidFill>
              </a:rPr>
              <a:t> </a:t>
            </a:r>
            <a:r>
              <a:rPr sz="2400" spc="-195" dirty="0">
                <a:solidFill>
                  <a:srgbClr val="FF0000"/>
                </a:solidFill>
              </a:rPr>
              <a:t>1980.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35940" y="1307338"/>
            <a:ext cx="7676515" cy="330707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5080" indent="-274320">
              <a:lnSpc>
                <a:spcPct val="90100"/>
              </a:lnSpc>
              <a:spcBef>
                <a:spcPts val="385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30" dirty="0">
                <a:latin typeface="DejaVu Sans"/>
                <a:cs typeface="DejaVu Sans"/>
              </a:rPr>
              <a:t>In </a:t>
            </a:r>
            <a:r>
              <a:rPr sz="2400" spc="-195" dirty="0">
                <a:latin typeface="DejaVu Sans"/>
                <a:cs typeface="DejaVu Sans"/>
              </a:rPr>
              <a:t>2008, </a:t>
            </a:r>
            <a:r>
              <a:rPr sz="2400" spc="-145" dirty="0">
                <a:solidFill>
                  <a:srgbClr val="FF0000"/>
                </a:solidFill>
                <a:latin typeface="DejaVu Sans"/>
                <a:cs typeface="DejaVu Sans"/>
              </a:rPr>
              <a:t>1.5 </a:t>
            </a:r>
            <a:r>
              <a:rPr sz="2400" spc="-75" dirty="0">
                <a:solidFill>
                  <a:srgbClr val="FF0000"/>
                </a:solidFill>
                <a:latin typeface="DejaVu Sans"/>
                <a:cs typeface="DejaVu Sans"/>
              </a:rPr>
              <a:t>billion </a:t>
            </a:r>
            <a:r>
              <a:rPr sz="2400" spc="-105" dirty="0">
                <a:solidFill>
                  <a:srgbClr val="FF0000"/>
                </a:solidFill>
                <a:latin typeface="DejaVu Sans"/>
                <a:cs typeface="DejaVu Sans"/>
              </a:rPr>
              <a:t>adults</a:t>
            </a:r>
            <a:r>
              <a:rPr sz="2400" spc="-105" dirty="0">
                <a:latin typeface="DejaVu Sans"/>
                <a:cs typeface="DejaVu Sans"/>
              </a:rPr>
              <a:t>, </a:t>
            </a:r>
            <a:r>
              <a:rPr sz="2400" spc="-275" dirty="0">
                <a:latin typeface="DejaVu Sans"/>
                <a:cs typeface="DejaVu Sans"/>
              </a:rPr>
              <a:t>20 </a:t>
            </a:r>
            <a:r>
              <a:rPr sz="2400" spc="-210" dirty="0">
                <a:latin typeface="DejaVu Sans"/>
                <a:cs typeface="DejaVu Sans"/>
              </a:rPr>
              <a:t>and </a:t>
            </a:r>
            <a:r>
              <a:rPr sz="2400" spc="-130" dirty="0">
                <a:latin typeface="DejaVu Sans"/>
                <a:cs typeface="DejaVu Sans"/>
              </a:rPr>
              <a:t>older, </a:t>
            </a:r>
            <a:r>
              <a:rPr sz="2400" spc="-150" dirty="0">
                <a:latin typeface="DejaVu Sans"/>
                <a:cs typeface="DejaVu Sans"/>
              </a:rPr>
              <a:t>were </a:t>
            </a:r>
            <a:r>
              <a:rPr sz="2400" spc="-150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DejaVu Sans"/>
                <a:cs typeface="DejaVu Sans"/>
              </a:rPr>
              <a:t>overweight</a:t>
            </a:r>
            <a:r>
              <a:rPr sz="2400" spc="-130" dirty="0">
                <a:latin typeface="DejaVu Sans"/>
                <a:cs typeface="DejaVu Sans"/>
              </a:rPr>
              <a:t>. </a:t>
            </a:r>
            <a:r>
              <a:rPr sz="2400" spc="-114" dirty="0">
                <a:latin typeface="DejaVu Sans"/>
                <a:cs typeface="DejaVu Sans"/>
              </a:rPr>
              <a:t>Of </a:t>
            </a:r>
            <a:r>
              <a:rPr sz="2400" spc="-170" dirty="0">
                <a:latin typeface="DejaVu Sans"/>
                <a:cs typeface="DejaVu Sans"/>
              </a:rPr>
              <a:t>these </a:t>
            </a:r>
            <a:r>
              <a:rPr sz="2400" spc="-165" dirty="0">
                <a:latin typeface="DejaVu Sans"/>
                <a:cs typeface="DejaVu Sans"/>
              </a:rPr>
              <a:t>over </a:t>
            </a:r>
            <a:r>
              <a:rPr sz="2400" spc="-275" dirty="0">
                <a:latin typeface="DejaVu Sans"/>
                <a:cs typeface="DejaVu Sans"/>
              </a:rPr>
              <a:t>200 </a:t>
            </a:r>
            <a:r>
              <a:rPr sz="2400" spc="-95" dirty="0">
                <a:latin typeface="DejaVu Sans"/>
                <a:cs typeface="DejaVu Sans"/>
              </a:rPr>
              <a:t>million </a:t>
            </a:r>
            <a:r>
              <a:rPr sz="2400" spc="-245" dirty="0">
                <a:latin typeface="DejaVu Sans"/>
                <a:cs typeface="DejaVu Sans"/>
              </a:rPr>
              <a:t>men </a:t>
            </a:r>
            <a:r>
              <a:rPr sz="2400" spc="-210" dirty="0">
                <a:latin typeface="DejaVu Sans"/>
                <a:cs typeface="DejaVu Sans"/>
              </a:rPr>
              <a:t>and </a:t>
            </a:r>
            <a:r>
              <a:rPr sz="2400" spc="-145" dirty="0">
                <a:latin typeface="DejaVu Sans"/>
                <a:cs typeface="DejaVu Sans"/>
              </a:rPr>
              <a:t>nearly  </a:t>
            </a:r>
            <a:r>
              <a:rPr sz="2400" spc="-275" dirty="0">
                <a:latin typeface="DejaVu Sans"/>
                <a:cs typeface="DejaVu Sans"/>
              </a:rPr>
              <a:t>300 </a:t>
            </a:r>
            <a:r>
              <a:rPr sz="2400" spc="-95" dirty="0">
                <a:latin typeface="DejaVu Sans"/>
                <a:cs typeface="DejaVu Sans"/>
              </a:rPr>
              <a:t>million </a:t>
            </a:r>
            <a:r>
              <a:rPr sz="2400" spc="-225" dirty="0">
                <a:latin typeface="DejaVu Sans"/>
                <a:cs typeface="DejaVu Sans"/>
              </a:rPr>
              <a:t>women </a:t>
            </a:r>
            <a:r>
              <a:rPr sz="2400" spc="-145" dirty="0">
                <a:latin typeface="DejaVu Sans"/>
                <a:cs typeface="DejaVu Sans"/>
              </a:rPr>
              <a:t>were</a:t>
            </a:r>
            <a:r>
              <a:rPr sz="2400" spc="-55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obese.</a:t>
            </a:r>
            <a:endParaRPr sz="2400">
              <a:latin typeface="DejaVu Sans"/>
              <a:cs typeface="DejaVu Sans"/>
            </a:endParaRPr>
          </a:p>
          <a:p>
            <a:pPr marL="286385" marR="77470" indent="-274320">
              <a:lnSpc>
                <a:spcPct val="90000"/>
              </a:lnSpc>
              <a:spcBef>
                <a:spcPts val="60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286385" algn="l"/>
                <a:tab pos="287020" algn="l"/>
              </a:tabLst>
            </a:pPr>
            <a:r>
              <a:rPr sz="2400" b="1" i="1" spc="80" dirty="0">
                <a:latin typeface="Nimbus Mono L"/>
                <a:cs typeface="Nimbus Mono L"/>
              </a:rPr>
              <a:t>65% </a:t>
            </a:r>
            <a:r>
              <a:rPr sz="2400" spc="-70" dirty="0">
                <a:latin typeface="DejaVu Sans"/>
                <a:cs typeface="DejaVu Sans"/>
              </a:rPr>
              <a:t>of </a:t>
            </a:r>
            <a:r>
              <a:rPr sz="2400" spc="-130" dirty="0">
                <a:latin typeface="DejaVu Sans"/>
                <a:cs typeface="DejaVu Sans"/>
              </a:rPr>
              <a:t>the </a:t>
            </a:r>
            <a:r>
              <a:rPr sz="2400" spc="-165" dirty="0">
                <a:latin typeface="DejaVu Sans"/>
                <a:cs typeface="DejaVu Sans"/>
              </a:rPr>
              <a:t>world's </a:t>
            </a:r>
            <a:r>
              <a:rPr sz="2400" spc="-135" dirty="0">
                <a:latin typeface="DejaVu Sans"/>
                <a:cs typeface="DejaVu Sans"/>
              </a:rPr>
              <a:t>population </a:t>
            </a:r>
            <a:r>
              <a:rPr sz="2400" spc="-90" dirty="0">
                <a:latin typeface="DejaVu Sans"/>
                <a:cs typeface="DejaVu Sans"/>
              </a:rPr>
              <a:t>live </a:t>
            </a:r>
            <a:r>
              <a:rPr sz="2400" spc="-100" dirty="0">
                <a:latin typeface="DejaVu Sans"/>
                <a:cs typeface="DejaVu Sans"/>
              </a:rPr>
              <a:t>in </a:t>
            </a:r>
            <a:r>
              <a:rPr sz="2400" spc="-140" dirty="0">
                <a:latin typeface="DejaVu Sans"/>
                <a:cs typeface="DejaVu Sans"/>
              </a:rPr>
              <a:t>countries</a:t>
            </a:r>
            <a:r>
              <a:rPr sz="2400" spc="-320" dirty="0"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where  </a:t>
            </a:r>
            <a:r>
              <a:rPr sz="2400" spc="-155" dirty="0">
                <a:latin typeface="DejaVu Sans"/>
                <a:cs typeface="DejaVu Sans"/>
              </a:rPr>
              <a:t>overweight </a:t>
            </a:r>
            <a:r>
              <a:rPr sz="2400" spc="-204" dirty="0">
                <a:latin typeface="DejaVu Sans"/>
                <a:cs typeface="DejaVu Sans"/>
              </a:rPr>
              <a:t>and</a:t>
            </a:r>
            <a:r>
              <a:rPr sz="2400" spc="-204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400" u="heavy" spc="-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DejaVu Sans"/>
                <a:cs typeface="DejaVu Sans"/>
              </a:rPr>
              <a:t>obesity </a:t>
            </a:r>
            <a:r>
              <a:rPr sz="2400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DejaVu Sans"/>
                <a:cs typeface="DejaVu Sans"/>
              </a:rPr>
              <a:t>kills </a:t>
            </a:r>
            <a:r>
              <a:rPr sz="2400" u="heavy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DejaVu Sans"/>
                <a:cs typeface="DejaVu Sans"/>
              </a:rPr>
              <a:t>more </a:t>
            </a:r>
            <a:r>
              <a:rPr sz="2400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DejaVu Sans"/>
                <a:cs typeface="DejaVu Sans"/>
              </a:rPr>
              <a:t>people </a:t>
            </a:r>
            <a:r>
              <a:rPr sz="2400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DejaVu Sans"/>
                <a:cs typeface="DejaVu Sans"/>
              </a:rPr>
              <a:t>than  </a:t>
            </a:r>
            <a:r>
              <a:rPr sz="2400" u="heavy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DejaVu Sans"/>
                <a:cs typeface="DejaVu Sans"/>
              </a:rPr>
              <a:t>underweight.</a:t>
            </a:r>
            <a:endParaRPr sz="2400">
              <a:latin typeface="DejaVu Sans"/>
              <a:cs typeface="DejaVu Sans"/>
            </a:endParaRPr>
          </a:p>
          <a:p>
            <a:pPr marL="286385" marR="106045" indent="-274320">
              <a:lnSpc>
                <a:spcPts val="2590"/>
              </a:lnSpc>
              <a:spcBef>
                <a:spcPts val="640"/>
              </a:spcBef>
              <a:buClr>
                <a:srgbClr val="D16248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400" spc="-155" dirty="0">
                <a:latin typeface="DejaVu Sans"/>
                <a:cs typeface="DejaVu Sans"/>
              </a:rPr>
              <a:t>Nearly </a:t>
            </a:r>
            <a:r>
              <a:rPr sz="2400" spc="-275" dirty="0">
                <a:latin typeface="DejaVu Sans"/>
                <a:cs typeface="DejaVu Sans"/>
              </a:rPr>
              <a:t>43 </a:t>
            </a:r>
            <a:r>
              <a:rPr sz="2400" spc="-95" dirty="0">
                <a:latin typeface="DejaVu Sans"/>
                <a:cs typeface="DejaVu Sans"/>
              </a:rPr>
              <a:t>million </a:t>
            </a:r>
            <a:r>
              <a:rPr sz="2400" spc="-120" dirty="0">
                <a:latin typeface="DejaVu Sans"/>
                <a:cs typeface="DejaVu Sans"/>
              </a:rPr>
              <a:t>children </a:t>
            </a:r>
            <a:r>
              <a:rPr sz="2400" spc="-175" dirty="0">
                <a:latin typeface="DejaVu Sans"/>
                <a:cs typeface="DejaVu Sans"/>
              </a:rPr>
              <a:t>under </a:t>
            </a:r>
            <a:r>
              <a:rPr sz="2400" spc="-130" dirty="0">
                <a:latin typeface="DejaVu Sans"/>
                <a:cs typeface="DejaVu Sans"/>
              </a:rPr>
              <a:t>the </a:t>
            </a:r>
            <a:r>
              <a:rPr sz="2400" spc="-240" dirty="0">
                <a:latin typeface="DejaVu Sans"/>
                <a:cs typeface="DejaVu Sans"/>
              </a:rPr>
              <a:t>age </a:t>
            </a:r>
            <a:r>
              <a:rPr sz="2400" spc="-70" dirty="0">
                <a:latin typeface="DejaVu Sans"/>
                <a:cs typeface="DejaVu Sans"/>
              </a:rPr>
              <a:t>of </a:t>
            </a:r>
            <a:r>
              <a:rPr sz="2400" spc="-90" dirty="0">
                <a:latin typeface="DejaVu Sans"/>
                <a:cs typeface="DejaVu Sans"/>
              </a:rPr>
              <a:t>five </a:t>
            </a:r>
            <a:r>
              <a:rPr sz="2400" spc="-145" dirty="0">
                <a:latin typeface="DejaVu Sans"/>
                <a:cs typeface="DejaVu Sans"/>
              </a:rPr>
              <a:t>were  </a:t>
            </a:r>
            <a:r>
              <a:rPr sz="2400" spc="-155" dirty="0">
                <a:latin typeface="DejaVu Sans"/>
                <a:cs typeface="DejaVu Sans"/>
              </a:rPr>
              <a:t>overweight </a:t>
            </a:r>
            <a:r>
              <a:rPr sz="2400" spc="-100" dirty="0">
                <a:latin typeface="DejaVu Sans"/>
                <a:cs typeface="DejaVu Sans"/>
              </a:rPr>
              <a:t>in</a:t>
            </a:r>
            <a:r>
              <a:rPr sz="2400" spc="65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2010.</a:t>
            </a:r>
            <a:endParaRPr sz="2400">
              <a:latin typeface="DejaVu Sans"/>
              <a:cs typeface="DejaVu Sans"/>
            </a:endParaRPr>
          </a:p>
          <a:p>
            <a:pPr marL="287020" indent="-274320">
              <a:lnSpc>
                <a:spcPct val="100000"/>
              </a:lnSpc>
              <a:spcBef>
                <a:spcPts val="215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286385" algn="l"/>
                <a:tab pos="287020" algn="l"/>
              </a:tabLst>
            </a:pPr>
            <a:r>
              <a:rPr sz="2800" b="1" spc="-325" dirty="0">
                <a:solidFill>
                  <a:srgbClr val="92D050"/>
                </a:solidFill>
                <a:latin typeface="DejaVu Sans"/>
                <a:cs typeface="DejaVu Sans"/>
              </a:rPr>
              <a:t>Obesity </a:t>
            </a:r>
            <a:r>
              <a:rPr sz="2800" b="1" spc="-300" dirty="0">
                <a:solidFill>
                  <a:srgbClr val="92D050"/>
                </a:solidFill>
                <a:latin typeface="DejaVu Sans"/>
                <a:cs typeface="DejaVu Sans"/>
              </a:rPr>
              <a:t>is</a:t>
            </a:r>
            <a:r>
              <a:rPr sz="2800" b="1" spc="50" dirty="0">
                <a:solidFill>
                  <a:srgbClr val="92D050"/>
                </a:solidFill>
                <a:latin typeface="DejaVu Sans"/>
                <a:cs typeface="DejaVu Sans"/>
              </a:rPr>
              <a:t> </a:t>
            </a:r>
            <a:r>
              <a:rPr sz="2800" b="1" spc="-280" dirty="0">
                <a:solidFill>
                  <a:srgbClr val="92D050"/>
                </a:solidFill>
                <a:latin typeface="DejaVu Sans"/>
                <a:cs typeface="DejaVu Sans"/>
              </a:rPr>
              <a:t>preventable.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4715" y="4076700"/>
            <a:ext cx="4506595" cy="536575"/>
            <a:chOff x="394715" y="4076700"/>
            <a:chExt cx="4506595" cy="536575"/>
          </a:xfrm>
        </p:grpSpPr>
        <p:sp>
          <p:nvSpPr>
            <p:cNvPr id="6" name="object 6"/>
            <p:cNvSpPr/>
            <p:nvPr/>
          </p:nvSpPr>
          <p:spPr>
            <a:xfrm>
              <a:off x="394715" y="4201668"/>
              <a:ext cx="452628" cy="411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075" y="4076700"/>
              <a:ext cx="4293108" cy="536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1534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43636"/>
            <a:ext cx="2366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40" dirty="0">
                <a:solidFill>
                  <a:srgbClr val="FFFF00"/>
                </a:solidFill>
                <a:latin typeface="DejaVu Sans"/>
                <a:cs typeface="DejaVu Sans"/>
              </a:rPr>
              <a:t>Remember</a:t>
            </a:r>
            <a:r>
              <a:rPr sz="2800" b="1" spc="-385" dirty="0">
                <a:solidFill>
                  <a:srgbClr val="FFFF00"/>
                </a:solidFill>
                <a:latin typeface="DejaVu Sans"/>
                <a:cs typeface="DejaVu Sans"/>
              </a:rPr>
              <a:t> </a:t>
            </a:r>
            <a:r>
              <a:rPr sz="2800" b="1" spc="-495" dirty="0">
                <a:solidFill>
                  <a:srgbClr val="FFFF00"/>
                </a:solidFill>
                <a:latin typeface="DejaVu Sans"/>
                <a:cs typeface="DejaVu Sans"/>
              </a:rPr>
              <a:t>me?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" y="19050"/>
            <a:ext cx="3533775" cy="86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540" y="1333922"/>
            <a:ext cx="8086725" cy="27089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70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311785" algn="l"/>
                <a:tab pos="312420" algn="l"/>
              </a:tabLst>
            </a:pPr>
            <a:r>
              <a:rPr sz="2600" b="1" spc="-325" dirty="0">
                <a:latin typeface="DejaVu Sans"/>
                <a:cs typeface="DejaVu Sans"/>
              </a:rPr>
              <a:t>Robbins </a:t>
            </a:r>
            <a:r>
              <a:rPr sz="2600" spc="-155" dirty="0">
                <a:latin typeface="DejaVu Sans"/>
                <a:cs typeface="DejaVu Sans"/>
              </a:rPr>
              <a:t>Pathologic </a:t>
            </a:r>
            <a:r>
              <a:rPr sz="2600" spc="-225" dirty="0">
                <a:latin typeface="DejaVu Sans"/>
                <a:cs typeface="DejaVu Sans"/>
              </a:rPr>
              <a:t>Basis </a:t>
            </a:r>
            <a:r>
              <a:rPr sz="2600" spc="-75" dirty="0">
                <a:latin typeface="DejaVu Sans"/>
                <a:cs typeface="DejaVu Sans"/>
              </a:rPr>
              <a:t>of </a:t>
            </a:r>
            <a:r>
              <a:rPr sz="2600" spc="-229" dirty="0">
                <a:latin typeface="DejaVu Sans"/>
                <a:cs typeface="DejaVu Sans"/>
              </a:rPr>
              <a:t>Disease </a:t>
            </a:r>
            <a:r>
              <a:rPr sz="2600" spc="-135" dirty="0">
                <a:latin typeface="DejaVu Sans"/>
                <a:cs typeface="DejaVu Sans"/>
              </a:rPr>
              <a:t>8</a:t>
            </a:r>
            <a:r>
              <a:rPr sz="2550" spc="-202" baseline="26143" dirty="0">
                <a:latin typeface="DejaVu Sans"/>
                <a:cs typeface="DejaVu Sans"/>
              </a:rPr>
              <a:t>th</a:t>
            </a:r>
            <a:r>
              <a:rPr sz="2550" spc="89" baseline="26143" dirty="0">
                <a:latin typeface="DejaVu Sans"/>
                <a:cs typeface="DejaVu Sans"/>
              </a:rPr>
              <a:t> </a:t>
            </a:r>
            <a:r>
              <a:rPr sz="2600" spc="-114" dirty="0">
                <a:latin typeface="DejaVu Sans"/>
                <a:cs typeface="DejaVu Sans"/>
              </a:rPr>
              <a:t>edition</a:t>
            </a:r>
            <a:endParaRPr sz="2600">
              <a:latin typeface="DejaVu Sans"/>
              <a:cs typeface="DejaVu Sans"/>
            </a:endParaRPr>
          </a:p>
          <a:p>
            <a:pPr marL="3124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311785" algn="l"/>
                <a:tab pos="312420" algn="l"/>
              </a:tabLst>
            </a:pPr>
            <a:r>
              <a:rPr sz="2600" b="1" spc="-295" dirty="0">
                <a:latin typeface="DejaVu Sans"/>
                <a:cs typeface="DejaVu Sans"/>
              </a:rPr>
              <a:t>Harrison’s </a:t>
            </a:r>
            <a:r>
              <a:rPr sz="2600" spc="-120" dirty="0">
                <a:latin typeface="DejaVu Sans"/>
                <a:cs typeface="DejaVu Sans"/>
              </a:rPr>
              <a:t>Internal </a:t>
            </a:r>
            <a:r>
              <a:rPr sz="2600" spc="-165" dirty="0">
                <a:latin typeface="DejaVu Sans"/>
                <a:cs typeface="DejaVu Sans"/>
              </a:rPr>
              <a:t>Medicine </a:t>
            </a:r>
            <a:r>
              <a:rPr sz="2600" spc="-170" dirty="0">
                <a:latin typeface="DejaVu Sans"/>
                <a:cs typeface="DejaVu Sans"/>
              </a:rPr>
              <a:t>17</a:t>
            </a:r>
            <a:r>
              <a:rPr sz="2550" spc="-254" baseline="26143" dirty="0">
                <a:latin typeface="DejaVu Sans"/>
                <a:cs typeface="DejaVu Sans"/>
              </a:rPr>
              <a:t>th</a:t>
            </a:r>
            <a:r>
              <a:rPr sz="2550" spc="270" baseline="26143" dirty="0">
                <a:latin typeface="DejaVu Sans"/>
                <a:cs typeface="DejaVu Sans"/>
              </a:rPr>
              <a:t> </a:t>
            </a:r>
            <a:r>
              <a:rPr sz="2600" spc="-114" dirty="0">
                <a:latin typeface="DejaVu Sans"/>
                <a:cs typeface="DejaVu Sans"/>
              </a:rPr>
              <a:t>edition</a:t>
            </a:r>
            <a:endParaRPr sz="2600">
              <a:latin typeface="DejaVu Sans"/>
              <a:cs typeface="DejaVu Sans"/>
            </a:endParaRPr>
          </a:p>
          <a:p>
            <a:pPr marL="312420" indent="-2743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311785" algn="l"/>
                <a:tab pos="312420" algn="l"/>
              </a:tabLst>
            </a:pPr>
            <a:r>
              <a:rPr sz="2600" b="1" spc="-450" dirty="0">
                <a:latin typeface="DejaVu Sans"/>
                <a:cs typeface="DejaVu Sans"/>
              </a:rPr>
              <a:t>WHO </a:t>
            </a:r>
            <a:r>
              <a:rPr sz="2600" spc="15" dirty="0">
                <a:latin typeface="DejaVu Sans"/>
                <a:cs typeface="DejaVu Sans"/>
              </a:rPr>
              <a:t>- </a:t>
            </a:r>
            <a:r>
              <a:rPr sz="2600" b="1" spc="-300" dirty="0">
                <a:latin typeface="DejaVu Sans"/>
                <a:cs typeface="DejaVu Sans"/>
              </a:rPr>
              <a:t>Obesity </a:t>
            </a:r>
            <a:r>
              <a:rPr sz="2600" b="1" spc="-345" dirty="0">
                <a:latin typeface="DejaVu Sans"/>
                <a:cs typeface="DejaVu Sans"/>
              </a:rPr>
              <a:t>and</a:t>
            </a:r>
            <a:r>
              <a:rPr sz="2600" b="1" spc="-160" dirty="0">
                <a:latin typeface="DejaVu Sans"/>
                <a:cs typeface="DejaVu Sans"/>
              </a:rPr>
              <a:t> </a:t>
            </a:r>
            <a:r>
              <a:rPr sz="2600" b="1" spc="-290" dirty="0">
                <a:latin typeface="DejaVu Sans"/>
                <a:cs typeface="DejaVu Sans"/>
              </a:rPr>
              <a:t>overweight</a:t>
            </a:r>
            <a:endParaRPr sz="2600">
              <a:latin typeface="DejaVu Sans"/>
              <a:cs typeface="DejaVu Sans"/>
            </a:endParaRPr>
          </a:p>
          <a:p>
            <a:pPr marL="311785">
              <a:lnSpc>
                <a:spcPct val="100000"/>
              </a:lnSpc>
            </a:pPr>
            <a:r>
              <a:rPr sz="2600" spc="-85" dirty="0">
                <a:latin typeface="DejaVu Sans"/>
                <a:cs typeface="DejaVu Sans"/>
                <a:hlinkClick r:id="rId3"/>
              </a:rPr>
              <a:t>http://www.who.int/mediacentre/factsheets/fs311</a:t>
            </a:r>
            <a:endParaRPr sz="2600">
              <a:latin typeface="DejaVu Sans"/>
              <a:cs typeface="DejaVu Sans"/>
            </a:endParaRPr>
          </a:p>
          <a:p>
            <a:pPr marL="311785">
              <a:lnSpc>
                <a:spcPct val="100000"/>
              </a:lnSpc>
            </a:pPr>
            <a:r>
              <a:rPr sz="2600" spc="-55" dirty="0">
                <a:latin typeface="DejaVu Sans"/>
                <a:cs typeface="DejaVu Sans"/>
              </a:rPr>
              <a:t>/en/index.html</a:t>
            </a:r>
            <a:endParaRPr sz="2600">
              <a:latin typeface="DejaVu Sans"/>
              <a:cs typeface="DejaVu Sans"/>
            </a:endParaRPr>
          </a:p>
          <a:p>
            <a:pPr marL="312420" indent="-274320">
              <a:lnSpc>
                <a:spcPct val="100000"/>
              </a:lnSpc>
              <a:spcBef>
                <a:spcPts val="605"/>
              </a:spcBef>
              <a:buClr>
                <a:srgbClr val="D16248"/>
              </a:buClr>
              <a:buSzPct val="75000"/>
              <a:buFont typeface="DejaVu Sans"/>
              <a:buChar char=""/>
              <a:tabLst>
                <a:tab pos="311785" algn="l"/>
                <a:tab pos="312420" algn="l"/>
              </a:tabLst>
            </a:pPr>
            <a:r>
              <a:rPr sz="2600" b="1" spc="-285" dirty="0">
                <a:latin typeface="DejaVu Sans"/>
                <a:cs typeface="DejaVu Sans"/>
              </a:rPr>
              <a:t>Wikipedia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895350"/>
              <a:ext cx="3857625" cy="2400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44901" y="0"/>
              <a:ext cx="5999098" cy="51434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2132"/>
            <a:ext cx="3212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10" dirty="0">
                <a:solidFill>
                  <a:srgbClr val="FFFF00"/>
                </a:solidFill>
              </a:rPr>
              <a:t>WHO</a:t>
            </a:r>
            <a:r>
              <a:rPr sz="3200" spc="-270" dirty="0">
                <a:solidFill>
                  <a:srgbClr val="FFFF00"/>
                </a:solidFill>
              </a:rPr>
              <a:t> </a:t>
            </a:r>
            <a:r>
              <a:rPr sz="3200" spc="-315" dirty="0">
                <a:solidFill>
                  <a:srgbClr val="FFFF00"/>
                </a:solidFill>
              </a:rPr>
              <a:t>Classification</a:t>
            </a:r>
            <a:endParaRPr sz="3200"/>
          </a:p>
        </p:txBody>
      </p:sp>
      <p:sp>
        <p:nvSpPr>
          <p:cNvPr id="12" name="object 1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665480" algn="r">
              <a:lnSpc>
                <a:spcPct val="100000"/>
              </a:lnSpc>
              <a:spcBef>
                <a:spcPts val="305"/>
              </a:spcBef>
            </a:pPr>
            <a:r>
              <a:rPr spc="-630" dirty="0"/>
              <a:t>&lt;</a:t>
            </a:r>
            <a:r>
              <a:rPr spc="-535" dirty="0"/>
              <a:t>1</a:t>
            </a:r>
            <a:r>
              <a:rPr spc="-250" dirty="0"/>
              <a:t>8.5</a:t>
            </a:r>
          </a:p>
          <a:p>
            <a:pPr marR="580390" algn="r">
              <a:lnSpc>
                <a:spcPct val="100000"/>
              </a:lnSpc>
              <a:spcBef>
                <a:spcPts val="170"/>
              </a:spcBef>
              <a:tabLst>
                <a:tab pos="274320" algn="l"/>
              </a:tabLst>
            </a:pPr>
            <a:r>
              <a:rPr sz="2100" b="0" spc="-225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800" spc="-245" dirty="0"/>
              <a:t>18.5</a:t>
            </a:r>
            <a:r>
              <a:rPr sz="2800" spc="-135" dirty="0"/>
              <a:t>-</a:t>
            </a:r>
            <a:r>
              <a:rPr sz="2800" spc="-245" dirty="0"/>
              <a:t>24.9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287020" algn="l"/>
              </a:tabLst>
            </a:pPr>
            <a:r>
              <a:rPr sz="2100" b="0" spc="-225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800" spc="-245" dirty="0"/>
              <a:t>25-29.9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  <a:tabLst>
                <a:tab pos="287020" algn="l"/>
              </a:tabLst>
            </a:pPr>
            <a:r>
              <a:rPr sz="2100" b="0" spc="-225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800" spc="-245" dirty="0"/>
              <a:t>30-34.9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287020" algn="l"/>
              </a:tabLst>
            </a:pPr>
            <a:r>
              <a:rPr sz="2100" b="0" spc="-225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800" spc="-245" dirty="0"/>
              <a:t>35-39.9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287020" algn="l"/>
              </a:tabLst>
            </a:pPr>
            <a:r>
              <a:rPr sz="2100" b="0" spc="-225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800" spc="-245" dirty="0"/>
              <a:t>40-49.9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287020" algn="l"/>
              </a:tabLst>
            </a:pPr>
            <a:r>
              <a:rPr sz="2100" b="0" spc="-225" dirty="0">
                <a:solidFill>
                  <a:srgbClr val="CCB400"/>
                </a:solidFill>
                <a:latin typeface="DejaVu Sans"/>
                <a:cs typeface="DejaVu Sans"/>
              </a:rPr>
              <a:t>	</a:t>
            </a:r>
            <a:r>
              <a:rPr sz="2800" spc="-310" dirty="0"/>
              <a:t>50 </a:t>
            </a:r>
            <a:r>
              <a:rPr sz="2800" spc="-375" dirty="0"/>
              <a:t>and</a:t>
            </a:r>
            <a:r>
              <a:rPr sz="2800" spc="-80" dirty="0"/>
              <a:t> </a:t>
            </a:r>
            <a:r>
              <a:rPr sz="2800" spc="-355" dirty="0"/>
              <a:t>above</a:t>
            </a:r>
            <a:endParaRPr sz="2800">
              <a:latin typeface="DejaVu Sans"/>
              <a:cs typeface="DejaVu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5759" y="780287"/>
            <a:ext cx="1522730" cy="684530"/>
            <a:chOff x="365759" y="780287"/>
            <a:chExt cx="1522730" cy="684530"/>
          </a:xfrm>
        </p:grpSpPr>
        <p:sp>
          <p:nvSpPr>
            <p:cNvPr id="4" name="object 4"/>
            <p:cNvSpPr/>
            <p:nvPr/>
          </p:nvSpPr>
          <p:spPr>
            <a:xfrm>
              <a:off x="365759" y="925067"/>
              <a:ext cx="557784" cy="5090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371" y="780287"/>
              <a:ext cx="1197864" cy="661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1163" y="1345691"/>
              <a:ext cx="737615" cy="118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078223" y="780287"/>
            <a:ext cx="3049905" cy="684530"/>
            <a:chOff x="4078223" y="780287"/>
            <a:chExt cx="3049905" cy="684530"/>
          </a:xfrm>
        </p:grpSpPr>
        <p:sp>
          <p:nvSpPr>
            <p:cNvPr id="8" name="object 8"/>
            <p:cNvSpPr/>
            <p:nvPr/>
          </p:nvSpPr>
          <p:spPr>
            <a:xfrm>
              <a:off x="4078223" y="780287"/>
              <a:ext cx="3049524" cy="661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19015" y="1345691"/>
              <a:ext cx="2589276" cy="1188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886713"/>
            <a:ext cx="1079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7034" algn="l"/>
              </a:tabLst>
            </a:pPr>
            <a:r>
              <a:rPr sz="2400" spc="-250" dirty="0">
                <a:solidFill>
                  <a:srgbClr val="D16248"/>
                </a:solidFill>
                <a:latin typeface="DejaVu Sans"/>
                <a:cs typeface="DejaVu Sans"/>
              </a:rPr>
              <a:t>	</a:t>
            </a:r>
            <a:r>
              <a:rPr sz="3200" b="1" u="heavy" spc="-54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DejaVu Sans"/>
                <a:cs typeface="DejaVu Sans"/>
              </a:rPr>
              <a:t>BMI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014854"/>
            <a:ext cx="18986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250" dirty="0">
                <a:solidFill>
                  <a:srgbClr val="D16248"/>
                </a:solidFill>
                <a:latin typeface="DejaVu Sans"/>
                <a:cs typeface="DejaVu Sans"/>
              </a:rPr>
              <a:t>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9142" y="886713"/>
            <a:ext cx="3432810" cy="423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315" dirty="0">
                <a:solidFill>
                  <a:srgbClr val="00A2D5"/>
                </a:solidFill>
                <a:uFill>
                  <a:solidFill>
                    <a:srgbClr val="00A2D5"/>
                  </a:solidFill>
                </a:uFill>
                <a:latin typeface="DejaVu Sans"/>
                <a:cs typeface="DejaVu Sans"/>
              </a:rPr>
              <a:t>Classification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DejaVu Sans"/>
              <a:cs typeface="DejaVu Sans"/>
            </a:endParaRPr>
          </a:p>
          <a:p>
            <a:pPr marL="843280" marR="5080" indent="21590">
              <a:lnSpc>
                <a:spcPct val="104800"/>
              </a:lnSpc>
            </a:pPr>
            <a:r>
              <a:rPr sz="3200" b="1" spc="-370" dirty="0">
                <a:solidFill>
                  <a:srgbClr val="404040"/>
                </a:solidFill>
                <a:latin typeface="DejaVu Sans"/>
                <a:cs typeface="DejaVu Sans"/>
              </a:rPr>
              <a:t>Underweight  </a:t>
            </a:r>
            <a:r>
              <a:rPr sz="2800" b="1" spc="-345" dirty="0">
                <a:solidFill>
                  <a:srgbClr val="404040"/>
                </a:solidFill>
                <a:latin typeface="DejaVu Sans"/>
                <a:cs typeface="DejaVu Sans"/>
              </a:rPr>
              <a:t>Normal </a:t>
            </a:r>
            <a:r>
              <a:rPr sz="2800" b="1" spc="-330" dirty="0">
                <a:solidFill>
                  <a:srgbClr val="404040"/>
                </a:solidFill>
                <a:latin typeface="DejaVu Sans"/>
                <a:cs typeface="DejaVu Sans"/>
              </a:rPr>
              <a:t>weight  </a:t>
            </a:r>
            <a:r>
              <a:rPr sz="2800" b="1" spc="-325" dirty="0">
                <a:solidFill>
                  <a:srgbClr val="404040"/>
                </a:solidFill>
                <a:latin typeface="DejaVu Sans"/>
                <a:cs typeface="DejaVu Sans"/>
              </a:rPr>
              <a:t>Overweight  Obesity </a:t>
            </a:r>
            <a:r>
              <a:rPr sz="2800" b="1" spc="-365" dirty="0">
                <a:solidFill>
                  <a:srgbClr val="404040"/>
                </a:solidFill>
                <a:latin typeface="DejaVu Sans"/>
                <a:cs typeface="DejaVu Sans"/>
              </a:rPr>
              <a:t>Class </a:t>
            </a:r>
            <a:r>
              <a:rPr sz="2800" b="1" spc="-265" dirty="0">
                <a:solidFill>
                  <a:srgbClr val="404040"/>
                </a:solidFill>
                <a:latin typeface="DejaVu Sans"/>
                <a:cs typeface="DejaVu Sans"/>
              </a:rPr>
              <a:t>I  </a:t>
            </a:r>
            <a:r>
              <a:rPr sz="2800" b="1" spc="-325" dirty="0">
                <a:solidFill>
                  <a:srgbClr val="404040"/>
                </a:solidFill>
                <a:latin typeface="DejaVu Sans"/>
                <a:cs typeface="DejaVu Sans"/>
              </a:rPr>
              <a:t>Obesity </a:t>
            </a:r>
            <a:r>
              <a:rPr sz="2800" b="1" spc="-365" dirty="0">
                <a:solidFill>
                  <a:srgbClr val="404040"/>
                </a:solidFill>
                <a:latin typeface="DejaVu Sans"/>
                <a:cs typeface="DejaVu Sans"/>
              </a:rPr>
              <a:t>Class </a:t>
            </a:r>
            <a:r>
              <a:rPr sz="2800" b="1" spc="-270" dirty="0">
                <a:solidFill>
                  <a:srgbClr val="404040"/>
                </a:solidFill>
                <a:latin typeface="DejaVu Sans"/>
                <a:cs typeface="DejaVu Sans"/>
              </a:rPr>
              <a:t>II  </a:t>
            </a:r>
            <a:r>
              <a:rPr sz="2800" b="1" spc="-325" dirty="0">
                <a:solidFill>
                  <a:srgbClr val="404040"/>
                </a:solidFill>
                <a:latin typeface="DejaVu Sans"/>
                <a:cs typeface="DejaVu Sans"/>
              </a:rPr>
              <a:t>Obesity </a:t>
            </a:r>
            <a:r>
              <a:rPr sz="2800" b="1" spc="-365" dirty="0">
                <a:solidFill>
                  <a:srgbClr val="404040"/>
                </a:solidFill>
                <a:latin typeface="DejaVu Sans"/>
                <a:cs typeface="DejaVu Sans"/>
              </a:rPr>
              <a:t>Class </a:t>
            </a:r>
            <a:r>
              <a:rPr sz="2800" b="1" spc="-270" dirty="0">
                <a:solidFill>
                  <a:srgbClr val="404040"/>
                </a:solidFill>
                <a:latin typeface="DejaVu Sans"/>
                <a:cs typeface="DejaVu Sans"/>
              </a:rPr>
              <a:t>III  </a:t>
            </a:r>
            <a:r>
              <a:rPr sz="2800" b="1" spc="-360" dirty="0">
                <a:solidFill>
                  <a:srgbClr val="404040"/>
                </a:solidFill>
                <a:latin typeface="DejaVu Sans"/>
                <a:cs typeface="DejaVu Sans"/>
              </a:rPr>
              <a:t>Super</a:t>
            </a:r>
            <a:r>
              <a:rPr sz="2800" b="1" spc="-165" dirty="0">
                <a:solidFill>
                  <a:srgbClr val="404040"/>
                </a:solidFill>
                <a:latin typeface="DejaVu Sans"/>
                <a:cs typeface="DejaVu Sans"/>
              </a:rPr>
              <a:t> </a:t>
            </a:r>
            <a:r>
              <a:rPr sz="2800" b="1" spc="-325" dirty="0">
                <a:solidFill>
                  <a:srgbClr val="404040"/>
                </a:solidFill>
                <a:latin typeface="DejaVu Sans"/>
                <a:cs typeface="DejaVu Sans"/>
              </a:rPr>
              <a:t>Obesity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857249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12700">
              <a:solidFill>
                <a:srgbClr val="CCB4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54367" y="4824158"/>
            <a:ext cx="120650" cy="143510"/>
          </a:xfrm>
          <a:custGeom>
            <a:avLst/>
            <a:gdLst/>
            <a:ahLst/>
            <a:cxnLst/>
            <a:rect l="l" t="t" r="r" b="b"/>
            <a:pathLst>
              <a:path w="120650" h="143510">
                <a:moveTo>
                  <a:pt x="0" y="0"/>
                </a:moveTo>
                <a:lnTo>
                  <a:pt x="0" y="143128"/>
                </a:lnTo>
                <a:lnTo>
                  <a:pt x="120319" y="71564"/>
                </a:lnTo>
                <a:lnTo>
                  <a:pt x="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68224" y="196595"/>
            <a:ext cx="1315720" cy="662940"/>
            <a:chOff x="268224" y="196595"/>
            <a:chExt cx="1315720" cy="662940"/>
          </a:xfrm>
        </p:grpSpPr>
        <p:sp>
          <p:nvSpPr>
            <p:cNvPr id="7" name="object 7"/>
            <p:cNvSpPr/>
            <p:nvPr/>
          </p:nvSpPr>
          <p:spPr>
            <a:xfrm>
              <a:off x="268224" y="196595"/>
              <a:ext cx="1315212" cy="662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2831" y="422529"/>
              <a:ext cx="766699" cy="314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2090" y="857250"/>
          <a:ext cx="8474709" cy="1063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10"/>
                <a:gridCol w="6473190"/>
                <a:gridCol w="1756409"/>
              </a:tblGrid>
              <a:tr h="388507">
                <a:tc>
                  <a:txBody>
                    <a:bodyPr/>
                    <a:lstStyle/>
                    <a:p>
                      <a:pPr marL="31750">
                        <a:lnSpc>
                          <a:spcPts val="2150"/>
                        </a:lnSpc>
                        <a:spcBef>
                          <a:spcPts val="810"/>
                        </a:spcBef>
                      </a:pPr>
                      <a:r>
                        <a:rPr sz="1800" dirty="0">
                          <a:solidFill>
                            <a:srgbClr val="D16248"/>
                          </a:solidFill>
                          <a:latin typeface="DejaVu Sans"/>
                          <a:cs typeface="DejaVu Sans"/>
                        </a:rPr>
                        <a:t>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2750"/>
                        </a:lnSpc>
                        <a:spcBef>
                          <a:spcPts val="210"/>
                        </a:spcBef>
                      </a:pPr>
                      <a:r>
                        <a:rPr sz="2400" b="1" spc="-325" dirty="0">
                          <a:latin typeface="DejaVu Sans"/>
                          <a:cs typeface="DejaVu Sans"/>
                        </a:rPr>
                        <a:t>Values </a:t>
                      </a:r>
                      <a:r>
                        <a:rPr sz="2400" b="1" spc="-250" dirty="0">
                          <a:latin typeface="DejaVu Sans"/>
                          <a:cs typeface="DejaVu Sans"/>
                        </a:rPr>
                        <a:t>are </a:t>
                      </a:r>
                      <a:r>
                        <a:rPr sz="2400" b="1" spc="-370" dirty="0">
                          <a:latin typeface="DejaVu Sans"/>
                          <a:cs typeface="DejaVu Sans"/>
                        </a:rPr>
                        <a:t>age </a:t>
                      </a:r>
                      <a:r>
                        <a:rPr sz="2400" b="1" spc="-270" dirty="0">
                          <a:latin typeface="DejaVu Sans"/>
                          <a:cs typeface="DejaVu Sans"/>
                        </a:rPr>
                        <a:t>independent </a:t>
                      </a:r>
                      <a:r>
                        <a:rPr sz="2400" b="1" spc="-400" dirty="0">
                          <a:latin typeface="DejaVu Sans"/>
                          <a:cs typeface="DejaVu Sans"/>
                        </a:rPr>
                        <a:t>&amp; </a:t>
                      </a:r>
                      <a:r>
                        <a:rPr sz="2400" b="1" spc="-355" dirty="0">
                          <a:latin typeface="DejaVu Sans"/>
                          <a:cs typeface="DejaVu Sans"/>
                        </a:rPr>
                        <a:t>same </a:t>
                      </a:r>
                      <a:r>
                        <a:rPr sz="2400" b="1" spc="-204" dirty="0">
                          <a:latin typeface="DejaVu Sans"/>
                          <a:cs typeface="DejaVu Sans"/>
                        </a:rPr>
                        <a:t>for</a:t>
                      </a:r>
                      <a:r>
                        <a:rPr sz="2400" b="1" spc="-31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b="1" spc="-280" dirty="0">
                          <a:latin typeface="DejaVu Sans"/>
                          <a:cs typeface="DejaVu Sans"/>
                        </a:rPr>
                        <a:t>both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CCB4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750"/>
                        </a:lnSpc>
                        <a:spcBef>
                          <a:spcPts val="210"/>
                        </a:spcBef>
                      </a:pPr>
                      <a:r>
                        <a:rPr sz="2400" b="1" spc="-260" dirty="0">
                          <a:latin typeface="DejaVu Sans"/>
                          <a:cs typeface="DejaVu Sans"/>
                        </a:rPr>
                        <a:t>sexes.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CCB400"/>
                      </a:solidFill>
                      <a:prstDash val="solid"/>
                    </a:lnT>
                  </a:tcPr>
                </a:tc>
              </a:tr>
              <a:tr h="332325">
                <a:tc>
                  <a:txBody>
                    <a:bodyPr/>
                    <a:lstStyle/>
                    <a:p>
                      <a:pPr marL="31750">
                        <a:lnSpc>
                          <a:spcPts val="2150"/>
                        </a:lnSpc>
                        <a:spcBef>
                          <a:spcPts val="365"/>
                        </a:spcBef>
                      </a:pPr>
                      <a:r>
                        <a:rPr sz="1800" dirty="0">
                          <a:solidFill>
                            <a:srgbClr val="D16248"/>
                          </a:solidFill>
                          <a:latin typeface="DejaVu Sans"/>
                          <a:cs typeface="DejaVu Sans"/>
                        </a:rPr>
                        <a:t>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2515"/>
                        </a:lnSpc>
                      </a:pPr>
                      <a:r>
                        <a:rPr sz="2400" b="1" spc="-270" dirty="0">
                          <a:latin typeface="DejaVu Sans"/>
                          <a:cs typeface="DejaVu Sans"/>
                        </a:rPr>
                        <a:t>At </a:t>
                      </a:r>
                      <a:r>
                        <a:rPr sz="2400" b="1" spc="-240" dirty="0">
                          <a:latin typeface="DejaVu Sans"/>
                          <a:cs typeface="DejaVu Sans"/>
                        </a:rPr>
                        <a:t>similar </a:t>
                      </a:r>
                      <a:r>
                        <a:rPr sz="2400" b="1" spc="-320" dirty="0">
                          <a:latin typeface="DejaVu Sans"/>
                          <a:cs typeface="DejaVu Sans"/>
                        </a:rPr>
                        <a:t>BMI, </a:t>
                      </a:r>
                      <a:r>
                        <a:rPr sz="2400" b="1" spc="-235" dirty="0">
                          <a:solidFill>
                            <a:srgbClr val="00AF50"/>
                          </a:solidFill>
                          <a:latin typeface="DejaVu Sans"/>
                          <a:cs typeface="DejaVu Sans"/>
                        </a:rPr>
                        <a:t>fat </a:t>
                      </a:r>
                      <a:r>
                        <a:rPr sz="2400" b="1" spc="-250" dirty="0">
                          <a:solidFill>
                            <a:srgbClr val="00AF50"/>
                          </a:solidFill>
                          <a:latin typeface="DejaVu Sans"/>
                          <a:cs typeface="DejaVu Sans"/>
                        </a:rPr>
                        <a:t>content </a:t>
                      </a:r>
                      <a:r>
                        <a:rPr sz="2400" b="1" spc="-200" dirty="0">
                          <a:solidFill>
                            <a:srgbClr val="00AF50"/>
                          </a:solidFill>
                          <a:latin typeface="DejaVu Sans"/>
                          <a:cs typeface="DejaVu Sans"/>
                        </a:rPr>
                        <a:t>in </a:t>
                      </a:r>
                      <a:r>
                        <a:rPr sz="2400" b="1" spc="-325" dirty="0">
                          <a:solidFill>
                            <a:srgbClr val="00AF50"/>
                          </a:solidFill>
                          <a:latin typeface="DejaVu Sans"/>
                          <a:cs typeface="DejaVu Sans"/>
                        </a:rPr>
                        <a:t>women </a:t>
                      </a:r>
                      <a:r>
                        <a:rPr sz="2400" b="1" spc="-605" dirty="0">
                          <a:solidFill>
                            <a:srgbClr val="00AF50"/>
                          </a:solidFill>
                          <a:latin typeface="DejaVu Sans"/>
                          <a:cs typeface="DejaVu Sans"/>
                        </a:rPr>
                        <a:t>&gt;</a:t>
                      </a:r>
                      <a:r>
                        <a:rPr sz="2400" b="1" spc="-380" dirty="0">
                          <a:solidFill>
                            <a:srgbClr val="00AF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b="1" spc="-325" dirty="0">
                          <a:solidFill>
                            <a:srgbClr val="00AF50"/>
                          </a:solidFill>
                          <a:latin typeface="DejaVu Sans"/>
                          <a:cs typeface="DejaVu Sans"/>
                        </a:rPr>
                        <a:t>men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DejaVu Serif"/>
                        <a:cs typeface="DejaVu Serif"/>
                      </a:endParaRPr>
                    </a:p>
                  </a:txBody>
                  <a:tcPr marL="0" marR="0" marT="0" marB="0"/>
                </a:tc>
              </a:tr>
              <a:tr h="3430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dirty="0">
                          <a:solidFill>
                            <a:srgbClr val="D16248"/>
                          </a:solidFill>
                          <a:latin typeface="DejaVu Sans"/>
                          <a:cs typeface="DejaVu Sans"/>
                        </a:rPr>
                        <a:t></a:t>
                      </a:r>
                      <a:endParaRPr sz="1800">
                        <a:latin typeface="DejaVu Sans"/>
                        <a:cs typeface="DejaVu Sans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2600"/>
                        </a:lnSpc>
                      </a:pPr>
                      <a:r>
                        <a:rPr sz="2400" b="1" spc="-415" dirty="0">
                          <a:latin typeface="DejaVu Sans"/>
                          <a:cs typeface="DejaVu Sans"/>
                        </a:rPr>
                        <a:t>BMI </a:t>
                      </a:r>
                      <a:r>
                        <a:rPr sz="2400" b="1" spc="-270" dirty="0">
                          <a:solidFill>
                            <a:srgbClr val="00AF50"/>
                          </a:solidFill>
                          <a:latin typeface="DejaVu Sans"/>
                          <a:cs typeface="DejaVu Sans"/>
                        </a:rPr>
                        <a:t>30 </a:t>
                      </a:r>
                      <a:r>
                        <a:rPr sz="2400" b="1" spc="-254" dirty="0">
                          <a:latin typeface="DejaVu Sans"/>
                          <a:cs typeface="DejaVu Sans"/>
                        </a:rPr>
                        <a:t>is </a:t>
                      </a:r>
                      <a:r>
                        <a:rPr sz="2400" b="1" spc="-260" dirty="0">
                          <a:latin typeface="DejaVu Sans"/>
                          <a:cs typeface="DejaVu Sans"/>
                        </a:rPr>
                        <a:t>threshold </a:t>
                      </a:r>
                      <a:r>
                        <a:rPr sz="2400" b="1" spc="-204" dirty="0">
                          <a:latin typeface="DejaVu Sans"/>
                          <a:cs typeface="DejaVu Sans"/>
                        </a:rPr>
                        <a:t>for</a:t>
                      </a:r>
                      <a:r>
                        <a:rPr sz="2400" b="1" spc="20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b="1" spc="-270" dirty="0">
                          <a:latin typeface="DejaVu Sans"/>
                          <a:cs typeface="DejaVu Sans"/>
                        </a:rPr>
                        <a:t>obesity.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DejaVu Serif"/>
                        <a:cs typeface="DejaVu Serif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31140" y="2200478"/>
            <a:ext cx="8468360" cy="259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800" spc="-190" dirty="0">
                <a:solidFill>
                  <a:srgbClr val="D16248"/>
                </a:solidFill>
                <a:latin typeface="DejaVu Sans"/>
                <a:cs typeface="DejaVu Sans"/>
              </a:rPr>
              <a:t>	</a:t>
            </a:r>
            <a:r>
              <a:rPr sz="2400" b="1" spc="-415" dirty="0">
                <a:latin typeface="DejaVu Sans"/>
                <a:cs typeface="DejaVu Sans"/>
              </a:rPr>
              <a:t>BMI </a:t>
            </a:r>
            <a:r>
              <a:rPr sz="2400" b="1" spc="-265" dirty="0">
                <a:solidFill>
                  <a:srgbClr val="00AF50"/>
                </a:solidFill>
                <a:latin typeface="DejaVu Sans"/>
                <a:cs typeface="DejaVu Sans"/>
              </a:rPr>
              <a:t>25 </a:t>
            </a:r>
            <a:r>
              <a:rPr sz="2400" b="1" spc="-114" dirty="0">
                <a:solidFill>
                  <a:srgbClr val="00AF50"/>
                </a:solidFill>
                <a:latin typeface="DejaVu Sans"/>
                <a:cs typeface="DejaVu Sans"/>
              </a:rPr>
              <a:t>- </a:t>
            </a:r>
            <a:r>
              <a:rPr sz="2400" b="1" spc="-265" dirty="0">
                <a:solidFill>
                  <a:srgbClr val="00AF50"/>
                </a:solidFill>
                <a:latin typeface="DejaVu Sans"/>
                <a:cs typeface="DejaVu Sans"/>
              </a:rPr>
              <a:t>30 </a:t>
            </a:r>
            <a:r>
              <a:rPr sz="2400" b="1" spc="-245" dirty="0">
                <a:latin typeface="DejaVu Sans"/>
                <a:cs typeface="DejaVu Sans"/>
              </a:rPr>
              <a:t>medically significant </a:t>
            </a:r>
            <a:r>
              <a:rPr sz="2400" b="1" spc="-400" dirty="0">
                <a:latin typeface="DejaVu Sans"/>
                <a:cs typeface="DejaVu Sans"/>
              </a:rPr>
              <a:t>&amp;</a:t>
            </a:r>
            <a:r>
              <a:rPr sz="2400" b="1" spc="-40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400" b="1" u="heavy" spc="-2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DejaVu Sans"/>
                <a:cs typeface="DejaVu Sans"/>
              </a:rPr>
              <a:t>requires</a:t>
            </a:r>
            <a:r>
              <a:rPr sz="2400" b="1" u="heavy" spc="9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DejaVu Sans"/>
                <a:cs typeface="DejaVu Sans"/>
              </a:rPr>
              <a:t>intervention</a:t>
            </a:r>
            <a:endParaRPr sz="2400">
              <a:latin typeface="DejaVu Sans"/>
              <a:cs typeface="DejaVu Sans"/>
            </a:endParaRPr>
          </a:p>
          <a:p>
            <a:pPr marL="286385" marR="46990" indent="-274320">
              <a:lnSpc>
                <a:spcPts val="2500"/>
              </a:lnSpc>
              <a:spcBef>
                <a:spcPts val="560"/>
              </a:spcBef>
              <a:buClr>
                <a:srgbClr val="D16248"/>
              </a:buClr>
              <a:buSzPct val="75000"/>
              <a:buFont typeface="DejaVu Sans"/>
              <a:buChar char="•"/>
              <a:tabLst>
                <a:tab pos="286385" algn="l"/>
                <a:tab pos="287020" algn="l"/>
              </a:tabLst>
            </a:pPr>
            <a:r>
              <a:rPr sz="2600" b="1" spc="-290" dirty="0">
                <a:latin typeface="DejaVu Sans"/>
                <a:cs typeface="DejaVu Sans"/>
              </a:rPr>
              <a:t>At </a:t>
            </a:r>
            <a:r>
              <a:rPr sz="2600" b="1" spc="-370" dirty="0">
                <a:latin typeface="DejaVu Sans"/>
                <a:cs typeface="DejaVu Sans"/>
              </a:rPr>
              <a:t>a </a:t>
            </a:r>
            <a:r>
              <a:rPr sz="2600" b="1" spc="-315" dirty="0">
                <a:latin typeface="DejaVu Sans"/>
                <a:cs typeface="DejaVu Sans"/>
              </a:rPr>
              <a:t>given </a:t>
            </a:r>
            <a:r>
              <a:rPr sz="2600" b="1" spc="-345" dirty="0">
                <a:latin typeface="DejaVu Sans"/>
                <a:cs typeface="DejaVu Sans"/>
              </a:rPr>
              <a:t>BMI, </a:t>
            </a:r>
            <a:r>
              <a:rPr sz="2600" b="1" spc="-295" dirty="0">
                <a:latin typeface="DejaVu Sans"/>
                <a:cs typeface="DejaVu Sans"/>
              </a:rPr>
              <a:t>women, </a:t>
            </a:r>
            <a:r>
              <a:rPr sz="2600" b="1" spc="-315" dirty="0">
                <a:latin typeface="DejaVu Sans"/>
                <a:cs typeface="DejaVu Sans"/>
              </a:rPr>
              <a:t>on </a:t>
            </a:r>
            <a:r>
              <a:rPr sz="2600" b="1" spc="-305" dirty="0">
                <a:latin typeface="DejaVu Sans"/>
                <a:cs typeface="DejaVu Sans"/>
              </a:rPr>
              <a:t>average, </a:t>
            </a:r>
            <a:r>
              <a:rPr sz="2600" b="1" spc="-320" dirty="0">
                <a:latin typeface="DejaVu Sans"/>
                <a:cs typeface="DejaVu Sans"/>
              </a:rPr>
              <a:t>have </a:t>
            </a:r>
            <a:r>
              <a:rPr sz="2600" b="1" spc="-310" dirty="0">
                <a:latin typeface="DejaVu Sans"/>
                <a:cs typeface="DejaVu Sans"/>
              </a:rPr>
              <a:t>more </a:t>
            </a:r>
            <a:r>
              <a:rPr sz="2600" b="1" spc="-330" dirty="0">
                <a:latin typeface="DejaVu Sans"/>
                <a:cs typeface="DejaVu Sans"/>
              </a:rPr>
              <a:t>body  </a:t>
            </a:r>
            <a:r>
              <a:rPr sz="2600" b="1" spc="-195" dirty="0">
                <a:latin typeface="DejaVu Sans"/>
                <a:cs typeface="DejaVu Sans"/>
              </a:rPr>
              <a:t>fat.</a:t>
            </a:r>
            <a:endParaRPr sz="26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16248"/>
              </a:buClr>
              <a:buFont typeface="DejaVu Sans"/>
              <a:buChar char="•"/>
            </a:pPr>
            <a:endParaRPr sz="3150">
              <a:latin typeface="DejaVu Sans"/>
              <a:cs typeface="DejaVu Sans"/>
            </a:endParaRPr>
          </a:p>
          <a:p>
            <a:pPr marL="286385" marR="192405" indent="-274320">
              <a:lnSpc>
                <a:spcPct val="80000"/>
              </a:lnSpc>
              <a:spcBef>
                <a:spcPts val="5"/>
              </a:spcBef>
              <a:buClr>
                <a:srgbClr val="D16248"/>
              </a:buClr>
              <a:buSzPct val="75000"/>
              <a:buFont typeface="DejaVu Sans"/>
              <a:buChar char="•"/>
              <a:tabLst>
                <a:tab pos="385445" algn="l"/>
                <a:tab pos="386080" algn="l"/>
              </a:tabLst>
            </a:pPr>
            <a:r>
              <a:rPr dirty="0"/>
              <a:t>	</a:t>
            </a:r>
            <a:r>
              <a:rPr sz="2600" b="1" spc="-290" dirty="0">
                <a:latin typeface="DejaVu Sans"/>
                <a:cs typeface="DejaVu Sans"/>
              </a:rPr>
              <a:t>Morbidity </a:t>
            </a:r>
            <a:r>
              <a:rPr sz="2600" b="1" spc="-345" dirty="0">
                <a:latin typeface="DejaVu Sans"/>
                <a:cs typeface="DejaVu Sans"/>
              </a:rPr>
              <a:t>and </a:t>
            </a:r>
            <a:r>
              <a:rPr sz="2600" b="1" spc="-260" dirty="0">
                <a:latin typeface="DejaVu Sans"/>
                <a:cs typeface="DejaVu Sans"/>
              </a:rPr>
              <a:t>mortality </a:t>
            </a:r>
            <a:r>
              <a:rPr sz="2600" b="1" spc="-270" dirty="0">
                <a:latin typeface="DejaVu Sans"/>
                <a:cs typeface="DejaVu Sans"/>
              </a:rPr>
              <a:t>increase </a:t>
            </a:r>
            <a:r>
              <a:rPr sz="2600" b="1" spc="-250" dirty="0">
                <a:latin typeface="DejaVu Sans"/>
                <a:cs typeface="DejaVu Sans"/>
              </a:rPr>
              <a:t>with </a:t>
            </a:r>
            <a:r>
              <a:rPr sz="2600" b="1" spc="-445" dirty="0">
                <a:latin typeface="DejaVu Sans"/>
                <a:cs typeface="DejaVu Sans"/>
              </a:rPr>
              <a:t>BMI </a:t>
            </a:r>
            <a:r>
              <a:rPr sz="2600" b="1" spc="-245" dirty="0">
                <a:latin typeface="DejaVu Sans"/>
                <a:cs typeface="DejaVu Sans"/>
              </a:rPr>
              <a:t>similarly  </a:t>
            </a:r>
            <a:r>
              <a:rPr sz="2600" b="1" spc="-220" dirty="0">
                <a:latin typeface="DejaVu Sans"/>
                <a:cs typeface="DejaVu Sans"/>
              </a:rPr>
              <a:t>for </a:t>
            </a:r>
            <a:r>
              <a:rPr sz="2600" b="1" spc="-355" dirty="0">
                <a:latin typeface="DejaVu Sans"/>
                <a:cs typeface="DejaVu Sans"/>
              </a:rPr>
              <a:t>men </a:t>
            </a:r>
            <a:r>
              <a:rPr sz="2600" b="1" spc="-345" dirty="0">
                <a:latin typeface="DejaVu Sans"/>
                <a:cs typeface="DejaVu Sans"/>
              </a:rPr>
              <a:t>and </a:t>
            </a:r>
            <a:r>
              <a:rPr sz="2600" b="1" spc="-350" dirty="0">
                <a:latin typeface="DejaVu Sans"/>
                <a:cs typeface="DejaVu Sans"/>
              </a:rPr>
              <a:t>women</a:t>
            </a:r>
            <a:endParaRPr sz="2600">
              <a:latin typeface="DejaVu Sans"/>
              <a:cs typeface="DejaVu Sans"/>
            </a:endParaRPr>
          </a:p>
          <a:p>
            <a:pPr marL="226060" indent="-213360">
              <a:lnSpc>
                <a:spcPts val="3100"/>
              </a:lnSpc>
              <a:buClr>
                <a:srgbClr val="D16248"/>
              </a:buClr>
              <a:buSzPct val="75000"/>
              <a:buFont typeface="DejaVu Sans"/>
              <a:buChar char="•"/>
              <a:tabLst>
                <a:tab pos="226060" algn="l"/>
                <a:tab pos="8455025" algn="l"/>
              </a:tabLst>
            </a:pPr>
            <a:r>
              <a:rPr sz="2600" b="1" u="dash" spc="-120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 </a:t>
            </a:r>
            <a:r>
              <a:rPr sz="2600" b="1" u="dash" spc="-434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 </a:t>
            </a:r>
            <a:r>
              <a:rPr sz="2600" b="1" u="dash" spc="-315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Risk </a:t>
            </a:r>
            <a:r>
              <a:rPr sz="2600" b="1" u="dash" spc="-290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at </a:t>
            </a:r>
            <a:r>
              <a:rPr sz="2600" b="1" u="dash" spc="-370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a  </a:t>
            </a:r>
            <a:r>
              <a:rPr sz="2600" b="1" u="dash" spc="-315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given </a:t>
            </a:r>
            <a:r>
              <a:rPr sz="2600" b="1" u="dash" spc="-450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BMI  </a:t>
            </a:r>
            <a:r>
              <a:rPr sz="2600" b="1" u="dash" spc="-300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can </a:t>
            </a:r>
            <a:r>
              <a:rPr sz="2600" b="1" u="dash" spc="-295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vary </a:t>
            </a:r>
            <a:r>
              <a:rPr sz="2600" b="1" u="dash" spc="-290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between </a:t>
            </a:r>
            <a:r>
              <a:rPr sz="2600" b="1" u="dash" spc="-280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 </a:t>
            </a:r>
            <a:r>
              <a:rPr sz="2600" b="1" u="dash" spc="-270" dirty="0"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populations.	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3345"/>
            <a:ext cx="233997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254" dirty="0">
                <a:solidFill>
                  <a:srgbClr val="FFFF00"/>
                </a:solidFill>
                <a:latin typeface="DejaVu Sans"/>
                <a:cs typeface="DejaVu Sans"/>
              </a:rPr>
              <a:t>Other</a:t>
            </a:r>
            <a:r>
              <a:rPr sz="2900" b="1" spc="-405" dirty="0">
                <a:solidFill>
                  <a:srgbClr val="FFFF00"/>
                </a:solidFill>
                <a:latin typeface="DejaVu Sans"/>
                <a:cs typeface="DejaVu Sans"/>
              </a:rPr>
              <a:t> </a:t>
            </a:r>
            <a:r>
              <a:rPr sz="2900" b="1" spc="-310" dirty="0">
                <a:solidFill>
                  <a:srgbClr val="FFFF00"/>
                </a:solidFill>
                <a:latin typeface="DejaVu Sans"/>
                <a:cs typeface="DejaVu Sans"/>
              </a:rPr>
              <a:t>Indices</a:t>
            </a:r>
            <a:endParaRPr sz="29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59" y="794283"/>
            <a:ext cx="7139305" cy="3567429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240"/>
              </a:spcBef>
              <a:buClr>
                <a:srgbClr val="CCB400"/>
              </a:buClr>
              <a:buSzPct val="75000"/>
              <a:buFont typeface="DejaVu Sans"/>
              <a:buChar char=""/>
              <a:tabLst>
                <a:tab pos="287020" algn="l"/>
                <a:tab pos="287655" algn="l"/>
              </a:tabLst>
            </a:pPr>
            <a:r>
              <a:rPr sz="2200" b="1" spc="-265" dirty="0">
                <a:solidFill>
                  <a:srgbClr val="00AF50"/>
                </a:solidFill>
                <a:latin typeface="DejaVu Sans"/>
                <a:cs typeface="DejaVu Sans"/>
              </a:rPr>
              <a:t>Broca’s </a:t>
            </a:r>
            <a:r>
              <a:rPr sz="2200" b="1" spc="-225" dirty="0">
                <a:solidFill>
                  <a:srgbClr val="00AF50"/>
                </a:solidFill>
                <a:latin typeface="DejaVu Sans"/>
                <a:cs typeface="DejaVu Sans"/>
              </a:rPr>
              <a:t>index </a:t>
            </a:r>
            <a:r>
              <a:rPr sz="2200" b="1" spc="-560" dirty="0">
                <a:solidFill>
                  <a:srgbClr val="636B85"/>
                </a:solidFill>
                <a:latin typeface="DejaVu Sans"/>
                <a:cs typeface="DejaVu Sans"/>
              </a:rPr>
              <a:t>= </a:t>
            </a:r>
            <a:r>
              <a:rPr sz="2200" b="1" spc="-270" dirty="0">
                <a:solidFill>
                  <a:srgbClr val="636B85"/>
                </a:solidFill>
                <a:latin typeface="DejaVu Sans"/>
                <a:cs typeface="DejaVu Sans"/>
              </a:rPr>
              <a:t>Height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( </a:t>
            </a:r>
            <a:r>
              <a:rPr sz="2200" b="1" spc="-320" dirty="0">
                <a:solidFill>
                  <a:srgbClr val="636B85"/>
                </a:solidFill>
                <a:latin typeface="DejaVu Sans"/>
                <a:cs typeface="DejaVu Sans"/>
              </a:rPr>
              <a:t>cms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) </a:t>
            </a:r>
            <a:r>
              <a:rPr sz="2200" b="1" spc="-295" dirty="0">
                <a:solidFill>
                  <a:srgbClr val="636B85"/>
                </a:solidFill>
                <a:latin typeface="DejaVu Sans"/>
                <a:cs typeface="DejaVu Sans"/>
              </a:rPr>
              <a:t>–</a:t>
            </a:r>
            <a:r>
              <a:rPr sz="2200" b="1" spc="-10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200" b="1" spc="-250" dirty="0">
                <a:solidFill>
                  <a:srgbClr val="636B85"/>
                </a:solidFill>
                <a:latin typeface="DejaVu Sans"/>
                <a:cs typeface="DejaVu Sans"/>
              </a:rPr>
              <a:t>100</a:t>
            </a:r>
            <a:endParaRPr sz="22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1145"/>
              </a:spcBef>
              <a:buClr>
                <a:srgbClr val="CCB400"/>
              </a:buClr>
              <a:buSzPct val="75000"/>
              <a:buFont typeface="DejaVu Sans"/>
              <a:buChar char=""/>
              <a:tabLst>
                <a:tab pos="287020" algn="l"/>
                <a:tab pos="287655" algn="l"/>
              </a:tabLst>
            </a:pPr>
            <a:r>
              <a:rPr sz="2200" b="1" spc="-240" dirty="0">
                <a:solidFill>
                  <a:srgbClr val="00AF50"/>
                </a:solidFill>
                <a:latin typeface="DejaVu Sans"/>
                <a:cs typeface="DejaVu Sans"/>
              </a:rPr>
              <a:t>Corpulance </a:t>
            </a:r>
            <a:r>
              <a:rPr sz="2200" b="1" spc="-225" dirty="0">
                <a:solidFill>
                  <a:srgbClr val="00AF50"/>
                </a:solidFill>
                <a:latin typeface="DejaVu Sans"/>
                <a:cs typeface="DejaVu Sans"/>
              </a:rPr>
              <a:t>index </a:t>
            </a:r>
            <a:r>
              <a:rPr sz="2200" b="1" spc="-560" dirty="0">
                <a:solidFill>
                  <a:srgbClr val="636B85"/>
                </a:solidFill>
                <a:latin typeface="DejaVu Sans"/>
                <a:cs typeface="DejaVu Sans"/>
              </a:rPr>
              <a:t>= </a:t>
            </a:r>
            <a:r>
              <a:rPr sz="2200" b="1" spc="-229" dirty="0">
                <a:solidFill>
                  <a:srgbClr val="636B85"/>
                </a:solidFill>
                <a:latin typeface="DejaVu Sans"/>
                <a:cs typeface="DejaVu Sans"/>
              </a:rPr>
              <a:t>Actual </a:t>
            </a:r>
            <a:r>
              <a:rPr sz="2200" b="1" spc="-265" dirty="0">
                <a:solidFill>
                  <a:srgbClr val="636B85"/>
                </a:solidFill>
                <a:latin typeface="DejaVu Sans"/>
                <a:cs typeface="DejaVu Sans"/>
              </a:rPr>
              <a:t>weight </a:t>
            </a:r>
            <a:r>
              <a:rPr sz="2200" b="1" spc="50" dirty="0">
                <a:solidFill>
                  <a:srgbClr val="636B85"/>
                </a:solidFill>
                <a:latin typeface="DejaVu Sans"/>
                <a:cs typeface="DejaVu Sans"/>
              </a:rPr>
              <a:t>/ </a:t>
            </a:r>
            <a:r>
              <a:rPr sz="2200" b="1" spc="-254" dirty="0">
                <a:solidFill>
                  <a:srgbClr val="636B85"/>
                </a:solidFill>
                <a:latin typeface="DejaVu Sans"/>
                <a:cs typeface="DejaVu Sans"/>
              </a:rPr>
              <a:t>Desirable</a:t>
            </a:r>
            <a:r>
              <a:rPr sz="2200" b="1" spc="25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200" b="1" spc="-265" dirty="0">
                <a:solidFill>
                  <a:srgbClr val="636B85"/>
                </a:solidFill>
                <a:latin typeface="DejaVu Sans"/>
                <a:cs typeface="DejaVu Sans"/>
              </a:rPr>
              <a:t>weight</a:t>
            </a:r>
            <a:endParaRPr sz="2200">
              <a:latin typeface="DejaVu Sans"/>
              <a:cs typeface="DejaVu Sans"/>
            </a:endParaRPr>
          </a:p>
          <a:p>
            <a:pPr marL="274320" marR="4636135" indent="-274320">
              <a:lnSpc>
                <a:spcPct val="100000"/>
              </a:lnSpc>
              <a:spcBef>
                <a:spcPts val="1550"/>
              </a:spcBef>
              <a:buClr>
                <a:srgbClr val="CCB400"/>
              </a:buClr>
              <a:buSzPct val="75000"/>
              <a:buFont typeface="DejaVu Sans"/>
              <a:buChar char=""/>
              <a:tabLst>
                <a:tab pos="274320" algn="l"/>
                <a:tab pos="287655" algn="l"/>
              </a:tabLst>
            </a:pPr>
            <a:r>
              <a:rPr sz="2200" b="1" spc="-270" dirty="0">
                <a:solidFill>
                  <a:srgbClr val="00AF50"/>
                </a:solidFill>
                <a:latin typeface="DejaVu Sans"/>
                <a:cs typeface="DejaVu Sans"/>
              </a:rPr>
              <a:t>Ponderal </a:t>
            </a:r>
            <a:r>
              <a:rPr sz="2200" b="1" spc="-225" dirty="0">
                <a:solidFill>
                  <a:srgbClr val="00AF50"/>
                </a:solidFill>
                <a:latin typeface="DejaVu Sans"/>
                <a:cs typeface="DejaVu Sans"/>
              </a:rPr>
              <a:t>index</a:t>
            </a:r>
            <a:r>
              <a:rPr sz="2200" b="1" spc="20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200" b="1" spc="-560" dirty="0">
                <a:solidFill>
                  <a:srgbClr val="636B85"/>
                </a:solidFill>
                <a:latin typeface="DejaVu Sans"/>
                <a:cs typeface="DejaVu Sans"/>
              </a:rPr>
              <a:t>=</a:t>
            </a:r>
            <a:endParaRPr sz="2200">
              <a:latin typeface="DejaVu Sans"/>
              <a:cs typeface="DejaVu Sans"/>
            </a:endParaRPr>
          </a:p>
          <a:p>
            <a:pPr marR="1089660" algn="ctr">
              <a:lnSpc>
                <a:spcPct val="100000"/>
              </a:lnSpc>
              <a:spcBef>
                <a:spcPts val="919"/>
              </a:spcBef>
            </a:pPr>
            <a:r>
              <a:rPr sz="2200" b="1" spc="-265" dirty="0">
                <a:solidFill>
                  <a:srgbClr val="636B85"/>
                </a:solidFill>
                <a:latin typeface="DejaVu Sans"/>
                <a:cs typeface="DejaVu Sans"/>
              </a:rPr>
              <a:t>Height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( </a:t>
            </a:r>
            <a:r>
              <a:rPr sz="2200" b="1" spc="-320" dirty="0">
                <a:solidFill>
                  <a:srgbClr val="636B85"/>
                </a:solidFill>
                <a:latin typeface="DejaVu Sans"/>
                <a:cs typeface="DejaVu Sans"/>
              </a:rPr>
              <a:t>cms </a:t>
            </a:r>
            <a:r>
              <a:rPr sz="2200" b="1" spc="-29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)</a:t>
            </a:r>
            <a:endParaRPr sz="2200">
              <a:latin typeface="DejaVu Sans"/>
              <a:cs typeface="DejaVu Sans"/>
            </a:endParaRPr>
          </a:p>
          <a:p>
            <a:pPr marR="1023619" algn="ctr">
              <a:lnSpc>
                <a:spcPct val="100000"/>
              </a:lnSpc>
              <a:spcBef>
                <a:spcPts val="509"/>
              </a:spcBef>
            </a:pPr>
            <a:r>
              <a:rPr sz="2200" b="1" spc="-270" dirty="0">
                <a:solidFill>
                  <a:srgbClr val="636B85"/>
                </a:solidFill>
                <a:latin typeface="DejaVu Sans"/>
                <a:cs typeface="DejaVu Sans"/>
              </a:rPr>
              <a:t>Cube </a:t>
            </a:r>
            <a:r>
              <a:rPr sz="2200" b="1" spc="-220" dirty="0">
                <a:solidFill>
                  <a:srgbClr val="636B85"/>
                </a:solidFill>
                <a:latin typeface="DejaVu Sans"/>
                <a:cs typeface="DejaVu Sans"/>
              </a:rPr>
              <a:t>root </a:t>
            </a:r>
            <a:r>
              <a:rPr sz="2200" b="1" spc="-210" dirty="0">
                <a:solidFill>
                  <a:srgbClr val="636B85"/>
                </a:solidFill>
                <a:latin typeface="DejaVu Sans"/>
                <a:cs typeface="DejaVu Sans"/>
              </a:rPr>
              <a:t>of </a:t>
            </a:r>
            <a:r>
              <a:rPr sz="2200" b="1" spc="-285" dirty="0">
                <a:solidFill>
                  <a:srgbClr val="636B85"/>
                </a:solidFill>
                <a:latin typeface="DejaVu Sans"/>
                <a:cs typeface="DejaVu Sans"/>
              </a:rPr>
              <a:t>body </a:t>
            </a:r>
            <a:r>
              <a:rPr sz="2200" b="1" spc="-260" dirty="0">
                <a:solidFill>
                  <a:srgbClr val="636B85"/>
                </a:solidFill>
                <a:latin typeface="DejaVu Sans"/>
                <a:cs typeface="DejaVu Sans"/>
              </a:rPr>
              <a:t>weight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(</a:t>
            </a:r>
            <a:r>
              <a:rPr sz="2200" b="1" spc="-5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200" b="1" spc="-370" dirty="0">
                <a:solidFill>
                  <a:srgbClr val="636B85"/>
                </a:solidFill>
                <a:latin typeface="DejaVu Sans"/>
                <a:cs typeface="DejaVu Sans"/>
              </a:rPr>
              <a:t>kg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)</a:t>
            </a:r>
            <a:endParaRPr sz="2200">
              <a:latin typeface="DejaVu Sans"/>
              <a:cs typeface="DejaVu Sans"/>
            </a:endParaRPr>
          </a:p>
          <a:p>
            <a:pPr marL="274320" marR="4512310" indent="-274320">
              <a:lnSpc>
                <a:spcPct val="100000"/>
              </a:lnSpc>
              <a:spcBef>
                <a:spcPts val="490"/>
              </a:spcBef>
              <a:buClr>
                <a:srgbClr val="CCB400"/>
              </a:buClr>
              <a:buSzPct val="75000"/>
              <a:buFont typeface="DejaVu Sans"/>
              <a:buChar char=""/>
              <a:tabLst>
                <a:tab pos="274320" algn="l"/>
                <a:tab pos="287655" algn="l"/>
              </a:tabLst>
            </a:pPr>
            <a:r>
              <a:rPr sz="2200" b="1" spc="-220" dirty="0">
                <a:solidFill>
                  <a:srgbClr val="00AF50"/>
                </a:solidFill>
                <a:latin typeface="DejaVu Sans"/>
                <a:cs typeface="DejaVu Sans"/>
              </a:rPr>
              <a:t>Lorentz’s</a:t>
            </a:r>
            <a:r>
              <a:rPr sz="2200" b="1" spc="-155" dirty="0">
                <a:solidFill>
                  <a:srgbClr val="00AF50"/>
                </a:solidFill>
                <a:latin typeface="DejaVu Sans"/>
                <a:cs typeface="DejaVu Sans"/>
              </a:rPr>
              <a:t> </a:t>
            </a:r>
            <a:r>
              <a:rPr sz="2200" b="1" spc="-240" dirty="0">
                <a:solidFill>
                  <a:srgbClr val="00AF50"/>
                </a:solidFill>
                <a:latin typeface="DejaVu Sans"/>
                <a:cs typeface="DejaVu Sans"/>
              </a:rPr>
              <a:t>formula</a:t>
            </a:r>
            <a:endParaRPr sz="2200">
              <a:latin typeface="DejaVu Sans"/>
              <a:cs typeface="DejaVu Sans"/>
            </a:endParaRPr>
          </a:p>
          <a:p>
            <a:pPr marR="521970" algn="r">
              <a:lnSpc>
                <a:spcPct val="100000"/>
              </a:lnSpc>
              <a:spcBef>
                <a:spcPts val="505"/>
              </a:spcBef>
              <a:tabLst>
                <a:tab pos="2743200" algn="l"/>
                <a:tab pos="3351529" algn="l"/>
              </a:tabLst>
            </a:pPr>
            <a:r>
              <a:rPr sz="2200" b="1" spc="-270" dirty="0">
                <a:solidFill>
                  <a:srgbClr val="636B85"/>
                </a:solidFill>
                <a:latin typeface="DejaVu Sans"/>
                <a:cs typeface="DejaVu Sans"/>
              </a:rPr>
              <a:t>Height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( </a:t>
            </a:r>
            <a:r>
              <a:rPr sz="2200" b="1" spc="-315" dirty="0">
                <a:solidFill>
                  <a:srgbClr val="636B85"/>
                </a:solidFill>
                <a:latin typeface="DejaVu Sans"/>
                <a:cs typeface="DejaVu Sans"/>
              </a:rPr>
              <a:t>cms 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)</a:t>
            </a:r>
            <a:r>
              <a:rPr sz="2200" b="1" spc="-6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200" b="1" spc="-295" dirty="0">
                <a:solidFill>
                  <a:srgbClr val="636B85"/>
                </a:solidFill>
                <a:latin typeface="DejaVu Sans"/>
                <a:cs typeface="DejaVu Sans"/>
              </a:rPr>
              <a:t>–</a:t>
            </a:r>
            <a:r>
              <a:rPr sz="2200" b="1" spc="-9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200" b="1" spc="-250" dirty="0">
                <a:solidFill>
                  <a:srgbClr val="636B85"/>
                </a:solidFill>
                <a:latin typeface="DejaVu Sans"/>
                <a:cs typeface="DejaVu Sans"/>
              </a:rPr>
              <a:t>100	</a:t>
            </a:r>
            <a:r>
              <a:rPr sz="2200" b="1" spc="-110" dirty="0">
                <a:solidFill>
                  <a:srgbClr val="636B85"/>
                </a:solidFill>
                <a:latin typeface="DejaVu Sans"/>
                <a:cs typeface="DejaVu Sans"/>
              </a:rPr>
              <a:t>-	</a:t>
            </a:r>
            <a:r>
              <a:rPr sz="2200" b="1" spc="-270" dirty="0">
                <a:solidFill>
                  <a:srgbClr val="636B85"/>
                </a:solidFill>
                <a:latin typeface="DejaVu Sans"/>
                <a:cs typeface="DejaVu Sans"/>
              </a:rPr>
              <a:t>Height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( </a:t>
            </a:r>
            <a:r>
              <a:rPr sz="2200" b="1" spc="-315" dirty="0">
                <a:solidFill>
                  <a:srgbClr val="636B85"/>
                </a:solidFill>
                <a:latin typeface="DejaVu Sans"/>
                <a:cs typeface="DejaVu Sans"/>
              </a:rPr>
              <a:t>cms </a:t>
            </a:r>
            <a:r>
              <a:rPr sz="2200" b="1" spc="-200" dirty="0">
                <a:solidFill>
                  <a:srgbClr val="636B85"/>
                </a:solidFill>
                <a:latin typeface="DejaVu Sans"/>
                <a:cs typeface="DejaVu Sans"/>
              </a:rPr>
              <a:t>) </a:t>
            </a:r>
            <a:r>
              <a:rPr sz="2200" b="1" spc="-295" dirty="0">
                <a:solidFill>
                  <a:srgbClr val="636B85"/>
                </a:solidFill>
                <a:latin typeface="DejaVu Sans"/>
                <a:cs typeface="DejaVu Sans"/>
              </a:rPr>
              <a:t>–</a:t>
            </a:r>
            <a:r>
              <a:rPr sz="2200" b="1" spc="-4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200" b="1" spc="-250" dirty="0">
                <a:solidFill>
                  <a:srgbClr val="636B85"/>
                </a:solidFill>
                <a:latin typeface="DejaVu Sans"/>
                <a:cs typeface="DejaVu Sans"/>
              </a:rPr>
              <a:t>150</a:t>
            </a:r>
            <a:endParaRPr sz="2200">
              <a:latin typeface="DejaVu Sans"/>
              <a:cs typeface="DejaVu Sans"/>
            </a:endParaRPr>
          </a:p>
          <a:p>
            <a:pPr marR="473709" algn="r">
              <a:lnSpc>
                <a:spcPct val="100000"/>
              </a:lnSpc>
              <a:spcBef>
                <a:spcPts val="505"/>
              </a:spcBef>
            </a:pPr>
            <a:r>
              <a:rPr sz="2200" b="1" spc="-270" dirty="0">
                <a:solidFill>
                  <a:srgbClr val="636B85"/>
                </a:solidFill>
                <a:latin typeface="DejaVu Sans"/>
                <a:cs typeface="DejaVu Sans"/>
              </a:rPr>
              <a:t>2(women) </a:t>
            </a:r>
            <a:r>
              <a:rPr sz="2200" b="1" spc="-210" dirty="0">
                <a:solidFill>
                  <a:srgbClr val="636B85"/>
                </a:solidFill>
                <a:latin typeface="DejaVu Sans"/>
                <a:cs typeface="DejaVu Sans"/>
              </a:rPr>
              <a:t>or</a:t>
            </a:r>
            <a:r>
              <a:rPr sz="2200" b="1" spc="2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200" b="1" spc="-260" dirty="0">
                <a:solidFill>
                  <a:srgbClr val="636B85"/>
                </a:solidFill>
                <a:latin typeface="DejaVu Sans"/>
                <a:cs typeface="DejaVu Sans"/>
              </a:rPr>
              <a:t>4(men)</a:t>
            </a:r>
            <a:endParaRPr sz="22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2800350"/>
            <a:ext cx="4038600" cy="0"/>
          </a:xfrm>
          <a:custGeom>
            <a:avLst/>
            <a:gdLst/>
            <a:ahLst/>
            <a:cxnLst/>
            <a:rect l="l" t="t" r="r" b="b"/>
            <a:pathLst>
              <a:path w="4038600">
                <a:moveTo>
                  <a:pt x="0" y="0"/>
                </a:moveTo>
                <a:lnTo>
                  <a:pt x="4038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401955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764875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12700">
              <a:solidFill>
                <a:srgbClr val="CCB4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54367" y="4824158"/>
            <a:ext cx="120650" cy="143510"/>
          </a:xfrm>
          <a:custGeom>
            <a:avLst/>
            <a:gdLst/>
            <a:ahLst/>
            <a:cxnLst/>
            <a:rect l="l" t="t" r="r" b="b"/>
            <a:pathLst>
              <a:path w="120650" h="143510">
                <a:moveTo>
                  <a:pt x="0" y="0"/>
                </a:moveTo>
                <a:lnTo>
                  <a:pt x="0" y="143128"/>
                </a:lnTo>
                <a:lnTo>
                  <a:pt x="120319" y="71564"/>
                </a:lnTo>
                <a:lnTo>
                  <a:pt x="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305181"/>
            <a:ext cx="8255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41665" algn="l"/>
              </a:tabLst>
            </a:pPr>
            <a:r>
              <a:rPr sz="3200" b="1" u="dash" spc="-400" dirty="0">
                <a:solidFill>
                  <a:srgbClr val="FFFF00"/>
                </a:solidFill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 </a:t>
            </a:r>
            <a:r>
              <a:rPr sz="3200" b="1" u="dash" spc="-285" dirty="0">
                <a:solidFill>
                  <a:srgbClr val="FFFF00"/>
                </a:solidFill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Other</a:t>
            </a:r>
            <a:r>
              <a:rPr sz="3200" b="1" u="dash" spc="-415" dirty="0">
                <a:solidFill>
                  <a:srgbClr val="FFFF00"/>
                </a:solidFill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 </a:t>
            </a:r>
            <a:r>
              <a:rPr sz="3200" b="1" u="dash" spc="-405" dirty="0">
                <a:solidFill>
                  <a:srgbClr val="FFFF00"/>
                </a:solidFill>
                <a:uFill>
                  <a:solidFill>
                    <a:srgbClr val="CCB400"/>
                  </a:solidFill>
                </a:uFill>
                <a:latin typeface="DejaVu Sans"/>
                <a:cs typeface="DejaVu Sans"/>
              </a:rPr>
              <a:t>methods	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59" y="875121"/>
            <a:ext cx="5600700" cy="28333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CCB400"/>
              </a:buClr>
              <a:buSzPct val="76086"/>
              <a:buFont typeface="DejaVu Sans"/>
              <a:buChar char=""/>
              <a:tabLst>
                <a:tab pos="287020" algn="l"/>
                <a:tab pos="287655" algn="l"/>
              </a:tabLst>
            </a:pPr>
            <a:r>
              <a:rPr sz="2300" b="1" spc="-315" dirty="0">
                <a:solidFill>
                  <a:srgbClr val="636B85"/>
                </a:solidFill>
                <a:latin typeface="DejaVu Sans"/>
                <a:cs typeface="DejaVu Sans"/>
              </a:rPr>
              <a:t>Waist </a:t>
            </a:r>
            <a:r>
              <a:rPr sz="2300" b="1" spc="-229" dirty="0">
                <a:solidFill>
                  <a:srgbClr val="636B85"/>
                </a:solidFill>
                <a:latin typeface="DejaVu Sans"/>
                <a:cs typeface="DejaVu Sans"/>
              </a:rPr>
              <a:t>hip </a:t>
            </a:r>
            <a:r>
              <a:rPr sz="2300" b="1" spc="-225" dirty="0">
                <a:solidFill>
                  <a:srgbClr val="636B85"/>
                </a:solidFill>
                <a:latin typeface="DejaVu Sans"/>
                <a:cs typeface="DejaVu Sans"/>
              </a:rPr>
              <a:t>ratio </a:t>
            </a:r>
            <a:r>
              <a:rPr sz="2300" b="1" spc="-110" dirty="0">
                <a:solidFill>
                  <a:srgbClr val="636B85"/>
                </a:solidFill>
                <a:latin typeface="DejaVu Sans"/>
                <a:cs typeface="DejaVu Sans"/>
              </a:rPr>
              <a:t>- </a:t>
            </a:r>
            <a:r>
              <a:rPr sz="2300" b="1" spc="-280" dirty="0">
                <a:solidFill>
                  <a:srgbClr val="636B85"/>
                </a:solidFill>
                <a:latin typeface="DejaVu Sans"/>
                <a:cs typeface="DejaVu Sans"/>
              </a:rPr>
              <a:t>&gt;0.9 </a:t>
            </a:r>
            <a:r>
              <a:rPr sz="2300" b="1" spc="-195" dirty="0">
                <a:solidFill>
                  <a:srgbClr val="636B85"/>
                </a:solidFill>
                <a:latin typeface="DejaVu Sans"/>
                <a:cs typeface="DejaVu Sans"/>
              </a:rPr>
              <a:t>for</a:t>
            </a:r>
            <a:r>
              <a:rPr sz="2300" b="1" spc="-8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b="1" spc="-310" dirty="0">
                <a:solidFill>
                  <a:srgbClr val="636B85"/>
                </a:solidFill>
                <a:latin typeface="DejaVu Sans"/>
                <a:cs typeface="DejaVu Sans"/>
              </a:rPr>
              <a:t>women</a:t>
            </a:r>
            <a:endParaRPr sz="2300">
              <a:latin typeface="DejaVu Sans"/>
              <a:cs typeface="DejaVu Sans"/>
            </a:endParaRPr>
          </a:p>
          <a:p>
            <a:pPr marL="2369185">
              <a:lnSpc>
                <a:spcPct val="100000"/>
              </a:lnSpc>
              <a:spcBef>
                <a:spcPts val="509"/>
              </a:spcBef>
              <a:tabLst>
                <a:tab pos="3170555" algn="l"/>
              </a:tabLst>
            </a:pPr>
            <a:r>
              <a:rPr sz="2300" b="1" spc="-110" dirty="0">
                <a:solidFill>
                  <a:srgbClr val="636B85"/>
                </a:solidFill>
                <a:latin typeface="DejaVu Sans"/>
                <a:cs typeface="DejaVu Sans"/>
              </a:rPr>
              <a:t>-</a:t>
            </a:r>
            <a:r>
              <a:rPr sz="2300" b="1" spc="-114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b="1" spc="-580" dirty="0">
                <a:solidFill>
                  <a:srgbClr val="636B85"/>
                </a:solidFill>
                <a:latin typeface="DejaVu Sans"/>
                <a:cs typeface="DejaVu Sans"/>
              </a:rPr>
              <a:t>&gt;  </a:t>
            </a:r>
            <a:r>
              <a:rPr sz="2300" b="1" spc="-550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b="1" spc="-250" dirty="0">
                <a:solidFill>
                  <a:srgbClr val="636B85"/>
                </a:solidFill>
                <a:latin typeface="DejaVu Sans"/>
                <a:cs typeface="DejaVu Sans"/>
              </a:rPr>
              <a:t>1	</a:t>
            </a:r>
            <a:r>
              <a:rPr sz="2300" b="1" spc="-195" dirty="0">
                <a:solidFill>
                  <a:srgbClr val="636B85"/>
                </a:solidFill>
                <a:latin typeface="DejaVu Sans"/>
                <a:cs typeface="DejaVu Sans"/>
              </a:rPr>
              <a:t>for</a:t>
            </a:r>
            <a:r>
              <a:rPr sz="2300" b="1" spc="-13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b="1" spc="-315" dirty="0">
                <a:solidFill>
                  <a:srgbClr val="636B85"/>
                </a:solidFill>
                <a:latin typeface="DejaVu Sans"/>
                <a:cs typeface="DejaVu Sans"/>
              </a:rPr>
              <a:t>men</a:t>
            </a:r>
            <a:endParaRPr sz="23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490"/>
              </a:spcBef>
              <a:buClr>
                <a:srgbClr val="CCB400"/>
              </a:buClr>
              <a:buSzPct val="76086"/>
              <a:buFont typeface="DejaVu Sans"/>
              <a:buChar char=""/>
              <a:tabLst>
                <a:tab pos="287020" algn="l"/>
                <a:tab pos="287655" algn="l"/>
              </a:tabLst>
            </a:pPr>
            <a:r>
              <a:rPr sz="2300" b="1" spc="-260" dirty="0">
                <a:solidFill>
                  <a:srgbClr val="636B85"/>
                </a:solidFill>
                <a:latin typeface="DejaVu Sans"/>
                <a:cs typeface="DejaVu Sans"/>
              </a:rPr>
              <a:t>Anthropometry </a:t>
            </a:r>
            <a:r>
              <a:rPr sz="2300" b="1" spc="-210" dirty="0">
                <a:solidFill>
                  <a:srgbClr val="636B85"/>
                </a:solidFill>
                <a:latin typeface="DejaVu Sans"/>
                <a:cs typeface="DejaVu Sans"/>
              </a:rPr>
              <a:t>( </a:t>
            </a:r>
            <a:r>
              <a:rPr sz="2300" b="1" spc="-260" dirty="0">
                <a:solidFill>
                  <a:srgbClr val="636B85"/>
                </a:solidFill>
                <a:latin typeface="DejaVu Sans"/>
                <a:cs typeface="DejaVu Sans"/>
              </a:rPr>
              <a:t>skin </a:t>
            </a:r>
            <a:r>
              <a:rPr sz="2300" b="1" spc="-210" dirty="0">
                <a:solidFill>
                  <a:srgbClr val="636B85"/>
                </a:solidFill>
                <a:latin typeface="DejaVu Sans"/>
                <a:cs typeface="DejaVu Sans"/>
              </a:rPr>
              <a:t>fold </a:t>
            </a:r>
            <a:r>
              <a:rPr sz="2300" b="1" spc="-260" dirty="0">
                <a:solidFill>
                  <a:srgbClr val="636B85"/>
                </a:solidFill>
                <a:latin typeface="DejaVu Sans"/>
                <a:cs typeface="DejaVu Sans"/>
              </a:rPr>
              <a:t>thickness</a:t>
            </a:r>
            <a:r>
              <a:rPr sz="2300" b="1" spc="-235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b="1" spc="-210" dirty="0">
                <a:solidFill>
                  <a:srgbClr val="636B85"/>
                </a:solidFill>
                <a:latin typeface="DejaVu Sans"/>
                <a:cs typeface="DejaVu Sans"/>
              </a:rPr>
              <a:t>)</a:t>
            </a:r>
            <a:endParaRPr sz="2300">
              <a:latin typeface="DejaVu Sans"/>
              <a:cs typeface="DejaVu Sans"/>
            </a:endParaRPr>
          </a:p>
          <a:p>
            <a:pPr marL="561340" lvl="1" indent="-229235">
              <a:lnSpc>
                <a:spcPct val="100000"/>
              </a:lnSpc>
              <a:spcBef>
                <a:spcPts val="515"/>
              </a:spcBef>
              <a:buClr>
                <a:srgbClr val="BBBBBB"/>
              </a:buClr>
              <a:buSzPct val="75000"/>
              <a:buFont typeface="DejaVu Sans"/>
              <a:buChar char=""/>
              <a:tabLst>
                <a:tab pos="561975" algn="l"/>
              </a:tabLst>
            </a:pPr>
            <a:r>
              <a:rPr sz="2000" b="1" spc="-240" dirty="0">
                <a:latin typeface="DejaVu Sans"/>
                <a:cs typeface="DejaVu Sans"/>
              </a:rPr>
              <a:t>Harpenden </a:t>
            </a:r>
            <a:r>
              <a:rPr sz="2000" b="1" spc="-225" dirty="0">
                <a:latin typeface="DejaVu Sans"/>
                <a:cs typeface="DejaVu Sans"/>
              </a:rPr>
              <a:t>skin</a:t>
            </a:r>
            <a:r>
              <a:rPr sz="2000" b="1" spc="-25" dirty="0">
                <a:latin typeface="DejaVu Sans"/>
                <a:cs typeface="DejaVu Sans"/>
              </a:rPr>
              <a:t> </a:t>
            </a:r>
            <a:r>
              <a:rPr sz="2000" b="1" spc="-170" dirty="0">
                <a:latin typeface="DejaVu Sans"/>
                <a:cs typeface="DejaVu Sans"/>
              </a:rPr>
              <a:t>calliper</a:t>
            </a:r>
            <a:endParaRPr sz="2000">
              <a:latin typeface="DejaVu Sans"/>
              <a:cs typeface="DejaVu Sans"/>
            </a:endParaRPr>
          </a:p>
          <a:p>
            <a:pPr marL="561340" lvl="1" indent="-229235">
              <a:lnSpc>
                <a:spcPct val="100000"/>
              </a:lnSpc>
              <a:spcBef>
                <a:spcPts val="495"/>
              </a:spcBef>
              <a:buClr>
                <a:srgbClr val="BBBBBB"/>
              </a:buClr>
              <a:buSzPct val="75000"/>
              <a:buFont typeface="DejaVu Sans"/>
              <a:buChar char=""/>
              <a:tabLst>
                <a:tab pos="561975" algn="l"/>
              </a:tabLst>
            </a:pPr>
            <a:r>
              <a:rPr sz="2000" b="1" spc="-505" dirty="0">
                <a:latin typeface="DejaVu Sans"/>
                <a:cs typeface="DejaVu Sans"/>
              </a:rPr>
              <a:t>&lt; </a:t>
            </a:r>
            <a:r>
              <a:rPr sz="2000" b="1" spc="-220" dirty="0">
                <a:latin typeface="DejaVu Sans"/>
                <a:cs typeface="DejaVu Sans"/>
              </a:rPr>
              <a:t>40 </a:t>
            </a:r>
            <a:r>
              <a:rPr sz="2000" b="1" spc="-365" dirty="0">
                <a:latin typeface="DejaVu Sans"/>
                <a:cs typeface="DejaVu Sans"/>
              </a:rPr>
              <a:t>mm </a:t>
            </a:r>
            <a:r>
              <a:rPr sz="2000" b="1" spc="-170" dirty="0">
                <a:latin typeface="DejaVu Sans"/>
                <a:cs typeface="DejaVu Sans"/>
              </a:rPr>
              <a:t>in </a:t>
            </a:r>
            <a:r>
              <a:rPr sz="2000" b="1" spc="-220" dirty="0">
                <a:latin typeface="DejaVu Sans"/>
                <a:cs typeface="DejaVu Sans"/>
              </a:rPr>
              <a:t>males, </a:t>
            </a:r>
            <a:r>
              <a:rPr sz="2000" b="1" spc="-505" dirty="0">
                <a:latin typeface="DejaVu Sans"/>
                <a:cs typeface="DejaVu Sans"/>
              </a:rPr>
              <a:t>&lt; </a:t>
            </a:r>
            <a:r>
              <a:rPr sz="2000" b="1" spc="-220" dirty="0">
                <a:latin typeface="DejaVu Sans"/>
                <a:cs typeface="DejaVu Sans"/>
              </a:rPr>
              <a:t>50 </a:t>
            </a:r>
            <a:r>
              <a:rPr sz="2000" b="1" spc="-365" dirty="0">
                <a:latin typeface="DejaVu Sans"/>
                <a:cs typeface="DejaVu Sans"/>
              </a:rPr>
              <a:t>mm </a:t>
            </a:r>
            <a:r>
              <a:rPr sz="2000" b="1" spc="-170" dirty="0">
                <a:latin typeface="DejaVu Sans"/>
                <a:cs typeface="DejaVu Sans"/>
              </a:rPr>
              <a:t>in</a:t>
            </a:r>
            <a:r>
              <a:rPr sz="2000" b="1" spc="185" dirty="0">
                <a:latin typeface="DejaVu Sans"/>
                <a:cs typeface="DejaVu Sans"/>
              </a:rPr>
              <a:t> </a:t>
            </a:r>
            <a:r>
              <a:rPr sz="2000" b="1" spc="-229" dirty="0">
                <a:latin typeface="DejaVu Sans"/>
                <a:cs typeface="DejaVu Sans"/>
              </a:rPr>
              <a:t>females</a:t>
            </a:r>
            <a:endParaRPr sz="20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495"/>
              </a:spcBef>
              <a:buClr>
                <a:srgbClr val="CCB400"/>
              </a:buClr>
              <a:buSzPct val="76086"/>
              <a:buFont typeface="DejaVu Sans"/>
              <a:buChar char=""/>
              <a:tabLst>
                <a:tab pos="287020" algn="l"/>
                <a:tab pos="287655" algn="l"/>
              </a:tabLst>
            </a:pPr>
            <a:r>
              <a:rPr sz="2300" b="1" spc="-270" dirty="0">
                <a:solidFill>
                  <a:srgbClr val="636B85"/>
                </a:solidFill>
                <a:latin typeface="DejaVu Sans"/>
                <a:cs typeface="DejaVu Sans"/>
              </a:rPr>
              <a:t>Densitometry </a:t>
            </a:r>
            <a:r>
              <a:rPr sz="2300" b="1" spc="-210" dirty="0">
                <a:solidFill>
                  <a:srgbClr val="636B85"/>
                </a:solidFill>
                <a:latin typeface="DejaVu Sans"/>
                <a:cs typeface="DejaVu Sans"/>
              </a:rPr>
              <a:t>( </a:t>
            </a:r>
            <a:r>
              <a:rPr sz="2300" b="1" spc="-254" dirty="0">
                <a:solidFill>
                  <a:srgbClr val="636B85"/>
                </a:solidFill>
                <a:latin typeface="DejaVu Sans"/>
                <a:cs typeface="DejaVu Sans"/>
              </a:rPr>
              <a:t>under </a:t>
            </a:r>
            <a:r>
              <a:rPr sz="2300" b="1" spc="-250" dirty="0">
                <a:solidFill>
                  <a:srgbClr val="636B85"/>
                </a:solidFill>
                <a:latin typeface="DejaVu Sans"/>
                <a:cs typeface="DejaVu Sans"/>
              </a:rPr>
              <a:t>water </a:t>
            </a:r>
            <a:r>
              <a:rPr sz="2300" b="1" spc="-290" dirty="0">
                <a:solidFill>
                  <a:srgbClr val="636B85"/>
                </a:solidFill>
                <a:latin typeface="DejaVu Sans"/>
                <a:cs typeface="DejaVu Sans"/>
              </a:rPr>
              <a:t>weighing</a:t>
            </a:r>
            <a:r>
              <a:rPr sz="2300" b="1" spc="-114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b="1" spc="-210" dirty="0">
                <a:solidFill>
                  <a:srgbClr val="636B85"/>
                </a:solidFill>
                <a:latin typeface="DejaVu Sans"/>
                <a:cs typeface="DejaVu Sans"/>
              </a:rPr>
              <a:t>)</a:t>
            </a:r>
            <a:endParaRPr sz="2300">
              <a:latin typeface="DejaVu Sans"/>
              <a:cs typeface="DejaVu Sans"/>
            </a:endParaRPr>
          </a:p>
          <a:p>
            <a:pPr marL="287020" indent="-274955">
              <a:lnSpc>
                <a:spcPct val="100000"/>
              </a:lnSpc>
              <a:spcBef>
                <a:spcPts val="500"/>
              </a:spcBef>
              <a:buClr>
                <a:srgbClr val="CCB400"/>
              </a:buClr>
              <a:buSzPct val="76086"/>
              <a:buFont typeface="DejaVu Sans"/>
              <a:buChar char=""/>
              <a:tabLst>
                <a:tab pos="287020" algn="l"/>
                <a:tab pos="287655" algn="l"/>
              </a:tabLst>
            </a:pPr>
            <a:r>
              <a:rPr sz="2300" b="1" spc="-220" dirty="0">
                <a:solidFill>
                  <a:srgbClr val="636B85"/>
                </a:solidFill>
                <a:latin typeface="DejaVu Sans"/>
                <a:cs typeface="DejaVu Sans"/>
              </a:rPr>
              <a:t>CT </a:t>
            </a:r>
            <a:r>
              <a:rPr sz="2300" b="1" spc="-265" dirty="0">
                <a:solidFill>
                  <a:srgbClr val="636B85"/>
                </a:solidFill>
                <a:latin typeface="DejaVu Sans"/>
                <a:cs typeface="DejaVu Sans"/>
              </a:rPr>
              <a:t>Scan, </a:t>
            </a:r>
            <a:r>
              <a:rPr sz="2300" b="1" spc="-300" dirty="0">
                <a:solidFill>
                  <a:srgbClr val="636B85"/>
                </a:solidFill>
                <a:latin typeface="DejaVu Sans"/>
                <a:cs typeface="DejaVu Sans"/>
              </a:rPr>
              <a:t>MRI, </a:t>
            </a:r>
            <a:r>
              <a:rPr sz="2300" b="1" spc="-180" dirty="0">
                <a:solidFill>
                  <a:srgbClr val="636B85"/>
                </a:solidFill>
                <a:latin typeface="DejaVu Sans"/>
                <a:cs typeface="DejaVu Sans"/>
              </a:rPr>
              <a:t>Electric</a:t>
            </a:r>
            <a:r>
              <a:rPr sz="2300" b="1" spc="254" dirty="0">
                <a:solidFill>
                  <a:srgbClr val="636B85"/>
                </a:solidFill>
                <a:latin typeface="DejaVu Sans"/>
                <a:cs typeface="DejaVu Sans"/>
              </a:rPr>
              <a:t> </a:t>
            </a:r>
            <a:r>
              <a:rPr sz="2300" b="1" spc="-275" dirty="0">
                <a:solidFill>
                  <a:srgbClr val="636B85"/>
                </a:solidFill>
                <a:latin typeface="DejaVu Sans"/>
                <a:cs typeface="DejaVu Sans"/>
              </a:rPr>
              <a:t>impedance</a:t>
            </a:r>
            <a:endParaRPr sz="23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758525"/>
              <a:ext cx="8229600" cy="12700"/>
            </a:xfrm>
            <a:custGeom>
              <a:avLst/>
              <a:gdLst/>
              <a:ahLst/>
              <a:cxnLst/>
              <a:rect l="l" t="t" r="r" b="b"/>
              <a:pathLst>
                <a:path w="8229600" h="12700">
                  <a:moveTo>
                    <a:pt x="0" y="12699"/>
                  </a:moveTo>
                  <a:lnTo>
                    <a:pt x="8229600" y="1269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CC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57200" y="85725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CCB4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367" y="4824158"/>
            <a:ext cx="120650" cy="143510"/>
          </a:xfrm>
          <a:custGeom>
            <a:avLst/>
            <a:gdLst/>
            <a:ahLst/>
            <a:cxnLst/>
            <a:rect l="l" t="t" r="r" b="b"/>
            <a:pathLst>
              <a:path w="120650" h="143510">
                <a:moveTo>
                  <a:pt x="0" y="0"/>
                </a:moveTo>
                <a:lnTo>
                  <a:pt x="0" y="143128"/>
                </a:lnTo>
                <a:lnTo>
                  <a:pt x="120319" y="71564"/>
                </a:lnTo>
                <a:lnTo>
                  <a:pt x="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758525"/>
            <a:ext cx="8229600" cy="12700"/>
          </a:xfrm>
          <a:custGeom>
            <a:avLst/>
            <a:gdLst/>
            <a:ahLst/>
            <a:cxnLst/>
            <a:rect l="l" t="t" r="r" b="b"/>
            <a:pathLst>
              <a:path w="8229600" h="12700">
                <a:moveTo>
                  <a:pt x="0" y="12699"/>
                </a:moveTo>
                <a:lnTo>
                  <a:pt x="8229600" y="12699"/>
                </a:lnTo>
                <a:lnTo>
                  <a:pt x="82296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367" y="4824158"/>
            <a:ext cx="120650" cy="143510"/>
          </a:xfrm>
          <a:custGeom>
            <a:avLst/>
            <a:gdLst/>
            <a:ahLst/>
            <a:cxnLst/>
            <a:rect l="l" t="t" r="r" b="b"/>
            <a:pathLst>
              <a:path w="120650" h="143510">
                <a:moveTo>
                  <a:pt x="0" y="0"/>
                </a:moveTo>
                <a:lnTo>
                  <a:pt x="0" y="143128"/>
                </a:lnTo>
                <a:lnTo>
                  <a:pt x="120319" y="71564"/>
                </a:lnTo>
                <a:lnTo>
                  <a:pt x="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2"/>
            <a:ext cx="9144000" cy="4585970"/>
            <a:chOff x="0" y="12"/>
            <a:chExt cx="9144000" cy="4585970"/>
          </a:xfrm>
        </p:grpSpPr>
        <p:sp>
          <p:nvSpPr>
            <p:cNvPr id="10" name="object 10"/>
            <p:cNvSpPr/>
            <p:nvPr/>
          </p:nvSpPr>
          <p:spPr>
            <a:xfrm>
              <a:off x="92736" y="422655"/>
              <a:ext cx="3058387" cy="364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99643"/>
              <a:ext cx="3403091" cy="612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29000" y="12"/>
              <a:ext cx="5714999" cy="45858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739" y="1075182"/>
            <a:ext cx="30092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DejaVu Sans"/>
                <a:cs typeface="DejaVu Sans"/>
              </a:rPr>
              <a:t>A</a:t>
            </a:r>
            <a:r>
              <a:rPr sz="1800" spc="-155" dirty="0">
                <a:latin typeface="DejaVu Sans"/>
                <a:cs typeface="DejaVu Sans"/>
              </a:rPr>
              <a:t>n</a:t>
            </a:r>
            <a:r>
              <a:rPr sz="1800" spc="-150" dirty="0">
                <a:latin typeface="DejaVu Sans"/>
                <a:cs typeface="DejaVu Sans"/>
              </a:rPr>
              <a:t>d</a:t>
            </a:r>
            <a:r>
              <a:rPr sz="1800" spc="-75" dirty="0">
                <a:latin typeface="DejaVu Sans"/>
                <a:cs typeface="DejaVu Sans"/>
              </a:rPr>
              <a:t>r</a:t>
            </a:r>
            <a:r>
              <a:rPr sz="1800" spc="-125" dirty="0">
                <a:latin typeface="DejaVu Sans"/>
                <a:cs typeface="DejaVu Sans"/>
              </a:rPr>
              <a:t>o</a:t>
            </a:r>
            <a:r>
              <a:rPr sz="1800" spc="-45" dirty="0">
                <a:latin typeface="DejaVu Sans"/>
                <a:cs typeface="DejaVu Sans"/>
              </a:rPr>
              <a:t>i</a:t>
            </a:r>
            <a:r>
              <a:rPr sz="1800" spc="-85" dirty="0">
                <a:latin typeface="DejaVu Sans"/>
                <a:cs typeface="DejaVu Sans"/>
              </a:rPr>
              <a:t>d</a:t>
            </a:r>
            <a:r>
              <a:rPr sz="1800" spc="-270" dirty="0">
                <a:latin typeface="DejaVu Sans"/>
                <a:cs typeface="DejaVu Sans"/>
              </a:rPr>
              <a:t>=Ab</a:t>
            </a:r>
            <a:r>
              <a:rPr sz="1800" spc="-229" dirty="0">
                <a:latin typeface="DejaVu Sans"/>
                <a:cs typeface="DejaVu Sans"/>
              </a:rPr>
              <a:t>d</a:t>
            </a:r>
            <a:r>
              <a:rPr sz="1800" spc="-150" dirty="0">
                <a:latin typeface="DejaVu Sans"/>
                <a:cs typeface="DejaVu Sans"/>
              </a:rPr>
              <a:t>o</a:t>
            </a:r>
            <a:r>
              <a:rPr sz="1800" spc="-260" dirty="0">
                <a:latin typeface="DejaVu Sans"/>
                <a:cs typeface="DejaVu Sans"/>
              </a:rPr>
              <a:t>m</a:t>
            </a:r>
            <a:r>
              <a:rPr sz="1800" spc="-100" dirty="0">
                <a:latin typeface="DejaVu Sans"/>
                <a:cs typeface="DejaVu Sans"/>
              </a:rPr>
              <a:t>in</a:t>
            </a:r>
            <a:r>
              <a:rPr sz="1800" spc="-120" dirty="0">
                <a:latin typeface="DejaVu Sans"/>
                <a:cs typeface="DejaVu Sans"/>
              </a:rPr>
              <a:t>a</a:t>
            </a:r>
            <a:r>
              <a:rPr sz="1800" spc="-210" dirty="0">
                <a:latin typeface="DejaVu Sans"/>
                <a:cs typeface="DejaVu Sans"/>
              </a:rPr>
              <a:t>l=Ce</a:t>
            </a:r>
            <a:r>
              <a:rPr sz="1800" spc="-75" dirty="0">
                <a:latin typeface="DejaVu Sans"/>
                <a:cs typeface="DejaVu Sans"/>
              </a:rPr>
              <a:t>nt</a:t>
            </a:r>
            <a:r>
              <a:rPr sz="1800" spc="-65" dirty="0">
                <a:latin typeface="DejaVu Sans"/>
                <a:cs typeface="DejaVu Sans"/>
              </a:rPr>
              <a:t>r</a:t>
            </a:r>
            <a:r>
              <a:rPr sz="1800" spc="-195" dirty="0">
                <a:latin typeface="DejaVu Sans"/>
                <a:cs typeface="DejaVu Sans"/>
              </a:rPr>
              <a:t>al=  </a:t>
            </a:r>
            <a:r>
              <a:rPr sz="1800" spc="-114" dirty="0">
                <a:latin typeface="DejaVu Sans"/>
                <a:cs typeface="DejaVu Sans"/>
              </a:rPr>
              <a:t>Apple</a:t>
            </a:r>
            <a:r>
              <a:rPr sz="1800" spc="-65" dirty="0">
                <a:latin typeface="DejaVu Sans"/>
                <a:cs typeface="DejaVu Sans"/>
              </a:rPr>
              <a:t> </a:t>
            </a:r>
            <a:r>
              <a:rPr sz="1800" spc="-160" dirty="0">
                <a:latin typeface="DejaVu Sans"/>
                <a:cs typeface="DejaVu Sans"/>
              </a:rPr>
              <a:t>shaped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800" spc="-155" dirty="0">
                <a:latin typeface="DejaVu Sans"/>
                <a:cs typeface="DejaVu Sans"/>
              </a:rPr>
              <a:t>Gynecoid=Peripheral=Pear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800" spc="-160" dirty="0">
                <a:latin typeface="DejaVu Sans"/>
                <a:cs typeface="DejaVu Sans"/>
              </a:rPr>
              <a:t>shaped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1135</Words>
  <Application>Microsoft Office PowerPoint</Application>
  <PresentationFormat>On-screen Show (16:9)</PresentationFormat>
  <Paragraphs>275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Clarity</vt:lpstr>
      <vt:lpstr>PowerPoint Presentation</vt:lpstr>
      <vt:lpstr>PowerPoint Presentation</vt:lpstr>
      <vt:lpstr>PowerPoint Presentation</vt:lpstr>
      <vt:lpstr>BMI/Quetlet index</vt:lpstr>
      <vt:lpstr>WHO Classification</vt:lpstr>
      <vt:lpstr>PowerPoint Presentation</vt:lpstr>
      <vt:lpstr>Other Indices</vt:lpstr>
      <vt:lpstr> Other methods </vt:lpstr>
      <vt:lpstr>PowerPoint Presentation</vt:lpstr>
      <vt:lpstr>“Super obese" male</vt:lpstr>
      <vt:lpstr>PowerPoint Presentation</vt:lpstr>
      <vt:lpstr>PowerPoint Presentation</vt:lpstr>
      <vt:lpstr>What causes obesity?</vt:lpstr>
      <vt:lpstr>PowerPoint Presentation</vt:lpstr>
      <vt:lpstr>PowerPoint Presentation</vt:lpstr>
      <vt:lpstr>Energy balance</vt:lpstr>
      <vt:lpstr>PowerPoint Presentation</vt:lpstr>
      <vt:lpstr>PowerPoint Presentation</vt:lpstr>
      <vt:lpstr>PowerPoint Presentation</vt:lpstr>
      <vt:lpstr>Peripheral Signals</vt:lpstr>
      <vt:lpstr>Produced by adipocytes Product of „ob‟ gene</vt:lpstr>
      <vt:lpstr>PowerPoint Presentation</vt:lpstr>
      <vt:lpstr>Adiponectin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Cardiovascular system - Obesity</vt:lpstr>
      <vt:lpstr>↑ Adipose tissue</vt:lpstr>
      <vt:lpstr>PowerPoint Presentation</vt:lpstr>
      <vt:lpstr>Syndrome X or Metabolic syndrome</vt:lpstr>
      <vt:lpstr> Male</vt:lpstr>
      <vt:lpstr>PowerPoint Presentation</vt:lpstr>
      <vt:lpstr> Gall stones  ↑ cholesterol Enhanced billiary excretion  of cholesterol  Super saturated bile  Cholelithiasis</vt:lpstr>
      <vt:lpstr>PowerPoint Presentation</vt:lpstr>
      <vt:lpstr> Stroke</vt:lpstr>
      <vt:lpstr>Bones, Joints, Cutaneous disorders</vt:lpstr>
      <vt:lpstr> How they are related?</vt:lpstr>
      <vt:lpstr> Cushing‟s Syndrome –</vt:lpstr>
      <vt:lpstr> Insulinoma-</vt:lpstr>
      <vt:lpstr>Management of obesity</vt:lpstr>
      <vt:lpstr>PowerPoint Presentation</vt:lpstr>
      <vt:lpstr>PowerPoint Presentation</vt:lpstr>
      <vt:lpstr> Worldwide obesity has more than doubled since 1980.</vt:lpstr>
      <vt:lpstr>Remember me?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comp</cp:lastModifiedBy>
  <cp:revision>1</cp:revision>
  <dcterms:created xsi:type="dcterms:W3CDTF">2020-05-09T19:41:23Z</dcterms:created>
  <dcterms:modified xsi:type="dcterms:W3CDTF">2020-05-09T20:18:00Z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2020-05-09T00:00:00Z</vt:filetime>
  </property>
</Properties>
</file>