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8" r:id="rId3"/>
    <p:sldId id="268" r:id="rId4"/>
    <p:sldId id="259" r:id="rId5"/>
    <p:sldId id="260" r:id="rId6"/>
    <p:sldId id="269" r:id="rId7"/>
    <p:sldId id="271" r:id="rId8"/>
    <p:sldId id="272" r:id="rId9"/>
    <p:sldId id="273" r:id="rId10"/>
    <p:sldId id="261" r:id="rId11"/>
    <p:sldId id="262" r:id="rId12"/>
    <p:sldId id="276" r:id="rId13"/>
    <p:sldId id="277" r:id="rId14"/>
    <p:sldId id="270" r:id="rId15"/>
    <p:sldId id="263" r:id="rId16"/>
    <p:sldId id="265" r:id="rId17"/>
    <p:sldId id="275" r:id="rId18"/>
    <p:sldId id="266" r:id="rId19"/>
    <p:sldId id="274" r:id="rId20"/>
    <p:sldId id="267"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288"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5/2/2020</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5/2/2020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5/2/2020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5/2/2020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5/2/2020</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smtClean="0">
                <a:solidFill>
                  <a:schemeClr val="tx1"/>
                </a:solidFill>
                <a:latin typeface="Times New Roman" panose="02020603050405020304" pitchFamily="18" charset="0"/>
                <a:cs typeface="Times New Roman" panose="02020603050405020304" pitchFamily="18" charset="0"/>
              </a:rPr>
              <a:t>Course Title: </a:t>
            </a:r>
            <a:r>
              <a:rPr lang="en-US" sz="4000" b="1" dirty="0" smtClean="0">
                <a:solidFill>
                  <a:schemeClr val="tx1"/>
                </a:solidFill>
                <a:latin typeface="Times New Roman" panose="02020603050405020304" pitchFamily="18" charset="0"/>
                <a:cs typeface="Times New Roman" panose="02020603050405020304" pitchFamily="18" charset="0"/>
              </a:rPr>
              <a:t/>
            </a:r>
            <a:br>
              <a:rPr lang="en-US" sz="4000" b="1" dirty="0" smtClean="0">
                <a:solidFill>
                  <a:schemeClr val="tx1"/>
                </a:solidFill>
                <a:latin typeface="Times New Roman" panose="02020603050405020304" pitchFamily="18" charset="0"/>
                <a:cs typeface="Times New Roman" panose="02020603050405020304" pitchFamily="18" charset="0"/>
              </a:rPr>
            </a:br>
            <a:r>
              <a:rPr lang="en-US" sz="4000" b="1" u="sng" dirty="0" smtClean="0">
                <a:solidFill>
                  <a:schemeClr val="tx1"/>
                </a:solidFill>
                <a:latin typeface="Times New Roman" panose="02020603050405020304" pitchFamily="18" charset="0"/>
                <a:cs typeface="Times New Roman" panose="02020603050405020304" pitchFamily="18" charset="0"/>
              </a:rPr>
              <a:t>Investment </a:t>
            </a:r>
            <a:r>
              <a:rPr lang="en-US" sz="4000" b="1" u="sng" dirty="0">
                <a:solidFill>
                  <a:schemeClr val="tx1"/>
                </a:solidFill>
                <a:latin typeface="Times New Roman" panose="02020603050405020304" pitchFamily="18" charset="0"/>
                <a:cs typeface="Times New Roman" panose="02020603050405020304" pitchFamily="18" charset="0"/>
              </a:rPr>
              <a:t>and </a:t>
            </a:r>
            <a:r>
              <a:rPr lang="en-US" sz="4000" b="1" u="sng" dirty="0" smtClean="0">
                <a:solidFill>
                  <a:schemeClr val="tx1"/>
                </a:solidFill>
                <a:latin typeface="Times New Roman" panose="02020603050405020304" pitchFamily="18" charset="0"/>
                <a:cs typeface="Times New Roman" panose="02020603050405020304" pitchFamily="18" charset="0"/>
              </a:rPr>
              <a:t>Project </a:t>
            </a:r>
            <a:r>
              <a:rPr lang="en-US" sz="4000" b="1" u="sng" dirty="0">
                <a:solidFill>
                  <a:schemeClr val="tx1"/>
                </a:solidFill>
                <a:latin typeface="Times New Roman" panose="02020603050405020304" pitchFamily="18" charset="0"/>
                <a:cs typeface="Times New Roman" panose="02020603050405020304" pitchFamily="18" charset="0"/>
              </a:rPr>
              <a:t>A</a:t>
            </a:r>
            <a:r>
              <a:rPr lang="en-US" sz="4000" b="1" u="sng" dirty="0" smtClean="0">
                <a:solidFill>
                  <a:schemeClr val="tx1"/>
                </a:solidFill>
                <a:latin typeface="Times New Roman" panose="02020603050405020304" pitchFamily="18" charset="0"/>
                <a:cs typeface="Times New Roman" panose="02020603050405020304" pitchFamily="18" charset="0"/>
              </a:rPr>
              <a:t>ppraisal</a:t>
            </a:r>
            <a:endParaRPr lang="en-US" sz="4000" b="1" u="sng" dirty="0">
              <a:solidFill>
                <a:schemeClr val="tx1"/>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idx="1"/>
          </p:nvPr>
        </p:nvSpPr>
        <p:spPr/>
        <p:txBody>
          <a:bodyPr/>
          <a:lstStyle/>
          <a:p>
            <a:pPr marL="571500" indent="-571500">
              <a:buClr>
                <a:schemeClr val="tx1"/>
              </a:buClr>
              <a:buFont typeface="Arial" panose="020B0604020202020204" pitchFamily="34" charset="0"/>
              <a:buChar char="•"/>
            </a:pPr>
            <a:r>
              <a:rPr lang="en-US" sz="3600" dirty="0" smtClean="0">
                <a:solidFill>
                  <a:schemeClr val="tx1"/>
                </a:solidFill>
                <a:latin typeface="Times New Roman" panose="02020603050405020304" pitchFamily="18" charset="0"/>
                <a:cs typeface="Times New Roman" panose="02020603050405020304" pitchFamily="18" charset="0"/>
              </a:rPr>
              <a:t>Sensitivity </a:t>
            </a:r>
            <a:r>
              <a:rPr lang="en-US" sz="3600" dirty="0">
                <a:solidFill>
                  <a:schemeClr val="tx1"/>
                </a:solidFill>
                <a:latin typeface="Times New Roman" panose="02020603050405020304" pitchFamily="18" charset="0"/>
                <a:cs typeface="Times New Roman" panose="02020603050405020304" pitchFamily="18" charset="0"/>
              </a:rPr>
              <a:t>Analysis</a:t>
            </a:r>
          </a:p>
          <a:p>
            <a:pPr marL="571500" indent="-571500">
              <a:buClr>
                <a:schemeClr val="tx1"/>
              </a:buClr>
              <a:buFont typeface="Arial" panose="020B0604020202020204" pitchFamily="34" charset="0"/>
              <a:buChar char="•"/>
            </a:pPr>
            <a:r>
              <a:rPr lang="en-US" sz="3600" dirty="0">
                <a:solidFill>
                  <a:schemeClr val="tx1"/>
                </a:solidFill>
                <a:latin typeface="Times New Roman" panose="02020603050405020304" pitchFamily="18" charset="0"/>
                <a:cs typeface="Times New Roman" panose="02020603050405020304" pitchFamily="18" charset="0"/>
              </a:rPr>
              <a:t>Simple interest rate and compound interest rate</a:t>
            </a:r>
          </a:p>
          <a:p>
            <a:pPr marL="571500" indent="-571500">
              <a:buClr>
                <a:schemeClr val="tx1"/>
              </a:buClr>
              <a:buFont typeface="Arial" panose="020B0604020202020204" pitchFamily="34" charset="0"/>
              <a:buChar char="•"/>
            </a:pPr>
            <a:r>
              <a:rPr lang="en-US" sz="3600" dirty="0">
                <a:solidFill>
                  <a:schemeClr val="tx1"/>
                </a:solidFill>
                <a:latin typeface="Times New Roman" panose="02020603050405020304" pitchFamily="18" charset="0"/>
                <a:cs typeface="Times New Roman" panose="02020603050405020304" pitchFamily="18" charset="0"/>
              </a:rPr>
              <a:t>Time value of money</a:t>
            </a:r>
          </a:p>
        </p:txBody>
      </p:sp>
    </p:spTree>
    <p:extLst>
      <p:ext uri="{BB962C8B-B14F-4D97-AF65-F5344CB8AC3E}">
        <p14:creationId xmlns:p14="http://schemas.microsoft.com/office/powerpoint/2010/main" val="1385618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a:solidFill>
                  <a:schemeClr val="tx1"/>
                </a:solidFill>
                <a:latin typeface="Times New Roman" panose="02020603050405020304" pitchFamily="18" charset="0"/>
                <a:cs typeface="Times New Roman" panose="02020603050405020304" pitchFamily="18" charset="0"/>
              </a:rPr>
              <a:t>Key points about Sensitivity analysis:</a:t>
            </a:r>
          </a:p>
        </p:txBody>
      </p:sp>
      <p:sp>
        <p:nvSpPr>
          <p:cNvPr id="3" name="Content Placeholder 2"/>
          <p:cNvSpPr>
            <a:spLocks noGrp="1"/>
          </p:cNvSpPr>
          <p:nvPr>
            <p:ph idx="1"/>
          </p:nvPr>
        </p:nvSpPr>
        <p:spPr>
          <a:xfrm>
            <a:off x="1143000" y="1673087"/>
            <a:ext cx="9872871" cy="4674704"/>
          </a:xfrm>
        </p:spPr>
        <p:txBody>
          <a:bodyPr/>
          <a:lstStyle/>
          <a:p>
            <a:pPr>
              <a:buClr>
                <a:schemeClr val="tx1"/>
              </a:buClr>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Allow the key assumptions to be changed to analyze effect.</a:t>
            </a:r>
          </a:p>
          <a:p>
            <a:pPr>
              <a:buClr>
                <a:schemeClr val="tx1"/>
              </a:buClr>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Help judge the degree of risk.</a:t>
            </a:r>
          </a:p>
          <a:p>
            <a:pPr>
              <a:buClr>
                <a:schemeClr val="tx1"/>
              </a:buClr>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Recognizes that there is no such thing as accurate forecast.</a:t>
            </a:r>
          </a:p>
          <a:p>
            <a:pPr>
              <a:buClr>
                <a:schemeClr val="tx1"/>
              </a:buClr>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Considers one variable or assumption at a time.</a:t>
            </a:r>
          </a:p>
          <a:p>
            <a:pPr marL="45720" indent="0">
              <a:buClr>
                <a:schemeClr val="tx1"/>
              </a:buClr>
              <a:buNone/>
            </a:pPr>
            <a:r>
              <a:rPr lang="en-US" sz="2400" b="1" dirty="0">
                <a:solidFill>
                  <a:schemeClr val="tx1"/>
                </a:solidFill>
                <a:latin typeface="Times New Roman" panose="02020603050405020304" pitchFamily="18" charset="0"/>
                <a:cs typeface="Times New Roman" panose="02020603050405020304" pitchFamily="18" charset="0"/>
              </a:rPr>
              <a:t>Benefits:</a:t>
            </a:r>
          </a:p>
          <a:p>
            <a:pPr>
              <a:buClr>
                <a:schemeClr val="tx1"/>
              </a:buClr>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Identifies the most significant assumption.</a:t>
            </a:r>
          </a:p>
          <a:p>
            <a:pPr>
              <a:buClr>
                <a:schemeClr val="tx1"/>
              </a:buClr>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Helps assess risk and prepare for a less than favorable scenario.</a:t>
            </a:r>
          </a:p>
          <a:p>
            <a:pPr>
              <a:buClr>
                <a:schemeClr val="tx1"/>
              </a:buClr>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Helps make the process of business forecasting robust.</a:t>
            </a:r>
          </a:p>
        </p:txBody>
      </p:sp>
    </p:spTree>
    <p:extLst>
      <p:ext uri="{BB962C8B-B14F-4D97-AF65-F5344CB8AC3E}">
        <p14:creationId xmlns:p14="http://schemas.microsoft.com/office/powerpoint/2010/main" val="4051154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742122"/>
          </a:xfrm>
        </p:spPr>
        <p:txBody>
          <a:bodyPr>
            <a:normAutofit/>
          </a:bodyPr>
          <a:lstStyle/>
          <a:p>
            <a:r>
              <a:rPr lang="en-US" sz="2400" b="1" dirty="0">
                <a:solidFill>
                  <a:schemeClr val="tx1"/>
                </a:solidFill>
                <a:latin typeface="Times New Roman" panose="02020603050405020304" pitchFamily="18" charset="0"/>
                <a:cs typeface="Times New Roman" panose="02020603050405020304" pitchFamily="18" charset="0"/>
              </a:rPr>
              <a:t>Drawbacks:</a:t>
            </a:r>
          </a:p>
        </p:txBody>
      </p:sp>
      <p:sp>
        <p:nvSpPr>
          <p:cNvPr id="3" name="Content Placeholder 2"/>
          <p:cNvSpPr>
            <a:spLocks noGrp="1"/>
          </p:cNvSpPr>
          <p:nvPr>
            <p:ph idx="1"/>
          </p:nvPr>
        </p:nvSpPr>
        <p:spPr>
          <a:xfrm>
            <a:off x="1143000" y="1351722"/>
            <a:ext cx="9872871" cy="4744278"/>
          </a:xfrm>
        </p:spPr>
        <p:txBody>
          <a:bodyPr/>
          <a:lstStyle/>
          <a:p>
            <a:pPr>
              <a:buClr>
                <a:schemeClr val="tx1"/>
              </a:buClr>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Only tests one assumption at a time.</a:t>
            </a:r>
          </a:p>
          <a:p>
            <a:pPr>
              <a:buClr>
                <a:schemeClr val="tx1"/>
              </a:buClr>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Only as good as the data on which forecasts are based.</a:t>
            </a:r>
          </a:p>
          <a:p>
            <a:pPr>
              <a:buClr>
                <a:schemeClr val="tx1"/>
              </a:buClr>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A somewhat complicated concept.</a:t>
            </a:r>
          </a:p>
          <a:p>
            <a:pPr>
              <a:buClr>
                <a:schemeClr val="tx1"/>
              </a:buClr>
              <a:buFont typeface="Arial" panose="020B0604020202020204" pitchFamily="34" charset="0"/>
              <a:buChar char="•"/>
            </a:pPr>
            <a:endParaRPr lang="en-US" dirty="0">
              <a:solidFill>
                <a:schemeClr val="tx1"/>
              </a:solidFill>
              <a:latin typeface="Times New Roman" panose="02020603050405020304" pitchFamily="18" charset="0"/>
              <a:cs typeface="Times New Roman" panose="02020603050405020304" pitchFamily="18" charset="0"/>
            </a:endParaRPr>
          </a:p>
          <a:p>
            <a:pPr marL="45720" indent="0">
              <a:buClr>
                <a:schemeClr val="tx1"/>
              </a:buClr>
              <a:buNone/>
            </a:pPr>
            <a:endParaRPr lang="en-US"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1136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u="sng" dirty="0">
                <a:solidFill>
                  <a:schemeClr val="tx1">
                    <a:lumMod val="85000"/>
                    <a:lumOff val="15000"/>
                  </a:schemeClr>
                </a:solidFill>
                <a:latin typeface="Times New Roman" pitchFamily="18" charset="0"/>
                <a:cs typeface="Times New Roman" pitchFamily="18" charset="0"/>
              </a:rPr>
              <a:t>What is interest rate ?</a:t>
            </a:r>
            <a:r>
              <a:rPr lang="en-US" dirty="0"/>
              <a:t/>
            </a:r>
            <a:br>
              <a:rPr lang="en-US" dirty="0"/>
            </a:br>
            <a:endParaRPr lang="en-US" dirty="0"/>
          </a:p>
        </p:txBody>
      </p:sp>
      <p:sp>
        <p:nvSpPr>
          <p:cNvPr id="3" name="Content Placeholder 2"/>
          <p:cNvSpPr>
            <a:spLocks noGrp="1"/>
          </p:cNvSpPr>
          <p:nvPr>
            <p:ph idx="1"/>
          </p:nvPr>
        </p:nvSpPr>
        <p:spPr>
          <a:xfrm>
            <a:off x="1072662" y="1295400"/>
            <a:ext cx="9872871" cy="4038600"/>
          </a:xfrm>
        </p:spPr>
        <p:txBody>
          <a:bodyPr>
            <a:normAutofit fontScale="40000" lnSpcReduction="20000"/>
          </a:bodyPr>
          <a:lstStyle/>
          <a:p>
            <a:pPr marL="45720" indent="0">
              <a:buNone/>
            </a:pPr>
            <a:endParaRPr lang="en-US" dirty="0"/>
          </a:p>
          <a:p>
            <a:pPr marL="45720" indent="0">
              <a:buNone/>
            </a:pPr>
            <a:r>
              <a:rPr lang="en-US" sz="7200" dirty="0" smtClean="0">
                <a:solidFill>
                  <a:schemeClr val="tx1">
                    <a:lumMod val="85000"/>
                    <a:lumOff val="15000"/>
                  </a:schemeClr>
                </a:solidFill>
                <a:latin typeface="Times New Roman" pitchFamily="18" charset="0"/>
                <a:cs typeface="Times New Roman" pitchFamily="18" charset="0"/>
              </a:rPr>
              <a:t>Definition:</a:t>
            </a:r>
          </a:p>
          <a:p>
            <a:pPr marL="45720" indent="0">
              <a:buNone/>
            </a:pPr>
            <a:endParaRPr lang="en-US" sz="7200" dirty="0">
              <a:solidFill>
                <a:schemeClr val="tx1">
                  <a:lumMod val="85000"/>
                  <a:lumOff val="15000"/>
                </a:schemeClr>
              </a:solidFill>
              <a:latin typeface="Times New Roman" pitchFamily="18" charset="0"/>
              <a:cs typeface="Times New Roman" pitchFamily="18" charset="0"/>
            </a:endParaRPr>
          </a:p>
          <a:p>
            <a:pPr marL="45720" indent="0">
              <a:buNone/>
            </a:pPr>
            <a:r>
              <a:rPr lang="en-US" sz="7000" dirty="0" smtClean="0">
                <a:solidFill>
                  <a:schemeClr val="tx1">
                    <a:lumMod val="85000"/>
                    <a:lumOff val="15000"/>
                  </a:schemeClr>
                </a:solidFill>
                <a:latin typeface="Times New Roman" pitchFamily="18" charset="0"/>
                <a:cs typeface="Times New Roman" pitchFamily="18" charset="0"/>
              </a:rPr>
              <a:t>When </a:t>
            </a:r>
            <a:r>
              <a:rPr lang="en-US" sz="7000" dirty="0">
                <a:solidFill>
                  <a:schemeClr val="tx1">
                    <a:lumMod val="85000"/>
                    <a:lumOff val="15000"/>
                  </a:schemeClr>
                </a:solidFill>
                <a:latin typeface="Times New Roman" pitchFamily="18" charset="0"/>
                <a:cs typeface="Times New Roman" pitchFamily="18" charset="0"/>
              </a:rPr>
              <a:t>you borrow money from </a:t>
            </a:r>
            <a:r>
              <a:rPr lang="en-US" sz="7000" dirty="0" smtClean="0">
                <a:solidFill>
                  <a:schemeClr val="tx1">
                    <a:lumMod val="85000"/>
                    <a:lumOff val="15000"/>
                  </a:schemeClr>
                </a:solidFill>
                <a:latin typeface="Times New Roman" pitchFamily="18" charset="0"/>
                <a:cs typeface="Times New Roman" pitchFamily="18" charset="0"/>
              </a:rPr>
              <a:t>someone. Or </a:t>
            </a:r>
            <a:r>
              <a:rPr lang="en-US" sz="7000" dirty="0">
                <a:solidFill>
                  <a:schemeClr val="tx1">
                    <a:lumMod val="85000"/>
                    <a:lumOff val="15000"/>
                  </a:schemeClr>
                </a:solidFill>
                <a:latin typeface="Times New Roman" pitchFamily="18" charset="0"/>
                <a:cs typeface="Times New Roman" pitchFamily="18" charset="0"/>
              </a:rPr>
              <a:t>use somebody else’s </a:t>
            </a:r>
            <a:r>
              <a:rPr lang="en-US" sz="7000" dirty="0" smtClean="0">
                <a:solidFill>
                  <a:schemeClr val="tx1">
                    <a:lumMod val="85000"/>
                    <a:lumOff val="15000"/>
                  </a:schemeClr>
                </a:solidFill>
                <a:latin typeface="Times New Roman" pitchFamily="18" charset="0"/>
                <a:cs typeface="Times New Roman" pitchFamily="18" charset="0"/>
              </a:rPr>
              <a:t>money. You </a:t>
            </a:r>
            <a:r>
              <a:rPr lang="en-US" sz="7000" dirty="0">
                <a:solidFill>
                  <a:schemeClr val="tx1">
                    <a:lumMod val="85000"/>
                    <a:lumOff val="15000"/>
                  </a:schemeClr>
                </a:solidFill>
                <a:latin typeface="Times New Roman" pitchFamily="18" charset="0"/>
                <a:cs typeface="Times New Roman" pitchFamily="18" charset="0"/>
              </a:rPr>
              <a:t>have to pay service charge to </a:t>
            </a:r>
            <a:r>
              <a:rPr lang="en-US" sz="7000" dirty="0" smtClean="0">
                <a:solidFill>
                  <a:schemeClr val="tx1">
                    <a:lumMod val="85000"/>
                    <a:lumOff val="15000"/>
                  </a:schemeClr>
                </a:solidFill>
                <a:latin typeface="Times New Roman" pitchFamily="18" charset="0"/>
                <a:cs typeface="Times New Roman" pitchFamily="18" charset="0"/>
              </a:rPr>
              <a:t>him. This </a:t>
            </a:r>
            <a:r>
              <a:rPr lang="en-US" sz="7000" dirty="0">
                <a:solidFill>
                  <a:schemeClr val="tx1">
                    <a:lumMod val="85000"/>
                    <a:lumOff val="15000"/>
                  </a:schemeClr>
                </a:solidFill>
                <a:latin typeface="Times New Roman" pitchFamily="18" charset="0"/>
                <a:cs typeface="Times New Roman" pitchFamily="18" charset="0"/>
              </a:rPr>
              <a:t>amount is paid back to the lender </a:t>
            </a:r>
            <a:r>
              <a:rPr lang="en-US" sz="7000" dirty="0" smtClean="0">
                <a:solidFill>
                  <a:schemeClr val="tx1">
                    <a:lumMod val="85000"/>
                    <a:lumOff val="15000"/>
                  </a:schemeClr>
                </a:solidFill>
                <a:latin typeface="Times New Roman" pitchFamily="18" charset="0"/>
                <a:cs typeface="Times New Roman" pitchFamily="18" charset="0"/>
              </a:rPr>
              <a:t>along with the original amount borrowed.</a:t>
            </a:r>
          </a:p>
          <a:p>
            <a:pPr marL="45720" indent="0">
              <a:buNone/>
            </a:pPr>
            <a:r>
              <a:rPr lang="en-US" sz="7000" dirty="0" smtClean="0">
                <a:solidFill>
                  <a:schemeClr val="tx1">
                    <a:lumMod val="85000"/>
                    <a:lumOff val="15000"/>
                  </a:schemeClr>
                </a:solidFill>
                <a:latin typeface="Times New Roman" pitchFamily="18" charset="0"/>
                <a:cs typeface="Times New Roman" pitchFamily="18" charset="0"/>
              </a:rPr>
              <a:t>This </a:t>
            </a:r>
            <a:r>
              <a:rPr lang="en-US" sz="7000" dirty="0">
                <a:solidFill>
                  <a:schemeClr val="tx1">
                    <a:lumMod val="85000"/>
                    <a:lumOff val="15000"/>
                  </a:schemeClr>
                </a:solidFill>
                <a:latin typeface="Times New Roman" pitchFamily="18" charset="0"/>
                <a:cs typeface="Times New Roman" pitchFamily="18" charset="0"/>
              </a:rPr>
              <a:t>sometimes known as the cost of </a:t>
            </a:r>
            <a:r>
              <a:rPr lang="en-US" sz="7000" dirty="0" smtClean="0">
                <a:solidFill>
                  <a:schemeClr val="tx1">
                    <a:lumMod val="85000"/>
                    <a:lumOff val="15000"/>
                  </a:schemeClr>
                </a:solidFill>
                <a:latin typeface="Times New Roman" pitchFamily="18" charset="0"/>
                <a:cs typeface="Times New Roman" pitchFamily="18" charset="0"/>
              </a:rPr>
              <a:t>money which </a:t>
            </a:r>
            <a:r>
              <a:rPr lang="en-US" sz="7000" dirty="0">
                <a:solidFill>
                  <a:schemeClr val="tx1">
                    <a:lumMod val="85000"/>
                    <a:lumOff val="15000"/>
                  </a:schemeClr>
                </a:solidFill>
                <a:latin typeface="Times New Roman" pitchFamily="18" charset="0"/>
                <a:cs typeface="Times New Roman" pitchFamily="18" charset="0"/>
              </a:rPr>
              <a:t>does not belong to you, but you </a:t>
            </a:r>
            <a:r>
              <a:rPr lang="en-US" sz="7000" dirty="0" smtClean="0">
                <a:solidFill>
                  <a:schemeClr val="tx1">
                    <a:lumMod val="85000"/>
                    <a:lumOff val="15000"/>
                  </a:schemeClr>
                </a:solidFill>
                <a:latin typeface="Times New Roman" pitchFamily="18" charset="0"/>
                <a:cs typeface="Times New Roman" pitchFamily="18" charset="0"/>
              </a:rPr>
              <a:t>have used </a:t>
            </a:r>
            <a:r>
              <a:rPr lang="en-US" sz="7000" dirty="0">
                <a:solidFill>
                  <a:schemeClr val="tx1">
                    <a:lumMod val="85000"/>
                    <a:lumOff val="15000"/>
                  </a:schemeClr>
                </a:solidFill>
                <a:latin typeface="Times New Roman" pitchFamily="18" charset="0"/>
                <a:cs typeface="Times New Roman" pitchFamily="18" charset="0"/>
              </a:rPr>
              <a:t>it.</a:t>
            </a:r>
          </a:p>
          <a:p>
            <a:pPr marL="45720" indent="0">
              <a:buNone/>
            </a:pPr>
            <a:r>
              <a:rPr lang="en-US" sz="7000" dirty="0" smtClean="0">
                <a:solidFill>
                  <a:schemeClr val="tx1">
                    <a:lumMod val="85000"/>
                    <a:lumOff val="15000"/>
                  </a:schemeClr>
                </a:solidFill>
                <a:latin typeface="Times New Roman" pitchFamily="18" charset="0"/>
                <a:cs typeface="Times New Roman" pitchFamily="18" charset="0"/>
              </a:rPr>
              <a:t>The </a:t>
            </a:r>
            <a:r>
              <a:rPr lang="en-US" sz="7000" dirty="0">
                <a:solidFill>
                  <a:schemeClr val="tx1">
                    <a:lumMod val="85000"/>
                    <a:lumOff val="15000"/>
                  </a:schemeClr>
                </a:solidFill>
                <a:latin typeface="Times New Roman" pitchFamily="18" charset="0"/>
                <a:cs typeface="Times New Roman" pitchFamily="18" charset="0"/>
              </a:rPr>
              <a:t>extra amount on loan which we paid </a:t>
            </a:r>
            <a:r>
              <a:rPr lang="en-US" sz="7000" dirty="0" smtClean="0">
                <a:solidFill>
                  <a:schemeClr val="tx1">
                    <a:lumMod val="85000"/>
                    <a:lumOff val="15000"/>
                  </a:schemeClr>
                </a:solidFill>
                <a:latin typeface="Times New Roman" pitchFamily="18" charset="0"/>
                <a:cs typeface="Times New Roman" pitchFamily="18" charset="0"/>
              </a:rPr>
              <a:t>back is </a:t>
            </a:r>
            <a:r>
              <a:rPr lang="en-US" sz="7000" dirty="0">
                <a:solidFill>
                  <a:schemeClr val="tx1">
                    <a:lumMod val="85000"/>
                    <a:lumOff val="15000"/>
                  </a:schemeClr>
                </a:solidFill>
                <a:latin typeface="Times New Roman" pitchFamily="18" charset="0"/>
                <a:cs typeface="Times New Roman" pitchFamily="18" charset="0"/>
              </a:rPr>
              <a:t>know as interest.</a:t>
            </a:r>
          </a:p>
        </p:txBody>
      </p:sp>
    </p:spTree>
    <p:extLst>
      <p:ext uri="{BB962C8B-B14F-4D97-AF65-F5344CB8AC3E}">
        <p14:creationId xmlns:p14="http://schemas.microsoft.com/office/powerpoint/2010/main" val="89149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u="sng" dirty="0">
                <a:solidFill>
                  <a:schemeClr val="tx1">
                    <a:lumMod val="85000"/>
                    <a:lumOff val="15000"/>
                  </a:schemeClr>
                </a:solidFill>
              </a:rPr>
              <a:t>Types of </a:t>
            </a:r>
            <a:r>
              <a:rPr lang="en-US" sz="4000" b="1" u="sng" dirty="0" smtClean="0">
                <a:solidFill>
                  <a:schemeClr val="tx1">
                    <a:lumMod val="85000"/>
                    <a:lumOff val="15000"/>
                  </a:schemeClr>
                </a:solidFill>
              </a:rPr>
              <a:t>interest:</a:t>
            </a:r>
            <a:r>
              <a:rPr lang="en-US" dirty="0"/>
              <a:t/>
            </a:r>
            <a:br>
              <a:rPr lang="en-US" dirty="0"/>
            </a:br>
            <a:endParaRPr lang="en-US" dirty="0"/>
          </a:p>
        </p:txBody>
      </p:sp>
      <p:sp>
        <p:nvSpPr>
          <p:cNvPr id="3" name="Content Placeholder 2"/>
          <p:cNvSpPr>
            <a:spLocks noGrp="1"/>
          </p:cNvSpPr>
          <p:nvPr>
            <p:ph idx="1"/>
          </p:nvPr>
        </p:nvSpPr>
        <p:spPr>
          <a:xfrm>
            <a:off x="1107831" y="1752600"/>
            <a:ext cx="9872871" cy="4038600"/>
          </a:xfrm>
        </p:spPr>
        <p:txBody>
          <a:bodyPr/>
          <a:lstStyle/>
          <a:p>
            <a:pPr marL="45720" indent="0">
              <a:buNone/>
            </a:pPr>
            <a:r>
              <a:rPr lang="en-US" dirty="0" smtClean="0">
                <a:solidFill>
                  <a:schemeClr val="tx1">
                    <a:lumMod val="85000"/>
                    <a:lumOff val="15000"/>
                  </a:schemeClr>
                </a:solidFill>
                <a:latin typeface="Times New Roman" pitchFamily="18" charset="0"/>
                <a:cs typeface="Times New Roman" pitchFamily="18" charset="0"/>
              </a:rPr>
              <a:t>There </a:t>
            </a:r>
            <a:r>
              <a:rPr lang="en-US" dirty="0">
                <a:solidFill>
                  <a:schemeClr val="tx1">
                    <a:lumMod val="85000"/>
                    <a:lumOff val="15000"/>
                  </a:schemeClr>
                </a:solidFill>
                <a:latin typeface="Times New Roman" pitchFamily="18" charset="0"/>
                <a:cs typeface="Times New Roman" pitchFamily="18" charset="0"/>
              </a:rPr>
              <a:t>are basically two types </a:t>
            </a:r>
            <a:r>
              <a:rPr lang="en-US" dirty="0" smtClean="0">
                <a:solidFill>
                  <a:schemeClr val="tx1">
                    <a:lumMod val="85000"/>
                    <a:lumOff val="15000"/>
                  </a:schemeClr>
                </a:solidFill>
                <a:latin typeface="Times New Roman" pitchFamily="18" charset="0"/>
                <a:cs typeface="Times New Roman" pitchFamily="18" charset="0"/>
              </a:rPr>
              <a:t>of interest</a:t>
            </a:r>
            <a:endParaRPr lang="en-US" dirty="0">
              <a:solidFill>
                <a:schemeClr val="tx1">
                  <a:lumMod val="85000"/>
                  <a:lumOff val="15000"/>
                </a:schemeClr>
              </a:solidFill>
              <a:latin typeface="Times New Roman" pitchFamily="18" charset="0"/>
              <a:cs typeface="Times New Roman" pitchFamily="18" charset="0"/>
            </a:endParaRPr>
          </a:p>
          <a:p>
            <a:pPr marL="45720" indent="0">
              <a:buNone/>
            </a:pPr>
            <a:endParaRPr lang="en-US" dirty="0">
              <a:solidFill>
                <a:schemeClr val="tx1">
                  <a:lumMod val="85000"/>
                  <a:lumOff val="15000"/>
                </a:schemeClr>
              </a:solidFill>
              <a:latin typeface="Times New Roman" pitchFamily="18" charset="0"/>
              <a:cs typeface="Times New Roman" pitchFamily="18" charset="0"/>
            </a:endParaRPr>
          </a:p>
          <a:p>
            <a:pPr marL="45720" indent="0">
              <a:buNone/>
            </a:pPr>
            <a:r>
              <a:rPr lang="en-US" dirty="0" smtClean="0">
                <a:solidFill>
                  <a:schemeClr val="tx1">
                    <a:lumMod val="85000"/>
                    <a:lumOff val="15000"/>
                  </a:schemeClr>
                </a:solidFill>
                <a:latin typeface="Times New Roman" pitchFamily="18" charset="0"/>
                <a:cs typeface="Times New Roman" pitchFamily="18" charset="0"/>
              </a:rPr>
              <a:t>1: Simple </a:t>
            </a:r>
            <a:r>
              <a:rPr lang="en-US" dirty="0">
                <a:solidFill>
                  <a:schemeClr val="tx1">
                    <a:lumMod val="85000"/>
                    <a:lumOff val="15000"/>
                  </a:schemeClr>
                </a:solidFill>
                <a:latin typeface="Times New Roman" pitchFamily="18" charset="0"/>
                <a:cs typeface="Times New Roman" pitchFamily="18" charset="0"/>
              </a:rPr>
              <a:t>interest</a:t>
            </a:r>
          </a:p>
          <a:p>
            <a:pPr marL="45720" indent="0">
              <a:buNone/>
            </a:pPr>
            <a:endParaRPr lang="en-US" dirty="0">
              <a:solidFill>
                <a:schemeClr val="tx1">
                  <a:lumMod val="85000"/>
                  <a:lumOff val="15000"/>
                </a:schemeClr>
              </a:solidFill>
              <a:latin typeface="Times New Roman" pitchFamily="18" charset="0"/>
              <a:cs typeface="Times New Roman" pitchFamily="18" charset="0"/>
            </a:endParaRPr>
          </a:p>
          <a:p>
            <a:pPr marL="45720" indent="0">
              <a:buNone/>
            </a:pPr>
            <a:r>
              <a:rPr lang="en-US" dirty="0" smtClean="0">
                <a:solidFill>
                  <a:schemeClr val="tx1">
                    <a:lumMod val="85000"/>
                    <a:lumOff val="15000"/>
                  </a:schemeClr>
                </a:solidFill>
                <a:latin typeface="Times New Roman" pitchFamily="18" charset="0"/>
                <a:cs typeface="Times New Roman" pitchFamily="18" charset="0"/>
              </a:rPr>
              <a:t>2: Compound </a:t>
            </a:r>
            <a:r>
              <a:rPr lang="en-US" dirty="0">
                <a:solidFill>
                  <a:schemeClr val="tx1">
                    <a:lumMod val="85000"/>
                    <a:lumOff val="15000"/>
                  </a:schemeClr>
                </a:solidFill>
                <a:latin typeface="Times New Roman" pitchFamily="18" charset="0"/>
                <a:cs typeface="Times New Roman" pitchFamily="18" charset="0"/>
              </a:rPr>
              <a:t>interest</a:t>
            </a:r>
          </a:p>
        </p:txBody>
      </p:sp>
    </p:spTree>
    <p:extLst>
      <p:ext uri="{BB962C8B-B14F-4D97-AF65-F5344CB8AC3E}">
        <p14:creationId xmlns:p14="http://schemas.microsoft.com/office/powerpoint/2010/main" val="1643408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u="sng" dirty="0">
                <a:solidFill>
                  <a:schemeClr val="tx1"/>
                </a:solidFill>
                <a:latin typeface="Times New Roman" panose="02020603050405020304" pitchFamily="18" charset="0"/>
                <a:cs typeface="Times New Roman" panose="02020603050405020304" pitchFamily="18" charset="0"/>
              </a:rPr>
              <a:t>Simple interest and compound interest rates:</a:t>
            </a:r>
            <a:r>
              <a:rPr lang="en-US" b="1" dirty="0">
                <a:solidFill>
                  <a:schemeClr val="tx1"/>
                </a:solidFill>
                <a:latin typeface="Times New Roman" panose="02020603050405020304" pitchFamily="18" charset="0"/>
                <a:cs typeface="Times New Roman" panose="02020603050405020304" pitchFamily="18" charset="0"/>
              </a:rPr>
              <a:t/>
            </a:r>
            <a:br>
              <a:rPr lang="en-US" b="1" dirty="0">
                <a:solidFill>
                  <a:schemeClr val="tx1"/>
                </a:solidFill>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p:txBody>
          <a:bodyPr>
            <a:normAutofit lnSpcReduction="10000"/>
          </a:bodyPr>
          <a:lstStyle/>
          <a:p>
            <a:pPr marL="45720" indent="0">
              <a:buClr>
                <a:schemeClr val="tx1"/>
              </a:buClr>
              <a:buNone/>
            </a:pPr>
            <a:r>
              <a:rPr lang="en-US" sz="2400" b="1" dirty="0" smtClean="0">
                <a:solidFill>
                  <a:schemeClr val="tx1"/>
                </a:solidFill>
                <a:latin typeface="Times New Roman" panose="02020603050405020304" pitchFamily="18" charset="0"/>
                <a:cs typeface="Times New Roman" panose="02020603050405020304" pitchFamily="18" charset="0"/>
              </a:rPr>
              <a:t>Simple </a:t>
            </a:r>
            <a:r>
              <a:rPr lang="en-US" sz="2400" b="1" dirty="0">
                <a:solidFill>
                  <a:schemeClr val="tx1"/>
                </a:solidFill>
                <a:latin typeface="Times New Roman" panose="02020603050405020304" pitchFamily="18" charset="0"/>
                <a:cs typeface="Times New Roman" panose="02020603050405020304" pitchFamily="18" charset="0"/>
              </a:rPr>
              <a:t>interest:</a:t>
            </a:r>
          </a:p>
          <a:p>
            <a:pPr marL="45720" indent="0">
              <a:buClr>
                <a:schemeClr val="tx1"/>
              </a:buClr>
              <a:buNone/>
            </a:pPr>
            <a:r>
              <a:rPr lang="en-US" dirty="0">
                <a:solidFill>
                  <a:schemeClr val="tx1"/>
                </a:solidFill>
                <a:latin typeface="Times New Roman" panose="02020603050405020304" pitchFamily="18" charset="0"/>
                <a:cs typeface="Times New Roman" panose="02020603050405020304" pitchFamily="18" charset="0"/>
              </a:rPr>
              <a:t>Interest paid or earned on only the original amount or principle, borrowed</a:t>
            </a:r>
            <a:r>
              <a:rPr lang="en-US" dirty="0" smtClean="0">
                <a:solidFill>
                  <a:schemeClr val="tx1"/>
                </a:solidFill>
                <a:latin typeface="Times New Roman" panose="02020603050405020304" pitchFamily="18" charset="0"/>
                <a:cs typeface="Times New Roman" panose="02020603050405020304" pitchFamily="18" charset="0"/>
              </a:rPr>
              <a:t>.</a:t>
            </a:r>
          </a:p>
          <a:p>
            <a:pPr marL="45720" indent="0">
              <a:buClr>
                <a:schemeClr val="tx1"/>
              </a:buClr>
              <a:buNone/>
            </a:pPr>
            <a:endParaRPr lang="en-US" dirty="0" smtClean="0">
              <a:solidFill>
                <a:schemeClr val="tx1"/>
              </a:solidFill>
              <a:latin typeface="Times New Roman" panose="02020603050405020304" pitchFamily="18" charset="0"/>
              <a:cs typeface="Times New Roman" panose="02020603050405020304" pitchFamily="18" charset="0"/>
            </a:endParaRPr>
          </a:p>
          <a:p>
            <a:pPr marL="45720" indent="0">
              <a:buClr>
                <a:schemeClr val="tx1"/>
              </a:buClr>
              <a:buNone/>
            </a:pPr>
            <a:r>
              <a:rPr lang="en-US" dirty="0" smtClean="0">
                <a:solidFill>
                  <a:schemeClr val="tx1"/>
                </a:solidFill>
                <a:latin typeface="Times New Roman" panose="02020603050405020304" pitchFamily="18" charset="0"/>
                <a:cs typeface="Times New Roman" panose="02020603050405020304" pitchFamily="18" charset="0"/>
              </a:rPr>
              <a:t>The </a:t>
            </a:r>
            <a:r>
              <a:rPr lang="en-US" dirty="0">
                <a:solidFill>
                  <a:schemeClr val="tx1"/>
                </a:solidFill>
                <a:latin typeface="Times New Roman" panose="02020603050405020304" pitchFamily="18" charset="0"/>
                <a:cs typeface="Times New Roman" panose="02020603050405020304" pitchFamily="18" charset="0"/>
              </a:rPr>
              <a:t>formula for calculating simple interest rate is</a:t>
            </a:r>
            <a:r>
              <a:rPr lang="en-US" dirty="0" smtClean="0">
                <a:solidFill>
                  <a:schemeClr val="tx1"/>
                </a:solidFill>
                <a:latin typeface="Times New Roman" panose="02020603050405020304" pitchFamily="18" charset="0"/>
                <a:cs typeface="Times New Roman" panose="02020603050405020304" pitchFamily="18" charset="0"/>
              </a:rPr>
              <a:t>:</a:t>
            </a:r>
          </a:p>
          <a:p>
            <a:pPr marL="45720" indent="0">
              <a:buClr>
                <a:schemeClr val="tx1"/>
              </a:buClr>
              <a:buNone/>
            </a:pPr>
            <a:r>
              <a:rPr lang="en-US" b="1" dirty="0">
                <a:solidFill>
                  <a:schemeClr val="tx1"/>
                </a:solidFill>
                <a:latin typeface="Times New Roman" panose="02020603050405020304" pitchFamily="18" charset="0"/>
                <a:cs typeface="Times New Roman" panose="02020603050405020304" pitchFamily="18" charset="0"/>
              </a:rPr>
              <a:t>SI=P</a:t>
            </a:r>
            <a:r>
              <a:rPr lang="en-US" sz="2000" b="1" dirty="0">
                <a:solidFill>
                  <a:schemeClr val="tx1"/>
                </a:solidFill>
                <a:latin typeface="Times New Roman" panose="02020603050405020304" pitchFamily="18" charset="0"/>
                <a:cs typeface="Times New Roman" panose="02020603050405020304" pitchFamily="18" charset="0"/>
              </a:rPr>
              <a:t>o</a:t>
            </a:r>
            <a:r>
              <a:rPr lang="en-US" b="1" dirty="0">
                <a:solidFill>
                  <a:schemeClr val="tx1"/>
                </a:solidFill>
                <a:latin typeface="Times New Roman" panose="02020603050405020304" pitchFamily="18" charset="0"/>
                <a:cs typeface="Times New Roman" panose="02020603050405020304" pitchFamily="18" charset="0"/>
              </a:rPr>
              <a:t>( i )( n </a:t>
            </a:r>
            <a:r>
              <a:rPr lang="en-US" b="1" dirty="0" smtClean="0">
                <a:solidFill>
                  <a:schemeClr val="tx1"/>
                </a:solidFill>
                <a:latin typeface="Times New Roman" panose="02020603050405020304" pitchFamily="18" charset="0"/>
                <a:cs typeface="Times New Roman" panose="02020603050405020304" pitchFamily="18" charset="0"/>
              </a:rPr>
              <a:t>)</a:t>
            </a:r>
          </a:p>
          <a:p>
            <a:pPr marL="45720" indent="0">
              <a:buNone/>
            </a:pPr>
            <a:r>
              <a:rPr lang="en-US" dirty="0">
                <a:solidFill>
                  <a:schemeClr val="tx1"/>
                </a:solidFill>
                <a:latin typeface="Times New Roman" panose="02020603050405020304" pitchFamily="18" charset="0"/>
                <a:cs typeface="Times New Roman" panose="02020603050405020304" pitchFamily="18" charset="0"/>
              </a:rPr>
              <a:t>SI= simple interest rate</a:t>
            </a:r>
          </a:p>
          <a:p>
            <a:pPr marL="45720" indent="0">
              <a:buNone/>
            </a:pPr>
            <a:r>
              <a:rPr lang="en-US" dirty="0">
                <a:solidFill>
                  <a:schemeClr val="tx1"/>
                </a:solidFill>
                <a:latin typeface="Times New Roman" panose="02020603050405020304" pitchFamily="18" charset="0"/>
                <a:cs typeface="Times New Roman" panose="02020603050405020304" pitchFamily="18" charset="0"/>
              </a:rPr>
              <a:t>P</a:t>
            </a:r>
            <a:r>
              <a:rPr lang="en-US" sz="2400" dirty="0">
                <a:solidFill>
                  <a:schemeClr val="tx1"/>
                </a:solidFill>
                <a:latin typeface="Times New Roman" panose="02020603050405020304" pitchFamily="18" charset="0"/>
                <a:cs typeface="Times New Roman" panose="02020603050405020304" pitchFamily="18" charset="0"/>
              </a:rPr>
              <a:t>o= principal amount</a:t>
            </a:r>
          </a:p>
          <a:p>
            <a:pPr marL="45720" indent="0">
              <a:buNone/>
            </a:pPr>
            <a:r>
              <a:rPr lang="en-US" sz="2400" dirty="0">
                <a:solidFill>
                  <a:schemeClr val="tx1"/>
                </a:solidFill>
                <a:latin typeface="Times New Roman" panose="02020603050405020304" pitchFamily="18" charset="0"/>
                <a:cs typeface="Times New Roman" panose="02020603050405020304" pitchFamily="18" charset="0"/>
              </a:rPr>
              <a:t>i= interest rate</a:t>
            </a:r>
          </a:p>
          <a:p>
            <a:pPr marL="45720" indent="0">
              <a:buNone/>
            </a:pPr>
            <a:r>
              <a:rPr lang="en-US" sz="2400" dirty="0">
                <a:solidFill>
                  <a:schemeClr val="tx1"/>
                </a:solidFill>
                <a:latin typeface="Times New Roman" panose="02020603050405020304" pitchFamily="18" charset="0"/>
                <a:cs typeface="Times New Roman" panose="02020603050405020304" pitchFamily="18" charset="0"/>
              </a:rPr>
              <a:t>n= number of years</a:t>
            </a:r>
          </a:p>
          <a:p>
            <a:pPr marL="45720" indent="0">
              <a:buClr>
                <a:schemeClr val="tx1"/>
              </a:buClr>
              <a:buNone/>
            </a:pPr>
            <a:endParaRPr lang="en-US" b="1" dirty="0">
              <a:solidFill>
                <a:schemeClr val="tx1"/>
              </a:solidFill>
              <a:latin typeface="Times New Roman" panose="02020603050405020304" pitchFamily="18" charset="0"/>
              <a:cs typeface="Times New Roman" panose="02020603050405020304" pitchFamily="18" charset="0"/>
            </a:endParaRPr>
          </a:p>
          <a:p>
            <a:pPr marL="45720" indent="0">
              <a:buClr>
                <a:schemeClr val="tx1"/>
              </a:buClr>
              <a:buNone/>
            </a:pPr>
            <a:endParaRPr lang="en-US" dirty="0">
              <a:solidFill>
                <a:schemeClr val="tx1"/>
              </a:solidFill>
              <a:latin typeface="Times New Roman" panose="02020603050405020304" pitchFamily="18" charset="0"/>
              <a:cs typeface="Times New Roman" panose="02020603050405020304" pitchFamily="18" charset="0"/>
            </a:endParaRPr>
          </a:p>
          <a:p>
            <a:pPr marL="45720" indent="0">
              <a:buNone/>
            </a:pPr>
            <a:endParaRPr lang="en-US" dirty="0"/>
          </a:p>
        </p:txBody>
      </p:sp>
    </p:spTree>
    <p:extLst>
      <p:ext uri="{BB962C8B-B14F-4D97-AF65-F5344CB8AC3E}">
        <p14:creationId xmlns:p14="http://schemas.microsoft.com/office/powerpoint/2010/main" val="2814311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smtClean="0">
                <a:solidFill>
                  <a:schemeClr val="tx1"/>
                </a:solidFill>
                <a:latin typeface="Times New Roman" panose="02020603050405020304" pitchFamily="18" charset="0"/>
                <a:cs typeface="Times New Roman" panose="02020603050405020304" pitchFamily="18" charset="0"/>
              </a:rPr>
              <a:t/>
            </a:r>
            <a:br>
              <a:rPr lang="en-US" sz="2200" dirty="0" smtClean="0">
                <a:solidFill>
                  <a:schemeClr val="tx1"/>
                </a:solidFill>
                <a:latin typeface="Times New Roman" panose="02020603050405020304" pitchFamily="18" charset="0"/>
                <a:cs typeface="Times New Roman" panose="02020603050405020304" pitchFamily="18" charset="0"/>
              </a:rPr>
            </a:br>
            <a:endParaRPr lang="en-US" sz="22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3000" y="633047"/>
            <a:ext cx="9872871" cy="5462954"/>
          </a:xfrm>
        </p:spPr>
        <p:txBody>
          <a:bodyPr/>
          <a:lstStyle/>
          <a:p>
            <a:pPr marL="45720" indent="0">
              <a:buNone/>
            </a:pPr>
            <a:endParaRPr lang="en-US" sz="2000" dirty="0">
              <a:solidFill>
                <a:schemeClr val="tx1"/>
              </a:solidFill>
              <a:latin typeface="Times New Roman" panose="02020603050405020304" pitchFamily="18" charset="0"/>
              <a:cs typeface="Times New Roman" panose="02020603050405020304" pitchFamily="18" charset="0"/>
            </a:endParaRPr>
          </a:p>
          <a:p>
            <a:pPr marL="45720" indent="0">
              <a:buClr>
                <a:schemeClr val="tx1"/>
              </a:buClr>
              <a:buNone/>
            </a:pPr>
            <a:r>
              <a:rPr lang="en-US" sz="2400" b="1" dirty="0">
                <a:solidFill>
                  <a:schemeClr val="tx1"/>
                </a:solidFill>
                <a:latin typeface="Times New Roman" panose="02020603050405020304" pitchFamily="18" charset="0"/>
                <a:cs typeface="Times New Roman" panose="02020603050405020304" pitchFamily="18" charset="0"/>
              </a:rPr>
              <a:t>Compound interest rate:</a:t>
            </a:r>
            <a:endParaRPr lang="en-US" sz="2400" dirty="0">
              <a:solidFill>
                <a:schemeClr val="tx1"/>
              </a:solidFill>
              <a:latin typeface="Times New Roman" panose="02020603050405020304" pitchFamily="18" charset="0"/>
              <a:cs typeface="Times New Roman" panose="02020603050405020304" pitchFamily="18" charset="0"/>
            </a:endParaRPr>
          </a:p>
          <a:p>
            <a:pPr>
              <a:buClr>
                <a:schemeClr val="tx1"/>
              </a:buClr>
            </a:pPr>
            <a:r>
              <a:rPr lang="en-US" sz="1600" dirty="0">
                <a:solidFill>
                  <a:schemeClr val="tx1"/>
                </a:solidFill>
                <a:latin typeface="Times New Roman" panose="02020603050405020304" pitchFamily="18" charset="0"/>
                <a:cs typeface="Times New Roman" panose="02020603050405020304" pitchFamily="18" charset="0"/>
              </a:rPr>
              <a:t>Interest paid on any previous interest earned as well as on the principal borrowed</a:t>
            </a:r>
            <a:r>
              <a:rPr lang="en-US" sz="1600" dirty="0" smtClean="0">
                <a:solidFill>
                  <a:schemeClr val="tx1"/>
                </a:solidFill>
                <a:latin typeface="Times New Roman" panose="02020603050405020304" pitchFamily="18" charset="0"/>
                <a:cs typeface="Times New Roman" panose="02020603050405020304" pitchFamily="18" charset="0"/>
              </a:rPr>
              <a:t>.</a:t>
            </a:r>
          </a:p>
          <a:p>
            <a:pPr>
              <a:buClr>
                <a:schemeClr val="tx1"/>
              </a:buClr>
            </a:pPr>
            <a:r>
              <a:rPr lang="en-US" sz="1600" dirty="0">
                <a:solidFill>
                  <a:schemeClr val="tx1">
                    <a:lumMod val="85000"/>
                    <a:lumOff val="15000"/>
                  </a:schemeClr>
                </a:solidFill>
                <a:latin typeface="Times New Roman" pitchFamily="18" charset="0"/>
                <a:cs typeface="Times New Roman" pitchFamily="18" charset="0"/>
              </a:rPr>
              <a:t>Compound interest is the addition of interest to the principal sum of a loan or deposit, or in other words, interest on interest. It is the result of reinvesting interest, rather than paying it out, so that interest in the next period is then earned on the principal sum plus previously accumulated </a:t>
            </a:r>
            <a:r>
              <a:rPr lang="en-US" sz="1600" dirty="0" smtClean="0">
                <a:solidFill>
                  <a:schemeClr val="tx1">
                    <a:lumMod val="85000"/>
                    <a:lumOff val="15000"/>
                  </a:schemeClr>
                </a:solidFill>
                <a:latin typeface="Times New Roman" pitchFamily="18" charset="0"/>
                <a:cs typeface="Times New Roman" pitchFamily="18" charset="0"/>
              </a:rPr>
              <a:t>interest.</a:t>
            </a:r>
          </a:p>
          <a:p>
            <a:pPr>
              <a:buClr>
                <a:schemeClr val="tx1"/>
              </a:buClr>
            </a:pPr>
            <a:r>
              <a:rPr lang="en-US" sz="1600" dirty="0">
                <a:solidFill>
                  <a:schemeClr val="tx1">
                    <a:lumMod val="85000"/>
                    <a:lumOff val="15000"/>
                  </a:schemeClr>
                </a:solidFill>
                <a:latin typeface="Times New Roman" pitchFamily="18" charset="0"/>
                <a:cs typeface="Times New Roman" pitchFamily="18" charset="0"/>
              </a:rPr>
              <a:t>The compounding may </a:t>
            </a:r>
            <a:r>
              <a:rPr lang="en-US" sz="1600" dirty="0" smtClean="0">
                <a:solidFill>
                  <a:schemeClr val="tx1">
                    <a:lumMod val="85000"/>
                    <a:lumOff val="15000"/>
                  </a:schemeClr>
                </a:solidFill>
                <a:latin typeface="Times New Roman" pitchFamily="18" charset="0"/>
                <a:cs typeface="Times New Roman" pitchFamily="18" charset="0"/>
              </a:rPr>
              <a:t>be Yearly</a:t>
            </a:r>
            <a:r>
              <a:rPr lang="en-US" sz="1600" dirty="0">
                <a:solidFill>
                  <a:schemeClr val="tx1">
                    <a:lumMod val="85000"/>
                    <a:lumOff val="15000"/>
                  </a:schemeClr>
                </a:solidFill>
                <a:latin typeface="Times New Roman" pitchFamily="18" charset="0"/>
                <a:cs typeface="Times New Roman" pitchFamily="18" charset="0"/>
              </a:rPr>
              <a:t>, half </a:t>
            </a:r>
            <a:r>
              <a:rPr lang="en-US" sz="1600" dirty="0" smtClean="0">
                <a:solidFill>
                  <a:schemeClr val="tx1">
                    <a:lumMod val="85000"/>
                    <a:lumOff val="15000"/>
                  </a:schemeClr>
                </a:solidFill>
                <a:latin typeface="Times New Roman" pitchFamily="18" charset="0"/>
                <a:cs typeface="Times New Roman" pitchFamily="18" charset="0"/>
              </a:rPr>
              <a:t>yearly, Quarterly</a:t>
            </a:r>
            <a:r>
              <a:rPr lang="en-US" sz="1600" dirty="0">
                <a:solidFill>
                  <a:schemeClr val="tx1">
                    <a:lumMod val="85000"/>
                    <a:lumOff val="15000"/>
                  </a:schemeClr>
                </a:solidFill>
                <a:latin typeface="Times New Roman" pitchFamily="18" charset="0"/>
                <a:cs typeface="Times New Roman" pitchFamily="18" charset="0"/>
              </a:rPr>
              <a:t>, </a:t>
            </a:r>
            <a:r>
              <a:rPr lang="en-US" sz="1600" dirty="0" smtClean="0">
                <a:solidFill>
                  <a:schemeClr val="tx1">
                    <a:lumMod val="85000"/>
                    <a:lumOff val="15000"/>
                  </a:schemeClr>
                </a:solidFill>
                <a:latin typeface="Times New Roman" pitchFamily="18" charset="0"/>
                <a:cs typeface="Times New Roman" pitchFamily="18" charset="0"/>
              </a:rPr>
              <a:t>monthly, Weekly </a:t>
            </a:r>
            <a:r>
              <a:rPr lang="en-US" sz="1600" dirty="0">
                <a:solidFill>
                  <a:schemeClr val="tx1">
                    <a:lumMod val="85000"/>
                    <a:lumOff val="15000"/>
                  </a:schemeClr>
                </a:solidFill>
                <a:latin typeface="Times New Roman" pitchFamily="18" charset="0"/>
                <a:cs typeface="Times New Roman" pitchFamily="18" charset="0"/>
              </a:rPr>
              <a:t>,</a:t>
            </a:r>
            <a:r>
              <a:rPr lang="en-US" sz="1600" dirty="0" smtClean="0">
                <a:solidFill>
                  <a:schemeClr val="tx1">
                    <a:lumMod val="85000"/>
                    <a:lumOff val="15000"/>
                  </a:schemeClr>
                </a:solidFill>
                <a:latin typeface="Times New Roman" pitchFamily="18" charset="0"/>
                <a:cs typeface="Times New Roman" pitchFamily="18" charset="0"/>
              </a:rPr>
              <a:t>daily. </a:t>
            </a:r>
          </a:p>
          <a:p>
            <a:pPr>
              <a:buClr>
                <a:schemeClr val="tx1"/>
              </a:buClr>
            </a:pPr>
            <a:endParaRPr lang="en-US" b="1" dirty="0">
              <a:solidFill>
                <a:schemeClr val="tx1">
                  <a:lumMod val="85000"/>
                  <a:lumOff val="15000"/>
                </a:schemeClr>
              </a:solidFill>
              <a:latin typeface="Times New Roman" panose="02020603050405020304" pitchFamily="18" charset="0"/>
              <a:cs typeface="Times New Roman" panose="02020603050405020304" pitchFamily="18" charset="0"/>
            </a:endParaRPr>
          </a:p>
          <a:p>
            <a:pPr marL="45720" indent="0">
              <a:buClr>
                <a:schemeClr val="tx1"/>
              </a:buClr>
              <a:buNone/>
            </a:pPr>
            <a:endParaRPr lang="en-US" b="1" dirty="0">
              <a:solidFill>
                <a:schemeClr val="tx1"/>
              </a:solidFill>
              <a:latin typeface="Times New Roman" panose="02020603050405020304" pitchFamily="18" charset="0"/>
              <a:cs typeface="Times New Roman" panose="02020603050405020304" pitchFamily="18" charset="0"/>
            </a:endParaRPr>
          </a:p>
          <a:p>
            <a:pPr marL="45720" indent="0">
              <a:buNone/>
            </a:pPr>
            <a:endParaRPr lang="en-US"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046" y="3329354"/>
            <a:ext cx="8745415" cy="3259015"/>
          </a:xfrm>
          <a:prstGeom prst="rect">
            <a:avLst/>
          </a:prstGeom>
        </p:spPr>
      </p:pic>
    </p:spTree>
    <p:extLst>
      <p:ext uri="{BB962C8B-B14F-4D97-AF65-F5344CB8AC3E}">
        <p14:creationId xmlns:p14="http://schemas.microsoft.com/office/powerpoint/2010/main" val="32538405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a:solidFill>
                  <a:schemeClr val="tx1"/>
                </a:solidFill>
                <a:latin typeface="Times New Roman" panose="02020603050405020304" pitchFamily="18" charset="0"/>
                <a:cs typeface="Times New Roman" panose="02020603050405020304" pitchFamily="18" charset="0"/>
              </a:rPr>
              <a:t>The Time Value of Money:</a:t>
            </a:r>
          </a:p>
        </p:txBody>
      </p:sp>
      <p:sp>
        <p:nvSpPr>
          <p:cNvPr id="3" name="Content Placeholder 2"/>
          <p:cNvSpPr>
            <a:spLocks noGrp="1"/>
          </p:cNvSpPr>
          <p:nvPr>
            <p:ph idx="1"/>
          </p:nvPr>
        </p:nvSpPr>
        <p:spPr>
          <a:xfrm>
            <a:off x="1143000" y="1789043"/>
            <a:ext cx="9872871" cy="4638261"/>
          </a:xfrm>
        </p:spPr>
        <p:txBody>
          <a:bodyPr>
            <a:normAutofit fontScale="92500" lnSpcReduction="20000"/>
          </a:bodyPr>
          <a:lstStyle/>
          <a:p>
            <a:r>
              <a:rPr lang="en-US" dirty="0">
                <a:solidFill>
                  <a:schemeClr val="tx1"/>
                </a:solidFill>
                <a:latin typeface="Times New Roman" panose="02020603050405020304" pitchFamily="18" charset="0"/>
                <a:cs typeface="Times New Roman" panose="02020603050405020304" pitchFamily="18" charset="0"/>
              </a:rPr>
              <a:t>The TVM is the concept that money available at the present time is worth more than the identical sum in the future due to its potential earning capacity</a:t>
            </a:r>
            <a:r>
              <a:rPr lang="en-US" dirty="0" smtClean="0">
                <a:solidFill>
                  <a:schemeClr val="tx1"/>
                </a:solidFill>
                <a:latin typeface="Times New Roman" panose="02020603050405020304" pitchFamily="18" charset="0"/>
                <a:cs typeface="Times New Roman" panose="02020603050405020304" pitchFamily="18" charset="0"/>
              </a:rPr>
              <a:t>.</a:t>
            </a:r>
            <a:endParaRPr lang="en-US" dirty="0">
              <a:solidFill>
                <a:schemeClr val="tx1"/>
              </a:solidFill>
              <a:latin typeface="Times New Roman" panose="02020603050405020304" pitchFamily="18" charset="0"/>
              <a:cs typeface="Times New Roman" panose="02020603050405020304" pitchFamily="18" charset="0"/>
            </a:endParaRPr>
          </a:p>
          <a:p>
            <a:r>
              <a:rPr lang="en-US" dirty="0">
                <a:solidFill>
                  <a:schemeClr val="tx1"/>
                </a:solidFill>
                <a:latin typeface="Times New Roman" panose="02020603050405020304" pitchFamily="18" charset="0"/>
                <a:cs typeface="Times New Roman" panose="02020603050405020304" pitchFamily="18" charset="0"/>
              </a:rPr>
              <a:t>Time value of money is the premise that </a:t>
            </a:r>
            <a:r>
              <a:rPr lang="en-US" dirty="0" smtClean="0">
                <a:solidFill>
                  <a:schemeClr val="tx1"/>
                </a:solidFill>
                <a:latin typeface="Times New Roman" panose="02020603050405020304" pitchFamily="18" charset="0"/>
                <a:cs typeface="Times New Roman" panose="02020603050405020304" pitchFamily="18" charset="0"/>
              </a:rPr>
              <a:t>an investor </a:t>
            </a:r>
            <a:r>
              <a:rPr lang="en-US" dirty="0">
                <a:solidFill>
                  <a:schemeClr val="tx1"/>
                </a:solidFill>
                <a:latin typeface="Times New Roman" panose="02020603050405020304" pitchFamily="18" charset="0"/>
                <a:cs typeface="Times New Roman" panose="02020603050405020304" pitchFamily="18" charset="0"/>
              </a:rPr>
              <a:t>prefers to receive a payment of </a:t>
            </a:r>
            <a:r>
              <a:rPr lang="en-US" dirty="0" smtClean="0">
                <a:solidFill>
                  <a:schemeClr val="tx1"/>
                </a:solidFill>
                <a:latin typeface="Times New Roman" panose="02020603050405020304" pitchFamily="18" charset="0"/>
                <a:cs typeface="Times New Roman" panose="02020603050405020304" pitchFamily="18" charset="0"/>
              </a:rPr>
              <a:t>a fixed </a:t>
            </a:r>
            <a:r>
              <a:rPr lang="en-US" dirty="0">
                <a:solidFill>
                  <a:schemeClr val="tx1"/>
                </a:solidFill>
                <a:latin typeface="Times New Roman" panose="02020603050405020304" pitchFamily="18" charset="0"/>
                <a:cs typeface="Times New Roman" panose="02020603050405020304" pitchFamily="18" charset="0"/>
              </a:rPr>
              <a:t>amount of money today, rather than </a:t>
            </a:r>
            <a:r>
              <a:rPr lang="en-US" dirty="0" smtClean="0">
                <a:solidFill>
                  <a:schemeClr val="tx1"/>
                </a:solidFill>
                <a:latin typeface="Times New Roman" panose="02020603050405020304" pitchFamily="18" charset="0"/>
                <a:cs typeface="Times New Roman" panose="02020603050405020304" pitchFamily="18" charset="0"/>
              </a:rPr>
              <a:t>an equal </a:t>
            </a:r>
            <a:r>
              <a:rPr lang="en-US" dirty="0">
                <a:solidFill>
                  <a:schemeClr val="tx1"/>
                </a:solidFill>
                <a:latin typeface="Times New Roman" panose="02020603050405020304" pitchFamily="18" charset="0"/>
                <a:cs typeface="Times New Roman" panose="02020603050405020304" pitchFamily="18" charset="0"/>
              </a:rPr>
              <a:t>amount in the future, all else </a:t>
            </a:r>
            <a:r>
              <a:rPr lang="en-US" dirty="0" smtClean="0">
                <a:solidFill>
                  <a:schemeClr val="tx1"/>
                </a:solidFill>
                <a:latin typeface="Times New Roman" panose="02020603050405020304" pitchFamily="18" charset="0"/>
                <a:cs typeface="Times New Roman" panose="02020603050405020304" pitchFamily="18" charset="0"/>
              </a:rPr>
              <a:t>being equal</a:t>
            </a:r>
            <a:r>
              <a:rPr lang="en-US" dirty="0">
                <a:solidFill>
                  <a:schemeClr val="tx1"/>
                </a:solidFill>
                <a:latin typeface="Times New Roman" panose="02020603050405020304" pitchFamily="18" charset="0"/>
                <a:cs typeface="Times New Roman" panose="02020603050405020304" pitchFamily="18" charset="0"/>
              </a:rPr>
              <a:t>.</a:t>
            </a:r>
            <a:endParaRPr lang="en-US" dirty="0">
              <a:solidFill>
                <a:schemeClr val="tx1"/>
              </a:solidFill>
              <a:latin typeface="Times New Roman" panose="02020603050405020304" pitchFamily="18" charset="0"/>
              <a:cs typeface="Times New Roman" panose="02020603050405020304" pitchFamily="18" charset="0"/>
            </a:endParaRPr>
          </a:p>
          <a:p>
            <a:pPr marL="45720" indent="0">
              <a:buNone/>
            </a:pPr>
            <a:r>
              <a:rPr lang="en-US" dirty="0" smtClean="0">
                <a:solidFill>
                  <a:schemeClr val="tx1"/>
                </a:solidFill>
                <a:latin typeface="Times New Roman" panose="02020603050405020304" pitchFamily="18" charset="0"/>
                <a:cs typeface="Times New Roman" panose="02020603050405020304" pitchFamily="18" charset="0"/>
              </a:rPr>
              <a:t>   TVM </a:t>
            </a:r>
            <a:r>
              <a:rPr lang="en-US" dirty="0">
                <a:solidFill>
                  <a:schemeClr val="tx1"/>
                </a:solidFill>
                <a:latin typeface="Times New Roman" panose="02020603050405020304" pitchFamily="18" charset="0"/>
                <a:cs typeface="Times New Roman" panose="02020603050405020304" pitchFamily="18" charset="0"/>
              </a:rPr>
              <a:t>is also referred to as present discounted value.</a:t>
            </a:r>
          </a:p>
          <a:p>
            <a:pPr>
              <a:buClr>
                <a:schemeClr val="tx1"/>
              </a:buClr>
              <a:buFont typeface="Arial" panose="020B0604020202020204" pitchFamily="34" charset="0"/>
              <a:buChar char="•"/>
            </a:pPr>
            <a:r>
              <a:rPr lang="en-US" sz="2400" b="1" dirty="0">
                <a:solidFill>
                  <a:schemeClr val="tx1"/>
                </a:solidFill>
                <a:latin typeface="Times New Roman" panose="02020603050405020304" pitchFamily="18" charset="0"/>
                <a:cs typeface="Times New Roman" panose="02020603050405020304" pitchFamily="18" charset="0"/>
              </a:rPr>
              <a:t>Formula:</a:t>
            </a:r>
          </a:p>
          <a:p>
            <a:pPr marL="45720" indent="0">
              <a:buClr>
                <a:schemeClr val="tx1"/>
              </a:buClr>
              <a:buNone/>
            </a:pPr>
            <a:r>
              <a:rPr lang="en-US" sz="2400" b="1" dirty="0">
                <a:solidFill>
                  <a:schemeClr val="tx1"/>
                </a:solidFill>
                <a:latin typeface="Times New Roman" panose="02020603050405020304" pitchFamily="18" charset="0"/>
                <a:cs typeface="Times New Roman" panose="02020603050405020304" pitchFamily="18" charset="0"/>
              </a:rPr>
              <a:t>             FV = PV*[1+(i / n)]</a:t>
            </a:r>
            <a:r>
              <a:rPr lang="en-US" b="1" dirty="0">
                <a:solidFill>
                  <a:schemeClr val="tx1"/>
                </a:solidFill>
                <a:latin typeface="Times New Roman" panose="02020603050405020304" pitchFamily="18" charset="0"/>
                <a:cs typeface="Times New Roman" panose="02020603050405020304" pitchFamily="18" charset="0"/>
              </a:rPr>
              <a:t>^(n*t)</a:t>
            </a:r>
          </a:p>
          <a:p>
            <a:pPr marL="45720" indent="0">
              <a:buClr>
                <a:schemeClr val="tx1"/>
              </a:buClr>
              <a:buNone/>
            </a:pPr>
            <a:r>
              <a:rPr lang="en-US" dirty="0">
                <a:solidFill>
                  <a:schemeClr val="tx1"/>
                </a:solidFill>
                <a:latin typeface="Times New Roman" panose="02020603050405020304" pitchFamily="18" charset="0"/>
                <a:cs typeface="Times New Roman" panose="02020603050405020304" pitchFamily="18" charset="0"/>
              </a:rPr>
              <a:t>FV= future value </a:t>
            </a:r>
          </a:p>
          <a:p>
            <a:pPr marL="45720" indent="0">
              <a:buClr>
                <a:schemeClr val="tx1"/>
              </a:buClr>
              <a:buNone/>
            </a:pPr>
            <a:r>
              <a:rPr lang="en-US" dirty="0">
                <a:solidFill>
                  <a:schemeClr val="tx1"/>
                </a:solidFill>
                <a:latin typeface="Times New Roman" panose="02020603050405020304" pitchFamily="18" charset="0"/>
                <a:cs typeface="Times New Roman" panose="02020603050405020304" pitchFamily="18" charset="0"/>
              </a:rPr>
              <a:t>PV= present value </a:t>
            </a:r>
          </a:p>
          <a:p>
            <a:pPr marL="45720" indent="0">
              <a:buClr>
                <a:schemeClr val="tx1"/>
              </a:buClr>
              <a:buNone/>
            </a:pPr>
            <a:r>
              <a:rPr lang="en-US" dirty="0">
                <a:solidFill>
                  <a:schemeClr val="tx1"/>
                </a:solidFill>
                <a:latin typeface="Times New Roman" panose="02020603050405020304" pitchFamily="18" charset="0"/>
                <a:cs typeface="Times New Roman" panose="02020603050405020304" pitchFamily="18" charset="0"/>
              </a:rPr>
              <a:t>i= interest rate</a:t>
            </a:r>
          </a:p>
          <a:p>
            <a:pPr marL="45720" indent="0">
              <a:buClr>
                <a:schemeClr val="tx1"/>
              </a:buClr>
              <a:buNone/>
            </a:pPr>
            <a:r>
              <a:rPr lang="en-US" dirty="0">
                <a:solidFill>
                  <a:schemeClr val="tx1"/>
                </a:solidFill>
                <a:latin typeface="Times New Roman" panose="02020603050405020304" pitchFamily="18" charset="0"/>
                <a:cs typeface="Times New Roman" panose="02020603050405020304" pitchFamily="18" charset="0"/>
              </a:rPr>
              <a:t>t= compounding period per year</a:t>
            </a:r>
          </a:p>
          <a:p>
            <a:pPr marL="45720" indent="0">
              <a:buClr>
                <a:schemeClr val="tx1"/>
              </a:buClr>
              <a:buNone/>
            </a:pPr>
            <a:r>
              <a:rPr lang="en-US" dirty="0">
                <a:solidFill>
                  <a:schemeClr val="tx1"/>
                </a:solidFill>
                <a:latin typeface="Times New Roman" panose="02020603050405020304" pitchFamily="18" charset="0"/>
                <a:cs typeface="Times New Roman" panose="02020603050405020304" pitchFamily="18" charset="0"/>
              </a:rPr>
              <a:t>n= number of years</a:t>
            </a:r>
          </a:p>
          <a:p>
            <a:pPr marL="45720" indent="0">
              <a:buClr>
                <a:schemeClr val="tx1"/>
              </a:buClr>
              <a:buNone/>
            </a:pPr>
            <a:endParaRPr lang="en-US"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0416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5720"/>
            <a:r>
              <a:rPr lang="en-US" sz="3600" b="1" u="sng" dirty="0">
                <a:solidFill>
                  <a:schemeClr val="tx1">
                    <a:lumMod val="85000"/>
                    <a:lumOff val="15000"/>
                  </a:schemeClr>
                </a:solidFill>
                <a:latin typeface="Times New Roman" pitchFamily="18" charset="0"/>
                <a:cs typeface="Times New Roman" pitchFamily="18" charset="0"/>
              </a:rPr>
              <a:t>Calculation based on </a:t>
            </a:r>
            <a:r>
              <a:rPr lang="en-US" sz="3600" b="1" u="sng" dirty="0" smtClean="0">
                <a:solidFill>
                  <a:schemeClr val="tx1">
                    <a:lumMod val="85000"/>
                    <a:lumOff val="15000"/>
                  </a:schemeClr>
                </a:solidFill>
                <a:latin typeface="Times New Roman" pitchFamily="18" charset="0"/>
                <a:cs typeface="Times New Roman" pitchFamily="18" charset="0"/>
              </a:rPr>
              <a:t>time value </a:t>
            </a:r>
            <a:r>
              <a:rPr lang="en-US" sz="3600" b="1" u="sng" dirty="0">
                <a:solidFill>
                  <a:schemeClr val="tx1">
                    <a:lumMod val="85000"/>
                    <a:lumOff val="15000"/>
                  </a:schemeClr>
                </a:solidFill>
                <a:latin typeface="Times New Roman" pitchFamily="18" charset="0"/>
                <a:cs typeface="Times New Roman" pitchFamily="18" charset="0"/>
              </a:rPr>
              <a:t>of money</a:t>
            </a:r>
            <a:br>
              <a:rPr lang="en-US" sz="3600" b="1" u="sng" dirty="0">
                <a:solidFill>
                  <a:schemeClr val="tx1">
                    <a:lumMod val="85000"/>
                    <a:lumOff val="15000"/>
                  </a:schemeClr>
                </a:solidFill>
                <a:latin typeface="Times New Roman" pitchFamily="18" charset="0"/>
                <a:cs typeface="Times New Roman" pitchFamily="18" charset="0"/>
              </a:rPr>
            </a:br>
            <a:endParaRPr lang="en-US" sz="3600" b="1" u="sng" dirty="0">
              <a:solidFill>
                <a:schemeClr val="tx1">
                  <a:lumMod val="85000"/>
                  <a:lumOff val="15000"/>
                </a:schemeClr>
              </a:solidFill>
              <a:latin typeface="Times New Roman" pitchFamily="18" charset="0"/>
              <a:cs typeface="Times New Roman" pitchFamily="18" charset="0"/>
            </a:endParaRPr>
          </a:p>
        </p:txBody>
      </p:sp>
      <p:sp>
        <p:nvSpPr>
          <p:cNvPr id="3" name="Content Placeholder 2"/>
          <p:cNvSpPr>
            <a:spLocks noGrp="1"/>
          </p:cNvSpPr>
          <p:nvPr>
            <p:ph idx="1"/>
          </p:nvPr>
        </p:nvSpPr>
        <p:spPr>
          <a:xfrm>
            <a:off x="1084385" y="1553308"/>
            <a:ext cx="9872871" cy="4038600"/>
          </a:xfrm>
        </p:spPr>
        <p:txBody>
          <a:bodyPr>
            <a:normAutofit/>
          </a:bodyPr>
          <a:lstStyle/>
          <a:p>
            <a:pPr marL="45720" indent="0">
              <a:buNone/>
            </a:pPr>
            <a:endParaRPr lang="en-US" dirty="0"/>
          </a:p>
          <a:p>
            <a:r>
              <a:rPr lang="en-US" sz="2600" dirty="0">
                <a:solidFill>
                  <a:schemeClr val="tx1">
                    <a:lumMod val="85000"/>
                    <a:lumOff val="15000"/>
                  </a:schemeClr>
                </a:solidFill>
                <a:latin typeface="Times New Roman" pitchFamily="18" charset="0"/>
                <a:cs typeface="Times New Roman" pitchFamily="18" charset="0"/>
              </a:rPr>
              <a:t>Present value(PV) </a:t>
            </a:r>
            <a:r>
              <a:rPr lang="en-US" sz="2600" dirty="0" smtClean="0">
                <a:solidFill>
                  <a:schemeClr val="tx1">
                    <a:lumMod val="85000"/>
                    <a:lumOff val="15000"/>
                  </a:schemeClr>
                </a:solidFill>
                <a:latin typeface="Times New Roman" pitchFamily="18" charset="0"/>
                <a:cs typeface="Times New Roman" pitchFamily="18" charset="0"/>
              </a:rPr>
              <a:t>is </a:t>
            </a:r>
            <a:r>
              <a:rPr lang="en-US" sz="2600" dirty="0">
                <a:solidFill>
                  <a:schemeClr val="tx1">
                    <a:lumMod val="85000"/>
                    <a:lumOff val="15000"/>
                  </a:schemeClr>
                </a:solidFill>
                <a:latin typeface="Times New Roman" pitchFamily="18" charset="0"/>
                <a:cs typeface="Times New Roman" pitchFamily="18" charset="0"/>
              </a:rPr>
              <a:t>an amount </a:t>
            </a:r>
            <a:r>
              <a:rPr lang="en-US" sz="2600" dirty="0" smtClean="0">
                <a:solidFill>
                  <a:schemeClr val="tx1">
                    <a:lumMod val="85000"/>
                    <a:lumOff val="15000"/>
                  </a:schemeClr>
                </a:solidFill>
                <a:latin typeface="Times New Roman" pitchFamily="18" charset="0"/>
                <a:cs typeface="Times New Roman" pitchFamily="18" charset="0"/>
              </a:rPr>
              <a:t>that will </a:t>
            </a:r>
            <a:r>
              <a:rPr lang="en-US" sz="2600" dirty="0">
                <a:solidFill>
                  <a:schemeClr val="tx1">
                    <a:lumMod val="85000"/>
                    <a:lumOff val="15000"/>
                  </a:schemeClr>
                </a:solidFill>
                <a:latin typeface="Times New Roman" pitchFamily="18" charset="0"/>
                <a:cs typeface="Times New Roman" pitchFamily="18" charset="0"/>
              </a:rPr>
              <a:t>be received in future</a:t>
            </a:r>
            <a:r>
              <a:rPr lang="en-US" sz="2600" dirty="0" smtClean="0">
                <a:solidFill>
                  <a:schemeClr val="tx1">
                    <a:lumMod val="85000"/>
                    <a:lumOff val="15000"/>
                  </a:schemeClr>
                </a:solidFill>
                <a:latin typeface="Times New Roman" pitchFamily="18" charset="0"/>
                <a:cs typeface="Times New Roman" pitchFamily="18" charset="0"/>
              </a:rPr>
              <a:t>.</a:t>
            </a:r>
          </a:p>
          <a:p>
            <a:pPr marL="45720" indent="0">
              <a:buNone/>
            </a:pPr>
            <a:endParaRPr lang="en-US" sz="2600" dirty="0">
              <a:solidFill>
                <a:schemeClr val="tx1">
                  <a:lumMod val="85000"/>
                  <a:lumOff val="15000"/>
                </a:schemeClr>
              </a:solidFill>
              <a:latin typeface="Times New Roman" pitchFamily="18" charset="0"/>
              <a:cs typeface="Times New Roman" pitchFamily="18" charset="0"/>
            </a:endParaRPr>
          </a:p>
          <a:p>
            <a:r>
              <a:rPr lang="en-US" sz="2600" dirty="0">
                <a:solidFill>
                  <a:schemeClr val="tx1">
                    <a:lumMod val="85000"/>
                    <a:lumOff val="15000"/>
                  </a:schemeClr>
                </a:solidFill>
                <a:latin typeface="Times New Roman" pitchFamily="18" charset="0"/>
                <a:cs typeface="Times New Roman" pitchFamily="18" charset="0"/>
              </a:rPr>
              <a:t>Future </a:t>
            </a:r>
            <a:r>
              <a:rPr lang="en-US" sz="2600" dirty="0" smtClean="0">
                <a:solidFill>
                  <a:schemeClr val="tx1">
                    <a:lumMod val="85000"/>
                    <a:lumOff val="15000"/>
                  </a:schemeClr>
                </a:solidFill>
                <a:latin typeface="Times New Roman" pitchFamily="18" charset="0"/>
                <a:cs typeface="Times New Roman" pitchFamily="18" charset="0"/>
              </a:rPr>
              <a:t>value (FV) is an </a:t>
            </a:r>
            <a:r>
              <a:rPr lang="en-US" sz="2600" dirty="0">
                <a:solidFill>
                  <a:schemeClr val="tx1">
                    <a:lumMod val="85000"/>
                    <a:lumOff val="15000"/>
                  </a:schemeClr>
                </a:solidFill>
                <a:latin typeface="Times New Roman" pitchFamily="18" charset="0"/>
                <a:cs typeface="Times New Roman" pitchFamily="18" charset="0"/>
              </a:rPr>
              <a:t>amount </a:t>
            </a:r>
            <a:r>
              <a:rPr lang="en-US" sz="2600" dirty="0" smtClean="0">
                <a:solidFill>
                  <a:schemeClr val="tx1">
                    <a:lumMod val="85000"/>
                    <a:lumOff val="15000"/>
                  </a:schemeClr>
                </a:solidFill>
                <a:latin typeface="Times New Roman" pitchFamily="18" charset="0"/>
                <a:cs typeface="Times New Roman" pitchFamily="18" charset="0"/>
              </a:rPr>
              <a:t>invested(such as </a:t>
            </a:r>
            <a:r>
              <a:rPr lang="en-US" sz="2600" dirty="0">
                <a:solidFill>
                  <a:schemeClr val="tx1">
                    <a:lumMod val="85000"/>
                    <a:lumOff val="15000"/>
                  </a:schemeClr>
                </a:solidFill>
                <a:latin typeface="Times New Roman" pitchFamily="18" charset="0"/>
                <a:cs typeface="Times New Roman" pitchFamily="18" charset="0"/>
              </a:rPr>
              <a:t>in a deposit account) now at a </a:t>
            </a:r>
            <a:r>
              <a:rPr lang="en-US" sz="2600" dirty="0" smtClean="0">
                <a:solidFill>
                  <a:schemeClr val="tx1">
                    <a:lumMod val="85000"/>
                    <a:lumOff val="15000"/>
                  </a:schemeClr>
                </a:solidFill>
                <a:latin typeface="Times New Roman" pitchFamily="18" charset="0"/>
                <a:cs typeface="Times New Roman" pitchFamily="18" charset="0"/>
              </a:rPr>
              <a:t>given rate </a:t>
            </a:r>
            <a:r>
              <a:rPr lang="en-US" sz="2600" dirty="0">
                <a:solidFill>
                  <a:schemeClr val="tx1">
                    <a:lumMod val="85000"/>
                    <a:lumOff val="15000"/>
                  </a:schemeClr>
                </a:solidFill>
                <a:latin typeface="Times New Roman" pitchFamily="18" charset="0"/>
                <a:cs typeface="Times New Roman" pitchFamily="18" charset="0"/>
              </a:rPr>
              <a:t>of interest</a:t>
            </a:r>
            <a:r>
              <a:rPr lang="en-US" sz="2600" dirty="0" smtClean="0">
                <a:solidFill>
                  <a:schemeClr val="tx1">
                    <a:lumMod val="85000"/>
                    <a:lumOff val="15000"/>
                  </a:schemeClr>
                </a:solidFill>
                <a:latin typeface="Times New Roman" pitchFamily="18" charset="0"/>
                <a:cs typeface="Times New Roman" pitchFamily="18" charset="0"/>
              </a:rPr>
              <a:t>.</a:t>
            </a:r>
            <a:endParaRPr lang="en-US" sz="2600" dirty="0">
              <a:solidFill>
                <a:schemeClr val="tx1">
                  <a:lumMod val="85000"/>
                  <a:lumOff val="1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309589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755374"/>
          </a:xfrm>
        </p:spPr>
        <p:txBody>
          <a:bodyPr>
            <a:normAutofit fontScale="90000"/>
          </a:bodyPr>
          <a:lstStyle/>
          <a:p>
            <a:r>
              <a:rPr lang="en-US" sz="3600" b="1" u="sng" dirty="0">
                <a:solidFill>
                  <a:schemeClr val="tx1"/>
                </a:solidFill>
                <a:latin typeface="Times New Roman" panose="02020603050405020304" pitchFamily="18" charset="0"/>
                <a:cs typeface="Times New Roman" panose="02020603050405020304" pitchFamily="18" charset="0"/>
              </a:rPr>
              <a:t>Importance of </a:t>
            </a:r>
            <a:r>
              <a:rPr lang="en-US" sz="3600" b="1" u="sng" dirty="0" smtClean="0">
                <a:solidFill>
                  <a:schemeClr val="tx1"/>
                </a:solidFill>
                <a:latin typeface="Times New Roman" panose="02020603050405020304" pitchFamily="18" charset="0"/>
                <a:cs typeface="Times New Roman" panose="02020603050405020304" pitchFamily="18" charset="0"/>
              </a:rPr>
              <a:t>Time:</a:t>
            </a:r>
            <a:r>
              <a:rPr lang="en-US" sz="3600" b="1" u="sng" dirty="0">
                <a:solidFill>
                  <a:schemeClr val="tx1"/>
                </a:solidFill>
                <a:latin typeface="Times New Roman" panose="02020603050405020304" pitchFamily="18" charset="0"/>
                <a:cs typeface="Times New Roman" panose="02020603050405020304" pitchFamily="18" charset="0"/>
              </a:rPr>
              <a:t/>
            </a:r>
            <a:br>
              <a:rPr lang="en-US" sz="3600" b="1" u="sng" dirty="0">
                <a:solidFill>
                  <a:schemeClr val="tx1"/>
                </a:solidFill>
                <a:latin typeface="Times New Roman" panose="02020603050405020304" pitchFamily="18" charset="0"/>
                <a:cs typeface="Times New Roman" panose="02020603050405020304" pitchFamily="18" charset="0"/>
              </a:rPr>
            </a:br>
            <a:endParaRPr lang="en-US" sz="3600" b="1" u="sng"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3000" y="1457739"/>
            <a:ext cx="9872871" cy="4638261"/>
          </a:xfrm>
        </p:spPr>
        <p:txBody>
          <a:bodyPr/>
          <a:lstStyle/>
          <a:p>
            <a:pPr marL="45720" indent="0">
              <a:buNone/>
            </a:pPr>
            <a:endParaRPr lang="en-US" dirty="0">
              <a:solidFill>
                <a:schemeClr val="tx1"/>
              </a:solidFill>
              <a:latin typeface="Times New Roman" panose="02020603050405020304" pitchFamily="18" charset="0"/>
              <a:cs typeface="Times New Roman" panose="02020603050405020304" pitchFamily="18" charset="0"/>
            </a:endParaRPr>
          </a:p>
          <a:p>
            <a:pPr marL="45720" indent="0" algn="just">
              <a:buNone/>
            </a:pPr>
            <a:r>
              <a:rPr lang="en-US" dirty="0">
                <a:solidFill>
                  <a:schemeClr val="tx1"/>
                </a:solidFill>
                <a:latin typeface="Times New Roman" panose="02020603050405020304" pitchFamily="18" charset="0"/>
                <a:cs typeface="Times New Roman" panose="02020603050405020304" pitchFamily="18" charset="0"/>
              </a:rPr>
              <a:t>Why time is an important element in </a:t>
            </a:r>
            <a:r>
              <a:rPr lang="en-US" dirty="0" smtClean="0">
                <a:solidFill>
                  <a:schemeClr val="tx1"/>
                </a:solidFill>
                <a:latin typeface="Times New Roman" panose="02020603050405020304" pitchFamily="18" charset="0"/>
                <a:cs typeface="Times New Roman" panose="02020603050405020304" pitchFamily="18" charset="0"/>
              </a:rPr>
              <a:t>our decision</a:t>
            </a:r>
            <a:r>
              <a:rPr lang="en-US" dirty="0">
                <a:solidFill>
                  <a:schemeClr val="tx1"/>
                </a:solidFill>
                <a:latin typeface="Times New Roman" panose="02020603050405020304" pitchFamily="18" charset="0"/>
                <a:cs typeface="Times New Roman" panose="02020603050405020304" pitchFamily="18" charset="0"/>
              </a:rPr>
              <a:t>?</a:t>
            </a:r>
          </a:p>
          <a:p>
            <a:pPr marL="45720" indent="0" algn="just">
              <a:buNone/>
            </a:pPr>
            <a:endParaRPr lang="en-US" dirty="0">
              <a:solidFill>
                <a:schemeClr val="tx1"/>
              </a:solidFill>
              <a:latin typeface="Times New Roman" panose="02020603050405020304" pitchFamily="18" charset="0"/>
              <a:cs typeface="Times New Roman" panose="02020603050405020304" pitchFamily="18" charset="0"/>
            </a:endParaRPr>
          </a:p>
          <a:p>
            <a:pPr marL="45720" indent="0" algn="just">
              <a:buNone/>
            </a:pPr>
            <a:r>
              <a:rPr lang="en-US" dirty="0">
                <a:solidFill>
                  <a:schemeClr val="tx1"/>
                </a:solidFill>
                <a:latin typeface="Times New Roman" panose="02020603050405020304" pitchFamily="18" charset="0"/>
                <a:cs typeface="Times New Roman" panose="02020603050405020304" pitchFamily="18" charset="0"/>
              </a:rPr>
              <a:t>The answer of this question is “time </a:t>
            </a:r>
            <a:r>
              <a:rPr lang="en-US" dirty="0" smtClean="0">
                <a:solidFill>
                  <a:schemeClr val="tx1"/>
                </a:solidFill>
                <a:latin typeface="Times New Roman" panose="02020603050405020304" pitchFamily="18" charset="0"/>
                <a:cs typeface="Times New Roman" panose="02020603050405020304" pitchFamily="18" charset="0"/>
              </a:rPr>
              <a:t>allows someone </a:t>
            </a:r>
            <a:r>
              <a:rPr lang="en-US" dirty="0">
                <a:solidFill>
                  <a:schemeClr val="tx1"/>
                </a:solidFill>
                <a:latin typeface="Times New Roman" panose="02020603050405020304" pitchFamily="18" charset="0"/>
                <a:cs typeface="Times New Roman" panose="02020603050405020304" pitchFamily="18" charset="0"/>
              </a:rPr>
              <a:t>the opportunity to postpone</a:t>
            </a:r>
          </a:p>
          <a:p>
            <a:pPr marL="45720" indent="0" algn="just">
              <a:buNone/>
            </a:pPr>
            <a:r>
              <a:rPr lang="en-US" dirty="0">
                <a:solidFill>
                  <a:schemeClr val="tx1"/>
                </a:solidFill>
                <a:latin typeface="Times New Roman" panose="02020603050405020304" pitchFamily="18" charset="0"/>
                <a:cs typeface="Times New Roman" panose="02020603050405020304" pitchFamily="18" charset="0"/>
              </a:rPr>
              <a:t>consumption and earn interest”</a:t>
            </a: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4837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5720"/>
            <a:r>
              <a:rPr lang="en-US" sz="3600" u="sng" dirty="0">
                <a:solidFill>
                  <a:schemeClr val="tx1">
                    <a:lumMod val="85000"/>
                    <a:lumOff val="15000"/>
                  </a:schemeClr>
                </a:solidFill>
                <a:latin typeface="Times New Roman" pitchFamily="18" charset="0"/>
                <a:cs typeface="Times New Roman" pitchFamily="18" charset="0"/>
              </a:rPr>
              <a:t>Benefits of time value </a:t>
            </a:r>
            <a:r>
              <a:rPr lang="en-US" sz="3600" u="sng" dirty="0" smtClean="0">
                <a:solidFill>
                  <a:schemeClr val="tx1">
                    <a:lumMod val="85000"/>
                    <a:lumOff val="15000"/>
                  </a:schemeClr>
                </a:solidFill>
                <a:latin typeface="Times New Roman" pitchFamily="18" charset="0"/>
                <a:cs typeface="Times New Roman" pitchFamily="18" charset="0"/>
              </a:rPr>
              <a:t>of money:</a:t>
            </a:r>
            <a:r>
              <a:rPr lang="en-US" dirty="0"/>
              <a:t/>
            </a:r>
            <a:br>
              <a:rPr lang="en-US" dirty="0"/>
            </a:br>
            <a:endParaRPr lang="en-US" dirty="0"/>
          </a:p>
        </p:txBody>
      </p:sp>
      <p:sp>
        <p:nvSpPr>
          <p:cNvPr id="3" name="Content Placeholder 2"/>
          <p:cNvSpPr>
            <a:spLocks noGrp="1"/>
          </p:cNvSpPr>
          <p:nvPr>
            <p:ph idx="1"/>
          </p:nvPr>
        </p:nvSpPr>
        <p:spPr>
          <a:xfrm>
            <a:off x="1072661" y="1506416"/>
            <a:ext cx="9872871" cy="4038600"/>
          </a:xfrm>
        </p:spPr>
        <p:txBody>
          <a:bodyPr>
            <a:normAutofit/>
          </a:bodyPr>
          <a:lstStyle/>
          <a:p>
            <a:pPr marL="45720" indent="0">
              <a:buNone/>
            </a:pPr>
            <a:endParaRPr lang="en-US" dirty="0"/>
          </a:p>
          <a:p>
            <a:pPr marL="45720" indent="0">
              <a:buNone/>
            </a:pPr>
            <a:r>
              <a:rPr lang="en-US" sz="2600" dirty="0">
                <a:solidFill>
                  <a:schemeClr val="tx1">
                    <a:lumMod val="85000"/>
                    <a:lumOff val="15000"/>
                  </a:schemeClr>
                </a:solidFill>
                <a:latin typeface="Times New Roman" pitchFamily="18" charset="0"/>
                <a:cs typeface="Times New Roman" pitchFamily="18" charset="0"/>
              </a:rPr>
              <a:t>For investment analysis, to decide </a:t>
            </a:r>
            <a:r>
              <a:rPr lang="en-US" sz="2600" dirty="0" smtClean="0">
                <a:solidFill>
                  <a:schemeClr val="tx1">
                    <a:lumMod val="85000"/>
                    <a:lumOff val="15000"/>
                  </a:schemeClr>
                </a:solidFill>
                <a:latin typeface="Times New Roman" pitchFamily="18" charset="0"/>
                <a:cs typeface="Times New Roman" pitchFamily="18" charset="0"/>
              </a:rPr>
              <a:t>the financial </a:t>
            </a:r>
            <a:r>
              <a:rPr lang="en-US" sz="2600" dirty="0">
                <a:solidFill>
                  <a:schemeClr val="tx1">
                    <a:lumMod val="85000"/>
                    <a:lumOff val="15000"/>
                  </a:schemeClr>
                </a:solidFill>
                <a:latin typeface="Times New Roman" pitchFamily="18" charset="0"/>
                <a:cs typeface="Times New Roman" pitchFamily="18" charset="0"/>
              </a:rPr>
              <a:t>benefits of projects</a:t>
            </a:r>
          </a:p>
          <a:p>
            <a:pPr marL="45720" indent="0">
              <a:buNone/>
            </a:pPr>
            <a:r>
              <a:rPr lang="en-US" sz="2600" dirty="0" smtClean="0">
                <a:solidFill>
                  <a:schemeClr val="tx1">
                    <a:lumMod val="85000"/>
                    <a:lumOff val="15000"/>
                  </a:schemeClr>
                </a:solidFill>
                <a:latin typeface="Times New Roman" pitchFamily="18" charset="0"/>
                <a:cs typeface="Times New Roman" pitchFamily="18" charset="0"/>
              </a:rPr>
              <a:t>To </a:t>
            </a:r>
            <a:r>
              <a:rPr lang="en-US" sz="2600" dirty="0">
                <a:solidFill>
                  <a:schemeClr val="tx1">
                    <a:lumMod val="85000"/>
                    <a:lumOff val="15000"/>
                  </a:schemeClr>
                </a:solidFill>
                <a:latin typeface="Times New Roman" pitchFamily="18" charset="0"/>
                <a:cs typeface="Times New Roman" pitchFamily="18" charset="0"/>
              </a:rPr>
              <a:t>compare investment alternatives</a:t>
            </a:r>
          </a:p>
          <a:p>
            <a:pPr marL="45720" indent="0">
              <a:buNone/>
            </a:pPr>
            <a:r>
              <a:rPr lang="en-US" sz="2600" dirty="0" smtClean="0">
                <a:solidFill>
                  <a:schemeClr val="tx1">
                    <a:lumMod val="85000"/>
                    <a:lumOff val="15000"/>
                  </a:schemeClr>
                </a:solidFill>
                <a:latin typeface="Times New Roman" pitchFamily="18" charset="0"/>
                <a:cs typeface="Times New Roman" pitchFamily="18" charset="0"/>
              </a:rPr>
              <a:t>To </a:t>
            </a:r>
            <a:r>
              <a:rPr lang="en-US" sz="2600" dirty="0">
                <a:solidFill>
                  <a:schemeClr val="tx1">
                    <a:lumMod val="85000"/>
                    <a:lumOff val="15000"/>
                  </a:schemeClr>
                </a:solidFill>
                <a:latin typeface="Times New Roman" pitchFamily="18" charset="0"/>
                <a:cs typeface="Times New Roman" pitchFamily="18" charset="0"/>
              </a:rPr>
              <a:t>analyze how time impacts </a:t>
            </a:r>
            <a:r>
              <a:rPr lang="en-US" sz="2600" dirty="0" smtClean="0">
                <a:solidFill>
                  <a:schemeClr val="tx1">
                    <a:lumMod val="85000"/>
                    <a:lumOff val="15000"/>
                  </a:schemeClr>
                </a:solidFill>
                <a:latin typeface="Times New Roman" pitchFamily="18" charset="0"/>
                <a:cs typeface="Times New Roman" pitchFamily="18" charset="0"/>
              </a:rPr>
              <a:t>business activities </a:t>
            </a:r>
            <a:r>
              <a:rPr lang="en-US" sz="2600" dirty="0">
                <a:solidFill>
                  <a:schemeClr val="tx1">
                    <a:lumMod val="85000"/>
                    <a:lumOff val="15000"/>
                  </a:schemeClr>
                </a:solidFill>
                <a:latin typeface="Times New Roman" pitchFamily="18" charset="0"/>
                <a:cs typeface="Times New Roman" pitchFamily="18" charset="0"/>
              </a:rPr>
              <a:t>such </a:t>
            </a:r>
            <a:r>
              <a:rPr lang="en-US" sz="2600" dirty="0" smtClean="0">
                <a:solidFill>
                  <a:schemeClr val="tx1">
                    <a:lumMod val="85000"/>
                    <a:lumOff val="15000"/>
                  </a:schemeClr>
                </a:solidFill>
                <a:latin typeface="Times New Roman" pitchFamily="18" charset="0"/>
                <a:cs typeface="Times New Roman" pitchFamily="18" charset="0"/>
              </a:rPr>
              <a:t>as loans , mortgages, leases, savings, and annuities.</a:t>
            </a:r>
            <a:endParaRPr lang="en-US" sz="2600" dirty="0">
              <a:solidFill>
                <a:schemeClr val="tx1">
                  <a:lumMod val="85000"/>
                  <a:lumOff val="1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35353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u="sng" dirty="0">
                <a:solidFill>
                  <a:schemeClr val="tx1"/>
                </a:solidFill>
                <a:latin typeface="Times New Roman" panose="02020603050405020304" pitchFamily="18" charset="0"/>
                <a:cs typeface="Times New Roman" panose="02020603050405020304" pitchFamily="18" charset="0"/>
              </a:rPr>
              <a:t>Sensitivity Analysis</a:t>
            </a:r>
            <a:r>
              <a:rPr lang="en-US" dirty="0">
                <a:solidFill>
                  <a:schemeClr val="tx1"/>
                </a:solidFill>
                <a:latin typeface="Times New Roman" panose="02020603050405020304" pitchFamily="18" charset="0"/>
                <a:cs typeface="Times New Roman" panose="02020603050405020304" pitchFamily="18" charset="0"/>
              </a:rPr>
              <a:t>:</a:t>
            </a:r>
          </a:p>
        </p:txBody>
      </p:sp>
      <p:sp>
        <p:nvSpPr>
          <p:cNvPr id="3" name="Content Placeholder 2"/>
          <p:cNvSpPr>
            <a:spLocks noGrp="1"/>
          </p:cNvSpPr>
          <p:nvPr>
            <p:ph idx="1"/>
          </p:nvPr>
        </p:nvSpPr>
        <p:spPr/>
        <p:txBody>
          <a:bodyPr>
            <a:normAutofit/>
          </a:bodyPr>
          <a:lstStyle/>
          <a:p>
            <a:pPr marL="45720" indent="0">
              <a:buNone/>
            </a:pPr>
            <a:r>
              <a:rPr lang="en-US" sz="2400" b="1" dirty="0">
                <a:solidFill>
                  <a:schemeClr val="tx1"/>
                </a:solidFill>
                <a:latin typeface="Times New Roman" panose="02020603050405020304" pitchFamily="18" charset="0"/>
                <a:cs typeface="Times New Roman" panose="02020603050405020304" pitchFamily="18" charset="0"/>
              </a:rPr>
              <a:t>Definition:</a:t>
            </a:r>
          </a:p>
          <a:p>
            <a:r>
              <a:rPr lang="en-US" dirty="0">
                <a:solidFill>
                  <a:schemeClr val="tx1"/>
                </a:solidFill>
                <a:latin typeface="Times New Roman" panose="02020603050405020304" pitchFamily="18" charset="0"/>
                <a:cs typeface="Times New Roman" panose="02020603050405020304" pitchFamily="18" charset="0"/>
              </a:rPr>
              <a:t>It is a technique which allows the analysis of changes in assumptions used in forecasts. It is a very useful technique for use in investment appraisal</a:t>
            </a:r>
            <a:r>
              <a:rPr lang="en-US" dirty="0" smtClean="0">
                <a:solidFill>
                  <a:schemeClr val="tx1"/>
                </a:solidFill>
                <a:latin typeface="Times New Roman" panose="02020603050405020304" pitchFamily="18" charset="0"/>
                <a:cs typeface="Times New Roman" panose="02020603050405020304" pitchFamily="18" charset="0"/>
              </a:rPr>
              <a:t>.</a:t>
            </a:r>
          </a:p>
          <a:p>
            <a:r>
              <a:rPr lang="en-US" dirty="0">
                <a:solidFill>
                  <a:schemeClr val="tx1"/>
                </a:solidFill>
                <a:latin typeface="Times New Roman" panose="02020603050405020304" pitchFamily="18" charset="0"/>
                <a:cs typeface="Times New Roman" panose="02020603050405020304" pitchFamily="18" charset="0"/>
              </a:rPr>
              <a:t>Sensitivity analysis is also </a:t>
            </a:r>
            <a:r>
              <a:rPr lang="en-US" dirty="0" smtClean="0">
                <a:solidFill>
                  <a:schemeClr val="tx1"/>
                </a:solidFill>
                <a:latin typeface="Times New Roman" panose="02020603050405020304" pitchFamily="18" charset="0"/>
                <a:cs typeface="Times New Roman" panose="02020603050405020304" pitchFamily="18" charset="0"/>
              </a:rPr>
              <a:t>called “what </a:t>
            </a:r>
            <a:r>
              <a:rPr lang="en-US" dirty="0">
                <a:solidFill>
                  <a:schemeClr val="tx1"/>
                </a:solidFill>
                <a:latin typeface="Times New Roman" panose="02020603050405020304" pitchFamily="18" charset="0"/>
                <a:cs typeface="Times New Roman" panose="02020603050405020304" pitchFamily="18" charset="0"/>
              </a:rPr>
              <a:t>if analysis”</a:t>
            </a:r>
          </a:p>
          <a:p>
            <a:r>
              <a:rPr lang="en-US" dirty="0" smtClean="0">
                <a:solidFill>
                  <a:schemeClr val="tx1"/>
                </a:solidFill>
                <a:latin typeface="Times New Roman" panose="02020603050405020304" pitchFamily="18" charset="0"/>
                <a:cs typeface="Times New Roman" panose="02020603050405020304" pitchFamily="18" charset="0"/>
              </a:rPr>
              <a:t>Sensitivity </a:t>
            </a:r>
            <a:r>
              <a:rPr lang="en-US" dirty="0">
                <a:solidFill>
                  <a:schemeClr val="tx1"/>
                </a:solidFill>
                <a:latin typeface="Times New Roman" panose="02020603050405020304" pitchFamily="18" charset="0"/>
                <a:cs typeface="Times New Roman" panose="02020603050405020304" pitchFamily="18" charset="0"/>
              </a:rPr>
              <a:t>analysis is </a:t>
            </a:r>
            <a:r>
              <a:rPr lang="en-US" dirty="0" smtClean="0">
                <a:solidFill>
                  <a:schemeClr val="tx1"/>
                </a:solidFill>
                <a:latin typeface="Times New Roman" panose="02020603050405020304" pitchFamily="18" charset="0"/>
                <a:cs typeface="Times New Roman" panose="02020603050405020304" pitchFamily="18" charset="0"/>
              </a:rPr>
              <a:t>the assessment </a:t>
            </a:r>
            <a:r>
              <a:rPr lang="en-US" dirty="0">
                <a:solidFill>
                  <a:schemeClr val="tx1"/>
                </a:solidFill>
                <a:latin typeface="Times New Roman" panose="02020603050405020304" pitchFamily="18" charset="0"/>
                <a:cs typeface="Times New Roman" panose="02020603050405020304" pitchFamily="18" charset="0"/>
              </a:rPr>
              <a:t>of the impact for </a:t>
            </a:r>
            <a:r>
              <a:rPr lang="en-US" dirty="0" smtClean="0">
                <a:solidFill>
                  <a:schemeClr val="tx1"/>
                </a:solidFill>
                <a:latin typeface="Times New Roman" panose="02020603050405020304" pitchFamily="18" charset="0"/>
                <a:cs typeface="Times New Roman" panose="02020603050405020304" pitchFamily="18" charset="0"/>
              </a:rPr>
              <a:t>an output </a:t>
            </a:r>
            <a:r>
              <a:rPr lang="en-US" dirty="0">
                <a:solidFill>
                  <a:schemeClr val="tx1"/>
                </a:solidFill>
                <a:latin typeface="Times New Roman" panose="02020603050405020304" pitchFamily="18" charset="0"/>
                <a:cs typeface="Times New Roman" panose="02020603050405020304" pitchFamily="18" charset="0"/>
              </a:rPr>
              <a:t>of a system by changing its</a:t>
            </a:r>
          </a:p>
          <a:p>
            <a:pPr marL="45720" indent="0">
              <a:buNone/>
            </a:pPr>
            <a:r>
              <a:rPr lang="en-US" dirty="0" smtClean="0">
                <a:solidFill>
                  <a:schemeClr val="tx1"/>
                </a:solidFill>
                <a:latin typeface="Times New Roman" panose="02020603050405020304" pitchFamily="18" charset="0"/>
                <a:cs typeface="Times New Roman" panose="02020603050405020304" pitchFamily="18" charset="0"/>
              </a:rPr>
              <a:t>   inputs.</a:t>
            </a: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60287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9600" dirty="0">
                <a:latin typeface="Times New Roman" panose="02020603050405020304" pitchFamily="18" charset="0"/>
                <a:cs typeface="Times New Roman" panose="02020603050405020304" pitchFamily="18" charset="0"/>
              </a:rPr>
              <a:t>THANKS</a:t>
            </a:r>
          </a:p>
        </p:txBody>
      </p:sp>
    </p:spTree>
    <p:extLst>
      <p:ext uri="{BB962C8B-B14F-4D97-AF65-F5344CB8AC3E}">
        <p14:creationId xmlns:p14="http://schemas.microsoft.com/office/powerpoint/2010/main" val="3703043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a:solidFill>
                  <a:schemeClr val="tx1">
                    <a:lumMod val="85000"/>
                    <a:lumOff val="15000"/>
                  </a:schemeClr>
                </a:solidFill>
                <a:latin typeface="Times New Roman" pitchFamily="18" charset="0"/>
                <a:cs typeface="Times New Roman" pitchFamily="18" charset="0"/>
              </a:rPr>
              <a:t>Why we do </a:t>
            </a:r>
            <a:r>
              <a:rPr lang="en-US" u="sng" dirty="0" smtClean="0">
                <a:solidFill>
                  <a:schemeClr val="tx1">
                    <a:lumMod val="85000"/>
                    <a:lumOff val="15000"/>
                  </a:schemeClr>
                </a:solidFill>
                <a:latin typeface="Times New Roman" pitchFamily="18" charset="0"/>
                <a:cs typeface="Times New Roman" pitchFamily="18" charset="0"/>
              </a:rPr>
              <a:t>sensitivity analysis</a:t>
            </a:r>
            <a:r>
              <a:rPr lang="en-US" u="sng" dirty="0">
                <a:solidFill>
                  <a:schemeClr val="tx1">
                    <a:lumMod val="85000"/>
                    <a:lumOff val="15000"/>
                  </a:schemeClr>
                </a:solidFill>
                <a:latin typeface="Times New Roman" pitchFamily="18" charset="0"/>
                <a:cs typeface="Times New Roman" pitchFamily="18" charset="0"/>
              </a:rPr>
              <a:t>?</a:t>
            </a:r>
            <a:br>
              <a:rPr lang="en-US" u="sng" dirty="0">
                <a:solidFill>
                  <a:schemeClr val="tx1">
                    <a:lumMod val="85000"/>
                    <a:lumOff val="15000"/>
                  </a:schemeClr>
                </a:solidFill>
                <a:latin typeface="Times New Roman" pitchFamily="18" charset="0"/>
                <a:cs typeface="Times New Roman" pitchFamily="18" charset="0"/>
              </a:rPr>
            </a:br>
            <a:endParaRPr lang="en-US" u="sng" dirty="0">
              <a:solidFill>
                <a:schemeClr val="tx1">
                  <a:lumMod val="85000"/>
                  <a:lumOff val="15000"/>
                </a:schemeClr>
              </a:solidFill>
              <a:latin typeface="Times New Roman" pitchFamily="18" charset="0"/>
              <a:cs typeface="Times New Roman" pitchFamily="18" charset="0"/>
            </a:endParaRPr>
          </a:p>
        </p:txBody>
      </p:sp>
      <p:sp>
        <p:nvSpPr>
          <p:cNvPr id="3" name="Content Placeholder 2"/>
          <p:cNvSpPr>
            <a:spLocks noGrp="1"/>
          </p:cNvSpPr>
          <p:nvPr>
            <p:ph idx="1"/>
          </p:nvPr>
        </p:nvSpPr>
        <p:spPr>
          <a:xfrm>
            <a:off x="1131277" y="1752600"/>
            <a:ext cx="9872871" cy="4038600"/>
          </a:xfrm>
        </p:spPr>
        <p:txBody>
          <a:bodyPr>
            <a:normAutofit/>
          </a:bodyPr>
          <a:lstStyle/>
          <a:p>
            <a:endParaRPr lang="en-US" dirty="0"/>
          </a:p>
          <a:p>
            <a:pPr marL="45720" indent="0" algn="just">
              <a:buNone/>
            </a:pPr>
            <a:r>
              <a:rPr lang="en-US" sz="3200" dirty="0" smtClean="0">
                <a:solidFill>
                  <a:schemeClr val="tx1">
                    <a:lumMod val="85000"/>
                    <a:lumOff val="15000"/>
                  </a:schemeClr>
                </a:solidFill>
                <a:latin typeface="Times New Roman" pitchFamily="18" charset="0"/>
                <a:cs typeface="Times New Roman" pitchFamily="18" charset="0"/>
              </a:rPr>
              <a:t>There are several reasons to perform a sensitivity </a:t>
            </a:r>
            <a:r>
              <a:rPr lang="en-US" sz="3200" dirty="0">
                <a:solidFill>
                  <a:schemeClr val="tx1">
                    <a:lumMod val="85000"/>
                    <a:lumOff val="15000"/>
                  </a:schemeClr>
                </a:solidFill>
                <a:latin typeface="Times New Roman" pitchFamily="18" charset="0"/>
                <a:cs typeface="Times New Roman" pitchFamily="18" charset="0"/>
              </a:rPr>
              <a:t>analysis by entering </a:t>
            </a:r>
            <a:r>
              <a:rPr lang="en-US" sz="3200" dirty="0" smtClean="0">
                <a:solidFill>
                  <a:schemeClr val="tx1">
                    <a:lumMod val="85000"/>
                    <a:lumOff val="15000"/>
                  </a:schemeClr>
                </a:solidFill>
                <a:latin typeface="Times New Roman" pitchFamily="18" charset="0"/>
                <a:cs typeface="Times New Roman" pitchFamily="18" charset="0"/>
              </a:rPr>
              <a:t>multiple values </a:t>
            </a:r>
            <a:r>
              <a:rPr lang="en-US" sz="3200" dirty="0">
                <a:solidFill>
                  <a:schemeClr val="tx1">
                    <a:lumMod val="85000"/>
                    <a:lumOff val="15000"/>
                  </a:schemeClr>
                </a:solidFill>
                <a:latin typeface="Times New Roman" pitchFamily="18" charset="0"/>
                <a:cs typeface="Times New Roman" pitchFamily="18" charset="0"/>
              </a:rPr>
              <a:t>for a particular input </a:t>
            </a:r>
            <a:r>
              <a:rPr lang="en-US" sz="3200" dirty="0" smtClean="0">
                <a:solidFill>
                  <a:schemeClr val="tx1">
                    <a:lumMod val="85000"/>
                    <a:lumOff val="15000"/>
                  </a:schemeClr>
                </a:solidFill>
                <a:latin typeface="Times New Roman" pitchFamily="18" charset="0"/>
                <a:cs typeface="Times New Roman" pitchFamily="18" charset="0"/>
              </a:rPr>
              <a:t>variable . First , you </a:t>
            </a:r>
            <a:r>
              <a:rPr lang="en-US" sz="3200" dirty="0">
                <a:solidFill>
                  <a:schemeClr val="tx1">
                    <a:lumMod val="85000"/>
                    <a:lumOff val="15000"/>
                  </a:schemeClr>
                </a:solidFill>
                <a:latin typeface="Times New Roman" pitchFamily="18" charset="0"/>
                <a:cs typeface="Times New Roman" pitchFamily="18" charset="0"/>
              </a:rPr>
              <a:t>might not know the exact value of </a:t>
            </a:r>
            <a:r>
              <a:rPr lang="en-US" sz="3200" dirty="0" smtClean="0">
                <a:solidFill>
                  <a:schemeClr val="tx1">
                    <a:lumMod val="85000"/>
                    <a:lumOff val="15000"/>
                  </a:schemeClr>
                </a:solidFill>
                <a:latin typeface="Times New Roman" pitchFamily="18" charset="0"/>
                <a:cs typeface="Times New Roman" pitchFamily="18" charset="0"/>
              </a:rPr>
              <a:t>a variable</a:t>
            </a:r>
            <a:r>
              <a:rPr lang="en-US" sz="3200" dirty="0">
                <a:solidFill>
                  <a:schemeClr val="tx1">
                    <a:lumMod val="85000"/>
                    <a:lumOff val="15000"/>
                  </a:schemeClr>
                </a:solidFill>
                <a:latin typeface="Times New Roman" pitchFamily="18" charset="0"/>
                <a:cs typeface="Times New Roman" pitchFamily="18" charset="0"/>
              </a:rPr>
              <a:t>. By specifying a range of </a:t>
            </a:r>
            <a:r>
              <a:rPr lang="en-US" sz="3200" dirty="0" smtClean="0">
                <a:solidFill>
                  <a:schemeClr val="tx1">
                    <a:lumMod val="85000"/>
                    <a:lumOff val="15000"/>
                  </a:schemeClr>
                </a:solidFill>
                <a:latin typeface="Times New Roman" pitchFamily="18" charset="0"/>
                <a:cs typeface="Times New Roman" pitchFamily="18" charset="0"/>
              </a:rPr>
              <a:t>values, you </a:t>
            </a:r>
            <a:r>
              <a:rPr lang="en-US" sz="3200" dirty="0">
                <a:solidFill>
                  <a:schemeClr val="tx1">
                    <a:lumMod val="85000"/>
                    <a:lumOff val="15000"/>
                  </a:schemeClr>
                </a:solidFill>
                <a:latin typeface="Times New Roman" pitchFamily="18" charset="0"/>
                <a:cs typeface="Times New Roman" pitchFamily="18" charset="0"/>
              </a:rPr>
              <a:t>can determine how important </a:t>
            </a:r>
            <a:r>
              <a:rPr lang="en-US" sz="3200" dirty="0" smtClean="0">
                <a:solidFill>
                  <a:schemeClr val="tx1">
                    <a:lumMod val="85000"/>
                    <a:lumOff val="15000"/>
                  </a:schemeClr>
                </a:solidFill>
                <a:latin typeface="Times New Roman" pitchFamily="18" charset="0"/>
                <a:cs typeface="Times New Roman" pitchFamily="18" charset="0"/>
              </a:rPr>
              <a:t>that variable </a:t>
            </a:r>
            <a:r>
              <a:rPr lang="en-US" sz="3200" dirty="0">
                <a:solidFill>
                  <a:schemeClr val="tx1">
                    <a:lumMod val="85000"/>
                    <a:lumOff val="15000"/>
                  </a:schemeClr>
                </a:solidFill>
                <a:latin typeface="Times New Roman" pitchFamily="18" charset="0"/>
                <a:cs typeface="Times New Roman" pitchFamily="18" charset="0"/>
              </a:rPr>
              <a:t>is, and how the solution </a:t>
            </a:r>
            <a:r>
              <a:rPr lang="en-US" sz="3200" dirty="0" smtClean="0">
                <a:solidFill>
                  <a:schemeClr val="tx1">
                    <a:lumMod val="85000"/>
                    <a:lumOff val="15000"/>
                  </a:schemeClr>
                </a:solidFill>
                <a:latin typeface="Times New Roman" pitchFamily="18" charset="0"/>
                <a:cs typeface="Times New Roman" pitchFamily="18" charset="0"/>
              </a:rPr>
              <a:t>changes depending on its value.</a:t>
            </a:r>
            <a:endParaRPr lang="en-US" sz="3200" dirty="0">
              <a:solidFill>
                <a:schemeClr val="tx1">
                  <a:lumMod val="85000"/>
                  <a:lumOff val="1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970466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3974" y="656493"/>
            <a:ext cx="9872871" cy="5386498"/>
          </a:xfrm>
        </p:spPr>
        <p:txBody>
          <a:bodyPr>
            <a:normAutofit/>
          </a:bodyPr>
          <a:lstStyle/>
          <a:p>
            <a:pPr marL="45720" indent="0">
              <a:buNone/>
            </a:pPr>
            <a:r>
              <a:rPr lang="en-US" sz="3300" b="1" u="sng" dirty="0">
                <a:solidFill>
                  <a:schemeClr val="tx1"/>
                </a:solidFill>
                <a:latin typeface="Times New Roman" panose="02020603050405020304" pitchFamily="18" charset="0"/>
                <a:cs typeface="Times New Roman" panose="02020603050405020304" pitchFamily="18" charset="0"/>
              </a:rPr>
              <a:t>Assumptions used in business forecasting:</a:t>
            </a:r>
          </a:p>
          <a:p>
            <a:pPr marL="45720" indent="0">
              <a:buNone/>
            </a:pPr>
            <a:r>
              <a:rPr lang="en-US" sz="2400" dirty="0">
                <a:solidFill>
                  <a:schemeClr val="tx1"/>
                </a:solidFill>
                <a:latin typeface="Times New Roman" panose="02020603050405020304" pitchFamily="18" charset="0"/>
                <a:cs typeface="Times New Roman" panose="02020603050405020304" pitchFamily="18" charset="0"/>
              </a:rPr>
              <a:t>There are many examples of where assumptions need to be made by management as they prepare important business forecasts.</a:t>
            </a:r>
          </a:p>
          <a:p>
            <a:pPr marL="45720" indent="0">
              <a:buNone/>
            </a:pPr>
            <a:r>
              <a:rPr lang="en-US" sz="2400" dirty="0">
                <a:solidFill>
                  <a:schemeClr val="tx1"/>
                </a:solidFill>
                <a:latin typeface="Times New Roman" panose="02020603050405020304" pitchFamily="18" charset="0"/>
                <a:cs typeface="Times New Roman" panose="02020603050405020304" pitchFamily="18" charset="0"/>
              </a:rPr>
              <a:t>For example: </a:t>
            </a:r>
            <a:endParaRPr lang="en-US" sz="2400" b="1" dirty="0">
              <a:solidFill>
                <a:schemeClr val="tx1"/>
              </a:solidFill>
              <a:latin typeface="Times New Roman" panose="02020603050405020304" pitchFamily="18" charset="0"/>
              <a:cs typeface="Times New Roman" panose="02020603050405020304" pitchFamily="18" charset="0"/>
            </a:endParaRPr>
          </a:p>
          <a:p>
            <a:pPr marL="45720" indent="0">
              <a:buNone/>
            </a:pPr>
            <a:r>
              <a:rPr lang="en-US" sz="2400" b="1" dirty="0" smtClean="0">
                <a:solidFill>
                  <a:schemeClr val="tx1"/>
                </a:solidFill>
                <a:latin typeface="Times New Roman" panose="02020603050405020304" pitchFamily="18" charset="0"/>
                <a:cs typeface="Times New Roman" panose="02020603050405020304" pitchFamily="18" charset="0"/>
              </a:rPr>
              <a:t>Cash </a:t>
            </a:r>
            <a:r>
              <a:rPr lang="en-US" sz="2400" b="1" dirty="0">
                <a:solidFill>
                  <a:schemeClr val="tx1"/>
                </a:solidFill>
                <a:latin typeface="Times New Roman" panose="02020603050405020304" pitchFamily="18" charset="0"/>
                <a:cs typeface="Times New Roman" panose="02020603050405020304" pitchFamily="18" charset="0"/>
              </a:rPr>
              <a:t>flow forecast:</a:t>
            </a:r>
          </a:p>
          <a:p>
            <a:pPr>
              <a:buClr>
                <a:schemeClr val="tx1"/>
              </a:buClr>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Timing of cash inflows and outflows.</a:t>
            </a:r>
          </a:p>
          <a:p>
            <a:pPr>
              <a:buClr>
                <a:schemeClr val="tx1"/>
              </a:buClr>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Amount of cash inflows and out flows.</a:t>
            </a:r>
          </a:p>
          <a:p>
            <a:pPr>
              <a:buClr>
                <a:schemeClr val="tx1"/>
              </a:buClr>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Receivables and payables days</a:t>
            </a:r>
            <a:r>
              <a:rPr lang="en-US" sz="2000" dirty="0" smtClean="0">
                <a:solidFill>
                  <a:schemeClr val="tx1"/>
                </a:solidFill>
                <a:latin typeface="Times New Roman" panose="02020603050405020304" pitchFamily="18" charset="0"/>
                <a:cs typeface="Times New Roman" panose="02020603050405020304" pitchFamily="18" charset="0"/>
              </a:rPr>
              <a:t>.</a:t>
            </a:r>
            <a:endParaRPr lang="en-US" sz="2000" dirty="0">
              <a:solidFill>
                <a:schemeClr val="tx1"/>
              </a:solidFill>
              <a:latin typeface="Times New Roman" panose="02020603050405020304" pitchFamily="18" charset="0"/>
              <a:cs typeface="Times New Roman" panose="02020603050405020304" pitchFamily="18" charset="0"/>
            </a:endParaRPr>
          </a:p>
          <a:p>
            <a:pPr marL="45720" indent="0">
              <a:buClr>
                <a:schemeClr val="tx1"/>
              </a:buClr>
              <a:buNone/>
            </a:pPr>
            <a:r>
              <a:rPr lang="en-US" sz="2400" b="1" dirty="0">
                <a:solidFill>
                  <a:schemeClr val="tx1"/>
                </a:solidFill>
                <a:latin typeface="Times New Roman" panose="02020603050405020304" pitchFamily="18" charset="0"/>
                <a:cs typeface="Times New Roman" panose="02020603050405020304" pitchFamily="18" charset="0"/>
              </a:rPr>
              <a:t>Budgeted Profit:</a:t>
            </a:r>
          </a:p>
          <a:p>
            <a:pPr>
              <a:buClr>
                <a:schemeClr val="tx1"/>
              </a:buClr>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Sales volumes and unit selling prices.</a:t>
            </a:r>
          </a:p>
          <a:p>
            <a:pPr>
              <a:buClr>
                <a:schemeClr val="tx1"/>
              </a:buClr>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Gross profit margins and overheads.</a:t>
            </a:r>
          </a:p>
          <a:p>
            <a:pPr marL="45720" indent="0">
              <a:buClr>
                <a:schemeClr val="tx1"/>
              </a:buClr>
              <a:buNone/>
            </a:pPr>
            <a:endParaRPr lang="en-US"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6692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6253" y="891208"/>
            <a:ext cx="9872871" cy="4714461"/>
          </a:xfrm>
        </p:spPr>
        <p:txBody>
          <a:bodyPr/>
          <a:lstStyle/>
          <a:p>
            <a:pPr marL="45720" indent="0">
              <a:buNone/>
            </a:pPr>
            <a:r>
              <a:rPr lang="en-US" sz="2400" b="1" dirty="0">
                <a:solidFill>
                  <a:schemeClr val="tx1"/>
                </a:solidFill>
                <a:latin typeface="Times New Roman" panose="02020603050405020304" pitchFamily="18" charset="0"/>
                <a:cs typeface="Times New Roman" panose="02020603050405020304" pitchFamily="18" charset="0"/>
              </a:rPr>
              <a:t>Investment Appraisal:</a:t>
            </a:r>
          </a:p>
          <a:p>
            <a:pPr>
              <a:buClr>
                <a:schemeClr val="tx1"/>
              </a:buClr>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Timing and amount of project cash flows.</a:t>
            </a:r>
          </a:p>
          <a:p>
            <a:pPr>
              <a:buClr>
                <a:schemeClr val="tx1"/>
              </a:buClr>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Period over which project will run.</a:t>
            </a:r>
          </a:p>
          <a:p>
            <a:pPr>
              <a:buClr>
                <a:schemeClr val="tx1"/>
              </a:buClr>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Amount of initial investment.</a:t>
            </a:r>
          </a:p>
          <a:p>
            <a:pPr>
              <a:buClr>
                <a:schemeClr val="tx1"/>
              </a:buClr>
              <a:buFont typeface="Arial" panose="020B0604020202020204" pitchFamily="34" charset="0"/>
              <a:buChar char="•"/>
            </a:pPr>
            <a:endParaRPr lang="en-US" dirty="0">
              <a:solidFill>
                <a:schemeClr val="tx1"/>
              </a:solidFill>
              <a:latin typeface="Times New Roman" panose="02020603050405020304" pitchFamily="18" charset="0"/>
              <a:cs typeface="Times New Roman" panose="02020603050405020304" pitchFamily="18" charset="0"/>
            </a:endParaRPr>
          </a:p>
          <a:p>
            <a:pPr marL="45720" indent="0">
              <a:buClr>
                <a:schemeClr val="tx1"/>
              </a:buClr>
              <a:buNone/>
            </a:pPr>
            <a:r>
              <a:rPr lang="en-US" sz="2400" b="1" dirty="0">
                <a:solidFill>
                  <a:schemeClr val="tx1"/>
                </a:solidFill>
                <a:latin typeface="Times New Roman" panose="02020603050405020304" pitchFamily="18" charset="0"/>
                <a:cs typeface="Times New Roman" panose="02020603050405020304" pitchFamily="18" charset="0"/>
              </a:rPr>
              <a:t>Breakeven analysis:</a:t>
            </a:r>
          </a:p>
          <a:p>
            <a:pPr>
              <a:buClr>
                <a:schemeClr val="tx1"/>
              </a:buClr>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Average selling prices and variable costs.</a:t>
            </a:r>
          </a:p>
          <a:p>
            <a:pPr>
              <a:buClr>
                <a:schemeClr val="tx1"/>
              </a:buClr>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Fixed costs by category and total.</a:t>
            </a:r>
          </a:p>
        </p:txBody>
      </p:sp>
    </p:spTree>
    <p:extLst>
      <p:ext uri="{BB962C8B-B14F-4D97-AF65-F5344CB8AC3E}">
        <p14:creationId xmlns:p14="http://schemas.microsoft.com/office/powerpoint/2010/main" val="3555285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726831"/>
          </a:xfrm>
        </p:spPr>
        <p:txBody>
          <a:bodyPr>
            <a:normAutofit fontScale="90000"/>
          </a:bodyPr>
          <a:lstStyle/>
          <a:p>
            <a:r>
              <a:rPr lang="en-US" u="sng" dirty="0" smtClean="0">
                <a:solidFill>
                  <a:schemeClr val="tx1">
                    <a:lumMod val="85000"/>
                    <a:lumOff val="15000"/>
                  </a:schemeClr>
                </a:solidFill>
                <a:latin typeface="Times New Roman" pitchFamily="18" charset="0"/>
                <a:cs typeface="Times New Roman" pitchFamily="18" charset="0"/>
              </a:rPr>
              <a:t>Examples:</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1049215" y="1131277"/>
            <a:ext cx="9872871" cy="4038600"/>
          </a:xfrm>
        </p:spPr>
        <p:txBody>
          <a:bodyPr>
            <a:noAutofit/>
          </a:bodyPr>
          <a:lstStyle/>
          <a:p>
            <a:pPr algn="just"/>
            <a:r>
              <a:rPr lang="en-US" sz="2400" dirty="0" smtClean="0">
                <a:solidFill>
                  <a:schemeClr val="tx1">
                    <a:lumMod val="85000"/>
                    <a:lumOff val="15000"/>
                  </a:schemeClr>
                </a:solidFill>
                <a:latin typeface="Times New Roman" pitchFamily="18" charset="0"/>
                <a:cs typeface="Times New Roman" pitchFamily="18" charset="0"/>
              </a:rPr>
              <a:t>In </a:t>
            </a:r>
            <a:r>
              <a:rPr lang="en-US" sz="2400" dirty="0">
                <a:solidFill>
                  <a:schemeClr val="tx1">
                    <a:lumMod val="85000"/>
                    <a:lumOff val="15000"/>
                  </a:schemeClr>
                </a:solidFill>
                <a:latin typeface="Times New Roman" pitchFamily="18" charset="0"/>
                <a:cs typeface="Times New Roman" pitchFamily="18" charset="0"/>
              </a:rPr>
              <a:t>budgeting process there are always </a:t>
            </a:r>
            <a:r>
              <a:rPr lang="en-US" sz="2400" dirty="0" smtClean="0">
                <a:solidFill>
                  <a:schemeClr val="tx1">
                    <a:lumMod val="85000"/>
                    <a:lumOff val="15000"/>
                  </a:schemeClr>
                </a:solidFill>
                <a:latin typeface="Times New Roman" pitchFamily="18" charset="0"/>
                <a:cs typeface="Times New Roman" pitchFamily="18" charset="0"/>
              </a:rPr>
              <a:t>variables that </a:t>
            </a:r>
            <a:r>
              <a:rPr lang="en-US" sz="2400" dirty="0">
                <a:solidFill>
                  <a:schemeClr val="tx1">
                    <a:lumMod val="85000"/>
                    <a:lumOff val="15000"/>
                  </a:schemeClr>
                </a:solidFill>
                <a:latin typeface="Times New Roman" pitchFamily="18" charset="0"/>
                <a:cs typeface="Times New Roman" pitchFamily="18" charset="0"/>
              </a:rPr>
              <a:t>are uncertain such </a:t>
            </a:r>
            <a:r>
              <a:rPr lang="en-US" sz="2400" dirty="0" smtClean="0">
                <a:solidFill>
                  <a:schemeClr val="tx1">
                    <a:lumMod val="85000"/>
                    <a:lumOff val="15000"/>
                  </a:schemeClr>
                </a:solidFill>
                <a:latin typeface="Times New Roman" pitchFamily="18" charset="0"/>
                <a:cs typeface="Times New Roman" pitchFamily="18" charset="0"/>
              </a:rPr>
              <a:t>as</a:t>
            </a:r>
          </a:p>
          <a:p>
            <a:pPr algn="just"/>
            <a:r>
              <a:rPr lang="en-US" sz="2400" dirty="0" smtClean="0">
                <a:solidFill>
                  <a:schemeClr val="tx1">
                    <a:lumMod val="85000"/>
                    <a:lumOff val="15000"/>
                  </a:schemeClr>
                </a:solidFill>
                <a:latin typeface="Times New Roman" pitchFamily="18" charset="0"/>
                <a:cs typeface="Times New Roman" pitchFamily="18" charset="0"/>
              </a:rPr>
              <a:t>Interest rate</a:t>
            </a:r>
          </a:p>
          <a:p>
            <a:pPr algn="just"/>
            <a:r>
              <a:rPr lang="en-US" sz="2400" dirty="0" smtClean="0">
                <a:solidFill>
                  <a:schemeClr val="tx1">
                    <a:lumMod val="85000"/>
                    <a:lumOff val="15000"/>
                  </a:schemeClr>
                </a:solidFill>
                <a:latin typeface="Times New Roman" pitchFamily="18" charset="0"/>
                <a:cs typeface="Times New Roman" pitchFamily="18" charset="0"/>
              </a:rPr>
              <a:t>Inflation rate</a:t>
            </a:r>
          </a:p>
          <a:p>
            <a:pPr algn="just"/>
            <a:r>
              <a:rPr lang="en-US" sz="2400" dirty="0" smtClean="0">
                <a:solidFill>
                  <a:schemeClr val="tx1">
                    <a:lumMod val="85000"/>
                    <a:lumOff val="15000"/>
                  </a:schemeClr>
                </a:solidFill>
                <a:latin typeface="Times New Roman" pitchFamily="18" charset="0"/>
                <a:cs typeface="Times New Roman" pitchFamily="18" charset="0"/>
              </a:rPr>
              <a:t>Operating expenses</a:t>
            </a:r>
          </a:p>
          <a:p>
            <a:pPr algn="just"/>
            <a:r>
              <a:rPr lang="en-US" sz="2400" dirty="0" smtClean="0">
                <a:solidFill>
                  <a:schemeClr val="tx1">
                    <a:lumMod val="85000"/>
                    <a:lumOff val="15000"/>
                  </a:schemeClr>
                </a:solidFill>
                <a:latin typeface="Times New Roman" pitchFamily="18" charset="0"/>
                <a:cs typeface="Times New Roman" pitchFamily="18" charset="0"/>
              </a:rPr>
              <a:t>Future </a:t>
            </a:r>
            <a:r>
              <a:rPr lang="en-US" sz="2400" dirty="0">
                <a:solidFill>
                  <a:schemeClr val="tx1">
                    <a:lumMod val="85000"/>
                    <a:lumOff val="15000"/>
                  </a:schemeClr>
                </a:solidFill>
                <a:latin typeface="Times New Roman" pitchFamily="18" charset="0"/>
                <a:cs typeface="Times New Roman" pitchFamily="18" charset="0"/>
              </a:rPr>
              <a:t>tax rates</a:t>
            </a:r>
          </a:p>
          <a:p>
            <a:pPr marL="45720" indent="0" algn="just">
              <a:buNone/>
            </a:pPr>
            <a:r>
              <a:rPr lang="en-US" sz="2400" dirty="0" smtClean="0">
                <a:solidFill>
                  <a:schemeClr val="tx1">
                    <a:lumMod val="85000"/>
                    <a:lumOff val="15000"/>
                  </a:schemeClr>
                </a:solidFill>
                <a:latin typeface="Times New Roman" pitchFamily="18" charset="0"/>
                <a:cs typeface="Times New Roman" pitchFamily="18" charset="0"/>
              </a:rPr>
              <a:t>So </a:t>
            </a:r>
            <a:r>
              <a:rPr lang="en-US" sz="2400" dirty="0">
                <a:solidFill>
                  <a:schemeClr val="tx1">
                    <a:lumMod val="85000"/>
                    <a:lumOff val="15000"/>
                  </a:schemeClr>
                </a:solidFill>
                <a:latin typeface="Times New Roman" pitchFamily="18" charset="0"/>
                <a:cs typeface="Times New Roman" pitchFamily="18" charset="0"/>
              </a:rPr>
              <a:t>sensitivity analysis answers the </a:t>
            </a:r>
            <a:r>
              <a:rPr lang="en-US" sz="2400" dirty="0" smtClean="0">
                <a:solidFill>
                  <a:schemeClr val="tx1">
                    <a:lumMod val="85000"/>
                    <a:lumOff val="15000"/>
                  </a:schemeClr>
                </a:solidFill>
                <a:latin typeface="Times New Roman" pitchFamily="18" charset="0"/>
                <a:cs typeface="Times New Roman" pitchFamily="18" charset="0"/>
              </a:rPr>
              <a:t>questions</a:t>
            </a:r>
          </a:p>
          <a:p>
            <a:pPr marL="45720" indent="0" algn="just">
              <a:buNone/>
            </a:pPr>
            <a:r>
              <a:rPr lang="en-US" sz="2400" dirty="0" smtClean="0">
                <a:solidFill>
                  <a:schemeClr val="tx1">
                    <a:lumMod val="85000"/>
                    <a:lumOff val="15000"/>
                  </a:schemeClr>
                </a:solidFill>
                <a:latin typeface="Times New Roman" pitchFamily="18" charset="0"/>
                <a:cs typeface="Times New Roman" pitchFamily="18" charset="0"/>
              </a:rPr>
              <a:t>“if </a:t>
            </a:r>
            <a:r>
              <a:rPr lang="en-US" sz="2400" dirty="0">
                <a:solidFill>
                  <a:schemeClr val="tx1">
                    <a:lumMod val="85000"/>
                    <a:lumOff val="15000"/>
                  </a:schemeClr>
                </a:solidFill>
                <a:latin typeface="Times New Roman" pitchFamily="18" charset="0"/>
                <a:cs typeface="Times New Roman" pitchFamily="18" charset="0"/>
              </a:rPr>
              <a:t>these variables deviate from </a:t>
            </a:r>
            <a:r>
              <a:rPr lang="en-US" sz="2400" dirty="0" smtClean="0">
                <a:solidFill>
                  <a:schemeClr val="tx1">
                    <a:lumMod val="85000"/>
                    <a:lumOff val="15000"/>
                  </a:schemeClr>
                </a:solidFill>
                <a:latin typeface="Times New Roman" pitchFamily="18" charset="0"/>
                <a:cs typeface="Times New Roman" pitchFamily="18" charset="0"/>
              </a:rPr>
              <a:t>expectations , what </a:t>
            </a:r>
            <a:r>
              <a:rPr lang="en-US" sz="2400" dirty="0">
                <a:solidFill>
                  <a:schemeClr val="tx1">
                    <a:lumMod val="85000"/>
                    <a:lumOff val="15000"/>
                  </a:schemeClr>
                </a:solidFill>
                <a:latin typeface="Times New Roman" pitchFamily="18" charset="0"/>
                <a:cs typeface="Times New Roman" pitchFamily="18" charset="0"/>
              </a:rPr>
              <a:t>will be the effect and which variable </a:t>
            </a:r>
            <a:r>
              <a:rPr lang="en-US" sz="2400" dirty="0" smtClean="0">
                <a:solidFill>
                  <a:schemeClr val="tx1">
                    <a:lumMod val="85000"/>
                    <a:lumOff val="15000"/>
                  </a:schemeClr>
                </a:solidFill>
                <a:latin typeface="Times New Roman" pitchFamily="18" charset="0"/>
                <a:cs typeface="Times New Roman" pitchFamily="18" charset="0"/>
              </a:rPr>
              <a:t>is causing </a:t>
            </a:r>
            <a:r>
              <a:rPr lang="en-US" sz="2400" dirty="0">
                <a:solidFill>
                  <a:schemeClr val="tx1">
                    <a:lumMod val="85000"/>
                    <a:lumOff val="15000"/>
                  </a:schemeClr>
                </a:solidFill>
                <a:latin typeface="Times New Roman" pitchFamily="18" charset="0"/>
                <a:cs typeface="Times New Roman" pitchFamily="18" charset="0"/>
              </a:rPr>
              <a:t>as largest deviation”.</a:t>
            </a:r>
          </a:p>
          <a:p>
            <a:pPr algn="just"/>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853633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515815"/>
            <a:ext cx="9875520" cy="949571"/>
          </a:xfrm>
        </p:spPr>
        <p:txBody>
          <a:bodyPr>
            <a:normAutofit fontScale="90000"/>
          </a:bodyPr>
          <a:lstStyle/>
          <a:p>
            <a:r>
              <a:rPr lang="en-US" sz="4000" dirty="0" smtClean="0">
                <a:solidFill>
                  <a:schemeClr val="tx1">
                    <a:lumMod val="85000"/>
                    <a:lumOff val="15000"/>
                  </a:schemeClr>
                </a:solidFill>
                <a:latin typeface="Times New Roman" pitchFamily="18" charset="0"/>
                <a:cs typeface="Times New Roman" pitchFamily="18" charset="0"/>
              </a:rPr>
              <a:t/>
            </a:r>
            <a:br>
              <a:rPr lang="en-US" sz="4000" dirty="0" smtClean="0">
                <a:solidFill>
                  <a:schemeClr val="tx1">
                    <a:lumMod val="85000"/>
                    <a:lumOff val="15000"/>
                  </a:schemeClr>
                </a:solidFill>
                <a:latin typeface="Times New Roman" pitchFamily="18" charset="0"/>
                <a:cs typeface="Times New Roman" pitchFamily="18" charset="0"/>
              </a:rPr>
            </a:br>
            <a:r>
              <a:rPr lang="en-US" sz="4000" u="sng" dirty="0" smtClean="0">
                <a:solidFill>
                  <a:schemeClr val="tx1">
                    <a:lumMod val="85000"/>
                    <a:lumOff val="15000"/>
                  </a:schemeClr>
                </a:solidFill>
                <a:latin typeface="Times New Roman" pitchFamily="18" charset="0"/>
                <a:cs typeface="Times New Roman" pitchFamily="18" charset="0"/>
              </a:rPr>
              <a:t>Types </a:t>
            </a:r>
            <a:r>
              <a:rPr lang="en-US" sz="4000" u="sng" dirty="0">
                <a:solidFill>
                  <a:schemeClr val="tx1">
                    <a:lumMod val="85000"/>
                    <a:lumOff val="15000"/>
                  </a:schemeClr>
                </a:solidFill>
                <a:latin typeface="Times New Roman" pitchFamily="18" charset="0"/>
                <a:cs typeface="Times New Roman" pitchFamily="18" charset="0"/>
              </a:rPr>
              <a:t>of s</a:t>
            </a:r>
            <a:r>
              <a:rPr lang="en-US" sz="4000" u="sng" dirty="0" smtClean="0">
                <a:solidFill>
                  <a:schemeClr val="tx1">
                    <a:lumMod val="85000"/>
                    <a:lumOff val="15000"/>
                  </a:schemeClr>
                </a:solidFill>
                <a:latin typeface="Times New Roman" pitchFamily="18" charset="0"/>
                <a:cs typeface="Times New Roman" pitchFamily="18" charset="0"/>
              </a:rPr>
              <a:t>ensitivity analysis </a:t>
            </a:r>
            <a:r>
              <a:rPr lang="en-US" sz="4000" u="sng" dirty="0">
                <a:solidFill>
                  <a:schemeClr val="tx1">
                    <a:lumMod val="85000"/>
                    <a:lumOff val="15000"/>
                  </a:schemeClr>
                </a:solidFill>
                <a:latin typeface="Times New Roman" pitchFamily="18" charset="0"/>
                <a:cs typeface="Times New Roman" pitchFamily="18" charset="0"/>
              </a:rPr>
              <a:t>:</a:t>
            </a:r>
            <a:r>
              <a:rPr lang="en-US" sz="4000" dirty="0"/>
              <a:t/>
            </a:r>
            <a:br>
              <a:rPr lang="en-US" sz="4000" dirty="0"/>
            </a:br>
            <a:r>
              <a:rPr lang="en-US" sz="4000" dirty="0">
                <a:solidFill>
                  <a:schemeClr val="tx1">
                    <a:lumMod val="85000"/>
                    <a:lumOff val="15000"/>
                  </a:schemeClr>
                </a:solidFill>
                <a:latin typeface="Times New Roman" pitchFamily="18" charset="0"/>
                <a:cs typeface="Times New Roman" pitchFamily="18" charset="0"/>
              </a:rPr>
              <a:t/>
            </a:r>
            <a:br>
              <a:rPr lang="en-US" sz="4000" dirty="0">
                <a:solidFill>
                  <a:schemeClr val="tx1">
                    <a:lumMod val="85000"/>
                    <a:lumOff val="15000"/>
                  </a:schemeClr>
                </a:solidFill>
                <a:latin typeface="Times New Roman" pitchFamily="18" charset="0"/>
                <a:cs typeface="Times New Roman" pitchFamily="18" charset="0"/>
              </a:rPr>
            </a:br>
            <a:endParaRPr lang="en-US" sz="4000" dirty="0">
              <a:solidFill>
                <a:schemeClr val="tx1">
                  <a:lumMod val="85000"/>
                  <a:lumOff val="15000"/>
                </a:schemeClr>
              </a:solidFill>
              <a:latin typeface="Times New Roman" pitchFamily="18" charset="0"/>
              <a:cs typeface="Times New Roman" pitchFamily="18" charset="0"/>
            </a:endParaRPr>
          </a:p>
        </p:txBody>
      </p:sp>
      <p:sp>
        <p:nvSpPr>
          <p:cNvPr id="3" name="Content Placeholder 2"/>
          <p:cNvSpPr>
            <a:spLocks noGrp="1"/>
          </p:cNvSpPr>
          <p:nvPr>
            <p:ph idx="1"/>
          </p:nvPr>
        </p:nvSpPr>
        <p:spPr>
          <a:xfrm>
            <a:off x="1084385" y="1307124"/>
            <a:ext cx="9872871" cy="4038600"/>
          </a:xfrm>
        </p:spPr>
        <p:txBody>
          <a:bodyPr>
            <a:normAutofit/>
          </a:bodyPr>
          <a:lstStyle/>
          <a:p>
            <a:pPr marL="45720" indent="0">
              <a:buNone/>
            </a:pPr>
            <a:r>
              <a:rPr lang="en-US" sz="2800" b="1" u="sng" dirty="0" smtClean="0">
                <a:solidFill>
                  <a:schemeClr val="tx1">
                    <a:lumMod val="85000"/>
                    <a:lumOff val="15000"/>
                  </a:schemeClr>
                </a:solidFill>
                <a:latin typeface="Times New Roman" pitchFamily="18" charset="0"/>
                <a:cs typeface="Times New Roman" pitchFamily="18" charset="0"/>
              </a:rPr>
              <a:t>Partial sensitivity analysis:</a:t>
            </a:r>
            <a:endParaRPr lang="en-US" sz="2800" b="1" u="sng" dirty="0">
              <a:solidFill>
                <a:schemeClr val="tx1">
                  <a:lumMod val="85000"/>
                  <a:lumOff val="15000"/>
                </a:schemeClr>
              </a:solidFill>
              <a:latin typeface="Times New Roman" pitchFamily="18" charset="0"/>
              <a:cs typeface="Times New Roman" pitchFamily="18" charset="0"/>
            </a:endParaRPr>
          </a:p>
          <a:p>
            <a:pPr marL="45720" indent="0">
              <a:buNone/>
            </a:pPr>
            <a:r>
              <a:rPr lang="en-US" sz="2600" dirty="0" smtClean="0">
                <a:solidFill>
                  <a:schemeClr val="tx1">
                    <a:lumMod val="85000"/>
                    <a:lumOff val="15000"/>
                  </a:schemeClr>
                </a:solidFill>
                <a:latin typeface="Times New Roman" pitchFamily="18" charset="0"/>
                <a:cs typeface="Times New Roman" pitchFamily="18" charset="0"/>
              </a:rPr>
              <a:t>In </a:t>
            </a:r>
            <a:r>
              <a:rPr lang="en-US" sz="2600" dirty="0">
                <a:solidFill>
                  <a:schemeClr val="tx1">
                    <a:lumMod val="85000"/>
                    <a:lumOff val="15000"/>
                  </a:schemeClr>
                </a:solidFill>
                <a:latin typeface="Times New Roman" pitchFamily="18" charset="0"/>
                <a:cs typeface="Times New Roman" pitchFamily="18" charset="0"/>
              </a:rPr>
              <a:t>a partial sensitivity analysis, we select one </a:t>
            </a:r>
            <a:r>
              <a:rPr lang="en-US" sz="2600" dirty="0" smtClean="0">
                <a:solidFill>
                  <a:schemeClr val="tx1">
                    <a:lumMod val="85000"/>
                    <a:lumOff val="15000"/>
                  </a:schemeClr>
                </a:solidFill>
                <a:latin typeface="Times New Roman" pitchFamily="18" charset="0"/>
                <a:cs typeface="Times New Roman" pitchFamily="18" charset="0"/>
              </a:rPr>
              <a:t>variable ,change </a:t>
            </a:r>
            <a:r>
              <a:rPr lang="en-US" sz="2600" dirty="0">
                <a:solidFill>
                  <a:schemeClr val="tx1">
                    <a:lumMod val="85000"/>
                    <a:lumOff val="15000"/>
                  </a:schemeClr>
                </a:solidFill>
                <a:latin typeface="Times New Roman" pitchFamily="18" charset="0"/>
                <a:cs typeface="Times New Roman" pitchFamily="18" charset="0"/>
              </a:rPr>
              <a:t>its value while holding the values of </a:t>
            </a:r>
            <a:r>
              <a:rPr lang="en-US" sz="2600" dirty="0" smtClean="0">
                <a:solidFill>
                  <a:schemeClr val="tx1">
                    <a:lumMod val="85000"/>
                    <a:lumOff val="15000"/>
                  </a:schemeClr>
                </a:solidFill>
                <a:latin typeface="Times New Roman" pitchFamily="18" charset="0"/>
                <a:cs typeface="Times New Roman" pitchFamily="18" charset="0"/>
              </a:rPr>
              <a:t>other variables </a:t>
            </a:r>
            <a:r>
              <a:rPr lang="en-US" sz="2600" dirty="0">
                <a:solidFill>
                  <a:schemeClr val="tx1">
                    <a:lumMod val="85000"/>
                    <a:lumOff val="15000"/>
                  </a:schemeClr>
                </a:solidFill>
                <a:latin typeface="Times New Roman" pitchFamily="18" charset="0"/>
                <a:cs typeface="Times New Roman" pitchFamily="18" charset="0"/>
              </a:rPr>
              <a:t>as constant.</a:t>
            </a:r>
          </a:p>
          <a:p>
            <a:pPr marL="45720" indent="0">
              <a:buNone/>
            </a:pPr>
            <a:r>
              <a:rPr lang="en-US" sz="2800" b="1" u="sng" dirty="0" smtClean="0">
                <a:solidFill>
                  <a:schemeClr val="tx1">
                    <a:lumMod val="85000"/>
                    <a:lumOff val="15000"/>
                  </a:schemeClr>
                </a:solidFill>
                <a:latin typeface="Times New Roman" pitchFamily="18" charset="0"/>
                <a:cs typeface="Times New Roman" pitchFamily="18" charset="0"/>
              </a:rPr>
              <a:t>Best </a:t>
            </a:r>
            <a:r>
              <a:rPr lang="en-US" sz="2800" b="1" u="sng" dirty="0">
                <a:solidFill>
                  <a:schemeClr val="tx1">
                    <a:lumMod val="85000"/>
                    <a:lumOff val="15000"/>
                  </a:schemeClr>
                </a:solidFill>
                <a:latin typeface="Times New Roman" pitchFamily="18" charset="0"/>
                <a:cs typeface="Times New Roman" pitchFamily="18" charset="0"/>
              </a:rPr>
              <a:t>case and worst case </a:t>
            </a:r>
            <a:r>
              <a:rPr lang="en-US" sz="2800" b="1" u="sng" dirty="0" smtClean="0">
                <a:solidFill>
                  <a:schemeClr val="tx1">
                    <a:lumMod val="85000"/>
                    <a:lumOff val="15000"/>
                  </a:schemeClr>
                </a:solidFill>
                <a:latin typeface="Times New Roman" pitchFamily="18" charset="0"/>
                <a:cs typeface="Times New Roman" pitchFamily="18" charset="0"/>
              </a:rPr>
              <a:t>scenarios:</a:t>
            </a:r>
            <a:endParaRPr lang="en-US" sz="2800" b="1" u="sng" dirty="0">
              <a:solidFill>
                <a:schemeClr val="tx1">
                  <a:lumMod val="85000"/>
                  <a:lumOff val="15000"/>
                </a:schemeClr>
              </a:solidFill>
              <a:latin typeface="Times New Roman" pitchFamily="18" charset="0"/>
              <a:cs typeface="Times New Roman" pitchFamily="18" charset="0"/>
            </a:endParaRPr>
          </a:p>
          <a:p>
            <a:pPr marL="45720" indent="0">
              <a:buNone/>
            </a:pPr>
            <a:r>
              <a:rPr lang="en-US" sz="2400" dirty="0" smtClean="0">
                <a:solidFill>
                  <a:schemeClr val="tx1">
                    <a:lumMod val="85000"/>
                    <a:lumOff val="15000"/>
                  </a:schemeClr>
                </a:solidFill>
                <a:latin typeface="Times New Roman" pitchFamily="18" charset="0"/>
                <a:cs typeface="Times New Roman" pitchFamily="18" charset="0"/>
              </a:rPr>
              <a:t>Best </a:t>
            </a:r>
            <a:r>
              <a:rPr lang="en-US" sz="2400" dirty="0">
                <a:solidFill>
                  <a:schemeClr val="tx1">
                    <a:lumMod val="85000"/>
                    <a:lumOff val="15000"/>
                  </a:schemeClr>
                </a:solidFill>
                <a:latin typeface="Times New Roman" pitchFamily="18" charset="0"/>
                <a:cs typeface="Times New Roman" pitchFamily="18" charset="0"/>
              </a:rPr>
              <a:t>and worst case scenario establish </a:t>
            </a:r>
            <a:r>
              <a:rPr lang="en-US" sz="2400" dirty="0" smtClean="0">
                <a:solidFill>
                  <a:schemeClr val="tx1">
                    <a:lumMod val="85000"/>
                    <a:lumOff val="15000"/>
                  </a:schemeClr>
                </a:solidFill>
                <a:latin typeface="Times New Roman" pitchFamily="18" charset="0"/>
                <a:cs typeface="Times New Roman" pitchFamily="18" charset="0"/>
              </a:rPr>
              <a:t>the upper (best-case</a:t>
            </a:r>
            <a:r>
              <a:rPr lang="en-US" sz="2400" dirty="0">
                <a:solidFill>
                  <a:schemeClr val="tx1">
                    <a:lumMod val="85000"/>
                    <a:lumOff val="15000"/>
                  </a:schemeClr>
                </a:solidFill>
                <a:latin typeface="Times New Roman" pitchFamily="18" charset="0"/>
                <a:cs typeface="Times New Roman" pitchFamily="18" charset="0"/>
              </a:rPr>
              <a:t>) and lower(worst-case) </a:t>
            </a:r>
            <a:r>
              <a:rPr lang="en-US" sz="2400" dirty="0" smtClean="0">
                <a:solidFill>
                  <a:schemeClr val="tx1">
                    <a:lumMod val="85000"/>
                    <a:lumOff val="15000"/>
                  </a:schemeClr>
                </a:solidFill>
                <a:latin typeface="Times New Roman" pitchFamily="18" charset="0"/>
                <a:cs typeface="Times New Roman" pitchFamily="18" charset="0"/>
              </a:rPr>
              <a:t>boundaries of a </a:t>
            </a:r>
            <a:r>
              <a:rPr lang="en-US" sz="2400" dirty="0">
                <a:solidFill>
                  <a:schemeClr val="tx1">
                    <a:lumMod val="85000"/>
                    <a:lumOff val="15000"/>
                  </a:schemeClr>
                </a:solidFill>
                <a:latin typeface="Times New Roman" pitchFamily="18" charset="0"/>
                <a:cs typeface="Times New Roman" pitchFamily="18" charset="0"/>
              </a:rPr>
              <a:t>cost benefit study’s result</a:t>
            </a:r>
            <a:r>
              <a:rPr lang="en-US" sz="1500" dirty="0">
                <a:solidFill>
                  <a:schemeClr val="tx1">
                    <a:lumMod val="85000"/>
                    <a:lumOff val="15000"/>
                  </a:schemeClr>
                </a:solidFill>
                <a:latin typeface="Times New Roman" pitchFamily="18" charset="0"/>
                <a:cs typeface="Times New Roman" pitchFamily="18" charset="0"/>
              </a:rPr>
              <a:t>.</a:t>
            </a:r>
          </a:p>
        </p:txBody>
      </p:sp>
    </p:spTree>
    <p:extLst>
      <p:ext uri="{BB962C8B-B14F-4D97-AF65-F5344CB8AC3E}">
        <p14:creationId xmlns:p14="http://schemas.microsoft.com/office/powerpoint/2010/main" val="2597721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solidFill>
                  <a:schemeClr val="tx1">
                    <a:lumMod val="85000"/>
                    <a:lumOff val="15000"/>
                  </a:schemeClr>
                </a:solidFill>
                <a:latin typeface="Times New Roman" pitchFamily="18" charset="0"/>
                <a:cs typeface="Times New Roman" pitchFamily="18" charset="0"/>
              </a:rPr>
              <a:t>This type of sensitivity shows how a broad range of a program or a policy’s possible outcome effect the bottom line.</a:t>
            </a:r>
            <a:br>
              <a:rPr lang="en-US" sz="2400" dirty="0" smtClean="0">
                <a:solidFill>
                  <a:schemeClr val="tx1">
                    <a:lumMod val="85000"/>
                    <a:lumOff val="15000"/>
                  </a:schemeClr>
                </a:solidFill>
                <a:latin typeface="Times New Roman" pitchFamily="18" charset="0"/>
                <a:cs typeface="Times New Roman" pitchFamily="18" charset="0"/>
              </a:rPr>
            </a:br>
            <a:endParaRPr lang="en-US" sz="2400" dirty="0">
              <a:solidFill>
                <a:schemeClr val="tx1">
                  <a:lumMod val="85000"/>
                  <a:lumOff val="15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45720" indent="0">
              <a:buNone/>
            </a:pPr>
            <a:endParaRPr lang="en-US" sz="3100" b="1" dirty="0" smtClean="0">
              <a:latin typeface="Times New Roman" pitchFamily="18" charset="0"/>
              <a:cs typeface="Times New Roman" pitchFamily="18" charset="0"/>
            </a:endParaRPr>
          </a:p>
          <a:p>
            <a:pPr marL="45720" indent="0">
              <a:buNone/>
            </a:pPr>
            <a:endParaRPr lang="en-US" sz="3100" b="1" dirty="0">
              <a:solidFill>
                <a:schemeClr val="tx1">
                  <a:lumMod val="85000"/>
                  <a:lumOff val="15000"/>
                </a:schemeClr>
              </a:solidFill>
              <a:latin typeface="Times New Roman" pitchFamily="18" charset="0"/>
              <a:cs typeface="Times New Roman" pitchFamily="18" charset="0"/>
            </a:endParaRPr>
          </a:p>
          <a:p>
            <a:pPr marL="45720" indent="0">
              <a:buNone/>
            </a:pPr>
            <a:endParaRPr lang="en-US" sz="3100" b="1" dirty="0" smtClean="0">
              <a:solidFill>
                <a:schemeClr val="tx1">
                  <a:lumMod val="85000"/>
                  <a:lumOff val="15000"/>
                </a:schemeClr>
              </a:solidFill>
              <a:latin typeface="Times New Roman" pitchFamily="18" charset="0"/>
              <a:cs typeface="Times New Roman" pitchFamily="18" charset="0"/>
            </a:endParaRPr>
          </a:p>
          <a:p>
            <a:pPr marL="45720" indent="0">
              <a:buNone/>
            </a:pPr>
            <a:endParaRPr lang="en-US" dirty="0">
              <a:solidFill>
                <a:schemeClr val="tx1">
                  <a:lumMod val="85000"/>
                  <a:lumOff val="15000"/>
                </a:schemeClr>
              </a:solidFill>
            </a:endParaRPr>
          </a:p>
          <a:p>
            <a:pPr marL="45720" indent="0">
              <a:buNone/>
            </a:pPr>
            <a:r>
              <a:rPr lang="en-US" dirty="0" smtClean="0">
                <a:solidFill>
                  <a:schemeClr val="tx1">
                    <a:lumMod val="85000"/>
                    <a:lumOff val="15000"/>
                  </a:schemeClr>
                </a:solidFill>
              </a:rPr>
              <a:t>                  Used </a:t>
            </a:r>
            <a:r>
              <a:rPr lang="en-US" dirty="0">
                <a:solidFill>
                  <a:schemeClr val="tx1">
                    <a:lumMod val="85000"/>
                    <a:lumOff val="15000"/>
                  </a:schemeClr>
                </a:solidFill>
              </a:rPr>
              <a:t>all </a:t>
            </a:r>
            <a:r>
              <a:rPr lang="en-US" dirty="0" smtClean="0">
                <a:solidFill>
                  <a:schemeClr val="tx1">
                    <a:lumMod val="85000"/>
                    <a:lumOff val="15000"/>
                  </a:schemeClr>
                </a:solidFill>
              </a:rPr>
              <a:t>the                                                              Used </a:t>
            </a:r>
            <a:r>
              <a:rPr lang="en-US" dirty="0">
                <a:solidFill>
                  <a:schemeClr val="tx1">
                    <a:lumMod val="85000"/>
                    <a:lumOff val="15000"/>
                  </a:schemeClr>
                </a:solidFill>
              </a:rPr>
              <a:t>all the</a:t>
            </a:r>
          </a:p>
          <a:p>
            <a:pPr marL="45720" indent="0">
              <a:buNone/>
            </a:pPr>
            <a:r>
              <a:rPr lang="en-US" dirty="0" smtClean="0">
                <a:solidFill>
                  <a:schemeClr val="tx1">
                    <a:lumMod val="85000"/>
                    <a:lumOff val="15000"/>
                  </a:schemeClr>
                </a:solidFill>
              </a:rPr>
              <a:t>               most favorable                                                        least </a:t>
            </a:r>
            <a:r>
              <a:rPr lang="en-US" dirty="0">
                <a:solidFill>
                  <a:schemeClr val="tx1">
                    <a:lumMod val="85000"/>
                    <a:lumOff val="15000"/>
                  </a:schemeClr>
                </a:solidFill>
              </a:rPr>
              <a:t>favorable</a:t>
            </a:r>
          </a:p>
          <a:p>
            <a:pPr marL="45720" indent="0">
              <a:buNone/>
            </a:pPr>
            <a:r>
              <a:rPr lang="en-US" dirty="0" smtClean="0">
                <a:solidFill>
                  <a:schemeClr val="tx1">
                    <a:lumMod val="85000"/>
                    <a:lumOff val="15000"/>
                  </a:schemeClr>
                </a:solidFill>
              </a:rPr>
              <a:t>                  assumptions                                                             </a:t>
            </a:r>
            <a:r>
              <a:rPr lang="en-US" dirty="0" smtClean="0">
                <a:solidFill>
                  <a:schemeClr val="tx1">
                    <a:lumMod val="85000"/>
                    <a:lumOff val="15000"/>
                  </a:schemeClr>
                </a:solidFill>
              </a:rPr>
              <a:t>assumptions</a:t>
            </a:r>
            <a:endParaRPr lang="en-US" dirty="0">
              <a:solidFill>
                <a:schemeClr val="tx1">
                  <a:lumMod val="85000"/>
                  <a:lumOff val="15000"/>
                </a:schemeClr>
              </a:solidFill>
            </a:endParaRPr>
          </a:p>
          <a:p>
            <a:endParaRPr lang="en-US" dirty="0"/>
          </a:p>
          <a:p>
            <a:endParaRPr lang="en-US" dirty="0"/>
          </a:p>
        </p:txBody>
      </p:sp>
      <p:sp>
        <p:nvSpPr>
          <p:cNvPr id="4" name="Rectangle 3"/>
          <p:cNvSpPr/>
          <p:nvPr/>
        </p:nvSpPr>
        <p:spPr>
          <a:xfrm>
            <a:off x="1805353" y="2543908"/>
            <a:ext cx="2602523" cy="550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Times New Roman" pitchFamily="18" charset="0"/>
                <a:cs typeface="Times New Roman" pitchFamily="18" charset="0"/>
              </a:rPr>
              <a:t>Best case analysis</a:t>
            </a:r>
          </a:p>
          <a:p>
            <a:pPr algn="ctr"/>
            <a:endParaRPr lang="en-US" dirty="0"/>
          </a:p>
        </p:txBody>
      </p:sp>
      <p:sp>
        <p:nvSpPr>
          <p:cNvPr id="5" name="Rectangle 4"/>
          <p:cNvSpPr/>
          <p:nvPr/>
        </p:nvSpPr>
        <p:spPr>
          <a:xfrm>
            <a:off x="6330461" y="2555631"/>
            <a:ext cx="2602523" cy="550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Times New Roman" pitchFamily="18" charset="0"/>
                <a:cs typeface="Times New Roman" pitchFamily="18" charset="0"/>
              </a:rPr>
              <a:t>Worst case </a:t>
            </a:r>
            <a:r>
              <a:rPr lang="en-US" b="1" dirty="0">
                <a:latin typeface="Times New Roman" pitchFamily="18" charset="0"/>
                <a:cs typeface="Times New Roman" pitchFamily="18" charset="0"/>
              </a:rPr>
              <a:t>analysis</a:t>
            </a:r>
          </a:p>
          <a:p>
            <a:pPr algn="ctr"/>
            <a:endParaRPr lang="en-US" dirty="0"/>
          </a:p>
        </p:txBody>
      </p:sp>
      <p:cxnSp>
        <p:nvCxnSpPr>
          <p:cNvPr id="7" name="Straight Arrow Connector 6"/>
          <p:cNvCxnSpPr/>
          <p:nvPr/>
        </p:nvCxnSpPr>
        <p:spPr>
          <a:xfrm>
            <a:off x="2977660" y="3106615"/>
            <a:ext cx="0" cy="89095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 name="Straight Arrow Connector 7"/>
          <p:cNvCxnSpPr/>
          <p:nvPr/>
        </p:nvCxnSpPr>
        <p:spPr>
          <a:xfrm>
            <a:off x="7666890" y="3106615"/>
            <a:ext cx="0" cy="89095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67657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u="sng" dirty="0">
                <a:solidFill>
                  <a:schemeClr val="tx1">
                    <a:lumMod val="85000"/>
                    <a:lumOff val="15000"/>
                  </a:schemeClr>
                </a:solidFill>
                <a:latin typeface="Times New Roman" pitchFamily="18" charset="0"/>
                <a:cs typeface="Times New Roman" pitchFamily="18" charset="0"/>
              </a:rPr>
              <a:t>Break even </a:t>
            </a:r>
            <a:r>
              <a:rPr lang="en-US" sz="4000" u="sng" dirty="0" smtClean="0">
                <a:solidFill>
                  <a:schemeClr val="tx1">
                    <a:lumMod val="85000"/>
                    <a:lumOff val="15000"/>
                  </a:schemeClr>
                </a:solidFill>
                <a:latin typeface="Times New Roman" pitchFamily="18" charset="0"/>
                <a:cs typeface="Times New Roman" pitchFamily="18" charset="0"/>
              </a:rPr>
              <a:t>analysis:</a:t>
            </a:r>
            <a:r>
              <a:rPr lang="en-US" sz="4000" u="sng" dirty="0">
                <a:solidFill>
                  <a:schemeClr val="tx1">
                    <a:lumMod val="85000"/>
                    <a:lumOff val="15000"/>
                  </a:schemeClr>
                </a:solidFill>
                <a:latin typeface="Times New Roman" pitchFamily="18" charset="0"/>
                <a:cs typeface="Times New Roman" pitchFamily="18" charset="0"/>
              </a:rPr>
              <a:t/>
            </a:r>
            <a:br>
              <a:rPr lang="en-US" sz="4000" u="sng" dirty="0">
                <a:solidFill>
                  <a:schemeClr val="tx1">
                    <a:lumMod val="85000"/>
                    <a:lumOff val="15000"/>
                  </a:schemeClr>
                </a:solidFill>
                <a:latin typeface="Times New Roman" pitchFamily="18" charset="0"/>
                <a:cs typeface="Times New Roman" pitchFamily="18" charset="0"/>
              </a:rPr>
            </a:br>
            <a:endParaRPr lang="en-US" sz="4000" u="sng" dirty="0">
              <a:solidFill>
                <a:schemeClr val="tx1">
                  <a:lumMod val="85000"/>
                  <a:lumOff val="15000"/>
                </a:schemeClr>
              </a:solidFill>
              <a:latin typeface="Times New Roman" pitchFamily="18" charset="0"/>
              <a:cs typeface="Times New Roman" pitchFamily="18" charset="0"/>
            </a:endParaRPr>
          </a:p>
        </p:txBody>
      </p:sp>
      <p:sp>
        <p:nvSpPr>
          <p:cNvPr id="3" name="Content Placeholder 2"/>
          <p:cNvSpPr>
            <a:spLocks noGrp="1"/>
          </p:cNvSpPr>
          <p:nvPr>
            <p:ph idx="1"/>
          </p:nvPr>
        </p:nvSpPr>
        <p:spPr>
          <a:xfrm>
            <a:off x="1143000" y="1512277"/>
            <a:ext cx="9872871" cy="4583723"/>
          </a:xfrm>
        </p:spPr>
        <p:txBody>
          <a:bodyPr>
            <a:normAutofit/>
          </a:bodyPr>
          <a:lstStyle/>
          <a:p>
            <a:pPr marL="45720" indent="0">
              <a:buNone/>
            </a:pPr>
            <a:r>
              <a:rPr lang="en-US" sz="3200" dirty="0" smtClean="0">
                <a:solidFill>
                  <a:schemeClr val="tx1">
                    <a:lumMod val="85000"/>
                    <a:lumOff val="15000"/>
                  </a:schemeClr>
                </a:solidFill>
                <a:latin typeface="Times New Roman" pitchFamily="18" charset="0"/>
                <a:cs typeface="Times New Roman" pitchFamily="18" charset="0"/>
              </a:rPr>
              <a:t>If </a:t>
            </a:r>
            <a:r>
              <a:rPr lang="en-US" sz="3200" dirty="0">
                <a:solidFill>
                  <a:schemeClr val="tx1">
                    <a:lumMod val="85000"/>
                    <a:lumOff val="15000"/>
                  </a:schemeClr>
                </a:solidFill>
                <a:latin typeface="Times New Roman" pitchFamily="18" charset="0"/>
                <a:cs typeface="Times New Roman" pitchFamily="18" charset="0"/>
              </a:rPr>
              <a:t>you are unable to estimate </a:t>
            </a:r>
            <a:r>
              <a:rPr lang="en-US" sz="3200" dirty="0" smtClean="0">
                <a:solidFill>
                  <a:schemeClr val="tx1">
                    <a:lumMod val="85000"/>
                    <a:lumOff val="15000"/>
                  </a:schemeClr>
                </a:solidFill>
                <a:latin typeface="Times New Roman" pitchFamily="18" charset="0"/>
                <a:cs typeface="Times New Roman" pitchFamily="18" charset="0"/>
              </a:rPr>
              <a:t>a policy’s </a:t>
            </a:r>
            <a:r>
              <a:rPr lang="en-US" sz="3200" dirty="0">
                <a:solidFill>
                  <a:schemeClr val="tx1">
                    <a:lumMod val="85000"/>
                    <a:lumOff val="15000"/>
                  </a:schemeClr>
                </a:solidFill>
                <a:latin typeface="Times New Roman" pitchFamily="18" charset="0"/>
                <a:cs typeface="Times New Roman" pitchFamily="18" charset="0"/>
              </a:rPr>
              <a:t>most likely effects </a:t>
            </a:r>
            <a:r>
              <a:rPr lang="en-US" sz="3200" dirty="0" smtClean="0">
                <a:solidFill>
                  <a:schemeClr val="tx1">
                    <a:lumMod val="85000"/>
                    <a:lumOff val="15000"/>
                  </a:schemeClr>
                </a:solidFill>
                <a:latin typeface="Times New Roman" pitchFamily="18" charset="0"/>
                <a:cs typeface="Times New Roman" pitchFamily="18" charset="0"/>
              </a:rPr>
              <a:t>or cannot </a:t>
            </a:r>
            <a:r>
              <a:rPr lang="en-US" sz="3200" dirty="0">
                <a:solidFill>
                  <a:schemeClr val="tx1">
                    <a:lumMod val="85000"/>
                    <a:lumOff val="15000"/>
                  </a:schemeClr>
                </a:solidFill>
                <a:latin typeface="Times New Roman" pitchFamily="18" charset="0"/>
                <a:cs typeface="Times New Roman" pitchFamily="18" charset="0"/>
              </a:rPr>
              <a:t>find comparable </a:t>
            </a:r>
            <a:r>
              <a:rPr lang="en-US" sz="3200" dirty="0" smtClean="0">
                <a:solidFill>
                  <a:schemeClr val="tx1">
                    <a:lumMod val="85000"/>
                    <a:lumOff val="15000"/>
                  </a:schemeClr>
                </a:solidFill>
                <a:latin typeface="Times New Roman" pitchFamily="18" charset="0"/>
                <a:cs typeface="Times New Roman" pitchFamily="18" charset="0"/>
              </a:rPr>
              <a:t>studies to </a:t>
            </a:r>
            <a:r>
              <a:rPr lang="en-US" sz="3200" dirty="0">
                <a:solidFill>
                  <a:schemeClr val="tx1">
                    <a:lumMod val="85000"/>
                    <a:lumOff val="15000"/>
                  </a:schemeClr>
                </a:solidFill>
                <a:latin typeface="Times New Roman" pitchFamily="18" charset="0"/>
                <a:cs typeface="Times New Roman" pitchFamily="18" charset="0"/>
              </a:rPr>
              <a:t>help determine its best </a:t>
            </a:r>
            <a:r>
              <a:rPr lang="en-US" sz="3200" dirty="0" smtClean="0">
                <a:solidFill>
                  <a:schemeClr val="tx1">
                    <a:lumMod val="85000"/>
                    <a:lumOff val="15000"/>
                  </a:schemeClr>
                </a:solidFill>
                <a:latin typeface="Times New Roman" pitchFamily="18" charset="0"/>
                <a:cs typeface="Times New Roman" pitchFamily="18" charset="0"/>
              </a:rPr>
              <a:t>case or </a:t>
            </a:r>
            <a:r>
              <a:rPr lang="en-US" sz="3200" dirty="0">
                <a:solidFill>
                  <a:schemeClr val="tx1">
                    <a:lumMod val="85000"/>
                    <a:lumOff val="15000"/>
                  </a:schemeClr>
                </a:solidFill>
                <a:latin typeface="Times New Roman" pitchFamily="18" charset="0"/>
                <a:cs typeface="Times New Roman" pitchFamily="18" charset="0"/>
              </a:rPr>
              <a:t>worst case scenarios </a:t>
            </a:r>
            <a:r>
              <a:rPr lang="en-US" sz="3200" dirty="0" smtClean="0">
                <a:solidFill>
                  <a:schemeClr val="tx1">
                    <a:lumMod val="85000"/>
                    <a:lumOff val="15000"/>
                  </a:schemeClr>
                </a:solidFill>
                <a:latin typeface="Times New Roman" pitchFamily="18" charset="0"/>
                <a:cs typeface="Times New Roman" pitchFamily="18" charset="0"/>
              </a:rPr>
              <a:t>then we </a:t>
            </a:r>
            <a:r>
              <a:rPr lang="en-US" sz="3200" dirty="0">
                <a:solidFill>
                  <a:schemeClr val="tx1">
                    <a:lumMod val="85000"/>
                    <a:lumOff val="15000"/>
                  </a:schemeClr>
                </a:solidFill>
                <a:latin typeface="Times New Roman" pitchFamily="18" charset="0"/>
                <a:cs typeface="Times New Roman" pitchFamily="18" charset="0"/>
              </a:rPr>
              <a:t>can use break </a:t>
            </a:r>
            <a:r>
              <a:rPr lang="en-US" sz="3200" dirty="0" smtClean="0">
                <a:solidFill>
                  <a:schemeClr val="tx1">
                    <a:lumMod val="85000"/>
                    <a:lumOff val="15000"/>
                  </a:schemeClr>
                </a:solidFill>
                <a:latin typeface="Times New Roman" pitchFamily="18" charset="0"/>
                <a:cs typeface="Times New Roman" pitchFamily="18" charset="0"/>
              </a:rPr>
              <a:t>even analysis.</a:t>
            </a:r>
          </a:p>
          <a:p>
            <a:pPr marL="45720" indent="0">
              <a:buNone/>
            </a:pPr>
            <a:endParaRPr lang="en-US" sz="3200" dirty="0">
              <a:solidFill>
                <a:schemeClr val="tx1">
                  <a:lumMod val="85000"/>
                  <a:lumOff val="15000"/>
                </a:schemeClr>
              </a:solidFill>
              <a:latin typeface="Times New Roman" pitchFamily="18" charset="0"/>
              <a:cs typeface="Times New Roman" pitchFamily="18" charset="0"/>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0086" t="36611" r="16924" b="31608"/>
          <a:stretch/>
        </p:blipFill>
        <p:spPr>
          <a:xfrm>
            <a:off x="1535723" y="3610707"/>
            <a:ext cx="7889630" cy="2274277"/>
          </a:xfrm>
          <a:prstGeom prst="rect">
            <a:avLst/>
          </a:prstGeom>
        </p:spPr>
      </p:pic>
    </p:spTree>
    <p:extLst>
      <p:ext uri="{BB962C8B-B14F-4D97-AF65-F5344CB8AC3E}">
        <p14:creationId xmlns:p14="http://schemas.microsoft.com/office/powerpoint/2010/main" val="3313635804"/>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xmlns=""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297</TotalTime>
  <Words>1031</Words>
  <Application>Microsoft Office PowerPoint</Application>
  <PresentationFormat>Custom</PresentationFormat>
  <Paragraphs>128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Basis</vt:lpstr>
      <vt:lpstr>Course Title:  Investment and Project Appraisal</vt:lpstr>
      <vt:lpstr>Sensitivity Analysis:</vt:lpstr>
      <vt:lpstr>Why we do sensitivity analysis? </vt:lpstr>
      <vt:lpstr>PowerPoint Presentation</vt:lpstr>
      <vt:lpstr>PowerPoint Presentation</vt:lpstr>
      <vt:lpstr>Examples: </vt:lpstr>
      <vt:lpstr> Types of sensitivity analysis :  </vt:lpstr>
      <vt:lpstr>This type of sensitivity shows how a broad range of a program or a policy’s possible outcome effect the bottom line. </vt:lpstr>
      <vt:lpstr>Break even analysis: </vt:lpstr>
      <vt:lpstr>Key points about Sensitivity analysis:</vt:lpstr>
      <vt:lpstr>Drawbacks:</vt:lpstr>
      <vt:lpstr>What is interest rate ? </vt:lpstr>
      <vt:lpstr>Types of interest: </vt:lpstr>
      <vt:lpstr>Simple interest and compound interest rates: </vt:lpstr>
      <vt:lpstr> </vt:lpstr>
      <vt:lpstr>The Time Value of Money:</vt:lpstr>
      <vt:lpstr>Calculation based on time value of money </vt:lpstr>
      <vt:lpstr>Importance of Time: </vt:lpstr>
      <vt:lpstr>Benefits of time value of money: </vt:lpstr>
      <vt:lpstr>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Investment and project appraisal</dc:title>
  <dc:creator>FASTER</dc:creator>
  <cp:lastModifiedBy>ALLAH BADSHAH</cp:lastModifiedBy>
  <cp:revision>25</cp:revision>
  <dcterms:created xsi:type="dcterms:W3CDTF">2019-11-11T09:02:38Z</dcterms:created>
  <dcterms:modified xsi:type="dcterms:W3CDTF">2020-05-02T20:03:13Z</dcterms:modified>
</cp:coreProperties>
</file>