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60" r:id="rId4"/>
    <p:sldId id="261" r:id="rId5"/>
    <p:sldId id="263" r:id="rId6"/>
    <p:sldId id="258" r:id="rId7"/>
    <p:sldId id="265" r:id="rId8"/>
    <p:sldId id="262" r:id="rId9"/>
    <p:sldId id="266"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4DCF7F9-7678-49F5-966A-FD2BA5B879F8}">
          <p14:sldIdLst>
            <p14:sldId id="256"/>
            <p14:sldId id="257"/>
          </p14:sldIdLst>
        </p14:section>
        <p14:section name="Untitled Section" id="{21D87C8A-69E9-406B-B6FE-D21A56FF0539}">
          <p14:sldIdLst>
            <p14:sldId id="260"/>
            <p14:sldId id="261"/>
            <p14:sldId id="263"/>
            <p14:sldId id="258"/>
            <p14:sldId id="265"/>
            <p14:sldId id="262"/>
            <p14:sldId id="26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135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87DE6118-2437-4B30-8E3C-4D2BE6020583}" type="datetimeFigureOut">
              <a:rPr lang="en-US" smtClean="0"/>
              <a:pPr/>
              <a:t>10/20/2020</a:t>
            </a:fld>
            <a:endParaRPr lang="en-US"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69E57DC2-970A-4B3E-BB1C-7A09969E49DF}" type="slidenum">
              <a:rPr lang="en-US" smtClean="0"/>
              <a:pPr/>
              <a:t>‹#›</a:t>
            </a:fld>
            <a:endParaRPr lang="en-US" dirty="0"/>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637339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753473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145141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62079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87DE6118-2437-4B30-8E3C-4D2BE6020583}" type="datetimeFigureOut">
              <a:rPr lang="en-US" smtClean="0"/>
              <a:pPr/>
              <a:t>10/20/2020</a:t>
            </a:fld>
            <a:endParaRPr lang="en-US" dirty="0"/>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7437199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472470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10/20/2020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4035433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10/20/2020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048453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10/20/2020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471666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87DE6118-2437-4B30-8E3C-4D2BE6020583}" type="datetimeFigureOut">
              <a:rPr lang="en-US" smtClean="0"/>
              <a:pPr/>
              <a:t>10/20/2020</a:t>
            </a:fld>
            <a:endParaRPr lang="en-US" dirty="0"/>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38649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87DE6118-2437-4B30-8E3C-4D2BE6020583}" type="datetimeFigureOut">
              <a:rPr lang="en-US" smtClean="0"/>
              <a:pPr/>
              <a:t>10/20/2020</a:t>
            </a:fld>
            <a:endParaRPr lang="en-US" dirty="0"/>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48522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87DE6118-2437-4B30-8E3C-4D2BE6020583}" type="datetimeFigureOut">
              <a:rPr lang="en-US" smtClean="0"/>
              <a:pPr/>
              <a:t>10/20/2020</a:t>
            </a:fld>
            <a:endParaRPr lang="en-US" dirty="0"/>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69E57DC2-970A-4B3E-BB1C-7A09969E49DF}" type="slidenum">
              <a:rPr lang="en-US" smtClean="0"/>
              <a:pPr/>
              <a:t>‹#›</a:t>
            </a:fld>
            <a:endParaRPr lang="en-US" dirty="0"/>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6893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9" pos="702">
          <p15:clr>
            <a:srgbClr val="F26B43"/>
          </p15:clr>
        </p15:guide>
        <p15:guide id="11" orient="horz" pos="1368" userDrawn="1">
          <p15:clr>
            <a:srgbClr val="F26B43"/>
          </p15:clr>
        </p15:guide>
        <p15:guide id="12" orient="horz" pos="1440" userDrawn="1">
          <p15:clr>
            <a:srgbClr val="F26B43"/>
          </p15:clr>
        </p15:guide>
        <p15:guide id="13" orient="horz" pos="3696" userDrawn="1">
          <p15:clr>
            <a:srgbClr val="F26B43"/>
          </p15:clr>
        </p15:guide>
        <p15:guide id="14" orient="horz" pos="432" userDrawn="1">
          <p15:clr>
            <a:srgbClr val="F26B43"/>
          </p15:clr>
        </p15:guide>
        <p15:guide id="15" orient="horz" pos="1512" userDrawn="1">
          <p15:clr>
            <a:srgbClr val="F26B43"/>
          </p15:clr>
        </p15:guide>
        <p15:guide id="16" pos="5184" userDrawn="1">
          <p15:clr>
            <a:srgbClr val="F26B43"/>
          </p15:clr>
        </p15:guide>
        <p15:guide id="17" pos="703" userDrawn="1">
          <p15:clr>
            <a:srgbClr val="F26B43"/>
          </p15:clr>
        </p15:guide>
        <p15:guide id="18" pos="6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492B3-DDC4-4EB9-8EF8-BABCE14D257A}"/>
              </a:ext>
            </a:extLst>
          </p:cNvPr>
          <p:cNvSpPr>
            <a:spLocks noGrp="1"/>
          </p:cNvSpPr>
          <p:nvPr>
            <p:ph type="ctrTitle"/>
          </p:nvPr>
        </p:nvSpPr>
        <p:spPr>
          <a:xfrm>
            <a:off x="1436539" y="2272268"/>
            <a:ext cx="6270922" cy="1156732"/>
          </a:xfrm>
        </p:spPr>
        <p:txBody>
          <a:bodyPr/>
          <a:lstStyle/>
          <a:p>
            <a:r>
              <a:rPr lang="en-US" sz="6000" dirty="0">
                <a:latin typeface="Algerian" panose="04020705040A02060702" pitchFamily="82" charset="0"/>
              </a:rPr>
              <a:t>Road to mecca</a:t>
            </a:r>
          </a:p>
        </p:txBody>
      </p:sp>
      <p:sp>
        <p:nvSpPr>
          <p:cNvPr id="3" name="Subtitle 2">
            <a:extLst>
              <a:ext uri="{FF2B5EF4-FFF2-40B4-BE49-F238E27FC236}">
                <a16:creationId xmlns:a16="http://schemas.microsoft.com/office/drawing/2014/main" id="{70DF9DBB-40FF-416E-A33D-2ADF31C6DC05}"/>
              </a:ext>
            </a:extLst>
          </p:cNvPr>
          <p:cNvSpPr>
            <a:spLocks noGrp="1"/>
          </p:cNvSpPr>
          <p:nvPr>
            <p:ph type="subTitle" idx="1"/>
          </p:nvPr>
        </p:nvSpPr>
        <p:spPr>
          <a:xfrm>
            <a:off x="4280453" y="3824460"/>
            <a:ext cx="3427008" cy="814678"/>
          </a:xfrm>
        </p:spPr>
        <p:txBody>
          <a:bodyPr>
            <a:normAutofit/>
          </a:bodyPr>
          <a:lstStyle/>
          <a:p>
            <a:r>
              <a:rPr lang="en-US" sz="2000" dirty="0">
                <a:latin typeface="Algerian" panose="04020705040A02060702" pitchFamily="82" charset="0"/>
              </a:rPr>
              <a:t>By:   MUHAMMAD ASAD</a:t>
            </a:r>
          </a:p>
        </p:txBody>
      </p:sp>
    </p:spTree>
    <p:extLst>
      <p:ext uri="{BB962C8B-B14F-4D97-AF65-F5344CB8AC3E}">
        <p14:creationId xmlns:p14="http://schemas.microsoft.com/office/powerpoint/2010/main" val="3984036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B1A0D-459A-478D-9D0B-ECF7D84D1B74}"/>
              </a:ext>
            </a:extLst>
          </p:cNvPr>
          <p:cNvSpPr>
            <a:spLocks noGrp="1"/>
          </p:cNvSpPr>
          <p:nvPr>
            <p:ph type="title"/>
          </p:nvPr>
        </p:nvSpPr>
        <p:spPr>
          <a:xfrm>
            <a:off x="360583" y="921028"/>
            <a:ext cx="3572124" cy="618711"/>
          </a:xfrm>
        </p:spPr>
        <p:txBody>
          <a:bodyPr/>
          <a:lstStyle/>
          <a:p>
            <a:r>
              <a:rPr lang="en-US" sz="3500" dirty="0">
                <a:latin typeface="Calibri" panose="020F0502020204030204" pitchFamily="34" charset="0"/>
                <a:cs typeface="Calibri" panose="020F0502020204030204" pitchFamily="34" charset="0"/>
              </a:rPr>
              <a:t>Muhammad </a:t>
            </a:r>
            <a:r>
              <a:rPr lang="en-US" sz="3500" dirty="0" err="1">
                <a:latin typeface="Calibri" panose="020F0502020204030204" pitchFamily="34" charset="0"/>
                <a:cs typeface="Calibri" panose="020F0502020204030204" pitchFamily="34" charset="0"/>
              </a:rPr>
              <a:t>Asad</a:t>
            </a:r>
            <a:endParaRPr lang="en-US" sz="3500" dirty="0">
              <a:latin typeface="Calibri" panose="020F0502020204030204" pitchFamily="34" charset="0"/>
              <a:cs typeface="Calibri" panose="020F0502020204030204" pitchFamily="34" charset="0"/>
            </a:endParaRPr>
          </a:p>
        </p:txBody>
      </p:sp>
      <p:pic>
        <p:nvPicPr>
          <p:cNvPr id="6" name="Content Placeholder 5" descr="A person wearing a hat&#10;&#10;Description automatically generated">
            <a:extLst>
              <a:ext uri="{FF2B5EF4-FFF2-40B4-BE49-F238E27FC236}">
                <a16:creationId xmlns:a16="http://schemas.microsoft.com/office/drawing/2014/main" id="{3B728C88-6CB0-4EAD-A455-52C03B487DB2}"/>
              </a:ext>
            </a:extLst>
          </p:cNvPr>
          <p:cNvPicPr>
            <a:picLocks noGrp="1" noChangeAspect="1"/>
          </p:cNvPicPr>
          <p:nvPr>
            <p:ph idx="1"/>
          </p:nvPr>
        </p:nvPicPr>
        <p:blipFill rotWithShape="1">
          <a:blip r:embed="rId2"/>
          <a:srcRect l="28785" r="14590"/>
          <a:stretch/>
        </p:blipFill>
        <p:spPr>
          <a:xfrm>
            <a:off x="4572001" y="995156"/>
            <a:ext cx="4029074" cy="5486399"/>
          </a:xfrm>
        </p:spPr>
      </p:pic>
      <p:sp>
        <p:nvSpPr>
          <p:cNvPr id="4" name="Text Placeholder 3">
            <a:extLst>
              <a:ext uri="{FF2B5EF4-FFF2-40B4-BE49-F238E27FC236}">
                <a16:creationId xmlns:a16="http://schemas.microsoft.com/office/drawing/2014/main" id="{271EC254-A07D-49CC-A84F-AE8AE3CEFDAA}"/>
              </a:ext>
            </a:extLst>
          </p:cNvPr>
          <p:cNvSpPr>
            <a:spLocks noGrp="1"/>
          </p:cNvSpPr>
          <p:nvPr>
            <p:ph type="body" sz="half" idx="2"/>
          </p:nvPr>
        </p:nvSpPr>
        <p:spPr>
          <a:xfrm>
            <a:off x="360583" y="2014330"/>
            <a:ext cx="3389782" cy="4467224"/>
          </a:xfrm>
        </p:spPr>
        <p:txBody>
          <a:bodyPr>
            <a:normAutofit/>
          </a:bodyPr>
          <a:lstStyle/>
          <a:p>
            <a:pPr marL="285750" indent="-285750">
              <a:buFont typeface="Wingdings" panose="05000000000000000000" pitchFamily="2" charset="2"/>
              <a:buChar char="q"/>
            </a:pPr>
            <a:r>
              <a:rPr lang="en-US" sz="2000" b="1" dirty="0">
                <a:latin typeface="Calibri" panose="020F0502020204030204" pitchFamily="34" charset="0"/>
                <a:cs typeface="Calibri" panose="020F0502020204030204" pitchFamily="34" charset="0"/>
              </a:rPr>
              <a:t>Born in: July 1900</a:t>
            </a:r>
          </a:p>
          <a:p>
            <a:pPr marL="285750" indent="-285750">
              <a:buFont typeface="Wingdings" panose="05000000000000000000" pitchFamily="2" charset="2"/>
              <a:buChar char="q"/>
            </a:pPr>
            <a:r>
              <a:rPr lang="en-US" sz="2000" b="1" dirty="0">
                <a:latin typeface="Calibri" panose="020F0502020204030204" pitchFamily="34" charset="0"/>
                <a:cs typeface="Calibri" panose="020F0502020204030204" pitchFamily="34" charset="0"/>
              </a:rPr>
              <a:t>Birth Name: Leopold Weiss</a:t>
            </a:r>
          </a:p>
          <a:p>
            <a:pPr marL="285750" indent="-285750">
              <a:buFont typeface="Wingdings" panose="05000000000000000000" pitchFamily="2" charset="2"/>
              <a:buChar char="q"/>
            </a:pPr>
            <a:r>
              <a:rPr lang="en-US" sz="2000" b="1" dirty="0">
                <a:latin typeface="Calibri" panose="020F0502020204030204" pitchFamily="34" charset="0"/>
                <a:cs typeface="Calibri" panose="020F0502020204030204" pitchFamily="34" charset="0"/>
              </a:rPr>
              <a:t>Birth Religion: Judaism</a:t>
            </a:r>
          </a:p>
          <a:p>
            <a:pPr marL="285750" indent="-285750">
              <a:buFont typeface="Wingdings" panose="05000000000000000000" pitchFamily="2" charset="2"/>
              <a:buChar char="q"/>
            </a:pPr>
            <a:r>
              <a:rPr lang="en-US" sz="2000" b="1" dirty="0">
                <a:latin typeface="Calibri" panose="020F0502020204030204" pitchFamily="34" charset="0"/>
                <a:cs typeface="Calibri" panose="020F0502020204030204" pitchFamily="34" charset="0"/>
              </a:rPr>
              <a:t>Critic of the trends of contemporary Islam</a:t>
            </a:r>
          </a:p>
          <a:p>
            <a:pPr marL="285750" indent="-285750">
              <a:buFont typeface="Wingdings" panose="05000000000000000000" pitchFamily="2" charset="2"/>
              <a:buChar char="q"/>
            </a:pPr>
            <a:r>
              <a:rPr lang="en-US" sz="2000" b="1" dirty="0">
                <a:latin typeface="Calibri" panose="020F0502020204030204" pitchFamily="34" charset="0"/>
                <a:cs typeface="Calibri" panose="020F0502020204030204" pitchFamily="34" charset="0"/>
              </a:rPr>
              <a:t>Died in February 1992</a:t>
            </a:r>
          </a:p>
        </p:txBody>
      </p:sp>
    </p:spTree>
    <p:extLst>
      <p:ext uri="{BB962C8B-B14F-4D97-AF65-F5344CB8AC3E}">
        <p14:creationId xmlns:p14="http://schemas.microsoft.com/office/powerpoint/2010/main" val="2572894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BBCCC79-9382-4139-9938-EDBCC246F38D}"/>
              </a:ext>
            </a:extLst>
          </p:cNvPr>
          <p:cNvSpPr>
            <a:spLocks noGrp="1"/>
          </p:cNvSpPr>
          <p:nvPr>
            <p:ph type="body" idx="1"/>
          </p:nvPr>
        </p:nvSpPr>
        <p:spPr>
          <a:xfrm>
            <a:off x="1064564" y="1862356"/>
            <a:ext cx="7014871" cy="3133287"/>
          </a:xfrm>
        </p:spPr>
        <p:txBody>
          <a:bodyPr>
            <a:normAutofit/>
          </a:bodyPr>
          <a:lstStyle/>
          <a:p>
            <a:pPr algn="just"/>
            <a:r>
              <a:rPr lang="en-US" sz="2400" dirty="0">
                <a:latin typeface="Calibri" panose="020F0502020204030204" pitchFamily="34" charset="0"/>
                <a:cs typeface="Calibri" panose="020F0502020204030204" pitchFamily="34" charset="0"/>
              </a:rPr>
              <a:t>Weiss confirms that his family had a little faith in religion, Judaism for them was </a:t>
            </a:r>
          </a:p>
          <a:p>
            <a:pPr algn="ctr"/>
            <a:r>
              <a:rPr lang="en-US" sz="2400" i="1" dirty="0">
                <a:latin typeface="Calibri" panose="020F0502020204030204" pitchFamily="34" charset="0"/>
                <a:cs typeface="Calibri" panose="020F0502020204030204" pitchFamily="34" charset="0"/>
              </a:rPr>
              <a:t>“the wooden ritual of those who clung by habit  - and only by habit – to their religious heritage”.</a:t>
            </a:r>
          </a:p>
          <a:p>
            <a:pPr algn="just"/>
            <a:r>
              <a:rPr lang="en-US" sz="2400" dirty="0">
                <a:latin typeface="Calibri" panose="020F0502020204030204" pitchFamily="34" charset="0"/>
                <a:cs typeface="Calibri" panose="020F0502020204030204" pitchFamily="34" charset="0"/>
              </a:rPr>
              <a:t>He realized later that his father regarded all religions as “outmoded superstitions”.</a:t>
            </a:r>
          </a:p>
        </p:txBody>
      </p:sp>
    </p:spTree>
    <p:extLst>
      <p:ext uri="{BB962C8B-B14F-4D97-AF65-F5344CB8AC3E}">
        <p14:creationId xmlns:p14="http://schemas.microsoft.com/office/powerpoint/2010/main" val="936393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77A2A9-B4C1-40A2-8050-32D41657A530}"/>
              </a:ext>
            </a:extLst>
          </p:cNvPr>
          <p:cNvSpPr>
            <a:spLocks noGrp="1"/>
          </p:cNvSpPr>
          <p:nvPr>
            <p:ph idx="1"/>
          </p:nvPr>
        </p:nvSpPr>
        <p:spPr>
          <a:xfrm>
            <a:off x="971550" y="1023730"/>
            <a:ext cx="7200900" cy="4810539"/>
          </a:xfrm>
        </p:spPr>
        <p:txBody>
          <a:bodyPr/>
          <a:lstStyle/>
          <a:p>
            <a:pPr algn="just">
              <a:buFont typeface="Wingdings" panose="05000000000000000000" pitchFamily="2" charset="2"/>
              <a:buChar char="q"/>
            </a:pPr>
            <a:r>
              <a:rPr lang="en-US" b="1" dirty="0">
                <a:latin typeface="Calibri" panose="020F0502020204030204" pitchFamily="34" charset="0"/>
                <a:cs typeface="Calibri" panose="020F0502020204030204" pitchFamily="34" charset="0"/>
              </a:rPr>
              <a:t>To Weiss God appeared as someone who is</a:t>
            </a:r>
            <a:r>
              <a:rPr lang="en-US" b="1" i="1" dirty="0">
                <a:latin typeface="Calibri" panose="020F0502020204030204" pitchFamily="34" charset="0"/>
                <a:cs typeface="Calibri" panose="020F0502020204030204" pitchFamily="34" charset="0"/>
              </a:rPr>
              <a:t> “strangely occupied with the destinies of one particular nation, the Hebrews”.</a:t>
            </a:r>
          </a:p>
          <a:p>
            <a:pPr algn="just">
              <a:buFont typeface="Wingdings" panose="05000000000000000000" pitchFamily="2" charset="2"/>
              <a:buChar char="q"/>
            </a:pPr>
            <a:r>
              <a:rPr lang="en-US" b="1" dirty="0">
                <a:latin typeface="Calibri" panose="020F0502020204030204" pitchFamily="34" charset="0"/>
                <a:cs typeface="Calibri" panose="020F0502020204030204" pitchFamily="34" charset="0"/>
              </a:rPr>
              <a:t>To him, God was </a:t>
            </a:r>
            <a:r>
              <a:rPr lang="en-US" b="1" i="1" dirty="0">
                <a:latin typeface="Calibri" panose="020F0502020204030204" pitchFamily="34" charset="0"/>
                <a:cs typeface="Calibri" panose="020F0502020204030204" pitchFamily="34" charset="0"/>
              </a:rPr>
              <a:t>“Adjusting all creations to the requirements of a ‘chosen people’”</a:t>
            </a:r>
          </a:p>
          <a:p>
            <a:pPr algn="just">
              <a:buFont typeface="Wingdings" panose="05000000000000000000" pitchFamily="2" charset="2"/>
              <a:buChar char="q"/>
            </a:pPr>
            <a:r>
              <a:rPr lang="en-US" b="1" i="1" dirty="0">
                <a:latin typeface="Calibri" panose="020F0502020204030204" pitchFamily="34" charset="0"/>
                <a:cs typeface="Calibri" panose="020F0502020204030204" pitchFamily="34" charset="0"/>
              </a:rPr>
              <a:t>His</a:t>
            </a:r>
            <a:r>
              <a:rPr lang="en-US" b="1" dirty="0">
                <a:latin typeface="Calibri" panose="020F0502020204030204" pitchFamily="34" charset="0"/>
                <a:cs typeface="Calibri" panose="020F0502020204030204" pitchFamily="34" charset="0"/>
              </a:rPr>
              <a:t> journey to Middle-East brought him to conversion (1926)</a:t>
            </a:r>
          </a:p>
          <a:p>
            <a:pPr algn="just">
              <a:buFont typeface="Wingdings" panose="05000000000000000000" pitchFamily="2" charset="2"/>
              <a:buChar char="q"/>
            </a:pPr>
            <a:r>
              <a:rPr lang="en-US" b="1" dirty="0">
                <a:latin typeface="Calibri" panose="020F0502020204030204" pitchFamily="34" charset="0"/>
                <a:cs typeface="Calibri" panose="020F0502020204030204" pitchFamily="34" charset="0"/>
              </a:rPr>
              <a:t>Muhammad </a:t>
            </a:r>
            <a:r>
              <a:rPr lang="en-US" b="1" dirty="0" err="1">
                <a:latin typeface="Calibri" panose="020F0502020204030204" pitchFamily="34" charset="0"/>
                <a:cs typeface="Calibri" panose="020F0502020204030204" pitchFamily="34" charset="0"/>
              </a:rPr>
              <a:t>Asad</a:t>
            </a:r>
            <a:r>
              <a:rPr lang="en-US" b="1" dirty="0">
                <a:latin typeface="Calibri" panose="020F0502020204030204" pitchFamily="34" charset="0"/>
                <a:cs typeface="Calibri" panose="020F0502020204030204" pitchFamily="34" charset="0"/>
              </a:rPr>
              <a:t> services to Islam are considered like Martin Luther services to his religion.</a:t>
            </a:r>
          </a:p>
          <a:p>
            <a:pPr algn="just">
              <a:buFont typeface="Wingdings" panose="05000000000000000000" pitchFamily="2" charset="2"/>
              <a:buChar char="q"/>
            </a:pPr>
            <a:r>
              <a:rPr lang="en-US" b="1" dirty="0">
                <a:latin typeface="Calibri" panose="020F0502020204030204" pitchFamily="34" charset="0"/>
                <a:cs typeface="Calibri" panose="020F0502020204030204" pitchFamily="34" charset="0"/>
              </a:rPr>
              <a:t>He, as Muhmmad </a:t>
            </a:r>
            <a:r>
              <a:rPr lang="en-US" b="1" dirty="0" err="1">
                <a:latin typeface="Calibri" panose="020F0502020204030204" pitchFamily="34" charset="0"/>
                <a:cs typeface="Calibri" panose="020F0502020204030204" pitchFamily="34" charset="0"/>
              </a:rPr>
              <a:t>Asad</a:t>
            </a:r>
            <a:r>
              <a:rPr lang="en-US" b="1" dirty="0">
                <a:latin typeface="Calibri" panose="020F0502020204030204" pitchFamily="34" charset="0"/>
                <a:cs typeface="Calibri" panose="020F0502020204030204" pitchFamily="34" charset="0"/>
              </a:rPr>
              <a:t>, served as an advisor at the royal court of Saudi Arabia</a:t>
            </a:r>
          </a:p>
          <a:p>
            <a:pPr algn="just">
              <a:buFont typeface="Wingdings" panose="05000000000000000000" pitchFamily="2" charset="2"/>
              <a:buChar char="q"/>
            </a:pPr>
            <a:r>
              <a:rPr lang="en-US" b="1" dirty="0">
                <a:latin typeface="Calibri" panose="020F0502020204030204" pitchFamily="34" charset="0"/>
                <a:cs typeface="Calibri" panose="020F0502020204030204" pitchFamily="34" charset="0"/>
              </a:rPr>
              <a:t>Translated Koran in English</a:t>
            </a:r>
          </a:p>
          <a:p>
            <a:pPr algn="just">
              <a:buFont typeface="Wingdings" panose="05000000000000000000" pitchFamily="2" charset="2"/>
              <a:buChar char="q"/>
            </a:pPr>
            <a:r>
              <a:rPr lang="en-US" b="1" dirty="0">
                <a:latin typeface="Calibri" panose="020F0502020204030204" pitchFamily="34" charset="0"/>
                <a:cs typeface="Calibri" panose="020F0502020204030204" pitchFamily="34" charset="0"/>
              </a:rPr>
              <a:t>Was Pakistan’s ambassador to the UN</a:t>
            </a:r>
          </a:p>
        </p:txBody>
      </p:sp>
    </p:spTree>
    <p:extLst>
      <p:ext uri="{BB962C8B-B14F-4D97-AF65-F5344CB8AC3E}">
        <p14:creationId xmlns:p14="http://schemas.microsoft.com/office/powerpoint/2010/main" val="145489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C90D3DB-CAA9-499F-AC24-8D65AE7A5701}"/>
              </a:ext>
            </a:extLst>
          </p:cNvPr>
          <p:cNvSpPr>
            <a:spLocks noGrp="1"/>
          </p:cNvSpPr>
          <p:nvPr>
            <p:ph type="body" idx="1"/>
          </p:nvPr>
        </p:nvSpPr>
        <p:spPr>
          <a:xfrm>
            <a:off x="785804" y="1411782"/>
            <a:ext cx="7209728" cy="4034435"/>
          </a:xfrm>
        </p:spPr>
        <p:txBody>
          <a:bodyPr>
            <a:normAutofit/>
          </a:bodyPr>
          <a:lstStyle/>
          <a:p>
            <a:pPr algn="l"/>
            <a:r>
              <a:rPr lang="en-US" sz="2400" dirty="0" err="1">
                <a:latin typeface="Calibri" panose="020F0502020204030204" pitchFamily="34" charset="0"/>
                <a:cs typeface="Calibri" panose="020F0502020204030204" pitchFamily="34" charset="0"/>
              </a:rPr>
              <a:t>Asad</a:t>
            </a:r>
            <a:r>
              <a:rPr lang="en-US" sz="2400" dirty="0">
                <a:latin typeface="Calibri" panose="020F0502020204030204" pitchFamily="34" charset="0"/>
                <a:cs typeface="Calibri" panose="020F0502020204030204" pitchFamily="34" charset="0"/>
              </a:rPr>
              <a:t> wrote to his father informing him of his conversion but got no answer.</a:t>
            </a:r>
          </a:p>
          <a:p>
            <a:pPr algn="ctr"/>
            <a:r>
              <a:rPr lang="en-US" sz="2400" i="1" dirty="0">
                <a:latin typeface="Calibri" panose="020F0502020204030204" pitchFamily="34" charset="0"/>
                <a:cs typeface="Calibri" panose="020F0502020204030204" pitchFamily="34" charset="0"/>
              </a:rPr>
              <a:t>“Some months later my sister wrote, telling me that he considered me dead…Thereupon I sent him another letter, assuring him that my acceptance of Islam did not change anything in my attitude toward him or my love for him; that, on the contrary, Islam enjoined upon me to love and </a:t>
            </a:r>
            <a:r>
              <a:rPr lang="en-US" sz="2400" i="1" dirty="0" err="1">
                <a:latin typeface="Calibri" panose="020F0502020204030204" pitchFamily="34" charset="0"/>
                <a:cs typeface="Calibri" panose="020F0502020204030204" pitchFamily="34" charset="0"/>
              </a:rPr>
              <a:t>honour</a:t>
            </a:r>
            <a:r>
              <a:rPr lang="en-US" sz="2400" i="1" dirty="0">
                <a:latin typeface="Calibri" panose="020F0502020204030204" pitchFamily="34" charset="0"/>
                <a:cs typeface="Calibri" panose="020F0502020204030204" pitchFamily="34" charset="0"/>
              </a:rPr>
              <a:t> my parents above all other people… But this letter also remained unanswered.”</a:t>
            </a:r>
          </a:p>
        </p:txBody>
      </p:sp>
    </p:spTree>
    <p:extLst>
      <p:ext uri="{BB962C8B-B14F-4D97-AF65-F5344CB8AC3E}">
        <p14:creationId xmlns:p14="http://schemas.microsoft.com/office/powerpoint/2010/main" val="2688935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7F8E9-82F1-4B3C-A57D-DBBF624D66A5}"/>
              </a:ext>
            </a:extLst>
          </p:cNvPr>
          <p:cNvSpPr>
            <a:spLocks noGrp="1"/>
          </p:cNvSpPr>
          <p:nvPr>
            <p:ph type="title"/>
          </p:nvPr>
        </p:nvSpPr>
        <p:spPr>
          <a:xfrm>
            <a:off x="331304" y="911086"/>
            <a:ext cx="3498574" cy="811696"/>
          </a:xfrm>
        </p:spPr>
        <p:txBody>
          <a:bodyPr/>
          <a:lstStyle/>
          <a:p>
            <a:r>
              <a:rPr lang="en-US" sz="4000" dirty="0">
                <a:latin typeface="Calibri" panose="020F0502020204030204" pitchFamily="34" charset="0"/>
                <a:cs typeface="Calibri" panose="020F0502020204030204" pitchFamily="34" charset="0"/>
              </a:rPr>
              <a:t>Road to Mecca</a:t>
            </a:r>
          </a:p>
        </p:txBody>
      </p:sp>
      <p:pic>
        <p:nvPicPr>
          <p:cNvPr id="6" name="Content Placeholder 5">
            <a:extLst>
              <a:ext uri="{FF2B5EF4-FFF2-40B4-BE49-F238E27FC236}">
                <a16:creationId xmlns:a16="http://schemas.microsoft.com/office/drawing/2014/main" id="{4C4AC409-4BC4-407A-98FE-FF6E41E2A3DF}"/>
              </a:ext>
            </a:extLst>
          </p:cNvPr>
          <p:cNvPicPr>
            <a:picLocks noGrp="1" noChangeAspect="1"/>
          </p:cNvPicPr>
          <p:nvPr>
            <p:ph idx="1"/>
          </p:nvPr>
        </p:nvPicPr>
        <p:blipFill>
          <a:blip r:embed="rId2"/>
          <a:stretch>
            <a:fillRect/>
          </a:stretch>
        </p:blipFill>
        <p:spPr>
          <a:xfrm>
            <a:off x="4572000" y="685800"/>
            <a:ext cx="4029075" cy="5635486"/>
          </a:xfrm>
        </p:spPr>
      </p:pic>
      <p:sp>
        <p:nvSpPr>
          <p:cNvPr id="4" name="Text Placeholder 3">
            <a:extLst>
              <a:ext uri="{FF2B5EF4-FFF2-40B4-BE49-F238E27FC236}">
                <a16:creationId xmlns:a16="http://schemas.microsoft.com/office/drawing/2014/main" id="{27B83004-777C-4070-B2D1-90B21B8B4811}"/>
              </a:ext>
            </a:extLst>
          </p:cNvPr>
          <p:cNvSpPr>
            <a:spLocks noGrp="1"/>
          </p:cNvSpPr>
          <p:nvPr>
            <p:ph type="body" sz="half" idx="2"/>
          </p:nvPr>
        </p:nvSpPr>
        <p:spPr>
          <a:xfrm>
            <a:off x="331304" y="2173357"/>
            <a:ext cx="3392557" cy="4147930"/>
          </a:xfrm>
        </p:spPr>
        <p:txBody>
          <a:bodyPr/>
          <a:lstStyle/>
          <a:p>
            <a:pPr marL="285750" indent="-285750">
              <a:buFont typeface="Wingdings" panose="05000000000000000000" pitchFamily="2" charset="2"/>
              <a:buChar char="q"/>
            </a:pPr>
            <a:r>
              <a:rPr lang="en-US" sz="2000" b="1" dirty="0"/>
              <a:t>Published in “1954”</a:t>
            </a:r>
          </a:p>
          <a:p>
            <a:pPr marL="285750" indent="-285750">
              <a:buFont typeface="Wingdings" panose="05000000000000000000" pitchFamily="2" charset="2"/>
              <a:buChar char="q"/>
            </a:pPr>
            <a:r>
              <a:rPr lang="en-US" sz="2000" b="1" dirty="0"/>
              <a:t>is a Travelogue + Memoire</a:t>
            </a:r>
          </a:p>
          <a:p>
            <a:pPr marL="285750" indent="-285750">
              <a:buFont typeface="Wingdings" panose="05000000000000000000" pitchFamily="2" charset="2"/>
              <a:buChar char="q"/>
            </a:pPr>
            <a:r>
              <a:rPr lang="en-US" sz="2000" b="1" dirty="0"/>
              <a:t>Story of a Jew's discovery and conversion of Islam</a:t>
            </a:r>
          </a:p>
          <a:p>
            <a:pPr marL="285750" indent="-285750">
              <a:buFont typeface="Wingdings" panose="05000000000000000000" pitchFamily="2" charset="2"/>
              <a:buChar char="q"/>
            </a:pPr>
            <a:r>
              <a:rPr lang="en-US" sz="2000" b="1" dirty="0"/>
              <a:t>Not just a travelogue but a book playing mediator between East and West</a:t>
            </a:r>
          </a:p>
          <a:p>
            <a:endParaRPr lang="en-US" dirty="0"/>
          </a:p>
          <a:p>
            <a:pPr marL="285750" indent="-285750">
              <a:buFont typeface="Wingdings" panose="05000000000000000000" pitchFamily="2" charset="2"/>
              <a:buChar char="q"/>
            </a:pPr>
            <a:endParaRPr lang="en-US" dirty="0"/>
          </a:p>
        </p:txBody>
      </p:sp>
    </p:spTree>
    <p:extLst>
      <p:ext uri="{BB962C8B-B14F-4D97-AF65-F5344CB8AC3E}">
        <p14:creationId xmlns:p14="http://schemas.microsoft.com/office/powerpoint/2010/main" val="4238555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84F5871-60F6-46BC-AE5B-82080C197014}"/>
              </a:ext>
            </a:extLst>
          </p:cNvPr>
          <p:cNvSpPr>
            <a:spLocks noGrp="1"/>
          </p:cNvSpPr>
          <p:nvPr>
            <p:ph type="body" idx="1"/>
          </p:nvPr>
        </p:nvSpPr>
        <p:spPr>
          <a:xfrm>
            <a:off x="967136" y="1696278"/>
            <a:ext cx="7209728" cy="3663374"/>
          </a:xfrm>
        </p:spPr>
        <p:txBody>
          <a:bodyPr>
            <a:normAutofit/>
          </a:bodyPr>
          <a:lstStyle/>
          <a:p>
            <a:pPr algn="ctr"/>
            <a:r>
              <a:rPr lang="en-US" sz="2400" i="1" dirty="0">
                <a:latin typeface="Calibri" panose="020F0502020204030204" pitchFamily="34" charset="0"/>
                <a:cs typeface="Calibri" panose="020F0502020204030204" pitchFamily="34" charset="0"/>
              </a:rPr>
              <a:t>“There is one thing only which a Muslim can profitably learn from the west, the exact sciences in their pure and applied form. Only natural sciences and mathematics should be taught in Muslim schools, while tuition of European philosophy, literature and history should lose the position of primacy which today it holds on the curriculum.”</a:t>
            </a:r>
          </a:p>
          <a:p>
            <a:r>
              <a:rPr lang="en-US" sz="2400" dirty="0">
                <a:latin typeface="Calibri" panose="020F0502020204030204" pitchFamily="34" charset="0"/>
                <a:cs typeface="Calibri" panose="020F0502020204030204" pitchFamily="34" charset="0"/>
              </a:rPr>
              <a:t>― Muhammad </a:t>
            </a:r>
            <a:r>
              <a:rPr lang="en-US" sz="2400" dirty="0" err="1">
                <a:latin typeface="Calibri" panose="020F0502020204030204" pitchFamily="34" charset="0"/>
                <a:cs typeface="Calibri" panose="020F0502020204030204" pitchFamily="34" charset="0"/>
              </a:rPr>
              <a:t>Asad</a:t>
            </a:r>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78369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F80CA8A-5605-428E-A3BA-53CBBB30E718}"/>
              </a:ext>
            </a:extLst>
          </p:cNvPr>
          <p:cNvSpPr>
            <a:spLocks noGrp="1"/>
          </p:cNvSpPr>
          <p:nvPr>
            <p:ph idx="1"/>
          </p:nvPr>
        </p:nvSpPr>
        <p:spPr>
          <a:xfrm>
            <a:off x="1064315" y="1813133"/>
            <a:ext cx="7200900" cy="2454067"/>
          </a:xfrm>
        </p:spPr>
        <p:txBody>
          <a:bodyPr/>
          <a:lstStyle/>
          <a:p>
            <a:pPr algn="just">
              <a:buFont typeface="Wingdings" panose="05000000000000000000" pitchFamily="2" charset="2"/>
              <a:buChar char="q"/>
            </a:pPr>
            <a:r>
              <a:rPr lang="en-US" b="1" dirty="0">
                <a:latin typeface="Calibri" panose="020F0502020204030204" pitchFamily="34" charset="0"/>
                <a:cs typeface="Calibri" panose="020F0502020204030204" pitchFamily="34" charset="0"/>
              </a:rPr>
              <a:t>Book deals with Muhammad </a:t>
            </a:r>
            <a:r>
              <a:rPr lang="en-US" b="1" dirty="0" err="1">
                <a:latin typeface="Calibri" panose="020F0502020204030204" pitchFamily="34" charset="0"/>
                <a:cs typeface="Calibri" panose="020F0502020204030204" pitchFamily="34" charset="0"/>
              </a:rPr>
              <a:t>Asad’s</a:t>
            </a:r>
            <a:r>
              <a:rPr lang="en-US" b="1" dirty="0">
                <a:latin typeface="Calibri" panose="020F0502020204030204" pitchFamily="34" charset="0"/>
                <a:cs typeface="Calibri" panose="020F0502020204030204" pitchFamily="34" charset="0"/>
              </a:rPr>
              <a:t> journey from the outskirts of the Austro-Hungarian Empire to Israel, Palestine, Saudi Arabia, Pakistan and New York.</a:t>
            </a:r>
          </a:p>
          <a:p>
            <a:pPr algn="just">
              <a:buFont typeface="Wingdings" panose="05000000000000000000" pitchFamily="2" charset="2"/>
              <a:buChar char="q"/>
            </a:pPr>
            <a:r>
              <a:rPr lang="en-US" b="1" dirty="0">
                <a:latin typeface="Calibri" panose="020F0502020204030204" pitchFamily="34" charset="0"/>
                <a:cs typeface="Calibri" panose="020F0502020204030204" pitchFamily="34" charset="0"/>
              </a:rPr>
              <a:t> This book covers only the years he spent in Arabia as a young man, and specifically a 23-day journey to Mecca in the summer of 1932.</a:t>
            </a:r>
          </a:p>
          <a:p>
            <a:pPr algn="just">
              <a:buFont typeface="Wingdings" panose="05000000000000000000" pitchFamily="2" charset="2"/>
              <a:buChar char="q"/>
            </a:pPr>
            <a:endParaRPr lang="en-US" b="1" dirty="0">
              <a:latin typeface="Calibri" panose="020F0502020204030204" pitchFamily="34" charset="0"/>
              <a:cs typeface="Calibri" panose="020F0502020204030204" pitchFamily="34" charset="0"/>
            </a:endParaRPr>
          </a:p>
          <a:p>
            <a:pPr algn="just">
              <a:buFont typeface="Wingdings" panose="05000000000000000000" pitchFamily="2" charset="2"/>
              <a:buChar char="q"/>
            </a:pPr>
            <a:endParaRPr 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88861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2028785-706F-4581-A82F-E190202BCD5A}"/>
              </a:ext>
            </a:extLst>
          </p:cNvPr>
          <p:cNvSpPr>
            <a:spLocks noGrp="1"/>
          </p:cNvSpPr>
          <p:nvPr>
            <p:ph type="body" idx="1"/>
          </p:nvPr>
        </p:nvSpPr>
        <p:spPr>
          <a:xfrm>
            <a:off x="516835" y="808383"/>
            <a:ext cx="7633252" cy="5075582"/>
          </a:xfrm>
        </p:spPr>
        <p:txBody>
          <a:bodyPr>
            <a:noAutofit/>
          </a:bodyPr>
          <a:lstStyle/>
          <a:p>
            <a:pPr algn="ctr"/>
            <a:r>
              <a:rPr lang="en-US" sz="2400" i="1" dirty="0">
                <a:latin typeface="Calibri" panose="020F0502020204030204" pitchFamily="34" charset="0"/>
                <a:cs typeface="Calibri" panose="020F0502020204030204" pitchFamily="34" charset="0"/>
              </a:rPr>
              <a:t>“My own observations had by now convinced me that the mind of the average Westerner held an utterly distorted image of Islam. What I saw in the pages of the Koran was not a ‘crudely materialistic’ world-view but, on the contrary, an intense God-consciousness that expressed itself in a rational acceptance of all God-created nature: a harmonious side-by-side of intellect and sensual urge, spiritual need and social demand. It was obvious to me that the decline of the Muslims was not due to any shortcomings in Islam but rather to their own failure to live up to it.”</a:t>
            </a:r>
          </a:p>
          <a:p>
            <a:r>
              <a:rPr lang="en-US" sz="2400" dirty="0">
                <a:latin typeface="Calibri" panose="020F0502020204030204" pitchFamily="34" charset="0"/>
                <a:cs typeface="Calibri" panose="020F0502020204030204" pitchFamily="34" charset="0"/>
              </a:rPr>
              <a:t>- Road to Mecca</a:t>
            </a:r>
          </a:p>
        </p:txBody>
      </p:sp>
    </p:spTree>
    <p:extLst>
      <p:ext uri="{BB962C8B-B14F-4D97-AF65-F5344CB8AC3E}">
        <p14:creationId xmlns:p14="http://schemas.microsoft.com/office/powerpoint/2010/main" val="390926221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0</TotalTime>
  <Words>532</Words>
  <Application>Microsoft Office PowerPoint</Application>
  <PresentationFormat>On-screen Show (4:3)</PresentationFormat>
  <Paragraphs>31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Algerian</vt:lpstr>
      <vt:lpstr>Calibri</vt:lpstr>
      <vt:lpstr>Franklin Gothic Book</vt:lpstr>
      <vt:lpstr>Wingdings</vt:lpstr>
      <vt:lpstr>Crop</vt:lpstr>
      <vt:lpstr>Road to mecca</vt:lpstr>
      <vt:lpstr>Muhammad Asad</vt:lpstr>
      <vt:lpstr>PowerPoint Presentation</vt:lpstr>
      <vt:lpstr>PowerPoint Presentation</vt:lpstr>
      <vt:lpstr>PowerPoint Presentation</vt:lpstr>
      <vt:lpstr>Road to Mecca</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Road to mecca</dc:title>
  <dc:creator>Wajeeha Maryam</dc:creator>
  <cp:lastModifiedBy>Wajeeha Maryam</cp:lastModifiedBy>
  <cp:revision>16</cp:revision>
  <dcterms:created xsi:type="dcterms:W3CDTF">2020-10-10T10:14:09Z</dcterms:created>
  <dcterms:modified xsi:type="dcterms:W3CDTF">2020-10-20T06:13:50Z</dcterms:modified>
</cp:coreProperties>
</file>