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5" r:id="rId9"/>
    <p:sldId id="263" r:id="rId10"/>
    <p:sldId id="266" r:id="rId11"/>
    <p:sldId id="267" r:id="rId12"/>
    <p:sldId id="268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5" autoAdjust="0"/>
  </p:normalViewPr>
  <p:slideViewPr>
    <p:cSldViewPr>
      <p:cViewPr varScale="1">
        <p:scale>
          <a:sx n="77" d="100"/>
          <a:sy n="77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Melon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Prof. Dr. </a:t>
            </a:r>
            <a:r>
              <a:rPr lang="en-US" b="1" dirty="0" err="1" smtClean="0">
                <a:solidFill>
                  <a:schemeClr val="tx1"/>
                </a:solidFill>
              </a:rPr>
              <a:t>Sarfraz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Hussain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Optimum Storage Conditions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Optimum </a:t>
            </a:r>
            <a:r>
              <a:rPr lang="en-US" dirty="0"/>
              <a:t>is 2 to 7 °C (36 to 45 °F) with 95% </a:t>
            </a:r>
            <a:r>
              <a:rPr lang="en-US" dirty="0" smtClean="0"/>
              <a:t>RH</a:t>
            </a:r>
          </a:p>
          <a:p>
            <a:r>
              <a:rPr lang="en-US" dirty="0" smtClean="0"/>
              <a:t> </a:t>
            </a:r>
            <a:r>
              <a:rPr lang="en-US" dirty="0"/>
              <a:t>The expected shelf-life at </a:t>
            </a:r>
            <a:r>
              <a:rPr lang="en-US" dirty="0" smtClean="0"/>
              <a:t>these recommended </a:t>
            </a:r>
            <a:r>
              <a:rPr lang="en-US" dirty="0"/>
              <a:t>conditions is 10 to 14 days. </a:t>
            </a:r>
            <a:endParaRPr lang="en-US" dirty="0" smtClean="0"/>
          </a:p>
          <a:p>
            <a:pPr marL="0" indent="0">
              <a:buNone/>
            </a:pPr>
            <a:r>
              <a:rPr lang="en-US" b="1" dirty="0"/>
              <a:t>Chilling Sensitivity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Sensitivity </a:t>
            </a:r>
            <a:r>
              <a:rPr lang="en-US" dirty="0"/>
              <a:t>decreases as fruit mature. Full-slip, netted melons may be stored for 5 to 14 days at 0 to 2 °C (32 to 36 °F). Less mature melons may be damaged by storage at  &lt;2 °C (36 °F). </a:t>
            </a:r>
            <a:endParaRPr lang="en-US" dirty="0" smtClean="0"/>
          </a:p>
          <a:p>
            <a:r>
              <a:rPr lang="en-US" dirty="0" smtClean="0"/>
              <a:t>Injury symptoms </a:t>
            </a:r>
            <a:r>
              <a:rPr lang="en-US" dirty="0"/>
              <a:t>include pitting, surface decay, </a:t>
            </a:r>
            <a:r>
              <a:rPr lang="en-US" dirty="0" smtClean="0"/>
              <a:t>and failure </a:t>
            </a:r>
            <a:r>
              <a:rPr lang="en-US" dirty="0"/>
              <a:t>to ripen</a:t>
            </a:r>
          </a:p>
        </p:txBody>
      </p:sp>
    </p:spTree>
    <p:extLst>
      <p:ext uri="{BB962C8B-B14F-4D97-AF65-F5344CB8AC3E}">
        <p14:creationId xmlns:p14="http://schemas.microsoft.com/office/powerpoint/2010/main" val="2085171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Controlled </a:t>
            </a:r>
            <a:r>
              <a:rPr lang="en-US" dirty="0" smtClean="0"/>
              <a:t>Atmosphere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 </a:t>
            </a:r>
            <a:r>
              <a:rPr lang="en-US" dirty="0"/>
              <a:t>in transit or storage has some potential </a:t>
            </a:r>
            <a:r>
              <a:rPr lang="en-US" dirty="0" smtClean="0"/>
              <a:t>for extending shelf-life.</a:t>
            </a:r>
          </a:p>
          <a:p>
            <a:r>
              <a:rPr lang="en-US" dirty="0" smtClean="0"/>
              <a:t>The </a:t>
            </a:r>
            <a:r>
              <a:rPr lang="en-US" dirty="0"/>
              <a:t>recommended level of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is </a:t>
            </a:r>
            <a:r>
              <a:rPr lang="en-US" dirty="0"/>
              <a:t>3 to 5% for reducing respiration and </a:t>
            </a:r>
            <a:r>
              <a:rPr lang="en-US" dirty="0" smtClean="0"/>
              <a:t>ethylene production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recommended level of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10 to </a:t>
            </a:r>
            <a:r>
              <a:rPr lang="en-US" dirty="0"/>
              <a:t>20% for reducing loss of sugar and </a:t>
            </a:r>
            <a:r>
              <a:rPr lang="en-US" dirty="0" smtClean="0"/>
              <a:t>inhibiting surface mold</a:t>
            </a:r>
          </a:p>
          <a:p>
            <a:r>
              <a:rPr lang="en-US" dirty="0" smtClean="0"/>
              <a:t>Storage </a:t>
            </a:r>
            <a:r>
              <a:rPr lang="en-US" dirty="0"/>
              <a:t>in an atmosphere </a:t>
            </a:r>
            <a:r>
              <a:rPr lang="en-US" dirty="0" smtClean="0"/>
              <a:t>containing&gt;10</a:t>
            </a:r>
            <a:r>
              <a:rPr lang="en-US" dirty="0"/>
              <a:t>%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may result in a carbonated taste that </a:t>
            </a:r>
            <a:r>
              <a:rPr lang="en-US" dirty="0" smtClean="0"/>
              <a:t>is lost </a:t>
            </a:r>
            <a:r>
              <a:rPr lang="en-US" dirty="0"/>
              <a:t>during subsequent storage in air. Off </a:t>
            </a:r>
            <a:r>
              <a:rPr lang="en-US" dirty="0" smtClean="0"/>
              <a:t>flavors, odors</a:t>
            </a:r>
            <a:r>
              <a:rPr lang="en-US" dirty="0"/>
              <a:t>, and impaired ripening may develop </a:t>
            </a:r>
            <a:r>
              <a:rPr lang="en-US" dirty="0" smtClean="0"/>
              <a:t>if melons </a:t>
            </a:r>
            <a:r>
              <a:rPr lang="en-US" dirty="0"/>
              <a:t>are stored in &lt;1%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or &gt;20% CO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6568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Ethylene Production and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Melons </a:t>
            </a:r>
            <a:r>
              <a:rPr lang="en-US" dirty="0"/>
              <a:t>are climacteric fruit that produce 10 to 100 µL kg-1 h-1 ethylene </a:t>
            </a:r>
            <a:r>
              <a:rPr lang="en-US" dirty="0" smtClean="0"/>
              <a:t>from </a:t>
            </a:r>
            <a:r>
              <a:rPr lang="en-US" dirty="0"/>
              <a:t>4 days prior to stem separation to as late as 10 days after </a:t>
            </a:r>
            <a:r>
              <a:rPr lang="en-US" dirty="0" smtClean="0"/>
              <a:t>harvest</a:t>
            </a:r>
          </a:p>
          <a:p>
            <a:r>
              <a:rPr lang="en-US" dirty="0" smtClean="0"/>
              <a:t>Postharvest </a:t>
            </a:r>
            <a:r>
              <a:rPr lang="en-US" dirty="0"/>
              <a:t>exposure to ethylene reduces shelf-life and should be </a:t>
            </a:r>
            <a:r>
              <a:rPr lang="en-US" dirty="0" smtClean="0"/>
              <a:t>avoided</a:t>
            </a:r>
          </a:p>
          <a:p>
            <a:r>
              <a:rPr lang="en-US" dirty="0" smtClean="0"/>
              <a:t>Exogenous </a:t>
            </a:r>
            <a:r>
              <a:rPr lang="en-US" dirty="0"/>
              <a:t>ethylene application after harvest will not ripen </a:t>
            </a:r>
            <a:r>
              <a:rPr lang="en-US" dirty="0" smtClean="0"/>
              <a:t>melons </a:t>
            </a:r>
            <a:r>
              <a:rPr lang="en-US" dirty="0"/>
              <a:t>harvested prematurely, nor will it prevent normal postharvest decline in SSC. </a:t>
            </a:r>
          </a:p>
          <a:p>
            <a:pPr marL="0" indent="0">
              <a:buNone/>
            </a:pPr>
            <a:r>
              <a:rPr lang="en-US" b="1" dirty="0" smtClean="0"/>
              <a:t>Retail </a:t>
            </a:r>
            <a:r>
              <a:rPr lang="en-US" b="1" dirty="0"/>
              <a:t>Outlet Display Considerations</a:t>
            </a:r>
          </a:p>
          <a:p>
            <a:r>
              <a:rPr lang="en-US" dirty="0"/>
              <a:t>The shelf-life of netted melons can be </a:t>
            </a:r>
            <a:r>
              <a:rPr lang="en-US" dirty="0" smtClean="0"/>
              <a:t>maximized by </a:t>
            </a:r>
            <a:r>
              <a:rPr lang="en-US" dirty="0"/>
              <a:t>storage under refrigeration and by </a:t>
            </a:r>
            <a:r>
              <a:rPr lang="en-US" dirty="0" smtClean="0"/>
              <a:t>avoiding postharvest </a:t>
            </a:r>
            <a:r>
              <a:rPr lang="en-US" dirty="0"/>
              <a:t>exposure to ethylene</a:t>
            </a:r>
          </a:p>
        </p:txBody>
      </p:sp>
    </p:spTree>
    <p:extLst>
      <p:ext uri="{BB962C8B-B14F-4D97-AF65-F5344CB8AC3E}">
        <p14:creationId xmlns:p14="http://schemas.microsoft.com/office/powerpoint/2010/main" val="78186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Physiological </a:t>
            </a: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Solar </a:t>
            </a:r>
            <a:r>
              <a:rPr lang="en-US" dirty="0"/>
              <a:t>injury causes patchy ground color, </a:t>
            </a:r>
            <a:r>
              <a:rPr lang="en-US" dirty="0" smtClean="0"/>
              <a:t>or “bronzing</a:t>
            </a:r>
            <a:r>
              <a:rPr lang="en-US" dirty="0"/>
              <a:t>,” and net discoloration. Severely </a:t>
            </a:r>
            <a:r>
              <a:rPr lang="en-US" dirty="0" smtClean="0"/>
              <a:t>injured tissue </a:t>
            </a:r>
            <a:r>
              <a:rPr lang="en-US" dirty="0"/>
              <a:t>becomes sunken or </a:t>
            </a:r>
            <a:r>
              <a:rPr lang="en-US" dirty="0" smtClean="0"/>
              <a:t>wrinkled </a:t>
            </a:r>
          </a:p>
          <a:p>
            <a:r>
              <a:rPr lang="en-US" dirty="0" smtClean="0"/>
              <a:t>Vein </a:t>
            </a:r>
            <a:r>
              <a:rPr lang="en-US" dirty="0"/>
              <a:t>track browning, a darkening of </a:t>
            </a:r>
            <a:r>
              <a:rPr lang="en-US" dirty="0" smtClean="0"/>
              <a:t>the longitudinal </a:t>
            </a:r>
            <a:r>
              <a:rPr lang="en-US" dirty="0"/>
              <a:t>tracts between netted areas, is </a:t>
            </a:r>
            <a:r>
              <a:rPr lang="en-US" dirty="0" smtClean="0"/>
              <a:t>caused by </a:t>
            </a:r>
            <a:r>
              <a:rPr lang="en-US" dirty="0"/>
              <a:t>exposure to sun or high temperature at </a:t>
            </a:r>
            <a:r>
              <a:rPr lang="en-US" dirty="0" smtClean="0"/>
              <a:t>harvest</a:t>
            </a:r>
          </a:p>
          <a:p>
            <a:r>
              <a:rPr lang="en-US" dirty="0" smtClean="0"/>
              <a:t> </a:t>
            </a:r>
            <a:r>
              <a:rPr lang="en-US" dirty="0"/>
              <a:t>Netted melons are easily </a:t>
            </a:r>
            <a:r>
              <a:rPr lang="en-US" dirty="0" smtClean="0"/>
              <a:t>injured and </a:t>
            </a:r>
            <a:r>
              <a:rPr lang="en-US" dirty="0"/>
              <a:t>should never be dropped more than 60 </a:t>
            </a:r>
            <a:r>
              <a:rPr lang="en-US" dirty="0" smtClean="0"/>
              <a:t>cm (2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Harvest </a:t>
            </a:r>
            <a:r>
              <a:rPr lang="en-US" dirty="0"/>
              <a:t>and packing equipment should </a:t>
            </a:r>
            <a:r>
              <a:rPr lang="en-US" dirty="0" smtClean="0"/>
              <a:t>be padded </a:t>
            </a:r>
            <a:r>
              <a:rPr lang="en-US" dirty="0"/>
              <a:t>to reduce scuffing of </a:t>
            </a:r>
            <a:r>
              <a:rPr lang="en-US" dirty="0" smtClean="0"/>
              <a:t>netting</a:t>
            </a:r>
          </a:p>
          <a:p>
            <a:r>
              <a:rPr lang="en-US" dirty="0" smtClean="0"/>
              <a:t> </a:t>
            </a:r>
            <a:r>
              <a:rPr lang="en-US" dirty="0"/>
              <a:t>Avoidance of wounding </a:t>
            </a:r>
            <a:r>
              <a:rPr lang="en-US" dirty="0" smtClean="0"/>
              <a:t>during handling </a:t>
            </a:r>
            <a:r>
              <a:rPr lang="en-US" dirty="0"/>
              <a:t>(compression, bruising, or scuffing) </a:t>
            </a:r>
            <a:r>
              <a:rPr lang="en-US" dirty="0" smtClean="0"/>
              <a:t>and storage </a:t>
            </a:r>
            <a:r>
              <a:rPr lang="en-US" dirty="0"/>
              <a:t>under recommended conditions </a:t>
            </a:r>
            <a:r>
              <a:rPr lang="en-US" dirty="0" smtClean="0"/>
              <a:t>provides protection </a:t>
            </a:r>
            <a:r>
              <a:rPr lang="en-US" dirty="0"/>
              <a:t>against physical injury and decay. </a:t>
            </a:r>
          </a:p>
        </p:txBody>
      </p:sp>
    </p:spTree>
    <p:extLst>
      <p:ext uri="{BB962C8B-B14F-4D97-AF65-F5344CB8AC3E}">
        <p14:creationId xmlns:p14="http://schemas.microsoft.com/office/powerpoint/2010/main" val="195013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Wastage </a:t>
            </a:r>
            <a:endParaRPr lang="en-US" dirty="0"/>
          </a:p>
        </p:txBody>
      </p:sp>
      <p:pic>
        <p:nvPicPr>
          <p:cNvPr id="5122" name="Picture 2" descr="C:\Users\Dr Sarfaraz Hussain\Desktop\pOST hARVEST fst-508 220319\melon\20160524_154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5458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r Sarfaraz Hussain\Desktop\pOST hARVEST fst-508 220319\melon\20160524_154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7144" y="2659856"/>
            <a:ext cx="4495799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1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Transportation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Melon transportation is done in the baskets of mulberry shoots </a:t>
            </a:r>
          </a:p>
          <a:p>
            <a:r>
              <a:rPr lang="en-US" dirty="0" smtClean="0"/>
              <a:t>Avoid direct loading of the fruit as it becomes the higher risk of mechanical damage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0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Melon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scientific name of melon is </a:t>
            </a:r>
            <a:r>
              <a:rPr lang="en-US" sz="2400" dirty="0" err="1" smtClean="0"/>
              <a:t>cucumis</a:t>
            </a:r>
            <a:r>
              <a:rPr lang="en-US" sz="2400" dirty="0" smtClean="0"/>
              <a:t> </a:t>
            </a:r>
            <a:r>
              <a:rPr lang="en-US" sz="2400" dirty="0" err="1" smtClean="0"/>
              <a:t>melo</a:t>
            </a:r>
            <a:endParaRPr lang="en-US" sz="2400" dirty="0" smtClean="0"/>
          </a:p>
          <a:p>
            <a:r>
              <a:rPr lang="en-US" sz="2400" dirty="0"/>
              <a:t>A </a:t>
            </a:r>
            <a:r>
              <a:rPr lang="en-US" sz="2400" b="1" dirty="0"/>
              <a:t>melon is</a:t>
            </a:r>
            <a:r>
              <a:rPr lang="en-US" sz="2400" dirty="0"/>
              <a:t> any of various plants of the family </a:t>
            </a:r>
            <a:r>
              <a:rPr lang="en-US" sz="2400" dirty="0" err="1"/>
              <a:t>Cucurbitaceae</a:t>
            </a:r>
            <a:r>
              <a:rPr lang="en-US" sz="2400" dirty="0"/>
              <a:t> with sweet edible, fleshy fruit. The word "</a:t>
            </a:r>
            <a:r>
              <a:rPr lang="en-US" sz="2400" b="1" dirty="0"/>
              <a:t>melon</a:t>
            </a:r>
            <a:r>
              <a:rPr lang="en-US" sz="2400" dirty="0"/>
              <a:t>" can refer to either the plant or specifically to the fruit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32797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48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13385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6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Quality Characteristics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Melons must have </a:t>
            </a:r>
            <a:r>
              <a:rPr lang="en-US" dirty="0"/>
              <a:t>sufficient maturity to ensure completion </a:t>
            </a:r>
            <a:r>
              <a:rPr lang="en-US" dirty="0" smtClean="0"/>
              <a:t>of ripening</a:t>
            </a:r>
            <a:r>
              <a:rPr lang="en-US" dirty="0"/>
              <a:t>, sufficient firmness (not soft or wilted</a:t>
            </a:r>
            <a:r>
              <a:rPr lang="en-US" dirty="0" smtClean="0"/>
              <a:t>),shape </a:t>
            </a:r>
            <a:r>
              <a:rPr lang="en-US" dirty="0"/>
              <a:t>and netting characteristic for their </a:t>
            </a:r>
            <a:r>
              <a:rPr lang="en-US" smtClean="0"/>
              <a:t>type, a </a:t>
            </a:r>
            <a:r>
              <a:rPr lang="en-US" dirty="0"/>
              <a:t>stem scar not wet and slippery (wet slip), </a:t>
            </a:r>
            <a:r>
              <a:rPr lang="en-US" dirty="0" smtClean="0"/>
              <a:t>no sunscald </a:t>
            </a:r>
            <a:r>
              <a:rPr lang="en-US" dirty="0"/>
              <a:t>(solar injury), flesh and rind free </a:t>
            </a:r>
            <a:r>
              <a:rPr lang="en-US" dirty="0" smtClean="0"/>
              <a:t>of decay </a:t>
            </a:r>
            <a:r>
              <a:rPr lang="en-US" dirty="0"/>
              <a:t>by fungi or bacteria, and absence of damage</a:t>
            </a:r>
          </a:p>
        </p:txBody>
      </p:sp>
    </p:spTree>
    <p:extLst>
      <p:ext uri="{BB962C8B-B14F-4D97-AF65-F5344CB8AC3E}">
        <p14:creationId xmlns:p14="http://schemas.microsoft.com/office/powerpoint/2010/main" val="1897415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and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liquid </a:t>
            </a:r>
            <a:r>
              <a:rPr lang="en-US" dirty="0"/>
              <a:t>in the seed cavity, hail injury, surface mold, aphid honeydew, scars, cracks, ground spot rind disorders, bruises, and mechanical damage.</a:t>
            </a:r>
          </a:p>
        </p:txBody>
      </p:sp>
    </p:spTree>
    <p:extLst>
      <p:ext uri="{BB962C8B-B14F-4D97-AF65-F5344CB8AC3E}">
        <p14:creationId xmlns:p14="http://schemas.microsoft.com/office/powerpoint/2010/main" val="169672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Stem separation and background rind color are used to indicate acceptable maturity for harvest. As netted melons begin to ripen, a separation layer, or abscission zone, develops at the point where the stem attaches to the </a:t>
            </a:r>
            <a:r>
              <a:rPr lang="en-US" dirty="0" smtClean="0"/>
              <a:t>fruit</a:t>
            </a:r>
          </a:p>
          <a:p>
            <a:r>
              <a:rPr lang="en-US" dirty="0"/>
              <a:t>commercially harvested when half of the stem has separated from the melon </a:t>
            </a:r>
            <a:endParaRPr lang="en-US" dirty="0" smtClean="0"/>
          </a:p>
          <a:p>
            <a:r>
              <a:rPr lang="en-US" dirty="0"/>
              <a:t>If picked at proper maturity, netted melons will continue to soften and become more aromatic after harvest</a:t>
            </a:r>
          </a:p>
        </p:txBody>
      </p:sp>
    </p:spTree>
    <p:extLst>
      <p:ext uri="{BB962C8B-B14F-4D97-AF65-F5344CB8AC3E}">
        <p14:creationId xmlns:p14="http://schemas.microsoft.com/office/powerpoint/2010/main" val="159657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collection</a:t>
            </a:r>
            <a:endParaRPr lang="en-US" dirty="0"/>
          </a:p>
        </p:txBody>
      </p:sp>
      <p:pic>
        <p:nvPicPr>
          <p:cNvPr id="3074" name="Picture 2" descr="C:\Users\Dr Sarfaraz Hussain\Desktop\pOST hARVEST fst-508 220319\melon\20160524_152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319" y="2689696"/>
            <a:ext cx="4566313" cy="25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r Sarfaraz Hussain\Desktop\pOST hARVEST fst-508 220319\melon\20160524_152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9880" y="2685531"/>
            <a:ext cx="4532860" cy="2514599"/>
          </a:xfrm>
          <a:prstGeom prst="rect">
            <a:avLst/>
          </a:prstGeom>
          <a:noFill/>
          <a:ln>
            <a:solidFill>
              <a:schemeClr val="accent1">
                <a:alpha val="86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4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Precooling to a fruit center temperature of 10</a:t>
            </a:r>
          </a:p>
          <a:p>
            <a:r>
              <a:rPr lang="en-US" dirty="0"/>
              <a:t>to 15 °C (50 to 59 °F) soon after harvest </a:t>
            </a:r>
            <a:r>
              <a:rPr lang="en-US" dirty="0" smtClean="0"/>
              <a:t>is recommended </a:t>
            </a:r>
            <a:r>
              <a:rPr lang="en-US" dirty="0"/>
              <a:t>to delay ripening and retain </a:t>
            </a:r>
            <a:r>
              <a:rPr lang="en-US" dirty="0" smtClean="0"/>
              <a:t>sugar content</a:t>
            </a:r>
            <a:r>
              <a:rPr lang="en-US" dirty="0"/>
              <a:t>. </a:t>
            </a:r>
            <a:r>
              <a:rPr lang="en-US" dirty="0" smtClean="0"/>
              <a:t>Hydro cooling</a:t>
            </a:r>
            <a:r>
              <a:rPr lang="en-US" dirty="0"/>
              <a:t>, forced-air cooling, </a:t>
            </a:r>
            <a:r>
              <a:rPr lang="en-US" dirty="0" smtClean="0"/>
              <a:t>and top-icing </a:t>
            </a:r>
            <a:r>
              <a:rPr lang="en-US" dirty="0"/>
              <a:t>are acceptable, but </a:t>
            </a:r>
            <a:r>
              <a:rPr lang="en-US" dirty="0" smtClean="0"/>
              <a:t>hydro cooling </a:t>
            </a:r>
            <a:r>
              <a:rPr lang="en-US" dirty="0"/>
              <a:t>is </a:t>
            </a:r>
            <a:r>
              <a:rPr lang="en-US" dirty="0" smtClean="0"/>
              <a:t>most efficient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2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washing</a:t>
            </a:r>
            <a:endParaRPr lang="en-US" dirty="0"/>
          </a:p>
        </p:txBody>
      </p:sp>
      <p:pic>
        <p:nvPicPr>
          <p:cNvPr id="4098" name="Picture 2" descr="C:\Users\Dr Sarfaraz Hussain\Desktop\pOST hARVEST fst-508 220319\melon\20160524_152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4000" y="2349500"/>
            <a:ext cx="447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r Sarfaraz Hussain\Desktop\pOST hARVEST fst-508 220319\melon\20160524_154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9631" y="-17014032"/>
            <a:ext cx="8458201" cy="62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r Sarfaraz Hussain\Desktop\pOST hARVEST fst-508 220319\melon\20160524_154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7629525"/>
            <a:ext cx="4471416" cy="25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r Sarfaraz Hussain\Desktop\pOST hARVEST fst-508 220319\melon\20160524_154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7629525"/>
            <a:ext cx="4470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r Sarfaraz Hussain\Desktop\pOST hARVEST fst-508 220319\melon\20160524_1546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64842" y="2431257"/>
            <a:ext cx="4495801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1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654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Melon </vt:lpstr>
      <vt:lpstr>Melon</vt:lpstr>
      <vt:lpstr>PowerPoint Presentation</vt:lpstr>
      <vt:lpstr>Quality Characteristics</vt:lpstr>
      <vt:lpstr>Damage and decay</vt:lpstr>
      <vt:lpstr>Maturity indices</vt:lpstr>
      <vt:lpstr>Field collection</vt:lpstr>
      <vt:lpstr>Pre cooling</vt:lpstr>
      <vt:lpstr>Field washing</vt:lpstr>
      <vt:lpstr>Optimum Storage Conditions </vt:lpstr>
      <vt:lpstr>Controlled Atmosphere Considerations</vt:lpstr>
      <vt:lpstr>Ethylene Production and Sensitivity</vt:lpstr>
      <vt:lpstr>Physiological Disorders</vt:lpstr>
      <vt:lpstr>Wastage </vt:lpstr>
      <vt:lpstr>Transportation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Melon </dc:title>
  <dc:creator>Dr Sarfaraz Hussain</dc:creator>
  <cp:lastModifiedBy>Dr Sarfaraz Hussain</cp:lastModifiedBy>
  <cp:revision>35</cp:revision>
  <dcterms:created xsi:type="dcterms:W3CDTF">2006-08-16T00:00:00Z</dcterms:created>
  <dcterms:modified xsi:type="dcterms:W3CDTF">2020-05-02T09:15:38Z</dcterms:modified>
</cp:coreProperties>
</file>