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57" r:id="rId3"/>
    <p:sldId id="28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7" r:id="rId18"/>
    <p:sldId id="278" r:id="rId19"/>
    <p:sldId id="279" r:id="rId20"/>
    <p:sldId id="280" r:id="rId21"/>
    <p:sldId id="281" r:id="rId22"/>
    <p:sldId id="283" r:id="rId23"/>
    <p:sldId id="284" r:id="rId24"/>
    <p:sldId id="270"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55606-517D-4701-81CF-BA318C9E3468}"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F03F9-FCAF-4F42-B639-BFCE1AE90EA3}" type="slidenum">
              <a:rPr lang="en-US" smtClean="0"/>
              <a:t>‹#›</a:t>
            </a:fld>
            <a:endParaRPr lang="en-US"/>
          </a:p>
        </p:txBody>
      </p:sp>
    </p:spTree>
    <p:extLst>
      <p:ext uri="{BB962C8B-B14F-4D97-AF65-F5344CB8AC3E}">
        <p14:creationId xmlns:p14="http://schemas.microsoft.com/office/powerpoint/2010/main" val="410813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F03F9-FCAF-4F42-B639-BFCE1AE90EA3}" type="slidenum">
              <a:rPr lang="en-US" smtClean="0"/>
              <a:t>10</a:t>
            </a:fld>
            <a:endParaRPr lang="en-US"/>
          </a:p>
        </p:txBody>
      </p:sp>
    </p:spTree>
    <p:extLst>
      <p:ext uri="{BB962C8B-B14F-4D97-AF65-F5344CB8AC3E}">
        <p14:creationId xmlns:p14="http://schemas.microsoft.com/office/powerpoint/2010/main" val="41958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F03F9-FCAF-4F42-B639-BFCE1AE90EA3}" type="slidenum">
              <a:rPr lang="en-US" smtClean="0"/>
              <a:t>26</a:t>
            </a:fld>
            <a:endParaRPr lang="en-US"/>
          </a:p>
        </p:txBody>
      </p:sp>
    </p:spTree>
    <p:extLst>
      <p:ext uri="{BB962C8B-B14F-4D97-AF65-F5344CB8AC3E}">
        <p14:creationId xmlns:p14="http://schemas.microsoft.com/office/powerpoint/2010/main" val="370988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249905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D5AF7-B869-4E0D-8E18-C168C2EA8400}"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44692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89513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382907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1180491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3291959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317362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27534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401688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153408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5AF7-B869-4E0D-8E18-C168C2EA8400}"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29281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6D5AF7-B869-4E0D-8E18-C168C2EA8400}"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104508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6D5AF7-B869-4E0D-8E18-C168C2EA8400}"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142331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6D5AF7-B869-4E0D-8E18-C168C2EA8400}"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358816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D5AF7-B869-4E0D-8E18-C168C2EA8400}"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288576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D5AF7-B869-4E0D-8E18-C168C2EA8400}"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313139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D5AF7-B869-4E0D-8E18-C168C2EA8400}"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6850B-08C2-44E7-8B78-6D6BD27A75A3}" type="slidenum">
              <a:rPr lang="en-US" smtClean="0"/>
              <a:t>‹#›</a:t>
            </a:fld>
            <a:endParaRPr lang="en-US"/>
          </a:p>
        </p:txBody>
      </p:sp>
    </p:spTree>
    <p:extLst>
      <p:ext uri="{BB962C8B-B14F-4D97-AF65-F5344CB8AC3E}">
        <p14:creationId xmlns:p14="http://schemas.microsoft.com/office/powerpoint/2010/main" val="204353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6D5AF7-B869-4E0D-8E18-C168C2EA8400}" type="datetimeFigureOut">
              <a:rPr lang="en-US" smtClean="0"/>
              <a:t>2/21/2020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76850B-08C2-44E7-8B78-6D6BD27A75A3}" type="slidenum">
              <a:rPr lang="en-US" smtClean="0"/>
              <a:t>‹#›</a:t>
            </a:fld>
            <a:endParaRPr lang="en-US"/>
          </a:p>
        </p:txBody>
      </p:sp>
    </p:spTree>
    <p:extLst>
      <p:ext uri="{BB962C8B-B14F-4D97-AF65-F5344CB8AC3E}">
        <p14:creationId xmlns:p14="http://schemas.microsoft.com/office/powerpoint/2010/main" val="40069418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4 </a:t>
            </a:r>
            <a:endParaRPr lang="en-US" dirty="0"/>
          </a:p>
        </p:txBody>
      </p:sp>
      <p:sp>
        <p:nvSpPr>
          <p:cNvPr id="3" name="Subtitle 2"/>
          <p:cNvSpPr>
            <a:spLocks noGrp="1"/>
          </p:cNvSpPr>
          <p:nvPr>
            <p:ph type="subTitle" idx="1"/>
          </p:nvPr>
        </p:nvSpPr>
        <p:spPr/>
        <p:txBody>
          <a:bodyPr>
            <a:normAutofit fontScale="77500" lnSpcReduction="20000"/>
          </a:bodyPr>
          <a:lstStyle/>
          <a:p>
            <a:pPr algn="just"/>
            <a:r>
              <a:rPr lang="en-US" dirty="0"/>
              <a:t>Introduction of PM Tools, PMI‘s Knowledge Areas, Technical Fundamentals in SPM, Lifecycle Relationships, Classic Mistakes Product-Process-Peoples-Technology Mistakes PMI Framework, PMI Process Groups: Process Initiating Process Group, Planning Process </a:t>
            </a:r>
            <a:r>
              <a:rPr lang="en-US" dirty="0" err="1"/>
              <a:t>Process</a:t>
            </a:r>
            <a:r>
              <a:rPr lang="en-US" dirty="0"/>
              <a:t> Group, Executing Process, Process Monitoring and controlling, Closing Process Group, Project Charter, Statement of Work</a:t>
            </a:r>
          </a:p>
        </p:txBody>
      </p:sp>
    </p:spTree>
    <p:extLst>
      <p:ext uri="{BB962C8B-B14F-4D97-AF65-F5344CB8AC3E}">
        <p14:creationId xmlns:p14="http://schemas.microsoft.com/office/powerpoint/2010/main" val="63657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1510" y="1262742"/>
            <a:ext cx="10018713" cy="3124201"/>
          </a:xfrm>
        </p:spPr>
        <p:txBody>
          <a:bodyPr/>
          <a:lstStyle/>
          <a:p>
            <a:pPr marL="0" indent="0">
              <a:buNone/>
            </a:pPr>
            <a:r>
              <a:rPr lang="en-US" dirty="0" smtClean="0"/>
              <a:t>• Insufficient management controls</a:t>
            </a:r>
          </a:p>
          <a:p>
            <a:pPr marL="0" indent="0">
              <a:buNone/>
            </a:pPr>
            <a:r>
              <a:rPr lang="en-US" dirty="0" smtClean="0"/>
              <a:t>• Omitting necessary tasks from estimates</a:t>
            </a:r>
          </a:p>
          <a:p>
            <a:pPr marL="0" indent="0">
              <a:buNone/>
            </a:pPr>
            <a:r>
              <a:rPr lang="en-US" dirty="0" smtClean="0"/>
              <a:t>• Planning to catch-up later</a:t>
            </a:r>
          </a:p>
          <a:p>
            <a:pPr marL="0" indent="0">
              <a:buNone/>
            </a:pPr>
            <a:r>
              <a:rPr lang="en-US" dirty="0" smtClean="0"/>
              <a:t>• Code-like-hell programming</a:t>
            </a:r>
            <a:endParaRPr lang="en-US" dirty="0"/>
          </a:p>
        </p:txBody>
      </p:sp>
    </p:spTree>
    <p:extLst>
      <p:ext uri="{BB962C8B-B14F-4D97-AF65-F5344CB8AC3E}">
        <p14:creationId xmlns:p14="http://schemas.microsoft.com/office/powerpoint/2010/main" val="74457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Product-Related Mistakes</a:t>
            </a:r>
            <a:endParaRPr lang="en-US" dirty="0"/>
          </a:p>
        </p:txBody>
      </p:sp>
      <p:sp>
        <p:nvSpPr>
          <p:cNvPr id="3" name="Content Placeholder 2"/>
          <p:cNvSpPr>
            <a:spLocks noGrp="1"/>
          </p:cNvSpPr>
          <p:nvPr>
            <p:ph idx="1"/>
          </p:nvPr>
        </p:nvSpPr>
        <p:spPr>
          <a:xfrm>
            <a:off x="1593167" y="2438399"/>
            <a:ext cx="10018713" cy="3124201"/>
          </a:xfrm>
        </p:spPr>
        <p:txBody>
          <a:bodyPr>
            <a:noAutofit/>
          </a:bodyPr>
          <a:lstStyle/>
          <a:p>
            <a:pPr marL="0" indent="0">
              <a:buNone/>
            </a:pPr>
            <a:r>
              <a:rPr lang="en-US" sz="1800" dirty="0" smtClean="0"/>
              <a:t>• Requirements gold-plating (</a:t>
            </a:r>
            <a:r>
              <a:rPr lang="en-US" sz="1800" b="1" dirty="0"/>
              <a:t>Gold plating</a:t>
            </a:r>
            <a:r>
              <a:rPr lang="en-US" sz="1800" dirty="0"/>
              <a:t> refers to adding the extra features that were not part of the product </a:t>
            </a:r>
            <a:r>
              <a:rPr lang="en-US" sz="1800" dirty="0" smtClean="0"/>
              <a:t>scope)</a:t>
            </a:r>
          </a:p>
          <a:p>
            <a:r>
              <a:rPr lang="en-US" sz="1800" dirty="0" smtClean="0"/>
              <a:t>Gilding the lily (</a:t>
            </a:r>
            <a:r>
              <a:rPr lang="en-US" sz="1800" dirty="0"/>
              <a:t>to attempt to improve something that is already fine the way it </a:t>
            </a:r>
            <a:r>
              <a:rPr lang="en-US" sz="1800" dirty="0" smtClean="0"/>
              <a:t>is)</a:t>
            </a:r>
          </a:p>
          <a:p>
            <a:pPr marL="0" indent="0">
              <a:buNone/>
            </a:pPr>
            <a:r>
              <a:rPr lang="en-US" sz="1800" dirty="0" smtClean="0"/>
              <a:t>• Feature creep (</a:t>
            </a:r>
            <a:r>
              <a:rPr lang="en-US" sz="1800" dirty="0"/>
              <a:t>is a tendency for product or project requirements to increase during development beyond those originally foreseen</a:t>
            </a:r>
            <a:r>
              <a:rPr lang="en-US" sz="1800" dirty="0" smtClean="0"/>
              <a:t>.)</a:t>
            </a:r>
          </a:p>
          <a:p>
            <a:pPr marL="0" indent="0">
              <a:buNone/>
            </a:pPr>
            <a:r>
              <a:rPr lang="en-US" sz="1800" dirty="0" smtClean="0"/>
              <a:t>• Developer gold-plating (after </a:t>
            </a:r>
            <a:r>
              <a:rPr lang="en-US" sz="1800" dirty="0"/>
              <a:t>having met the requirements, the project manager or the </a:t>
            </a:r>
            <a:r>
              <a:rPr lang="en-US" sz="1800" b="1" dirty="0"/>
              <a:t>developer</a:t>
            </a:r>
            <a:r>
              <a:rPr lang="en-US" sz="1800" dirty="0"/>
              <a:t> works on further enhancing the </a:t>
            </a:r>
            <a:r>
              <a:rPr lang="en-US" sz="1800" dirty="0" smtClean="0"/>
              <a:t>product)</a:t>
            </a:r>
          </a:p>
          <a:p>
            <a:pPr marL="0" indent="0">
              <a:buNone/>
            </a:pPr>
            <a:r>
              <a:rPr lang="en-US" sz="1800" dirty="0" smtClean="0"/>
              <a:t>• Push-me, pull-me negotiation (</a:t>
            </a:r>
            <a:r>
              <a:rPr lang="en-US" sz="1800" dirty="0"/>
              <a:t>Some managers approve a schedule slip on a project that is progressing more slowly than expected and then add in additional new tasks after the schedule change to make the schedule wrong again </a:t>
            </a:r>
            <a:endParaRPr lang="en-US" sz="1800" dirty="0" smtClean="0"/>
          </a:p>
          <a:p>
            <a:pPr marL="0" indent="0">
              <a:buNone/>
            </a:pPr>
            <a:r>
              <a:rPr lang="en-US" sz="1800" dirty="0" smtClean="0"/>
              <a:t>• Research-oriented development</a:t>
            </a:r>
            <a:endParaRPr lang="en-US" sz="1800" dirty="0"/>
          </a:p>
        </p:txBody>
      </p:sp>
    </p:spTree>
    <p:extLst>
      <p:ext uri="{BB962C8B-B14F-4D97-AF65-F5344CB8AC3E}">
        <p14:creationId xmlns:p14="http://schemas.microsoft.com/office/powerpoint/2010/main" val="374483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Technology-Related Mistakes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Silver-bullet syndrome (</a:t>
            </a:r>
            <a:r>
              <a:rPr lang="en-US" dirty="0"/>
              <a:t>is the belief that the next big change in tools, resources or procedures will miraculously or magically solve all of an organization's </a:t>
            </a:r>
            <a:r>
              <a:rPr lang="en-US" dirty="0" smtClean="0"/>
              <a:t>problems)</a:t>
            </a:r>
          </a:p>
          <a:p>
            <a:pPr marL="0" indent="0">
              <a:buNone/>
            </a:pPr>
            <a:r>
              <a:rPr lang="en-US" dirty="0" smtClean="0"/>
              <a:t>• Overestimated savings from new tools and  methods</a:t>
            </a:r>
          </a:p>
          <a:p>
            <a:pPr marL="0" indent="0">
              <a:buNone/>
            </a:pPr>
            <a:r>
              <a:rPr lang="en-US" dirty="0" smtClean="0"/>
              <a:t>• Switching tools in mid-project</a:t>
            </a:r>
          </a:p>
          <a:p>
            <a:pPr marL="0" indent="0">
              <a:buNone/>
            </a:pPr>
            <a:r>
              <a:rPr lang="en-US" dirty="0" smtClean="0"/>
              <a:t>• Lack of automated source-code control</a:t>
            </a:r>
            <a:endParaRPr lang="en-US" dirty="0"/>
          </a:p>
        </p:txBody>
      </p:sp>
    </p:spTree>
    <p:extLst>
      <p:ext uri="{BB962C8B-B14F-4D97-AF65-F5344CB8AC3E}">
        <p14:creationId xmlns:p14="http://schemas.microsoft.com/office/powerpoint/2010/main" val="56906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Five Traditional Process Groups</a:t>
            </a:r>
            <a:endParaRPr lang="en-US" dirty="0"/>
          </a:p>
        </p:txBody>
      </p:sp>
      <p:pic>
        <p:nvPicPr>
          <p:cNvPr id="1026" name="Picture 2" descr="5 Process Grou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7511" y="1926205"/>
            <a:ext cx="3860346" cy="38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3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57967" y="-136072"/>
            <a:ext cx="9118147" cy="6791447"/>
          </a:xfrm>
          <a:prstGeom prst="rect">
            <a:avLst/>
          </a:prstGeom>
        </p:spPr>
      </p:pic>
    </p:spTree>
    <p:extLst>
      <p:ext uri="{BB962C8B-B14F-4D97-AF65-F5344CB8AC3E}">
        <p14:creationId xmlns:p14="http://schemas.microsoft.com/office/powerpoint/2010/main" val="142742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5809" y="1201511"/>
            <a:ext cx="8982075" cy="4650294"/>
          </a:xfrm>
          <a:prstGeom prst="rect">
            <a:avLst/>
          </a:prstGeom>
        </p:spPr>
      </p:pic>
    </p:spTree>
    <p:extLst>
      <p:ext uri="{BB962C8B-B14F-4D97-AF65-F5344CB8AC3E}">
        <p14:creationId xmlns:p14="http://schemas.microsoft.com/office/powerpoint/2010/main" val="357512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8726" y="214314"/>
            <a:ext cx="10018713" cy="1752599"/>
          </a:xfrm>
        </p:spPr>
        <p:txBody>
          <a:bodyPr/>
          <a:lstStyle/>
          <a:p>
            <a:r>
              <a:rPr lang="en-US" dirty="0" smtClean="0"/>
              <a:t>Project Pre-initiation</a:t>
            </a:r>
            <a:endParaRPr lang="en-US" dirty="0"/>
          </a:p>
        </p:txBody>
      </p:sp>
      <p:sp>
        <p:nvSpPr>
          <p:cNvPr id="2" name="Content Placeholder 1"/>
          <p:cNvSpPr>
            <a:spLocks noGrp="1"/>
          </p:cNvSpPr>
          <p:nvPr>
            <p:ph idx="1"/>
          </p:nvPr>
        </p:nvSpPr>
        <p:spPr>
          <a:xfrm>
            <a:off x="1665514" y="1812018"/>
            <a:ext cx="8915400" cy="4525962"/>
          </a:xfrm>
        </p:spPr>
        <p:txBody>
          <a:bodyPr>
            <a:normAutofit lnSpcReduction="10000"/>
          </a:bodyPr>
          <a:lstStyle/>
          <a:p>
            <a:r>
              <a:rPr lang="en-US" dirty="0" smtClean="0"/>
              <a:t>It is good practice to lay the groundwork for a project before it officially starts</a:t>
            </a:r>
          </a:p>
          <a:p>
            <a:r>
              <a:rPr lang="en-US" dirty="0" smtClean="0"/>
              <a:t>Senior managers often perform several pre-initiation tasks, including the following:</a:t>
            </a:r>
          </a:p>
          <a:p>
            <a:pPr lvl="1"/>
            <a:r>
              <a:rPr lang="en-US" sz="2000" dirty="0"/>
              <a:t>Determine the scope, time, and cost constraints for the project</a:t>
            </a:r>
          </a:p>
          <a:p>
            <a:pPr lvl="1"/>
            <a:r>
              <a:rPr lang="en-US" sz="2000" dirty="0"/>
              <a:t>Identify the project sponsor</a:t>
            </a:r>
          </a:p>
          <a:p>
            <a:pPr lvl="1"/>
            <a:r>
              <a:rPr lang="en-US" sz="2000" dirty="0"/>
              <a:t>Select the project manager</a:t>
            </a:r>
          </a:p>
          <a:p>
            <a:pPr lvl="1"/>
            <a:r>
              <a:rPr lang="en-US" sz="2000" dirty="0"/>
              <a:t>Develop a business case for a project (see Table 3-2 for an example)</a:t>
            </a:r>
          </a:p>
          <a:p>
            <a:pPr lvl="1"/>
            <a:r>
              <a:rPr lang="en-US" sz="2000" dirty="0"/>
              <a:t>Meet with the project manager to review the process and expectations for managing the project</a:t>
            </a:r>
          </a:p>
          <a:p>
            <a:pPr lvl="1"/>
            <a:r>
              <a:rPr lang="en-US" sz="2000" dirty="0"/>
              <a:t>Determine if the project should be divided into two or more smaller projects</a:t>
            </a:r>
          </a:p>
          <a:p>
            <a:pPr lvl="1"/>
            <a:endParaRPr lang="en-US" dirty="0" smtClean="0"/>
          </a:p>
          <a:p>
            <a:endParaRPr lang="en-US" dirty="0"/>
          </a:p>
        </p:txBody>
      </p:sp>
      <p:sp>
        <p:nvSpPr>
          <p:cNvPr id="5" name="Footer Placeholder 4"/>
          <p:cNvSpPr>
            <a:spLocks noGrp="1"/>
          </p:cNvSpPr>
          <p:nvPr>
            <p:ph type="ftr" sz="quarter" idx="11"/>
          </p:nvPr>
        </p:nvSpPr>
        <p:spPr>
          <a:xfrm>
            <a:off x="1524000" y="6492876"/>
            <a:ext cx="2362200" cy="365125"/>
          </a:xfrm>
        </p:spPr>
        <p:txBody>
          <a:bodyPr/>
          <a:lstStyle/>
          <a:p>
            <a:r>
              <a:rPr lang="en-US" smtClean="0"/>
              <a:t>Information Technology Project Management, Eighth Edition</a:t>
            </a:r>
            <a:endParaRPr lang="en-US" dirty="0"/>
          </a:p>
        </p:txBody>
      </p:sp>
      <p:sp>
        <p:nvSpPr>
          <p:cNvPr id="4" name="Slide Number Placeholder 3"/>
          <p:cNvSpPr>
            <a:spLocks noGrp="1"/>
          </p:cNvSpPr>
          <p:nvPr>
            <p:ph type="sldNum" sz="quarter" idx="12"/>
          </p:nvPr>
        </p:nvSpPr>
        <p:spPr/>
        <p:txBody>
          <a:bodyPr/>
          <a:lstStyle/>
          <a:p>
            <a:pPr>
              <a:defRPr/>
            </a:pPr>
            <a:fld id="{AEAD0689-3C8F-4F33-9924-B2EDADDE0827}" type="slidenum">
              <a:rPr lang="en-US" smtClean="0"/>
              <a:pPr>
                <a:defRPr/>
              </a:pPr>
              <a:t>16</a:t>
            </a:fld>
            <a:endParaRPr lang="en-US" dirty="0"/>
          </a:p>
        </p:txBody>
      </p:sp>
    </p:spTree>
    <p:extLst>
      <p:ext uri="{BB962C8B-B14F-4D97-AF65-F5344CB8AC3E}">
        <p14:creationId xmlns:p14="http://schemas.microsoft.com/office/powerpoint/2010/main" val="373413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828800" y="228600"/>
            <a:ext cx="8534400" cy="914400"/>
          </a:xfrm>
        </p:spPr>
        <p:txBody>
          <a:bodyPr/>
          <a:lstStyle/>
          <a:p>
            <a:r>
              <a:rPr lang="en-US" dirty="0" smtClean="0"/>
              <a:t>Project Planning</a:t>
            </a:r>
          </a:p>
        </p:txBody>
      </p:sp>
      <p:sp>
        <p:nvSpPr>
          <p:cNvPr id="23557" name="Rectangle 3"/>
          <p:cNvSpPr>
            <a:spLocks noGrp="1" noChangeArrowheads="1"/>
          </p:cNvSpPr>
          <p:nvPr>
            <p:ph idx="1"/>
          </p:nvPr>
        </p:nvSpPr>
        <p:spPr>
          <a:xfrm>
            <a:off x="1905000" y="1066800"/>
            <a:ext cx="8458200" cy="4572000"/>
          </a:xfrm>
        </p:spPr>
        <p:txBody>
          <a:bodyPr>
            <a:normAutofit/>
          </a:bodyPr>
          <a:lstStyle/>
          <a:p>
            <a:pPr>
              <a:lnSpc>
                <a:spcPct val="90000"/>
              </a:lnSpc>
            </a:pPr>
            <a:r>
              <a:rPr lang="en-US" dirty="0" smtClean="0"/>
              <a:t>The main purpose of project planning is to </a:t>
            </a:r>
            <a:r>
              <a:rPr lang="en-US" i="1" dirty="0" smtClean="0"/>
              <a:t>guide execution</a:t>
            </a:r>
          </a:p>
          <a:p>
            <a:pPr>
              <a:lnSpc>
                <a:spcPct val="90000"/>
              </a:lnSpc>
            </a:pPr>
            <a:r>
              <a:rPr lang="en-US" dirty="0" smtClean="0"/>
              <a:t>Every knowledge area includes planning information (see Table 3-7 on pages 98-99)</a:t>
            </a:r>
          </a:p>
          <a:p>
            <a:pPr>
              <a:lnSpc>
                <a:spcPct val="90000"/>
              </a:lnSpc>
            </a:pPr>
            <a:r>
              <a:rPr lang="en-US" dirty="0" smtClean="0"/>
              <a:t>Key outputs included in the JWD project include:</a:t>
            </a:r>
          </a:p>
          <a:p>
            <a:pPr lvl="1">
              <a:lnSpc>
                <a:spcPct val="90000"/>
              </a:lnSpc>
            </a:pPr>
            <a:r>
              <a:rPr lang="en-US" dirty="0" smtClean="0"/>
              <a:t>A team contract</a:t>
            </a:r>
          </a:p>
          <a:p>
            <a:pPr lvl="1">
              <a:lnSpc>
                <a:spcPct val="90000"/>
              </a:lnSpc>
            </a:pPr>
            <a:r>
              <a:rPr lang="en-US" dirty="0" smtClean="0"/>
              <a:t>A project scope statement</a:t>
            </a:r>
          </a:p>
          <a:p>
            <a:pPr lvl="1">
              <a:lnSpc>
                <a:spcPct val="90000"/>
              </a:lnSpc>
            </a:pPr>
            <a:r>
              <a:rPr lang="en-US" dirty="0" smtClean="0"/>
              <a:t>A work breakdown structure (WBS)</a:t>
            </a:r>
          </a:p>
          <a:p>
            <a:pPr lvl="1">
              <a:lnSpc>
                <a:spcPct val="90000"/>
              </a:lnSpc>
            </a:pPr>
            <a:r>
              <a:rPr lang="en-US" dirty="0" smtClean="0"/>
              <a:t>A project schedule, in the form of a Gantt chart with all dependencies and resources entered</a:t>
            </a:r>
          </a:p>
          <a:p>
            <a:pPr lvl="1">
              <a:lnSpc>
                <a:spcPct val="90000"/>
              </a:lnSpc>
            </a:pPr>
            <a:r>
              <a:rPr lang="en-US" dirty="0" smtClean="0"/>
              <a:t>A list of prioritized risks (part of a risk register)</a:t>
            </a:r>
          </a:p>
          <a:p>
            <a:pPr>
              <a:lnSpc>
                <a:spcPct val="90000"/>
              </a:lnSpc>
            </a:pPr>
            <a:r>
              <a:rPr lang="en-US" dirty="0" smtClean="0"/>
              <a:t>See sample documents starting on p. 101</a:t>
            </a:r>
          </a:p>
        </p:txBody>
      </p:sp>
      <p:sp>
        <p:nvSpPr>
          <p:cNvPr id="23554" name="Footer Placeholder 3"/>
          <p:cNvSpPr>
            <a:spLocks noGrp="1"/>
          </p:cNvSpPr>
          <p:nvPr>
            <p:ph type="ftr" sz="quarter" idx="11"/>
          </p:nvPr>
        </p:nvSpPr>
        <p:spPr bwMode="auto">
          <a:xfrm>
            <a:off x="1524000" y="6492876"/>
            <a:ext cx="2590800" cy="365125"/>
          </a:xfrm>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476446FF-E348-496B-AE9F-4CFBB14A8659}" type="slidenum">
              <a:rPr lang="en-US"/>
              <a:pPr>
                <a:defRPr/>
              </a:pPr>
              <a:t>17</a:t>
            </a:fld>
            <a:endParaRPr lang="en-US" dirty="0"/>
          </a:p>
        </p:txBody>
      </p:sp>
    </p:spTree>
    <p:extLst>
      <p:ext uri="{BB962C8B-B14F-4D97-AF65-F5344CB8AC3E}">
        <p14:creationId xmlns:p14="http://schemas.microsoft.com/office/powerpoint/2010/main" val="381036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3600" dirty="0"/>
              <a:t>Figure 3-4. JWD Consulting Intranet Site Project Baseline Gantt Chart</a:t>
            </a:r>
          </a:p>
        </p:txBody>
      </p:sp>
      <p:sp>
        <p:nvSpPr>
          <p:cNvPr id="7" name="Footer Placeholder 6"/>
          <p:cNvSpPr>
            <a:spLocks noGrp="1"/>
          </p:cNvSpPr>
          <p:nvPr>
            <p:ph type="ftr" sz="quarter" idx="11"/>
          </p:nvPr>
        </p:nvSpPr>
        <p:spPr>
          <a:xfrm>
            <a:off x="1524000" y="6492876"/>
            <a:ext cx="2362200" cy="365125"/>
          </a:xfrm>
        </p:spPr>
        <p:txBody>
          <a:body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p>
            <a:pPr>
              <a:defRPr/>
            </a:pPr>
            <a:fld id="{C796DE11-80E7-4489-BDD7-4B19D01BE34D}" type="slidenum">
              <a:rPr lang="en-US" smtClean="0"/>
              <a:pPr>
                <a:defRPr/>
              </a:pPr>
              <a:t>18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258" y="2120497"/>
            <a:ext cx="8915399" cy="4064536"/>
          </a:xfrm>
          <a:prstGeom prst="rect">
            <a:avLst/>
          </a:prstGeom>
        </p:spPr>
      </p:pic>
    </p:spTree>
    <p:extLst>
      <p:ext uri="{BB962C8B-B14F-4D97-AF65-F5344CB8AC3E}">
        <p14:creationId xmlns:p14="http://schemas.microsoft.com/office/powerpoint/2010/main" val="200682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1905000" y="274638"/>
            <a:ext cx="8305800" cy="792162"/>
          </a:xfrm>
        </p:spPr>
        <p:txBody>
          <a:bodyPr>
            <a:normAutofit/>
          </a:bodyPr>
          <a:lstStyle/>
          <a:p>
            <a:r>
              <a:rPr lang="en-US" dirty="0" smtClean="0"/>
              <a:t>Table. 3-10. List of Prioritized Risks</a:t>
            </a:r>
          </a:p>
        </p:txBody>
      </p:sp>
      <p:sp>
        <p:nvSpPr>
          <p:cNvPr id="25602" name="Footer Placeholder 3"/>
          <p:cNvSpPr>
            <a:spLocks noGrp="1"/>
          </p:cNvSpPr>
          <p:nvPr>
            <p:ph type="ftr" sz="quarter" idx="11"/>
          </p:nvPr>
        </p:nvSpPr>
        <p:spPr bwMode="auto">
          <a:xfrm>
            <a:off x="1524000" y="6492876"/>
            <a:ext cx="2590800" cy="365125"/>
          </a:xfrm>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7A0A30AB-D70B-42B2-ADEA-06E774E5A2E9}" type="slidenum">
              <a:rPr lang="en-US"/>
              <a:pPr>
                <a:defRPr/>
              </a:pPr>
              <a:t>19</a:t>
            </a:fld>
            <a:endParaRPr lang="en-US" dirty="0"/>
          </a:p>
        </p:txBody>
      </p:sp>
      <p:pic>
        <p:nvPicPr>
          <p:cNvPr id="25605" name="Picture 7" descr="Tbl03-08"/>
          <p:cNvPicPr>
            <a:picLocks noChangeAspect="1" noChangeArrowheads="1"/>
          </p:cNvPicPr>
          <p:nvPr/>
        </p:nvPicPr>
        <p:blipFill>
          <a:blip r:embed="rId2"/>
          <a:srcRect t="5035"/>
          <a:stretch>
            <a:fillRect/>
          </a:stretch>
        </p:blipFill>
        <p:spPr bwMode="auto">
          <a:xfrm>
            <a:off x="1905000" y="1393371"/>
            <a:ext cx="8763000" cy="4376738"/>
          </a:xfrm>
          <a:prstGeom prst="rect">
            <a:avLst/>
          </a:prstGeom>
          <a:noFill/>
          <a:ln w="9525">
            <a:noFill/>
            <a:miter lim="800000"/>
            <a:headEnd/>
            <a:tailEnd/>
          </a:ln>
        </p:spPr>
      </p:pic>
    </p:spTree>
    <p:extLst>
      <p:ext uri="{BB962C8B-B14F-4D97-AF65-F5344CB8AC3E}">
        <p14:creationId xmlns:p14="http://schemas.microsoft.com/office/powerpoint/2010/main" val="230332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 Tools: Software</a:t>
            </a:r>
            <a:endParaRPr lang="en-US" dirty="0"/>
          </a:p>
        </p:txBody>
      </p:sp>
      <p:sp>
        <p:nvSpPr>
          <p:cNvPr id="3" name="Content Placeholder 2"/>
          <p:cNvSpPr>
            <a:spLocks noGrp="1"/>
          </p:cNvSpPr>
          <p:nvPr>
            <p:ph idx="1"/>
          </p:nvPr>
        </p:nvSpPr>
        <p:spPr>
          <a:xfrm>
            <a:off x="2173287" y="2569027"/>
            <a:ext cx="10018713" cy="3124201"/>
          </a:xfrm>
        </p:spPr>
        <p:txBody>
          <a:bodyPr>
            <a:noAutofit/>
          </a:bodyPr>
          <a:lstStyle/>
          <a:p>
            <a:pPr marL="0" indent="0">
              <a:buNone/>
            </a:pPr>
            <a:r>
              <a:rPr lang="en-US" sz="2000" b="1" dirty="0" smtClean="0"/>
              <a:t>Low-end</a:t>
            </a:r>
          </a:p>
          <a:p>
            <a:pPr marL="0" indent="0">
              <a:buNone/>
            </a:pPr>
            <a:r>
              <a:rPr lang="en-US" sz="2000" dirty="0" smtClean="0"/>
              <a:t>– Basic features, tasks management, charting</a:t>
            </a:r>
          </a:p>
          <a:p>
            <a:pPr marL="0" indent="0">
              <a:buNone/>
            </a:pPr>
            <a:r>
              <a:rPr lang="en-US" sz="2000" dirty="0" smtClean="0"/>
              <a:t>– MS Excel</a:t>
            </a:r>
          </a:p>
          <a:p>
            <a:pPr marL="0" indent="0">
              <a:buNone/>
            </a:pPr>
            <a:r>
              <a:rPr lang="en-US" sz="2000" b="1" dirty="0" smtClean="0"/>
              <a:t>Mid-market</a:t>
            </a:r>
          </a:p>
          <a:p>
            <a:pPr marL="0" indent="0">
              <a:buNone/>
            </a:pPr>
            <a:r>
              <a:rPr lang="en-US" sz="2000" dirty="0" smtClean="0"/>
              <a:t>– Handle larger projects, multiple projects, analysis tools</a:t>
            </a:r>
          </a:p>
          <a:p>
            <a:pPr marL="0" indent="0">
              <a:buNone/>
            </a:pPr>
            <a:r>
              <a:rPr lang="en-US" sz="2000" dirty="0" smtClean="0"/>
              <a:t>– MS Project (approx. 50% of market)</a:t>
            </a:r>
          </a:p>
          <a:p>
            <a:pPr marL="0" indent="0">
              <a:buNone/>
            </a:pPr>
            <a:r>
              <a:rPr lang="en-US" sz="2000" b="1" dirty="0" smtClean="0"/>
              <a:t>High-end</a:t>
            </a:r>
          </a:p>
          <a:p>
            <a:pPr marL="0" indent="0">
              <a:buNone/>
            </a:pPr>
            <a:r>
              <a:rPr lang="en-US" sz="2000" dirty="0" smtClean="0"/>
              <a:t>– Very large projects, specialized needs, enterprise</a:t>
            </a:r>
          </a:p>
          <a:p>
            <a:pPr marL="0" indent="0">
              <a:buNone/>
            </a:pPr>
            <a:r>
              <a:rPr lang="en-US" sz="2000" dirty="0" smtClean="0"/>
              <a:t>– AMS </a:t>
            </a:r>
            <a:r>
              <a:rPr lang="en-US" sz="2000" dirty="0" err="1" smtClean="0"/>
              <a:t>Realtime</a:t>
            </a:r>
            <a:r>
              <a:rPr lang="en-US" sz="2000" dirty="0" smtClean="0"/>
              <a:t> (</a:t>
            </a:r>
            <a:r>
              <a:rPr lang="en-US" sz="2000" dirty="0" err="1" smtClean="0"/>
              <a:t>Adv</a:t>
            </a:r>
            <a:r>
              <a:rPr lang="en-US" sz="2000" dirty="0" smtClean="0"/>
              <a:t> </a:t>
            </a:r>
            <a:r>
              <a:rPr lang="en-US" sz="2000" dirty="0" err="1" smtClean="0"/>
              <a:t>Mngt</a:t>
            </a:r>
            <a:r>
              <a:rPr lang="en-US" sz="2000" dirty="0" smtClean="0"/>
              <a:t> Solution)</a:t>
            </a:r>
          </a:p>
          <a:p>
            <a:pPr marL="0" indent="0">
              <a:buNone/>
            </a:pPr>
            <a:endParaRPr lang="en-US" sz="2000" dirty="0"/>
          </a:p>
        </p:txBody>
      </p:sp>
    </p:spTree>
    <p:extLst>
      <p:ext uri="{BB962C8B-B14F-4D97-AF65-F5344CB8AC3E}">
        <p14:creationId xmlns:p14="http://schemas.microsoft.com/office/powerpoint/2010/main" val="247879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208726" y="563562"/>
            <a:ext cx="10018713" cy="1752599"/>
          </a:xfrm>
        </p:spPr>
        <p:txBody>
          <a:bodyPr/>
          <a:lstStyle/>
          <a:p>
            <a:r>
              <a:rPr lang="en-US" dirty="0" smtClean="0"/>
              <a:t>Project Executing</a:t>
            </a:r>
          </a:p>
        </p:txBody>
      </p:sp>
      <p:sp>
        <p:nvSpPr>
          <p:cNvPr id="26629" name="Rectangle 3"/>
          <p:cNvSpPr>
            <a:spLocks noGrp="1" noChangeArrowheads="1"/>
          </p:cNvSpPr>
          <p:nvPr>
            <p:ph idx="1"/>
          </p:nvPr>
        </p:nvSpPr>
        <p:spPr>
          <a:xfrm>
            <a:off x="1408110" y="2046513"/>
            <a:ext cx="10018713" cy="3124201"/>
          </a:xfrm>
        </p:spPr>
        <p:txBody>
          <a:bodyPr/>
          <a:lstStyle/>
          <a:p>
            <a:pPr>
              <a:lnSpc>
                <a:spcPct val="80000"/>
              </a:lnSpc>
            </a:pPr>
            <a:r>
              <a:rPr lang="en-US" dirty="0" smtClean="0"/>
              <a:t>Usually takes the most time and resources to perform project execution </a:t>
            </a:r>
          </a:p>
          <a:p>
            <a:pPr>
              <a:lnSpc>
                <a:spcPct val="80000"/>
              </a:lnSpc>
            </a:pPr>
            <a:r>
              <a:rPr lang="en-US" dirty="0" smtClean="0"/>
              <a:t>Project managers must use their leadership skills to handle the many challenges that occur during project execution</a:t>
            </a:r>
          </a:p>
          <a:p>
            <a:pPr>
              <a:lnSpc>
                <a:spcPct val="80000"/>
              </a:lnSpc>
            </a:pPr>
            <a:r>
              <a:rPr lang="en-US" dirty="0" smtClean="0"/>
              <a:t>Table 3-11 lists the executing processes and outputs. Many project sponsors and customers focus on deliverables related to providing the products, services, or results desired from the project</a:t>
            </a:r>
          </a:p>
          <a:p>
            <a:pPr>
              <a:lnSpc>
                <a:spcPct val="80000"/>
              </a:lnSpc>
            </a:pPr>
            <a:r>
              <a:rPr lang="en-US" dirty="0" smtClean="0"/>
              <a:t>A milestone report can help focus on completing major milestones</a:t>
            </a:r>
          </a:p>
        </p:txBody>
      </p:sp>
      <p:sp>
        <p:nvSpPr>
          <p:cNvPr id="26626" name="Footer Placeholder 3"/>
          <p:cNvSpPr>
            <a:spLocks noGrp="1"/>
          </p:cNvSpPr>
          <p:nvPr>
            <p:ph type="ftr" sz="quarter" idx="11"/>
          </p:nvPr>
        </p:nvSpPr>
        <p:spPr bwMode="auto">
          <a:xfrm>
            <a:off x="1524000" y="6492876"/>
            <a:ext cx="2590800" cy="365125"/>
          </a:xfrm>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E98E000D-C36D-44D8-9618-8D9141201FD0}" type="slidenum">
              <a:rPr lang="en-US"/>
              <a:pPr>
                <a:defRPr/>
              </a:pPr>
              <a:t>20</a:t>
            </a:fld>
            <a:endParaRPr lang="en-US" dirty="0"/>
          </a:p>
        </p:txBody>
      </p:sp>
    </p:spTree>
    <p:extLst>
      <p:ext uri="{BB962C8B-B14F-4D97-AF65-F5344CB8AC3E}">
        <p14:creationId xmlns:p14="http://schemas.microsoft.com/office/powerpoint/2010/main" val="365843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905000" y="228601"/>
            <a:ext cx="8686800" cy="411163"/>
          </a:xfrm>
        </p:spPr>
        <p:txBody>
          <a:bodyPr>
            <a:normAutofit fontScale="90000"/>
          </a:bodyPr>
          <a:lstStyle/>
          <a:p>
            <a:r>
              <a:rPr lang="en-US" sz="3600" dirty="0"/>
              <a:t>Part of Milestone Report (Table 3-12, partial)</a:t>
            </a:r>
          </a:p>
        </p:txBody>
      </p:sp>
      <p:sp>
        <p:nvSpPr>
          <p:cNvPr id="27650" name="Footer Placeholder 3"/>
          <p:cNvSpPr>
            <a:spLocks noGrp="1"/>
          </p:cNvSpPr>
          <p:nvPr>
            <p:ph type="ftr" sz="quarter" idx="11"/>
          </p:nvPr>
        </p:nvSpPr>
        <p:spPr bwMode="auto">
          <a:xfrm>
            <a:off x="1524000" y="6492876"/>
            <a:ext cx="2590800" cy="365125"/>
          </a:xfrm>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EA4B2BE0-17FD-4B0D-B334-A8081BCC28FF}" type="slidenum">
              <a:rPr lang="en-US"/>
              <a:pPr>
                <a:defRPr/>
              </a:pPr>
              <a:t>21</a:t>
            </a:fld>
            <a:endParaRPr lang="en-US" dirty="0"/>
          </a:p>
        </p:txBody>
      </p:sp>
      <p:pic>
        <p:nvPicPr>
          <p:cNvPr id="27654" name="Picture 6"/>
          <p:cNvPicPr>
            <a:picLocks noChangeAspect="1" noChangeArrowheads="1"/>
          </p:cNvPicPr>
          <p:nvPr/>
        </p:nvPicPr>
        <p:blipFill rotWithShape="1">
          <a:blip r:embed="rId2"/>
          <a:srcRect l="23125" t="16000" r="26875" b="19597"/>
          <a:stretch/>
        </p:blipFill>
        <p:spPr bwMode="auto">
          <a:xfrm>
            <a:off x="2743200" y="816428"/>
            <a:ext cx="6781800" cy="5459610"/>
          </a:xfrm>
          <a:prstGeom prst="rect">
            <a:avLst/>
          </a:prstGeom>
          <a:noFill/>
          <a:ln w="9525">
            <a:noFill/>
            <a:miter lim="800000"/>
            <a:headEnd/>
            <a:tailEnd/>
          </a:ln>
          <a:effectLst/>
        </p:spPr>
      </p:pic>
    </p:spTree>
    <p:extLst>
      <p:ext uri="{BB962C8B-B14F-4D97-AF65-F5344CB8AC3E}">
        <p14:creationId xmlns:p14="http://schemas.microsoft.com/office/powerpoint/2010/main" val="48956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a:bodyPr>
          <a:lstStyle/>
          <a:p>
            <a:r>
              <a:rPr lang="en-US" dirty="0" smtClean="0"/>
              <a:t>Project Monitoring and Controlling</a:t>
            </a:r>
          </a:p>
        </p:txBody>
      </p:sp>
      <p:sp>
        <p:nvSpPr>
          <p:cNvPr id="29701" name="Rectangle 3"/>
          <p:cNvSpPr>
            <a:spLocks noGrp="1" noChangeArrowheads="1"/>
          </p:cNvSpPr>
          <p:nvPr>
            <p:ph idx="1"/>
          </p:nvPr>
        </p:nvSpPr>
        <p:spPr>
          <a:xfrm>
            <a:off x="1905000" y="1524000"/>
            <a:ext cx="8458200" cy="4876800"/>
          </a:xfrm>
        </p:spPr>
        <p:txBody>
          <a:bodyPr/>
          <a:lstStyle/>
          <a:p>
            <a:r>
              <a:rPr lang="en-US" dirty="0" smtClean="0"/>
              <a:t>Involves measuring progress toward project objectives, monitoring deviation from the plan, and taking correction actions</a:t>
            </a:r>
          </a:p>
          <a:p>
            <a:r>
              <a:rPr lang="en-US" dirty="0" smtClean="0"/>
              <a:t>Affects all other process groups and occurs during all phases of the project life cycle</a:t>
            </a:r>
          </a:p>
          <a:p>
            <a:r>
              <a:rPr lang="en-US" dirty="0" smtClean="0"/>
              <a:t>Outputs include performance reports, change requests, and updates to various plans</a:t>
            </a:r>
          </a:p>
          <a:p>
            <a:r>
              <a:rPr lang="en-US" dirty="0" smtClean="0"/>
              <a:t>See Table 3-13</a:t>
            </a:r>
          </a:p>
        </p:txBody>
      </p:sp>
      <p:sp>
        <p:nvSpPr>
          <p:cNvPr id="29698" name="Footer Placeholder 3"/>
          <p:cNvSpPr>
            <a:spLocks noGrp="1"/>
          </p:cNvSpPr>
          <p:nvPr>
            <p:ph type="ftr" sz="quarter" idx="11"/>
          </p:nvPr>
        </p:nvSpPr>
        <p:spPr bwMode="auto">
          <a:xfrm>
            <a:off x="1524000" y="6492876"/>
            <a:ext cx="2590800" cy="365125"/>
          </a:xfrm>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2"/>
          </p:nvPr>
        </p:nvSpPr>
        <p:spPr/>
        <p:txBody>
          <a:bodyPr/>
          <a:lstStyle/>
          <a:p>
            <a:pPr>
              <a:defRPr/>
            </a:pPr>
            <a:fld id="{C5C447AD-2CF7-4B9B-94B9-5E6680F2F27E}" type="slidenum">
              <a:rPr lang="en-US"/>
              <a:pPr>
                <a:defRPr/>
              </a:pPr>
              <a:t>22</a:t>
            </a:fld>
            <a:endParaRPr lang="en-US" dirty="0"/>
          </a:p>
        </p:txBody>
      </p:sp>
    </p:spTree>
    <p:extLst>
      <p:ext uri="{BB962C8B-B14F-4D97-AF65-F5344CB8AC3E}">
        <p14:creationId xmlns:p14="http://schemas.microsoft.com/office/powerpoint/2010/main" val="325705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1208726" y="381000"/>
            <a:ext cx="10018713" cy="1752599"/>
          </a:xfrm>
        </p:spPr>
        <p:txBody>
          <a:bodyPr/>
          <a:lstStyle/>
          <a:p>
            <a:r>
              <a:rPr lang="en-US" dirty="0" smtClean="0"/>
              <a:t>Project Closing</a:t>
            </a:r>
          </a:p>
        </p:txBody>
      </p:sp>
      <p:sp>
        <p:nvSpPr>
          <p:cNvPr id="30725" name="Rectangle 3"/>
          <p:cNvSpPr>
            <a:spLocks noGrp="1" noChangeArrowheads="1"/>
          </p:cNvSpPr>
          <p:nvPr>
            <p:ph idx="1"/>
          </p:nvPr>
        </p:nvSpPr>
        <p:spPr>
          <a:xfrm>
            <a:off x="1850571" y="974456"/>
            <a:ext cx="8458200" cy="5257800"/>
          </a:xfrm>
        </p:spPr>
        <p:txBody>
          <a:bodyPr/>
          <a:lstStyle/>
          <a:p>
            <a:r>
              <a:rPr lang="en-US" dirty="0" smtClean="0"/>
              <a:t>Involves gaining stakeholder and customer acceptance of the final products and services </a:t>
            </a:r>
          </a:p>
          <a:p>
            <a:r>
              <a:rPr lang="en-US" dirty="0" smtClean="0"/>
              <a:t>Even if projects are not completed, they should be closed out to learn from the past</a:t>
            </a:r>
          </a:p>
          <a:p>
            <a:r>
              <a:rPr lang="en-US" dirty="0" smtClean="0"/>
              <a:t>Outputs include project files and lessons-learned reports, part of organizational process assets</a:t>
            </a:r>
          </a:p>
          <a:p>
            <a:r>
              <a:rPr lang="en-US" dirty="0" smtClean="0"/>
              <a:t>Most projects also include a final report and presentation to the sponsor/senior management</a:t>
            </a:r>
          </a:p>
        </p:txBody>
      </p:sp>
      <p:sp>
        <p:nvSpPr>
          <p:cNvPr id="5" name="Slide Number Placeholder 4"/>
          <p:cNvSpPr>
            <a:spLocks noGrp="1"/>
          </p:cNvSpPr>
          <p:nvPr>
            <p:ph type="sldNum" sz="quarter" idx="12"/>
          </p:nvPr>
        </p:nvSpPr>
        <p:spPr/>
        <p:txBody>
          <a:bodyPr/>
          <a:lstStyle/>
          <a:p>
            <a:pPr>
              <a:defRPr/>
            </a:pPr>
            <a:fld id="{2FD83BAD-2D16-456B-A291-B3EF43DFB6A9}" type="slidenum">
              <a:rPr lang="en-US"/>
              <a:pPr>
                <a:defRPr/>
              </a:pPr>
              <a:t>23</a:t>
            </a:fld>
            <a:endParaRPr lang="en-US" dirty="0"/>
          </a:p>
        </p:txBody>
      </p:sp>
    </p:spTree>
    <p:extLst>
      <p:ext uri="{BB962C8B-B14F-4D97-AF65-F5344CB8AC3E}">
        <p14:creationId xmlns:p14="http://schemas.microsoft.com/office/powerpoint/2010/main" val="423613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Project Charter in Project Management?</a:t>
            </a:r>
            <a:br>
              <a:rPr lang="en-US" dirty="0"/>
            </a:br>
            <a:endParaRPr lang="en-US" dirty="0"/>
          </a:p>
        </p:txBody>
      </p:sp>
      <p:sp>
        <p:nvSpPr>
          <p:cNvPr id="3" name="Content Placeholder 2"/>
          <p:cNvSpPr>
            <a:spLocks noGrp="1"/>
          </p:cNvSpPr>
          <p:nvPr>
            <p:ph idx="1"/>
          </p:nvPr>
        </p:nvSpPr>
        <p:spPr>
          <a:xfrm>
            <a:off x="1484311" y="1774370"/>
            <a:ext cx="10018713" cy="3124201"/>
          </a:xfrm>
        </p:spPr>
        <p:txBody>
          <a:bodyPr/>
          <a:lstStyle/>
          <a:p>
            <a:pPr marL="0" indent="0">
              <a:buNone/>
            </a:pPr>
            <a:r>
              <a:rPr lang="en-US" dirty="0" smtClean="0"/>
              <a:t>What </a:t>
            </a:r>
            <a:r>
              <a:rPr lang="en-US" dirty="0"/>
              <a:t>is a project charter in project management? </a:t>
            </a:r>
            <a:endParaRPr lang="en-US" dirty="0" smtClean="0"/>
          </a:p>
          <a:p>
            <a:pPr marL="0" indent="0">
              <a:buNone/>
            </a:pPr>
            <a:r>
              <a:rPr lang="en-US" dirty="0" smtClean="0"/>
              <a:t>A </a:t>
            </a:r>
            <a:r>
              <a:rPr lang="en-US" dirty="0"/>
              <a:t>project charter is a formal, typically short document that describes your project in its entirety — including what the objectives are, how it will be carried out, and who the stakeholders are. It is a crucial ingredient in planning out the project because it is used throughout the project lifecycle.</a:t>
            </a:r>
          </a:p>
        </p:txBody>
      </p:sp>
    </p:spTree>
    <p:extLst>
      <p:ext uri="{BB962C8B-B14F-4D97-AF65-F5344CB8AC3E}">
        <p14:creationId xmlns:p14="http://schemas.microsoft.com/office/powerpoint/2010/main" val="2584643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project charter typically documents: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Reasons </a:t>
            </a:r>
            <a:r>
              <a:rPr lang="en-US" dirty="0"/>
              <a:t>for the project</a:t>
            </a:r>
          </a:p>
          <a:p>
            <a:r>
              <a:rPr lang="en-US" dirty="0"/>
              <a:t>Objectives and constraints of the project</a:t>
            </a:r>
          </a:p>
          <a:p>
            <a:r>
              <a:rPr lang="en-US" dirty="0"/>
              <a:t>Who the main stakeholders are</a:t>
            </a:r>
          </a:p>
          <a:p>
            <a:r>
              <a:rPr lang="en-US" dirty="0"/>
              <a:t>Risks identified</a:t>
            </a:r>
          </a:p>
          <a:p>
            <a:r>
              <a:rPr lang="en-US" dirty="0"/>
              <a:t>Benefits of the project</a:t>
            </a:r>
          </a:p>
          <a:p>
            <a:r>
              <a:rPr lang="en-US" dirty="0"/>
              <a:t>General overview of the budget</a:t>
            </a:r>
          </a:p>
          <a:p>
            <a:pPr marL="0" indent="0">
              <a:buNone/>
            </a:pPr>
            <a:endParaRPr lang="en-US" dirty="0"/>
          </a:p>
        </p:txBody>
      </p:sp>
    </p:spTree>
    <p:extLst>
      <p:ext uri="{BB962C8B-B14F-4D97-AF65-F5344CB8AC3E}">
        <p14:creationId xmlns:p14="http://schemas.microsoft.com/office/powerpoint/2010/main" val="106104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Project Charter</a:t>
            </a:r>
            <a:br>
              <a:rPr lang="en-US" dirty="0"/>
            </a:br>
            <a:endParaRPr lang="en-US" dirty="0"/>
          </a:p>
        </p:txBody>
      </p:sp>
      <p:sp>
        <p:nvSpPr>
          <p:cNvPr id="3" name="Content Placeholder 2"/>
          <p:cNvSpPr>
            <a:spLocks noGrp="1"/>
          </p:cNvSpPr>
          <p:nvPr>
            <p:ph idx="1"/>
          </p:nvPr>
        </p:nvSpPr>
        <p:spPr>
          <a:xfrm>
            <a:off x="1386338" y="2090056"/>
            <a:ext cx="10294033" cy="3907973"/>
          </a:xfrm>
        </p:spPr>
        <p:txBody>
          <a:bodyPr>
            <a:normAutofit/>
          </a:bodyPr>
          <a:lstStyle/>
          <a:p>
            <a:r>
              <a:rPr lang="en-US" dirty="0"/>
              <a:t>Understand project goals and objectives. Identify the project vision and determine the scope of the project</a:t>
            </a:r>
          </a:p>
          <a:p>
            <a:r>
              <a:rPr lang="en-US" dirty="0"/>
              <a:t>Define project organization. List all of the essential roles for the project, including customers, stakeholders, and day-to-day project team.</a:t>
            </a:r>
          </a:p>
          <a:p>
            <a:r>
              <a:rPr lang="en-US" dirty="0"/>
              <a:t>Create an implementation plan. Outline major milestones, dependencies and timeline for the entire team and stakeholders.</a:t>
            </a:r>
          </a:p>
          <a:p>
            <a:r>
              <a:rPr lang="en-US" dirty="0"/>
              <a:t>List potential problem areas. No one wants to be a downer, but adding potential risks and issues to the project charter helps everyone think ahead should the worst happen.</a:t>
            </a:r>
          </a:p>
          <a:p>
            <a:pPr marL="0" indent="0">
              <a:buNone/>
            </a:pPr>
            <a:endParaRPr lang="en-US" dirty="0"/>
          </a:p>
        </p:txBody>
      </p:sp>
    </p:spTree>
    <p:extLst>
      <p:ext uri="{BB962C8B-B14F-4D97-AF65-F5344CB8AC3E}">
        <p14:creationId xmlns:p14="http://schemas.microsoft.com/office/powerpoint/2010/main" val="370192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Statement of Work:</a:t>
            </a:r>
            <a:br>
              <a:rPr lang="en-US" b="1" dirty="0"/>
            </a:br>
            <a:endParaRPr lang="en-US" dirty="0"/>
          </a:p>
        </p:txBody>
      </p:sp>
      <p:sp>
        <p:nvSpPr>
          <p:cNvPr id="3" name="Content Placeholder 2"/>
          <p:cNvSpPr>
            <a:spLocks noGrp="1"/>
          </p:cNvSpPr>
          <p:nvPr>
            <p:ph idx="1"/>
          </p:nvPr>
        </p:nvSpPr>
        <p:spPr>
          <a:xfrm>
            <a:off x="1484311" y="1469570"/>
            <a:ext cx="10018713" cy="3124201"/>
          </a:xfrm>
        </p:spPr>
        <p:txBody>
          <a:bodyPr/>
          <a:lstStyle/>
          <a:p>
            <a:pPr marL="0" indent="0">
              <a:buNone/>
            </a:pPr>
            <a:r>
              <a:rPr lang="en-US" dirty="0"/>
              <a:t>The </a:t>
            </a:r>
            <a:r>
              <a:rPr lang="en-US" dirty="0" err="1"/>
              <a:t>SoW</a:t>
            </a:r>
            <a:r>
              <a:rPr lang="en-US" dirty="0"/>
              <a:t> is the document that captures and defines all aspects of your project. You’ll note the activities, deliverables and the timetable for the project. It’s an extremely detailed document as it will lay the groundwork for the project plan.</a:t>
            </a:r>
          </a:p>
        </p:txBody>
      </p:sp>
    </p:spTree>
    <p:extLst>
      <p:ext uri="{BB962C8B-B14F-4D97-AF65-F5344CB8AC3E}">
        <p14:creationId xmlns:p14="http://schemas.microsoft.com/office/powerpoint/2010/main" val="4236398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statement of work 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0" y="824127"/>
            <a:ext cx="10326029" cy="51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85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Project Management </a:t>
            </a:r>
            <a:r>
              <a:rPr lang="x-none" dirty="0" smtClean="0"/>
              <a:t>Institute</a:t>
            </a:r>
            <a:endParaRPr lang="en-US" dirty="0"/>
          </a:p>
        </p:txBody>
      </p:sp>
      <p:sp>
        <p:nvSpPr>
          <p:cNvPr id="3" name="Content Placeholder 2"/>
          <p:cNvSpPr>
            <a:spLocks noGrp="1"/>
          </p:cNvSpPr>
          <p:nvPr>
            <p:ph idx="1"/>
          </p:nvPr>
        </p:nvSpPr>
        <p:spPr>
          <a:xfrm>
            <a:off x="1484311" y="2177142"/>
            <a:ext cx="10018713" cy="3124201"/>
          </a:xfrm>
        </p:spPr>
        <p:txBody>
          <a:bodyPr>
            <a:normAutofit lnSpcReduction="10000"/>
          </a:bodyPr>
          <a:lstStyle/>
          <a:p>
            <a:r>
              <a:rPr lang="x-none" b="1" dirty="0" smtClean="0"/>
              <a:t>PMI </a:t>
            </a:r>
            <a:r>
              <a:rPr lang="x-none" b="1" dirty="0"/>
              <a:t>stands</a:t>
            </a:r>
            <a:r>
              <a:rPr lang="x-none" dirty="0"/>
              <a:t> for the Project Management Institute, and is a not-for-profit professional membership association for project managers and program managers. </a:t>
            </a:r>
            <a:r>
              <a:rPr lang="x-none" b="1" dirty="0"/>
              <a:t>PMI</a:t>
            </a:r>
            <a:r>
              <a:rPr lang="x-none" dirty="0"/>
              <a:t> was started in 1969, and now has a membership of more than 2.9 million professionals around the </a:t>
            </a:r>
            <a:r>
              <a:rPr lang="x-none" dirty="0" smtClean="0"/>
              <a:t>globe</a:t>
            </a:r>
            <a:r>
              <a:rPr lang="en-US" dirty="0" smtClean="0"/>
              <a:t>.</a:t>
            </a:r>
          </a:p>
          <a:p>
            <a:r>
              <a:rPr lang="en-US" dirty="0" smtClean="0"/>
              <a:t>.The </a:t>
            </a:r>
            <a:r>
              <a:rPr lang="en-US" dirty="0"/>
              <a:t>Project Management Institute is the organization that gives out the PMP (Project Management Professional) credential, a globally recognized certificate that assures employers that a person is trained and qualified to manage projects.</a:t>
            </a:r>
            <a:endParaRPr lang="x-none" dirty="0"/>
          </a:p>
          <a:p>
            <a:pPr marL="0" indent="0">
              <a:buNone/>
            </a:pPr>
            <a:endParaRPr lang="en-US" dirty="0"/>
          </a:p>
        </p:txBody>
      </p:sp>
    </p:spTree>
    <p:extLst>
      <p:ext uri="{BB962C8B-B14F-4D97-AF65-F5344CB8AC3E}">
        <p14:creationId xmlns:p14="http://schemas.microsoft.com/office/powerpoint/2010/main" val="1077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PMI’s 9 Knowledge Areas</a:t>
            </a:r>
            <a:endParaRPr lang="en-US" dirty="0"/>
          </a:p>
        </p:txBody>
      </p:sp>
      <p:sp>
        <p:nvSpPr>
          <p:cNvPr id="3" name="Content Placeholder 2"/>
          <p:cNvSpPr>
            <a:spLocks noGrp="1"/>
          </p:cNvSpPr>
          <p:nvPr>
            <p:ph idx="1"/>
          </p:nvPr>
        </p:nvSpPr>
        <p:spPr>
          <a:xfrm>
            <a:off x="2366053" y="2590799"/>
            <a:ext cx="10018713" cy="3124201"/>
          </a:xfrm>
        </p:spPr>
        <p:txBody>
          <a:bodyPr>
            <a:noAutofit/>
          </a:bodyPr>
          <a:lstStyle/>
          <a:p>
            <a:pPr marL="0" indent="0">
              <a:buNone/>
            </a:pPr>
            <a:r>
              <a:rPr lang="en-US" sz="2000" dirty="0"/>
              <a:t>• </a:t>
            </a:r>
            <a:r>
              <a:rPr lang="en-US" sz="2000" dirty="0" smtClean="0"/>
              <a:t>Project </a:t>
            </a:r>
            <a:r>
              <a:rPr lang="en-US" sz="2000" dirty="0"/>
              <a:t>integration management</a:t>
            </a:r>
          </a:p>
          <a:p>
            <a:pPr marL="0" indent="0">
              <a:buNone/>
            </a:pPr>
            <a:r>
              <a:rPr lang="en-US" sz="2000" dirty="0" smtClean="0"/>
              <a:t>• Scope</a:t>
            </a:r>
          </a:p>
          <a:p>
            <a:pPr marL="0" indent="0">
              <a:buNone/>
            </a:pPr>
            <a:r>
              <a:rPr lang="en-US" sz="2000" dirty="0" smtClean="0"/>
              <a:t>• Time</a:t>
            </a:r>
          </a:p>
          <a:p>
            <a:pPr marL="0" indent="0">
              <a:buNone/>
            </a:pPr>
            <a:r>
              <a:rPr lang="en-US" sz="2000" dirty="0" smtClean="0"/>
              <a:t>• Cost</a:t>
            </a:r>
          </a:p>
          <a:p>
            <a:pPr marL="0" indent="0">
              <a:buNone/>
            </a:pPr>
            <a:r>
              <a:rPr lang="en-US" sz="2000" dirty="0" smtClean="0"/>
              <a:t>• Quality</a:t>
            </a:r>
          </a:p>
          <a:p>
            <a:pPr marL="0" indent="0">
              <a:buNone/>
            </a:pPr>
            <a:r>
              <a:rPr lang="en-US" sz="2000" dirty="0" smtClean="0"/>
              <a:t>• Human resource</a:t>
            </a:r>
          </a:p>
          <a:p>
            <a:pPr marL="0" indent="0">
              <a:buNone/>
            </a:pPr>
            <a:r>
              <a:rPr lang="en-US" sz="2000" dirty="0" smtClean="0"/>
              <a:t>• Communications</a:t>
            </a:r>
          </a:p>
          <a:p>
            <a:pPr marL="0" indent="0">
              <a:buNone/>
            </a:pPr>
            <a:r>
              <a:rPr lang="en-US" sz="2000" dirty="0" smtClean="0"/>
              <a:t>• Risk</a:t>
            </a:r>
          </a:p>
          <a:p>
            <a:pPr marL="0" indent="0">
              <a:buNone/>
            </a:pPr>
            <a:r>
              <a:rPr lang="en-US" sz="2000" dirty="0" smtClean="0"/>
              <a:t>• Procurement</a:t>
            </a:r>
            <a:endParaRPr lang="en-US" sz="2000" dirty="0"/>
          </a:p>
        </p:txBody>
      </p:sp>
    </p:spTree>
    <p:extLst>
      <p:ext uri="{BB962C8B-B14F-4D97-AF65-F5344CB8AC3E}">
        <p14:creationId xmlns:p14="http://schemas.microsoft.com/office/powerpoint/2010/main" val="85357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Project Dimensions</a:t>
            </a:r>
            <a:endParaRPr lang="en-US" dirty="0"/>
          </a:p>
        </p:txBody>
      </p:sp>
      <p:sp>
        <p:nvSpPr>
          <p:cNvPr id="3" name="Content Placeholder 2"/>
          <p:cNvSpPr>
            <a:spLocks noGrp="1"/>
          </p:cNvSpPr>
          <p:nvPr>
            <p:ph idx="1"/>
          </p:nvPr>
        </p:nvSpPr>
        <p:spPr>
          <a:xfrm>
            <a:off x="2681739" y="1981199"/>
            <a:ext cx="10018713" cy="3124201"/>
          </a:xfrm>
        </p:spPr>
        <p:txBody>
          <a:bodyPr/>
          <a:lstStyle/>
          <a:p>
            <a:pPr>
              <a:buFont typeface="Wingdings" panose="05000000000000000000" pitchFamily="2" charset="2"/>
              <a:buChar char="q"/>
            </a:pPr>
            <a:r>
              <a:rPr lang="en-US" dirty="0" smtClean="0"/>
              <a:t>People</a:t>
            </a:r>
          </a:p>
          <a:p>
            <a:pPr>
              <a:buFont typeface="Wingdings" panose="05000000000000000000" pitchFamily="2" charset="2"/>
              <a:buChar char="q"/>
            </a:pPr>
            <a:r>
              <a:rPr lang="en-US" dirty="0" smtClean="0"/>
              <a:t>Process</a:t>
            </a:r>
          </a:p>
          <a:p>
            <a:pPr>
              <a:buFont typeface="Wingdings" panose="05000000000000000000" pitchFamily="2" charset="2"/>
              <a:buChar char="q"/>
            </a:pPr>
            <a:r>
              <a:rPr lang="en-US" dirty="0" smtClean="0"/>
              <a:t>Product</a:t>
            </a:r>
          </a:p>
          <a:p>
            <a:pPr>
              <a:buFont typeface="Wingdings" panose="05000000000000000000" pitchFamily="2" charset="2"/>
              <a:buChar char="q"/>
            </a:pPr>
            <a:r>
              <a:rPr lang="en-US" dirty="0" smtClean="0"/>
              <a:t>Technology</a:t>
            </a:r>
            <a:endParaRPr lang="en-US" dirty="0"/>
          </a:p>
        </p:txBody>
      </p:sp>
    </p:spTree>
    <p:extLst>
      <p:ext uri="{BB962C8B-B14F-4D97-AF65-F5344CB8AC3E}">
        <p14:creationId xmlns:p14="http://schemas.microsoft.com/office/powerpoint/2010/main" val="20203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Mistakes</a:t>
            </a:r>
            <a:endParaRPr lang="en-US" dirty="0"/>
          </a:p>
        </p:txBody>
      </p:sp>
      <p:sp>
        <p:nvSpPr>
          <p:cNvPr id="3" name="Content Placeholder 2"/>
          <p:cNvSpPr>
            <a:spLocks noGrp="1"/>
          </p:cNvSpPr>
          <p:nvPr>
            <p:ph idx="1"/>
          </p:nvPr>
        </p:nvSpPr>
        <p:spPr>
          <a:xfrm>
            <a:off x="3019196" y="2024741"/>
            <a:ext cx="10018713" cy="3124201"/>
          </a:xfrm>
        </p:spPr>
        <p:txBody>
          <a:bodyPr/>
          <a:lstStyle/>
          <a:p>
            <a:pPr marL="0" indent="0">
              <a:buNone/>
            </a:pPr>
            <a:r>
              <a:rPr lang="en-US" dirty="0" smtClean="0"/>
              <a:t>– People-Related</a:t>
            </a:r>
          </a:p>
          <a:p>
            <a:pPr marL="0" indent="0">
              <a:buNone/>
            </a:pPr>
            <a:r>
              <a:rPr lang="en-US" dirty="0" smtClean="0"/>
              <a:t>– Process-Related</a:t>
            </a:r>
          </a:p>
          <a:p>
            <a:pPr marL="0" indent="0">
              <a:buNone/>
            </a:pPr>
            <a:r>
              <a:rPr lang="en-US" dirty="0" smtClean="0"/>
              <a:t>– Product-Related</a:t>
            </a:r>
          </a:p>
          <a:p>
            <a:pPr marL="0" indent="0">
              <a:buNone/>
            </a:pPr>
            <a:r>
              <a:rPr lang="en-US" dirty="0" smtClean="0"/>
              <a:t>– Technology-Related</a:t>
            </a:r>
          </a:p>
        </p:txBody>
      </p:sp>
    </p:spTree>
    <p:extLst>
      <p:ext uri="{BB962C8B-B14F-4D97-AF65-F5344CB8AC3E}">
        <p14:creationId xmlns:p14="http://schemas.microsoft.com/office/powerpoint/2010/main" val="259202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People-Related Mistakes Part 1</a:t>
            </a:r>
            <a:endParaRPr lang="en-US" dirty="0"/>
          </a:p>
        </p:txBody>
      </p:sp>
      <p:sp>
        <p:nvSpPr>
          <p:cNvPr id="3" name="Content Placeholder 2"/>
          <p:cNvSpPr>
            <a:spLocks noGrp="1"/>
          </p:cNvSpPr>
          <p:nvPr>
            <p:ph idx="1"/>
          </p:nvPr>
        </p:nvSpPr>
        <p:spPr>
          <a:xfrm>
            <a:off x="1985053" y="1752599"/>
            <a:ext cx="10018713" cy="3124201"/>
          </a:xfrm>
        </p:spPr>
        <p:txBody>
          <a:bodyPr/>
          <a:lstStyle/>
          <a:p>
            <a:pPr marL="0" indent="0">
              <a:buNone/>
            </a:pPr>
            <a:r>
              <a:rPr lang="en-US" dirty="0"/>
              <a:t>• Undermined </a:t>
            </a:r>
            <a:r>
              <a:rPr lang="en-US" dirty="0" smtClean="0"/>
              <a:t>motivation</a:t>
            </a:r>
          </a:p>
          <a:p>
            <a:pPr marL="0" indent="0">
              <a:buNone/>
            </a:pPr>
            <a:r>
              <a:rPr lang="en-US" dirty="0" smtClean="0"/>
              <a:t>• Weak personnel</a:t>
            </a:r>
          </a:p>
          <a:p>
            <a:pPr marL="0" indent="0">
              <a:buNone/>
            </a:pPr>
            <a:r>
              <a:rPr lang="en-US" dirty="0" smtClean="0"/>
              <a:t>• Uncontrolled problem employees</a:t>
            </a:r>
          </a:p>
          <a:p>
            <a:pPr marL="0" indent="0">
              <a:buNone/>
            </a:pPr>
            <a:r>
              <a:rPr lang="en-US" dirty="0" smtClean="0"/>
              <a:t>• Adding people to a late project</a:t>
            </a:r>
            <a:endParaRPr lang="en-US" dirty="0"/>
          </a:p>
        </p:txBody>
      </p:sp>
    </p:spTree>
    <p:extLst>
      <p:ext uri="{BB962C8B-B14F-4D97-AF65-F5344CB8AC3E}">
        <p14:creationId xmlns:p14="http://schemas.microsoft.com/office/powerpoint/2010/main" val="23140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6053" y="1556656"/>
            <a:ext cx="10018713" cy="3124201"/>
          </a:xfrm>
        </p:spPr>
        <p:txBody>
          <a:bodyPr>
            <a:noAutofit/>
          </a:bodyPr>
          <a:lstStyle/>
          <a:p>
            <a:r>
              <a:rPr lang="en-US" dirty="0" smtClean="0"/>
              <a:t>Noisy, crowded offices</a:t>
            </a:r>
          </a:p>
          <a:p>
            <a:r>
              <a:rPr lang="en-US" dirty="0" smtClean="0"/>
              <a:t>Customer-Developer friction</a:t>
            </a:r>
          </a:p>
          <a:p>
            <a:pPr lvl="2"/>
            <a:r>
              <a:rPr lang="en-US" dirty="0" smtClean="0"/>
              <a:t>(</a:t>
            </a:r>
            <a:r>
              <a:rPr lang="en-US" b="1" dirty="0"/>
              <a:t>Customer friction</a:t>
            </a:r>
            <a:r>
              <a:rPr lang="en-US" dirty="0"/>
              <a:t> is anything that impedes your </a:t>
            </a:r>
            <a:r>
              <a:rPr lang="en-US" b="1" dirty="0"/>
              <a:t>customer</a:t>
            </a:r>
            <a:r>
              <a:rPr lang="en-US" dirty="0"/>
              <a:t> from moving through the marketing and sales funnels to buy your goods or services, or pushes them away from wanting to buy from you again</a:t>
            </a:r>
            <a:r>
              <a:rPr lang="en-US" dirty="0" smtClean="0"/>
              <a:t>.)</a:t>
            </a:r>
          </a:p>
          <a:p>
            <a:r>
              <a:rPr lang="en-US" dirty="0" smtClean="0"/>
              <a:t>Unrealistic expectations</a:t>
            </a:r>
          </a:p>
          <a:p>
            <a:r>
              <a:rPr lang="en-US" dirty="0" smtClean="0"/>
              <a:t>Politics over substance (</a:t>
            </a:r>
            <a:r>
              <a:rPr lang="en-US" dirty="0"/>
              <a:t>a particular kind of </a:t>
            </a:r>
            <a:r>
              <a:rPr lang="en-US" dirty="0" smtClean="0"/>
              <a:t>matter)</a:t>
            </a:r>
          </a:p>
          <a:p>
            <a:r>
              <a:rPr lang="en-US" dirty="0" smtClean="0"/>
              <a:t>Wishful thinking</a:t>
            </a:r>
          </a:p>
          <a:p>
            <a:r>
              <a:rPr lang="en-US" dirty="0" smtClean="0"/>
              <a:t> Lack of effective project sponsorship</a:t>
            </a:r>
          </a:p>
          <a:p>
            <a:r>
              <a:rPr lang="en-US" dirty="0" smtClean="0"/>
              <a:t>Lack of stakeholder buy-in(agreement </a:t>
            </a:r>
            <a:r>
              <a:rPr lang="en-US" dirty="0"/>
              <a:t>to do something, even though the person agreeing didn't have anything to do with the project beforehand</a:t>
            </a:r>
            <a:r>
              <a:rPr lang="en-US" dirty="0" smtClean="0"/>
              <a:t>.)</a:t>
            </a:r>
          </a:p>
        </p:txBody>
      </p:sp>
    </p:spTree>
    <p:extLst>
      <p:ext uri="{BB962C8B-B14F-4D97-AF65-F5344CB8AC3E}">
        <p14:creationId xmlns:p14="http://schemas.microsoft.com/office/powerpoint/2010/main" val="416648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Process-Related Mistakes Part 1</a:t>
            </a:r>
            <a:endParaRPr lang="en-US" dirty="0"/>
          </a:p>
        </p:txBody>
      </p:sp>
      <p:sp>
        <p:nvSpPr>
          <p:cNvPr id="3" name="Content Placeholder 2"/>
          <p:cNvSpPr>
            <a:spLocks noGrp="1"/>
          </p:cNvSpPr>
          <p:nvPr>
            <p:ph idx="1"/>
          </p:nvPr>
        </p:nvSpPr>
        <p:spPr>
          <a:xfrm>
            <a:off x="2173287" y="2351314"/>
            <a:ext cx="10018713" cy="3124201"/>
          </a:xfrm>
        </p:spPr>
        <p:txBody>
          <a:bodyPr>
            <a:noAutofit/>
          </a:bodyPr>
          <a:lstStyle/>
          <a:p>
            <a:r>
              <a:rPr lang="en-US" sz="2000" dirty="0" smtClean="0"/>
              <a:t>Optimistic schedules</a:t>
            </a:r>
          </a:p>
          <a:p>
            <a:r>
              <a:rPr lang="en-US" sz="2000" dirty="0" smtClean="0"/>
              <a:t>Insufficient risk management</a:t>
            </a:r>
          </a:p>
          <a:p>
            <a:r>
              <a:rPr lang="en-US" sz="2000" dirty="0" smtClean="0"/>
              <a:t>Contractor failure</a:t>
            </a:r>
          </a:p>
          <a:p>
            <a:r>
              <a:rPr lang="en-US" sz="2000" dirty="0" smtClean="0"/>
              <a:t>Insufficient planning</a:t>
            </a:r>
          </a:p>
          <a:p>
            <a:r>
              <a:rPr lang="en-US" sz="2000" dirty="0" smtClean="0"/>
              <a:t>Abandonment of plan under pressure</a:t>
            </a:r>
          </a:p>
          <a:p>
            <a:r>
              <a:rPr lang="en-US" sz="2000" dirty="0" smtClean="0"/>
              <a:t>Wasted time during fuzzy front end</a:t>
            </a:r>
          </a:p>
          <a:p>
            <a:r>
              <a:rPr lang="en-US" sz="2000" dirty="0" smtClean="0"/>
              <a:t>Shortchanged upstream activities</a:t>
            </a:r>
          </a:p>
          <a:p>
            <a:r>
              <a:rPr lang="en-US" sz="2000" dirty="0" smtClean="0"/>
              <a:t>Inadequate design</a:t>
            </a:r>
          </a:p>
          <a:p>
            <a:r>
              <a:rPr lang="en-US" sz="2000" dirty="0" smtClean="0"/>
              <a:t>Shortchanged quality assurance </a:t>
            </a:r>
            <a:endParaRPr lang="en-US" sz="2000" dirty="0"/>
          </a:p>
        </p:txBody>
      </p:sp>
    </p:spTree>
    <p:extLst>
      <p:ext uri="{BB962C8B-B14F-4D97-AF65-F5344CB8AC3E}">
        <p14:creationId xmlns:p14="http://schemas.microsoft.com/office/powerpoint/2010/main" val="2714477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161</TotalTime>
  <Words>1002</Words>
  <Application>Microsoft Office PowerPoint</Application>
  <PresentationFormat>Widescreen</PresentationFormat>
  <Paragraphs>146</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Wingdings</vt:lpstr>
      <vt:lpstr>Parallax</vt:lpstr>
      <vt:lpstr>Lecture 4 </vt:lpstr>
      <vt:lpstr>PM Tools: Software</vt:lpstr>
      <vt:lpstr>Project Management Institute</vt:lpstr>
      <vt:lpstr>PMI’s 9 Knowledge Areas</vt:lpstr>
      <vt:lpstr>Four Project Dimensions</vt:lpstr>
      <vt:lpstr>Classic Mistakes</vt:lpstr>
      <vt:lpstr>People-Related Mistakes Part 1</vt:lpstr>
      <vt:lpstr>PowerPoint Presentation</vt:lpstr>
      <vt:lpstr>Process-Related Mistakes Part 1</vt:lpstr>
      <vt:lpstr>PowerPoint Presentation</vt:lpstr>
      <vt:lpstr>Product-Related Mistakes</vt:lpstr>
      <vt:lpstr>Technology-Related Mistakes</vt:lpstr>
      <vt:lpstr>The Five Traditional Process Groups</vt:lpstr>
      <vt:lpstr>PowerPoint Presentation</vt:lpstr>
      <vt:lpstr>PowerPoint Presentation</vt:lpstr>
      <vt:lpstr>Project Pre-initiation</vt:lpstr>
      <vt:lpstr>Project Planning</vt:lpstr>
      <vt:lpstr>Figure 3-4. JWD Consulting Intranet Site Project Baseline Gantt Chart</vt:lpstr>
      <vt:lpstr>Table. 3-10. List of Prioritized Risks</vt:lpstr>
      <vt:lpstr>Project Executing</vt:lpstr>
      <vt:lpstr>Part of Milestone Report (Table 3-12, partial)</vt:lpstr>
      <vt:lpstr>Project Monitoring and Controlling</vt:lpstr>
      <vt:lpstr>Project Closing</vt:lpstr>
      <vt:lpstr>What is a Project Charter in Project Management? </vt:lpstr>
      <vt:lpstr>The project charter typically documents: </vt:lpstr>
      <vt:lpstr>How to Create a Project Charter </vt:lpstr>
      <vt:lpstr>Statement of Work: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 Tools: Software</dc:title>
  <dc:creator>suleman shahzad</dc:creator>
  <cp:lastModifiedBy>suleman shahzad</cp:lastModifiedBy>
  <cp:revision>11</cp:revision>
  <dcterms:created xsi:type="dcterms:W3CDTF">2020-02-09T14:50:13Z</dcterms:created>
  <dcterms:modified xsi:type="dcterms:W3CDTF">2020-02-21T06:56:54Z</dcterms:modified>
</cp:coreProperties>
</file>