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Using Business Normalization for Future Business Needs</a:t>
            </a:r>
          </a:p>
        </p:txBody>
      </p:sp>
    </p:spTree>
    <p:extLst>
      <p:ext uri="{BB962C8B-B14F-4D97-AF65-F5344CB8AC3E}">
        <p14:creationId xmlns:p14="http://schemas.microsoft.com/office/powerpoint/2010/main" val="2625759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Fourth Business Normal Form (</a:t>
            </a:r>
            <a:r>
              <a:rPr lang="en-US" dirty="0" smtClean="0"/>
              <a:t>4BNF) data map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749" y="2478794"/>
            <a:ext cx="7017745" cy="3007605"/>
          </a:xfrm>
        </p:spPr>
      </p:pic>
    </p:spTree>
    <p:extLst>
      <p:ext uri="{BB962C8B-B14F-4D97-AF65-F5344CB8AC3E}">
        <p14:creationId xmlns:p14="http://schemas.microsoft.com/office/powerpoint/2010/main" val="53895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Fourth Business Normal Form (4BNF) data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49572"/>
            <a:ext cx="8596668" cy="3880773"/>
          </a:xfrm>
        </p:spPr>
        <p:txBody>
          <a:bodyPr/>
          <a:lstStyle/>
          <a:p>
            <a:r>
              <a:rPr lang="en-US" dirty="0" smtClean="0"/>
              <a:t>EMPLOYEE is drawn first.</a:t>
            </a:r>
          </a:p>
          <a:p>
            <a:r>
              <a:rPr lang="en-US" dirty="0" smtClean="0"/>
              <a:t>EMPLOYEE TYPE is drawn to its left, and joined by a line because of the common key employee type number#. The association </a:t>
            </a:r>
            <a:r>
              <a:rPr lang="en-US" dirty="0"/>
              <a:t>degree is mandatory one at EMPLOYEE TYPE and optional becoming mandatory many at EMPLOYEE</a:t>
            </a:r>
            <a:r>
              <a:rPr lang="en-US" dirty="0" smtClean="0"/>
              <a:t>.</a:t>
            </a:r>
          </a:p>
          <a:p>
            <a:r>
              <a:rPr lang="en-US" dirty="0"/>
              <a:t>SALESPERSON and MANAGER are then drawn below EMPLOYEE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Because employee number# is a common primary key to these three entities, </a:t>
            </a:r>
            <a:r>
              <a:rPr lang="en-US" dirty="0" smtClean="0"/>
              <a:t>the degree and nature of the association  is mandatory one at EMPLOYEE. It is </a:t>
            </a:r>
            <a:r>
              <a:rPr lang="en-US" dirty="0"/>
              <a:t>optional one at SALESPERSON and also at MANAGER. It is therefore now clear that SALESPERSON and MANAGER are both secondary entities</a:t>
            </a:r>
          </a:p>
        </p:txBody>
      </p:sp>
    </p:spTree>
    <p:extLst>
      <p:ext uri="{BB962C8B-B14F-4D97-AF65-F5344CB8AC3E}">
        <p14:creationId xmlns:p14="http://schemas.microsoft.com/office/powerpoint/2010/main" val="1838877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Normalization was developed in the late 1960s by Dr. Edgar (Ted) </a:t>
            </a:r>
            <a:r>
              <a:rPr lang="en-US" dirty="0" err="1" smtClean="0"/>
              <a:t>Codd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while </a:t>
            </a:r>
            <a:r>
              <a:rPr lang="en-US" dirty="0" smtClean="0"/>
              <a:t>working on relational theory as a research fellow at the IBM San Jose Research Laboratory.</a:t>
            </a:r>
          </a:p>
          <a:p>
            <a:r>
              <a:rPr lang="en-US" dirty="0" smtClean="0"/>
              <a:t> </a:t>
            </a:r>
            <a:r>
              <a:rPr lang="en-US" dirty="0"/>
              <a:t>He applied mathematical set theory as a formal discipline to identify and structure data in relational databases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Business </a:t>
            </a:r>
            <a:r>
              <a:rPr lang="en-US" dirty="0"/>
              <a:t>normalization resolves redundant data and inconsistent information problems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identifies the data resource needed by the business.</a:t>
            </a:r>
          </a:p>
          <a:p>
            <a:r>
              <a:rPr lang="en-US" dirty="0" smtClean="0"/>
              <a:t>Redundant versions </a:t>
            </a:r>
            <a:r>
              <a:rPr lang="en-US" dirty="0"/>
              <a:t>are combined as an </a:t>
            </a:r>
            <a:r>
              <a:rPr lang="en-US" dirty="0" smtClean="0"/>
              <a:t>integrated.</a:t>
            </a:r>
          </a:p>
          <a:p>
            <a:r>
              <a:rPr lang="en-US" dirty="0" smtClean="0"/>
              <a:t> </a:t>
            </a:r>
            <a:r>
              <a:rPr lang="en-US" dirty="0"/>
              <a:t>When updated, information derived from it is accurate and consistent and is available to all who are authorized to access it.</a:t>
            </a:r>
          </a:p>
        </p:txBody>
      </p:sp>
    </p:spTree>
    <p:extLst>
      <p:ext uri="{BB962C8B-B14F-4D97-AF65-F5344CB8AC3E}">
        <p14:creationId xmlns:p14="http://schemas.microsoft.com/office/powerpoint/2010/main" val="3550931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Business Normal Form (</a:t>
            </a:r>
            <a:r>
              <a:rPr lang="en-US" dirty="0" smtClean="0"/>
              <a:t>3BNF)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rule for 3BNF is shown next:</a:t>
            </a:r>
          </a:p>
          <a:p>
            <a:pPr marL="0" indent="0">
              <a:buNone/>
            </a:pPr>
            <a:r>
              <a:rPr lang="en-US" dirty="0" smtClean="0"/>
              <a:t>     Third </a:t>
            </a:r>
            <a:r>
              <a:rPr lang="en-US" dirty="0"/>
              <a:t>Business Normal Form (3BNF) Rule</a:t>
            </a:r>
          </a:p>
          <a:p>
            <a:pPr marL="0" indent="0">
              <a:buNone/>
            </a:pPr>
            <a:r>
              <a:rPr lang="en-US" dirty="0" smtClean="0"/>
              <a:t>3BNF </a:t>
            </a:r>
            <a:r>
              <a:rPr lang="en-US" dirty="0"/>
              <a:t>Step 1: </a:t>
            </a:r>
            <a:r>
              <a:rPr lang="en-US" dirty="0" smtClean="0"/>
              <a:t>       Identify </a:t>
            </a:r>
            <a:r>
              <a:rPr lang="en-US" dirty="0"/>
              <a:t>and remove into another entity those attributes which are dependent on a key other than the primary (or compound) key.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3BNF rule identifies attributes that are not at all dependent on the primary key of the entity in which they reside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It identifies those attributes that were originally placed in the wrong entity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This may have been because the meaning of the attribute was not clear from the original attribute name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These attributes should therefore be moved to other entities where they are wholly dependent on the entire primary key.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If </a:t>
            </a:r>
            <a:r>
              <a:rPr lang="en-US" dirty="0"/>
              <a:t>necessary, the attributes should be renamed, perhaps by qualifying </a:t>
            </a:r>
            <a:r>
              <a:rPr lang="en-US" dirty="0" smtClean="0"/>
              <a:t>them with the new entity name in which they reside, so that their meaning is clear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46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Business Normal Form (</a:t>
            </a:r>
            <a:r>
              <a:rPr lang="en-US" dirty="0" smtClean="0"/>
              <a:t>3BNF)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EMPLOYEE (employee number#, [employee name], (employee address), [employee postcode], employee sales quota, [employee manager title], job name, salary)</a:t>
            </a:r>
            <a:endParaRPr lang="en-US" dirty="0"/>
          </a:p>
          <a:p>
            <a:r>
              <a:rPr lang="en-US" dirty="0"/>
              <a:t>We now examine each of the attributes in turn, to decide if each attribute wholly depends on the primary key employee number#.</a:t>
            </a:r>
          </a:p>
          <a:p>
            <a:r>
              <a:rPr lang="en-US" dirty="0" smtClean="0"/>
              <a:t>The </a:t>
            </a:r>
            <a:r>
              <a:rPr lang="en-US" dirty="0"/>
              <a:t>attributes [employee name], (employee address), [employee postcode], </a:t>
            </a:r>
            <a:r>
              <a:rPr lang="en-US" dirty="0" smtClean="0"/>
              <a:t>employee sales quota, and [employee manager title] all describe the employee</a:t>
            </a:r>
            <a:r>
              <a:rPr lang="en-US" dirty="0"/>
              <a:t>. They are wholly dependent on employee number# and so do not satisfy 3BNF</a:t>
            </a:r>
            <a:r>
              <a:rPr lang="en-US" dirty="0" smtClean="0"/>
              <a:t>.</a:t>
            </a:r>
          </a:p>
          <a:p>
            <a:r>
              <a:rPr lang="en-US" dirty="0" smtClean="0"/>
              <a:t> But </a:t>
            </a:r>
            <a:r>
              <a:rPr lang="en-US" dirty="0"/>
              <a:t>what about job name? Is it dependent on employee number#? </a:t>
            </a:r>
            <a:r>
              <a:rPr lang="en-US" dirty="0" smtClean="0"/>
              <a:t> </a:t>
            </a:r>
            <a:r>
              <a:rPr lang="en-US" dirty="0"/>
              <a:t>No</a:t>
            </a:r>
            <a:r>
              <a:rPr lang="en-US" dirty="0" smtClean="0"/>
              <a:t>; a job is not named because of the specific employee in that job.</a:t>
            </a:r>
          </a:p>
          <a:p>
            <a:r>
              <a:rPr lang="en-US" dirty="0" smtClean="0"/>
              <a:t>In fact it is not at all dependent on employee number#. It thus satisfies the 3BNF rule.</a:t>
            </a:r>
          </a:p>
          <a:p>
            <a:r>
              <a:rPr lang="en-US" dirty="0" smtClean="0"/>
              <a:t>It is </a:t>
            </a:r>
            <a:r>
              <a:rPr lang="en-US" dirty="0"/>
              <a:t>wholly dependent on job number# and so is moved into a new entity JOB:</a:t>
            </a:r>
          </a:p>
          <a:p>
            <a:r>
              <a:rPr lang="en-US" dirty="0"/>
              <a:t>JOB (job number#, job name 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56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Third </a:t>
            </a:r>
            <a:r>
              <a:rPr lang="en-US" dirty="0"/>
              <a:t>Business Normal Form (</a:t>
            </a:r>
            <a:r>
              <a:rPr lang="en-US" dirty="0" smtClean="0"/>
              <a:t>3BNF)EXAMPLE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</a:t>
            </a:r>
            <a:r>
              <a:rPr lang="en-US" dirty="0" smtClean="0"/>
              <a:t>so that we </a:t>
            </a:r>
            <a:r>
              <a:rPr lang="en-US" dirty="0"/>
              <a:t>still </a:t>
            </a:r>
            <a:r>
              <a:rPr lang="en-US" dirty="0" smtClean="0"/>
              <a:t>know the job held by </a:t>
            </a:r>
            <a:r>
              <a:rPr lang="en-US" dirty="0"/>
              <a:t>each employee, we </a:t>
            </a:r>
            <a:r>
              <a:rPr lang="en-US" dirty="0" smtClean="0"/>
              <a:t>must replace </a:t>
            </a:r>
            <a:r>
              <a:rPr lang="en-US" dirty="0"/>
              <a:t>job name in EMPLOYEE now with a foreign key to JOB; that is, job number# in bold next:</a:t>
            </a:r>
          </a:p>
          <a:p>
            <a:r>
              <a:rPr lang="en-US" dirty="0"/>
              <a:t>EMPLOYEE (employee number#, [employee name], (employee address), [employee postcode], employee sales quota, [employee manager title], </a:t>
            </a:r>
            <a:r>
              <a:rPr lang="en-US" b="1" dirty="0"/>
              <a:t>job number#, </a:t>
            </a:r>
            <a:r>
              <a:rPr lang="en-US" dirty="0"/>
              <a:t>salary)</a:t>
            </a:r>
          </a:p>
          <a:p>
            <a:r>
              <a:rPr lang="en-US" dirty="0"/>
              <a:t>EMPLOYEE and JOB are now joined by the common key job number#.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007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Business Normal Form (3BNF)EXAMPLE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The association degree and nature at JOB is shown as mandatory one—because job number# is the primary key of JOB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association degree at EMPLOYEE is shown as many—because job number# is a foreign key of EMPLOYEE.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88" y="3405495"/>
            <a:ext cx="6874524" cy="211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48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Fourth Business Normal Form (</a:t>
            </a:r>
            <a:r>
              <a:rPr lang="en-US" dirty="0" smtClean="0"/>
              <a:t>4BNF)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Fourth Business Normal Form (4BNF) Rule</a:t>
            </a:r>
          </a:p>
          <a:p>
            <a:pPr marL="0" indent="0">
              <a:buNone/>
            </a:pPr>
            <a:r>
              <a:rPr lang="en-US" dirty="0"/>
              <a:t>4BNF Step 1</a:t>
            </a:r>
            <a:r>
              <a:rPr lang="en-US" dirty="0" smtClean="0"/>
              <a:t>:    </a:t>
            </a:r>
            <a:r>
              <a:rPr lang="en-US" dirty="0"/>
              <a:t>An entity is said to be in </a:t>
            </a:r>
            <a:r>
              <a:rPr lang="en-US" dirty="0" smtClean="0"/>
              <a:t>Fourth Business </a:t>
            </a:r>
            <a:r>
              <a:rPr lang="en-US" dirty="0"/>
              <a:t>Normal Form when it is </a:t>
            </a:r>
            <a:r>
              <a:rPr lang="en-US" dirty="0" smtClean="0"/>
              <a:t>in Third Business Normal Form, and its attributes depend not only on the entire </a:t>
            </a:r>
            <a:r>
              <a:rPr lang="en-US" dirty="0"/>
              <a:t>primary (compound key), but also on the value of the key, or on 4BNF Step 2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4BNF Step 2: </a:t>
            </a:r>
            <a:r>
              <a:rPr lang="en-US" dirty="0" smtClean="0"/>
              <a:t>   when </a:t>
            </a:r>
            <a:r>
              <a:rPr lang="en-US" dirty="0"/>
              <a:t>an attribute has been relocated from an entity where it is optional, instead to an entity where it is wholly dependent on the key and must exist, and so is </a:t>
            </a:r>
            <a:r>
              <a:rPr lang="en-US" dirty="0" smtClean="0"/>
              <a:t>mandatory.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00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Fourth Business Normal Form (4BNF)EXAMPLE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EMPLOYEE (employee number#, [employee name], (employee address), [postcode], employee sales quota, [employee manager title</a:t>
            </a:r>
            <a:r>
              <a:rPr lang="en-US" dirty="0" smtClean="0"/>
              <a:t>])</a:t>
            </a:r>
          </a:p>
          <a:p>
            <a:r>
              <a:rPr lang="en-US" dirty="0" smtClean="0"/>
              <a:t>An employee sales quota exists only for employees who are salespersons. This </a:t>
            </a:r>
            <a:r>
              <a:rPr lang="en-US" dirty="0"/>
              <a:t>attribute is therefore moved into a new entity SALESPERSON:</a:t>
            </a:r>
          </a:p>
          <a:p>
            <a:pPr marL="0" indent="0">
              <a:buNone/>
            </a:pPr>
            <a:r>
              <a:rPr lang="en-US" b="1" dirty="0" smtClean="0"/>
              <a:t>      SALESPERSON </a:t>
            </a:r>
            <a:r>
              <a:rPr lang="en-US" b="1" dirty="0"/>
              <a:t>(employee number#, salesperson quota)</a:t>
            </a:r>
          </a:p>
          <a:p>
            <a:r>
              <a:rPr lang="en-US" dirty="0" smtClean="0"/>
              <a:t> </a:t>
            </a:r>
            <a:r>
              <a:rPr lang="en-US" dirty="0"/>
              <a:t>An employee manager title exists only for employees who are managers. This attribute is also moved into a new entity MANAGER:</a:t>
            </a:r>
          </a:p>
          <a:p>
            <a:pPr marL="0" indent="0">
              <a:buNone/>
            </a:pPr>
            <a:r>
              <a:rPr lang="en-US" b="1" dirty="0" smtClean="0"/>
              <a:t>      MANAGER </a:t>
            </a:r>
            <a:r>
              <a:rPr lang="en-US" b="1" dirty="0"/>
              <a:t>(employee number#, [manager title])</a:t>
            </a:r>
          </a:p>
          <a:p>
            <a:r>
              <a:rPr lang="en-US" dirty="0" smtClean="0"/>
              <a:t>The </a:t>
            </a:r>
            <a:r>
              <a:rPr lang="en-US" dirty="0"/>
              <a:t>primary key is employee number# for each entity. The two attribute </a:t>
            </a:r>
            <a:r>
              <a:rPr lang="en-US" dirty="0" smtClean="0"/>
              <a:t>names have also been changed so they are qualified by their new  entity names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475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Fourth Business Normal Form (4BNF)EXAMPLE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Because we have identified two types of employees, we must also add the Type entity EMPLOYEE TYPE:</a:t>
            </a:r>
          </a:p>
          <a:p>
            <a:pPr marL="0" indent="0">
              <a:buNone/>
            </a:pPr>
            <a:r>
              <a:rPr lang="en-US" dirty="0" smtClean="0"/>
              <a:t>       EMPLOYEE </a:t>
            </a:r>
            <a:r>
              <a:rPr lang="en-US" dirty="0"/>
              <a:t>TYPE (employee type number#, employee type name)</a:t>
            </a:r>
          </a:p>
          <a:p>
            <a:r>
              <a:rPr lang="en-US" dirty="0" smtClean="0"/>
              <a:t> Employee type number# must also be added to EMPLOYEE  as a </a:t>
            </a:r>
            <a:r>
              <a:rPr lang="en-US" dirty="0" err="1" smtClean="0"/>
              <a:t>foreignkey</a:t>
            </a:r>
            <a:r>
              <a:rPr lang="en-US" dirty="0"/>
              <a:t>:</a:t>
            </a:r>
          </a:p>
          <a:p>
            <a:r>
              <a:rPr lang="en-US" dirty="0"/>
              <a:t>EMPLOYEE (employee number#, [employee name], (employee address), [postcode], employee type number#)</a:t>
            </a:r>
          </a:p>
          <a:p>
            <a:r>
              <a:rPr lang="en-US" dirty="0"/>
              <a:t>The completed 4BNF entity list is shown as follows:</a:t>
            </a:r>
          </a:p>
          <a:p>
            <a:pPr>
              <a:buFont typeface="+mj-lt"/>
              <a:buAutoNum type="arabicPeriod"/>
            </a:pPr>
            <a:r>
              <a:rPr lang="en-US" dirty="0"/>
              <a:t>EMPLOYEE TYPE (employee type number#, employee type name</a:t>
            </a:r>
            <a:r>
              <a:rPr lang="en-US" dirty="0" smtClean="0"/>
              <a:t>)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EMPLOYEE </a:t>
            </a:r>
            <a:r>
              <a:rPr lang="en-US" dirty="0"/>
              <a:t>(employee number#, [employee name], (employee address), [postcode], employee type number#)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SALESPERSON </a:t>
            </a:r>
            <a:r>
              <a:rPr lang="en-US" dirty="0"/>
              <a:t>(employee number#, salesperson quota) 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MANAGER </a:t>
            </a:r>
            <a:r>
              <a:rPr lang="en-US" dirty="0"/>
              <a:t>(employee number#, [manager title])</a:t>
            </a:r>
          </a:p>
        </p:txBody>
      </p:sp>
    </p:spTree>
    <p:extLst>
      <p:ext uri="{BB962C8B-B14F-4D97-AF65-F5344CB8AC3E}">
        <p14:creationId xmlns:p14="http://schemas.microsoft.com/office/powerpoint/2010/main" val="17903854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1079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Facet</vt:lpstr>
      <vt:lpstr>Lecture 13</vt:lpstr>
      <vt:lpstr>Introduction </vt:lpstr>
      <vt:lpstr>Third Business Normal Form (3BNF)</vt:lpstr>
      <vt:lpstr>Third Business Normal Form (3BNF)EXAMPLE</vt:lpstr>
      <vt:lpstr>Third Business Normal Form (3BNF)EXAMPLE</vt:lpstr>
      <vt:lpstr>Third Business Normal Form (3BNF)EXAMPLE</vt:lpstr>
      <vt:lpstr>Fourth Business Normal Form (4BNF)</vt:lpstr>
      <vt:lpstr>Fourth Business Normal Form (4BNF)EXAMPLE</vt:lpstr>
      <vt:lpstr>Fourth Business Normal Form (4BNF)EXAMPLE</vt:lpstr>
      <vt:lpstr>Fourth Business Normal Form (4BNF) data map</vt:lpstr>
      <vt:lpstr>Fourth Business Normal Form (4BNF) data map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12</dc:title>
  <dc:creator>Windows User</dc:creator>
  <cp:lastModifiedBy>Windows User</cp:lastModifiedBy>
  <cp:revision>23</cp:revision>
  <dcterms:created xsi:type="dcterms:W3CDTF">2019-05-07T17:28:12Z</dcterms:created>
  <dcterms:modified xsi:type="dcterms:W3CDTF">2019-05-09T09:56:03Z</dcterms:modified>
</cp:coreProperties>
</file>