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5" r:id="rId5"/>
    <p:sldId id="259" r:id="rId6"/>
    <p:sldId id="266" r:id="rId7"/>
    <p:sldId id="260" r:id="rId8"/>
    <p:sldId id="261" r:id="rId9"/>
    <p:sldId id="267" r:id="rId10"/>
    <p:sldId id="262" r:id="rId11"/>
    <p:sldId id="263" r:id="rId12"/>
    <p:sldId id="268" r:id="rId13"/>
    <p:sldId id="269" r:id="rId14"/>
    <p:sldId id="270" r:id="rId15"/>
    <p:sldId id="271" r:id="rId16"/>
    <p:sldId id="272" r:id="rId17"/>
    <p:sldId id="27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388A415-A860-4D6E-B16A-FD3B15145E49}" type="datetimeFigureOut">
              <a:rPr lang="en-US" smtClean="0"/>
              <a:pPr/>
              <a:t>4/23/2021</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ECB3C60A-4517-4A95-B79A-9F4A91605E28}" type="slidenum">
              <a:rPr lang="en-US" smtClean="0"/>
              <a:pPr/>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2977118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88A415-A860-4D6E-B16A-FD3B15145E49}" type="datetimeFigureOut">
              <a:rPr lang="en-US" smtClean="0"/>
              <a:pPr/>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B3C60A-4517-4A95-B79A-9F4A91605E28}" type="slidenum">
              <a:rPr lang="en-US" smtClean="0"/>
              <a:pPr/>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26759816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88A415-A860-4D6E-B16A-FD3B15145E49}" type="datetimeFigureOut">
              <a:rPr lang="en-US" smtClean="0"/>
              <a:pPr/>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B3C60A-4517-4A95-B79A-9F4A91605E28}" type="slidenum">
              <a:rPr lang="en-US" smtClean="0"/>
              <a:pPr/>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3920462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388A415-A860-4D6E-B16A-FD3B15145E49}" type="datetimeFigureOut">
              <a:rPr lang="en-US" smtClean="0"/>
              <a:pPr/>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B3C60A-4517-4A95-B79A-9F4A91605E28}" type="slidenum">
              <a:rPr lang="en-US" smtClean="0"/>
              <a:pPr/>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888188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88A415-A860-4D6E-B16A-FD3B15145E49}" type="datetimeFigureOut">
              <a:rPr lang="en-US" smtClean="0"/>
              <a:pPr/>
              <a:t>4/23/2021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B3C60A-4517-4A95-B79A-9F4A91605E28}" type="slidenum">
              <a:rPr lang="en-US" smtClean="0"/>
              <a:pPr/>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3028134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388A415-A860-4D6E-B16A-FD3B15145E49}" type="datetimeFigureOut">
              <a:rPr lang="en-US" smtClean="0"/>
              <a:pPr/>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B3C60A-4517-4A95-B79A-9F4A91605E28}" type="slidenum">
              <a:rPr lang="en-US" smtClean="0"/>
              <a:pPr/>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1335469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388A415-A860-4D6E-B16A-FD3B15145E49}" type="datetimeFigureOut">
              <a:rPr lang="en-US" smtClean="0"/>
              <a:pPr/>
              <a:t>4/23/2021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B3C60A-4517-4A95-B79A-9F4A91605E28}" type="slidenum">
              <a:rPr lang="en-US" smtClean="0"/>
              <a:pPr/>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148751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388A415-A860-4D6E-B16A-FD3B15145E49}" type="datetimeFigureOut">
              <a:rPr lang="en-US" smtClean="0"/>
              <a:pPr/>
              <a:t>4/23/2021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B3C60A-4517-4A95-B79A-9F4A91605E28}" type="slidenum">
              <a:rPr lang="en-US" smtClean="0"/>
              <a:pPr/>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1026118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88A415-A860-4D6E-B16A-FD3B15145E49}" type="datetimeFigureOut">
              <a:rPr lang="en-US" smtClean="0"/>
              <a:pPr/>
              <a:t>4/23/2021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B3C60A-4517-4A95-B79A-9F4A91605E28}" type="slidenum">
              <a:rPr lang="en-US" smtClean="0"/>
              <a:pPr/>
              <a:t>‹#›</a:t>
            </a:fld>
            <a:endParaRPr lang="en-US"/>
          </a:p>
        </p:txBody>
      </p:sp>
    </p:spTree>
    <p:extLst>
      <p:ext uri="{BB962C8B-B14F-4D97-AF65-F5344CB8AC3E}">
        <p14:creationId xmlns:p14="http://schemas.microsoft.com/office/powerpoint/2010/main" xmlns="" val="557507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88A415-A860-4D6E-B16A-FD3B15145E49}" type="datetimeFigureOut">
              <a:rPr lang="en-US" smtClean="0"/>
              <a:pPr/>
              <a:t>4/23/2021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B3C60A-4517-4A95-B79A-9F4A91605E28}" type="slidenum">
              <a:rPr lang="en-US" smtClean="0"/>
              <a:pPr/>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1771842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A388A415-A860-4D6E-B16A-FD3B15145E49}" type="datetimeFigureOut">
              <a:rPr lang="en-US" smtClean="0"/>
              <a:pPr/>
              <a:t>4/23/2021</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ECB3C60A-4517-4A95-B79A-9F4A91605E28}" type="slidenum">
              <a:rPr lang="en-US" smtClean="0"/>
              <a:pPr/>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xmlns="" val="32273164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xmlns=""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A388A415-A860-4D6E-B16A-FD3B15145E49}" type="datetimeFigureOut">
              <a:rPr lang="en-US" smtClean="0"/>
              <a:pPr/>
              <a:t>4/23/2021</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ECB3C60A-4517-4A95-B79A-9F4A91605E28}" type="slidenum">
              <a:rPr lang="en-US" smtClean="0"/>
              <a:pPr/>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38917689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5C4352-F72D-4372-9A60-706A322A7932}"/>
              </a:ext>
            </a:extLst>
          </p:cNvPr>
          <p:cNvSpPr>
            <a:spLocks noGrp="1"/>
          </p:cNvSpPr>
          <p:nvPr>
            <p:ph type="ctrTitle"/>
          </p:nvPr>
        </p:nvSpPr>
        <p:spPr/>
        <p:txBody>
          <a:bodyPr/>
          <a:lstStyle/>
          <a:p>
            <a:r>
              <a:rPr lang="en-US" dirty="0"/>
              <a:t>bioavailability</a:t>
            </a:r>
          </a:p>
        </p:txBody>
      </p:sp>
      <p:sp>
        <p:nvSpPr>
          <p:cNvPr id="3" name="Subtitle 2">
            <a:extLst>
              <a:ext uri="{FF2B5EF4-FFF2-40B4-BE49-F238E27FC236}">
                <a16:creationId xmlns:a16="http://schemas.microsoft.com/office/drawing/2014/main" xmlns="" id="{AD10480D-F046-4091-8804-1C3503AF5AF8}"/>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xmlns="" val="3157571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DDF94C-164C-4F71-B11A-D0FACAF04BD4}"/>
              </a:ext>
            </a:extLst>
          </p:cNvPr>
          <p:cNvSpPr>
            <a:spLocks noGrp="1"/>
          </p:cNvSpPr>
          <p:nvPr>
            <p:ph type="title"/>
          </p:nvPr>
        </p:nvSpPr>
        <p:spPr/>
        <p:txBody>
          <a:bodyPr/>
          <a:lstStyle/>
          <a:p>
            <a:r>
              <a:rPr lang="en-US" dirty="0"/>
              <a:t>time</a:t>
            </a:r>
          </a:p>
        </p:txBody>
      </p:sp>
      <p:sp>
        <p:nvSpPr>
          <p:cNvPr id="3" name="Content Placeholder 2">
            <a:extLst>
              <a:ext uri="{FF2B5EF4-FFF2-40B4-BE49-F238E27FC236}">
                <a16:creationId xmlns:a16="http://schemas.microsoft.com/office/drawing/2014/main" xmlns="" id="{0CD42A89-5336-44C5-BE16-CE2CEB6E525E}"/>
              </a:ext>
            </a:extLst>
          </p:cNvPr>
          <p:cNvSpPr>
            <a:spLocks noGrp="1"/>
          </p:cNvSpPr>
          <p:nvPr>
            <p:ph idx="1"/>
          </p:nvPr>
        </p:nvSpPr>
        <p:spPr/>
        <p:txBody>
          <a:bodyPr/>
          <a:lstStyle/>
          <a:p>
            <a:r>
              <a:rPr lang="en-US" sz="2800" dirty="0"/>
              <a:t>As the contact time between the contaminant and soil increases, </a:t>
            </a:r>
            <a:r>
              <a:rPr lang="en-US" sz="2800" b="1" dirty="0"/>
              <a:t>a decrease in bioavailability is observed</a:t>
            </a:r>
            <a:r>
              <a:rPr lang="en-US" sz="2800" dirty="0"/>
              <a:t>, termed “ageing”, due to diffusion and sorption processes with mineral and organic fractions of soil.</a:t>
            </a:r>
          </a:p>
          <a:p>
            <a:endParaRPr lang="en-US" dirty="0"/>
          </a:p>
        </p:txBody>
      </p:sp>
    </p:spTree>
    <p:extLst>
      <p:ext uri="{BB962C8B-B14F-4D97-AF65-F5344CB8AC3E}">
        <p14:creationId xmlns:p14="http://schemas.microsoft.com/office/powerpoint/2010/main" xmlns="" val="2266900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0399DF-B59F-4E3A-ACEE-6DE29B1B99D1}"/>
              </a:ext>
            </a:extLst>
          </p:cNvPr>
          <p:cNvSpPr>
            <a:spLocks noGrp="1"/>
          </p:cNvSpPr>
          <p:nvPr>
            <p:ph type="title"/>
          </p:nvPr>
        </p:nvSpPr>
        <p:spPr/>
        <p:txBody>
          <a:bodyPr/>
          <a:lstStyle/>
          <a:p>
            <a:r>
              <a:rPr lang="en-US" dirty="0"/>
              <a:t>Environmental conditions </a:t>
            </a:r>
          </a:p>
        </p:txBody>
      </p:sp>
      <p:sp>
        <p:nvSpPr>
          <p:cNvPr id="3" name="Content Placeholder 2">
            <a:extLst>
              <a:ext uri="{FF2B5EF4-FFF2-40B4-BE49-F238E27FC236}">
                <a16:creationId xmlns:a16="http://schemas.microsoft.com/office/drawing/2014/main" xmlns="" id="{3D7C1AE5-C831-4646-A025-9DA8605CB28F}"/>
              </a:ext>
            </a:extLst>
          </p:cNvPr>
          <p:cNvSpPr>
            <a:spLocks noGrp="1"/>
          </p:cNvSpPr>
          <p:nvPr>
            <p:ph idx="1"/>
          </p:nvPr>
        </p:nvSpPr>
        <p:spPr/>
        <p:txBody>
          <a:bodyPr/>
          <a:lstStyle/>
          <a:p>
            <a:r>
              <a:rPr lang="en-US" sz="2800" dirty="0"/>
              <a:t>Environmental conditions influence bioavailability</a:t>
            </a:r>
          </a:p>
          <a:p>
            <a:r>
              <a:rPr lang="en-US" sz="2800" dirty="0"/>
              <a:t>Drought conditions result in lower soil water content</a:t>
            </a:r>
          </a:p>
          <a:p>
            <a:r>
              <a:rPr lang="en-US" sz="2800" b="1" dirty="0"/>
              <a:t>This can reduce the access of plants and organisms to dissolved contaminants but also can enhance precipitation of salts from solution.</a:t>
            </a:r>
          </a:p>
          <a:p>
            <a:endParaRPr lang="en-US" dirty="0"/>
          </a:p>
        </p:txBody>
      </p:sp>
    </p:spTree>
    <p:extLst>
      <p:ext uri="{BB962C8B-B14F-4D97-AF65-F5344CB8AC3E}">
        <p14:creationId xmlns:p14="http://schemas.microsoft.com/office/powerpoint/2010/main" xmlns="" val="27287526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5815B8F-50F7-4DE6-8743-5FEBFDA0EA3D}"/>
              </a:ext>
            </a:extLst>
          </p:cNvPr>
          <p:cNvSpPr>
            <a:spLocks noGrp="1"/>
          </p:cNvSpPr>
          <p:nvPr>
            <p:ph type="title"/>
          </p:nvPr>
        </p:nvSpPr>
        <p:spPr/>
        <p:txBody>
          <a:bodyPr/>
          <a:lstStyle/>
          <a:p>
            <a:r>
              <a:rPr lang="en-US" dirty="0"/>
              <a:t>Heavy metal </a:t>
            </a:r>
            <a:r>
              <a:rPr lang="en-US" dirty="0" err="1"/>
              <a:t>contaimination</a:t>
            </a:r>
            <a:endParaRPr lang="en-US" dirty="0"/>
          </a:p>
        </p:txBody>
      </p:sp>
      <p:sp>
        <p:nvSpPr>
          <p:cNvPr id="3" name="Content Placeholder 2">
            <a:extLst>
              <a:ext uri="{FF2B5EF4-FFF2-40B4-BE49-F238E27FC236}">
                <a16:creationId xmlns:a16="http://schemas.microsoft.com/office/drawing/2014/main" xmlns="" id="{8646D223-2018-4894-8702-ED5B86FEE9DB}"/>
              </a:ext>
            </a:extLst>
          </p:cNvPr>
          <p:cNvSpPr>
            <a:spLocks noGrp="1"/>
          </p:cNvSpPr>
          <p:nvPr>
            <p:ph idx="1"/>
          </p:nvPr>
        </p:nvSpPr>
        <p:spPr>
          <a:xfrm>
            <a:off x="1544344" y="2015732"/>
            <a:ext cx="9603275" cy="4037749"/>
          </a:xfrm>
        </p:spPr>
        <p:txBody>
          <a:bodyPr>
            <a:noAutofit/>
          </a:bodyPr>
          <a:lstStyle/>
          <a:p>
            <a:r>
              <a:rPr lang="en-US" sz="1800" b="1" dirty="0"/>
              <a:t>Soils may become contaminated by the accumulation of heavy metals and metalloids </a:t>
            </a:r>
          </a:p>
          <a:p>
            <a:r>
              <a:rPr lang="en-US" sz="1800" b="1" dirty="0"/>
              <a:t> from industrial areas, </a:t>
            </a:r>
          </a:p>
          <a:p>
            <a:r>
              <a:rPr lang="en-US" sz="1800" b="1" dirty="0"/>
              <a:t>mine tailings,	</a:t>
            </a:r>
          </a:p>
          <a:p>
            <a:r>
              <a:rPr lang="en-US" sz="1800" b="1" dirty="0"/>
              <a:t> disposal of high metal wastes,  </a:t>
            </a:r>
          </a:p>
          <a:p>
            <a:r>
              <a:rPr lang="en-US" sz="1800" b="1" dirty="0"/>
              <a:t>  land application of fertilizers,</a:t>
            </a:r>
          </a:p>
          <a:p>
            <a:pPr marL="0" indent="0">
              <a:buNone/>
            </a:pPr>
            <a:r>
              <a:rPr lang="en-US" sz="1800" b="1" dirty="0"/>
              <a:t>      sewage sludge, </a:t>
            </a:r>
          </a:p>
          <a:p>
            <a:pPr marL="0" indent="0">
              <a:buNone/>
            </a:pPr>
            <a:r>
              <a:rPr lang="en-US" sz="1800" b="1" dirty="0"/>
              <a:t>      coal combustion residues, 	</a:t>
            </a:r>
          </a:p>
          <a:p>
            <a:pPr marL="0" indent="0">
              <a:buNone/>
            </a:pPr>
            <a:r>
              <a:rPr lang="en-US" sz="1800" b="1" dirty="0"/>
              <a:t>       spillage of petrochemicals, </a:t>
            </a:r>
          </a:p>
        </p:txBody>
      </p:sp>
    </p:spTree>
    <p:extLst>
      <p:ext uri="{BB962C8B-B14F-4D97-AF65-F5344CB8AC3E}">
        <p14:creationId xmlns:p14="http://schemas.microsoft.com/office/powerpoint/2010/main" xmlns="" val="3659942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B465F2-6B49-435C-9EE4-BA369654FE3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CB2BDEE1-8792-4674-8C98-0FDF03382BD5}"/>
              </a:ext>
            </a:extLst>
          </p:cNvPr>
          <p:cNvSpPr>
            <a:spLocks noGrp="1"/>
          </p:cNvSpPr>
          <p:nvPr>
            <p:ph idx="1"/>
          </p:nvPr>
        </p:nvSpPr>
        <p:spPr/>
        <p:txBody>
          <a:bodyPr>
            <a:normAutofit/>
          </a:bodyPr>
          <a:lstStyle/>
          <a:p>
            <a:r>
              <a:rPr lang="en-US" sz="2800" dirty="0"/>
              <a:t> Heavy metals constitute an ill-defined group of inorganic chemical hazards, and those most commonly found at contaminated sites are  </a:t>
            </a:r>
          </a:p>
          <a:p>
            <a:pPr marL="0" indent="0">
              <a:buNone/>
            </a:pPr>
            <a:r>
              <a:rPr lang="en-US" sz="2800" b="1" dirty="0"/>
              <a:t>lead (Pb), chromium (Cr), arsenic (As), zinc (Zn),cadmium (Cd), copper (Cu), mercury (Hg), and nickel (Ni)</a:t>
            </a:r>
          </a:p>
          <a:p>
            <a:endParaRPr lang="en-US" dirty="0"/>
          </a:p>
        </p:txBody>
      </p:sp>
    </p:spTree>
    <p:extLst>
      <p:ext uri="{BB962C8B-B14F-4D97-AF65-F5344CB8AC3E}">
        <p14:creationId xmlns:p14="http://schemas.microsoft.com/office/powerpoint/2010/main" xmlns="" val="1555082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FBCB41-9F6F-4D6F-BF40-7E013955D92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E407B8CB-DE07-4969-AF0A-3343F386DE84}"/>
              </a:ext>
            </a:extLst>
          </p:cNvPr>
          <p:cNvSpPr>
            <a:spLocks noGrp="1"/>
          </p:cNvSpPr>
          <p:nvPr>
            <p:ph idx="1"/>
          </p:nvPr>
        </p:nvSpPr>
        <p:spPr/>
        <p:txBody>
          <a:bodyPr>
            <a:normAutofit/>
          </a:bodyPr>
          <a:lstStyle/>
          <a:p>
            <a:r>
              <a:rPr lang="en-US" sz="2400" dirty="0"/>
              <a:t> most metals do not undergo microbial or chemical degradation  and their total concentration in soils persists for a long time after their introduction </a:t>
            </a:r>
          </a:p>
          <a:p>
            <a:r>
              <a:rPr lang="en-US" sz="2400" dirty="0"/>
              <a:t>Changes in their chemical forms (speciation) and bioavailability are, however, possible. </a:t>
            </a:r>
          </a:p>
          <a:p>
            <a:r>
              <a:rPr lang="en-US" sz="2400" dirty="0"/>
              <a:t>The presence of toxic metals in soil can severely inhibit the biodegradation of organic contaminants </a:t>
            </a:r>
          </a:p>
        </p:txBody>
      </p:sp>
    </p:spTree>
    <p:extLst>
      <p:ext uri="{BB962C8B-B14F-4D97-AF65-F5344CB8AC3E}">
        <p14:creationId xmlns:p14="http://schemas.microsoft.com/office/powerpoint/2010/main" xmlns="" val="26383500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79135D9-F95C-42B4-9A11-0FDB618EE77A}"/>
              </a:ext>
            </a:extLst>
          </p:cNvPr>
          <p:cNvSpPr>
            <a:spLocks noGrp="1"/>
          </p:cNvSpPr>
          <p:nvPr>
            <p:ph type="title"/>
          </p:nvPr>
        </p:nvSpPr>
        <p:spPr/>
        <p:txBody>
          <a:bodyPr/>
          <a:lstStyle/>
          <a:p>
            <a:r>
              <a:rPr lang="en-US" dirty="0"/>
              <a:t>Method to remove heavy metal FROM SOIL</a:t>
            </a:r>
          </a:p>
        </p:txBody>
      </p:sp>
      <p:sp>
        <p:nvSpPr>
          <p:cNvPr id="3" name="Content Placeholder 2">
            <a:extLst>
              <a:ext uri="{FF2B5EF4-FFF2-40B4-BE49-F238E27FC236}">
                <a16:creationId xmlns:a16="http://schemas.microsoft.com/office/drawing/2014/main" xmlns="" id="{3E8E2DA7-E7F6-4AD1-8EAE-7578355C0DAB}"/>
              </a:ext>
            </a:extLst>
          </p:cNvPr>
          <p:cNvSpPr>
            <a:spLocks noGrp="1"/>
          </p:cNvSpPr>
          <p:nvPr>
            <p:ph idx="1"/>
          </p:nvPr>
        </p:nvSpPr>
        <p:spPr/>
        <p:txBody>
          <a:bodyPr>
            <a:normAutofit/>
          </a:bodyPr>
          <a:lstStyle/>
          <a:p>
            <a:r>
              <a:rPr lang="en-US" b="1" dirty="0"/>
              <a:t>Vitrification. </a:t>
            </a:r>
          </a:p>
          <a:p>
            <a:pPr marL="0" indent="0">
              <a:buNone/>
            </a:pPr>
            <a:r>
              <a:rPr lang="en-US" dirty="0"/>
              <a:t>The mobility of metal contaminants can be decreased by </a:t>
            </a:r>
            <a:r>
              <a:rPr lang="en-US" b="1" dirty="0"/>
              <a:t>high-temperature treatment of </a:t>
            </a:r>
            <a:r>
              <a:rPr lang="en-US" dirty="0"/>
              <a:t>the contaminated area that results in the formation of vitreous material During this process, the increased temperature may also volatilize and/or destroy organic contaminants or volatile metal species (such as Hg)</a:t>
            </a:r>
          </a:p>
          <a:p>
            <a:r>
              <a:rPr lang="en-US" dirty="0"/>
              <a:t> Most soils can be treated by vitrification, and a wide variety of inorganic and organic  contaminants can be targeted</a:t>
            </a:r>
          </a:p>
        </p:txBody>
      </p:sp>
    </p:spTree>
    <p:extLst>
      <p:ext uri="{BB962C8B-B14F-4D97-AF65-F5344CB8AC3E}">
        <p14:creationId xmlns:p14="http://schemas.microsoft.com/office/powerpoint/2010/main" xmlns="" val="14078784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EA8FE0-CB72-46AB-B925-B254E8A78CA0}"/>
              </a:ext>
            </a:extLst>
          </p:cNvPr>
          <p:cNvSpPr>
            <a:spLocks noGrp="1"/>
          </p:cNvSpPr>
          <p:nvPr>
            <p:ph type="title"/>
          </p:nvPr>
        </p:nvSpPr>
        <p:spPr/>
        <p:txBody>
          <a:bodyPr/>
          <a:lstStyle/>
          <a:p>
            <a:r>
              <a:rPr lang="en-US" dirty="0"/>
              <a:t>Soil Washing. </a:t>
            </a:r>
          </a:p>
        </p:txBody>
      </p:sp>
      <p:sp>
        <p:nvSpPr>
          <p:cNvPr id="3" name="Content Placeholder 2">
            <a:extLst>
              <a:ext uri="{FF2B5EF4-FFF2-40B4-BE49-F238E27FC236}">
                <a16:creationId xmlns:a16="http://schemas.microsoft.com/office/drawing/2014/main" xmlns="" id="{70B7C10E-72B1-4615-80BD-74E2B13AB268}"/>
              </a:ext>
            </a:extLst>
          </p:cNvPr>
          <p:cNvSpPr>
            <a:spLocks noGrp="1"/>
          </p:cNvSpPr>
          <p:nvPr>
            <p:ph idx="1"/>
          </p:nvPr>
        </p:nvSpPr>
        <p:spPr/>
        <p:txBody>
          <a:bodyPr>
            <a:normAutofit/>
          </a:bodyPr>
          <a:lstStyle/>
          <a:p>
            <a:r>
              <a:rPr lang="en-US" dirty="0"/>
              <a:t>. Soil washing is essentially a volume reduction/waste minimization treatment process. </a:t>
            </a:r>
          </a:p>
          <a:p>
            <a:r>
              <a:rPr lang="en-US" dirty="0"/>
              <a:t>During soil washing</a:t>
            </a:r>
          </a:p>
          <a:p>
            <a:r>
              <a:rPr lang="en-US" dirty="0"/>
              <a:t>, (</a:t>
            </a:r>
            <a:r>
              <a:rPr lang="en-US" dirty="0" err="1"/>
              <a:t>i</a:t>
            </a:r>
            <a:r>
              <a:rPr lang="en-US" dirty="0"/>
              <a:t>) those soil particles which host the majority of the contamination are separated from the bulk soil fractions(physical separation), </a:t>
            </a:r>
          </a:p>
          <a:p>
            <a:r>
              <a:rPr lang="en-US" dirty="0"/>
              <a:t> (ii) contaminants are removed from the soil by aqueous chemicals and recovered from solution on a solid substrate (chemical extraction)</a:t>
            </a:r>
          </a:p>
        </p:txBody>
      </p:sp>
    </p:spTree>
    <p:extLst>
      <p:ext uri="{BB962C8B-B14F-4D97-AF65-F5344CB8AC3E}">
        <p14:creationId xmlns:p14="http://schemas.microsoft.com/office/powerpoint/2010/main" xmlns="" val="11088700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67BEB3-5AB8-4B81-83B4-FFC3CCB1F7E1}"/>
              </a:ext>
            </a:extLst>
          </p:cNvPr>
          <p:cNvSpPr>
            <a:spLocks noGrp="1"/>
          </p:cNvSpPr>
          <p:nvPr>
            <p:ph type="title"/>
          </p:nvPr>
        </p:nvSpPr>
        <p:spPr/>
        <p:txBody>
          <a:bodyPr/>
          <a:lstStyle/>
          <a:p>
            <a:r>
              <a:rPr lang="en-US" dirty="0"/>
              <a:t>Phytoremediation</a:t>
            </a:r>
          </a:p>
        </p:txBody>
      </p:sp>
      <p:sp>
        <p:nvSpPr>
          <p:cNvPr id="3" name="Content Placeholder 2">
            <a:extLst>
              <a:ext uri="{FF2B5EF4-FFF2-40B4-BE49-F238E27FC236}">
                <a16:creationId xmlns:a16="http://schemas.microsoft.com/office/drawing/2014/main" xmlns="" id="{3B694DF1-57B3-4CB0-AAB2-66B92DC2A7F3}"/>
              </a:ext>
            </a:extLst>
          </p:cNvPr>
          <p:cNvSpPr>
            <a:spLocks noGrp="1"/>
          </p:cNvSpPr>
          <p:nvPr>
            <p:ph idx="1"/>
          </p:nvPr>
        </p:nvSpPr>
        <p:spPr/>
        <p:txBody>
          <a:bodyPr>
            <a:normAutofit/>
          </a:bodyPr>
          <a:lstStyle/>
          <a:p>
            <a:r>
              <a:rPr lang="en-US" dirty="0"/>
              <a:t>also known </a:t>
            </a:r>
            <a:r>
              <a:rPr lang="en-US" b="1" dirty="0"/>
              <a:t>as green remediation, botanoremediation , agroremediation, or vegetative remediation, </a:t>
            </a:r>
          </a:p>
          <a:p>
            <a:pPr marL="0" indent="0">
              <a:buNone/>
            </a:pPr>
            <a:r>
              <a:rPr lang="en-US" dirty="0"/>
              <a:t>This is in situ remediation</a:t>
            </a:r>
          </a:p>
          <a:p>
            <a:r>
              <a:rPr lang="en-US" dirty="0"/>
              <a:t>The idea of using metal-accumulating plants to remove heavy metals is known as </a:t>
            </a:r>
            <a:r>
              <a:rPr lang="en-US" dirty="0" err="1"/>
              <a:t>phyto</a:t>
            </a:r>
            <a:r>
              <a:rPr lang="en-US" dirty="0"/>
              <a:t> remediation </a:t>
            </a:r>
          </a:p>
          <a:p>
            <a:r>
              <a:rPr lang="en-US" dirty="0"/>
              <a:t>Plants may break down or degrade organic pollutants or remove and stabilize metal contaminants.</a:t>
            </a:r>
          </a:p>
        </p:txBody>
      </p:sp>
    </p:spTree>
    <p:extLst>
      <p:ext uri="{BB962C8B-B14F-4D97-AF65-F5344CB8AC3E}">
        <p14:creationId xmlns:p14="http://schemas.microsoft.com/office/powerpoint/2010/main" xmlns="" val="3541927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F893C52-AFB9-435D-899A-388BB6DB21A8}"/>
              </a:ext>
            </a:extLst>
          </p:cNvPr>
          <p:cNvSpPr>
            <a:spLocks noGrp="1"/>
          </p:cNvSpPr>
          <p:nvPr>
            <p:ph type="title"/>
          </p:nvPr>
        </p:nvSpPr>
        <p:spPr/>
        <p:txBody>
          <a:bodyPr/>
          <a:lstStyle/>
          <a:p>
            <a:r>
              <a:rPr lang="en-US"/>
              <a:t>BIOAVAILABILITY</a:t>
            </a:r>
          </a:p>
        </p:txBody>
      </p:sp>
      <p:sp>
        <p:nvSpPr>
          <p:cNvPr id="3" name="Content Placeholder 2">
            <a:extLst>
              <a:ext uri="{FF2B5EF4-FFF2-40B4-BE49-F238E27FC236}">
                <a16:creationId xmlns:a16="http://schemas.microsoft.com/office/drawing/2014/main" xmlns="" id="{0626FD4B-A359-40A2-9CFB-AB1D6058C090}"/>
              </a:ext>
            </a:extLst>
          </p:cNvPr>
          <p:cNvSpPr>
            <a:spLocks noGrp="1"/>
          </p:cNvSpPr>
          <p:nvPr>
            <p:ph idx="1"/>
          </p:nvPr>
        </p:nvSpPr>
        <p:spPr/>
        <p:txBody>
          <a:bodyPr/>
          <a:lstStyle/>
          <a:p>
            <a:pPr marL="0" indent="0">
              <a:buNone/>
            </a:pPr>
            <a:r>
              <a:rPr lang="en-US" dirty="0" smtClean="0"/>
              <a:t>COURSE </a:t>
            </a:r>
            <a:r>
              <a:rPr lang="en-US" dirty="0"/>
              <a:t>TITLE 			BIOREMEDIATION AND BIODEGRADATION </a:t>
            </a:r>
          </a:p>
          <a:p>
            <a:pPr marL="0" indent="0">
              <a:buNone/>
            </a:pPr>
            <a:r>
              <a:rPr lang="en-US" dirty="0"/>
              <a:t>			DEPARTMENT OF BOTANY</a:t>
            </a:r>
          </a:p>
        </p:txBody>
      </p:sp>
    </p:spTree>
    <p:extLst>
      <p:ext uri="{BB962C8B-B14F-4D97-AF65-F5344CB8AC3E}">
        <p14:creationId xmlns:p14="http://schemas.microsoft.com/office/powerpoint/2010/main" xmlns="" val="1500714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51EBCF-A9F7-4BD4-A359-FD381423F8E1}"/>
              </a:ext>
            </a:extLst>
          </p:cNvPr>
          <p:cNvSpPr>
            <a:spLocks noGrp="1"/>
          </p:cNvSpPr>
          <p:nvPr>
            <p:ph type="title"/>
          </p:nvPr>
        </p:nvSpPr>
        <p:spPr/>
        <p:txBody>
          <a:bodyPr/>
          <a:lstStyle/>
          <a:p>
            <a:r>
              <a:rPr lang="en-US" dirty="0"/>
              <a:t>Bioavailability, </a:t>
            </a:r>
          </a:p>
        </p:txBody>
      </p:sp>
      <p:sp>
        <p:nvSpPr>
          <p:cNvPr id="3" name="Content Placeholder 2">
            <a:extLst>
              <a:ext uri="{FF2B5EF4-FFF2-40B4-BE49-F238E27FC236}">
                <a16:creationId xmlns:a16="http://schemas.microsoft.com/office/drawing/2014/main" xmlns="" id="{C739C6D8-B06C-4C75-8EAD-FEF02D1AFA65}"/>
              </a:ext>
            </a:extLst>
          </p:cNvPr>
          <p:cNvSpPr>
            <a:spLocks noGrp="1"/>
          </p:cNvSpPr>
          <p:nvPr>
            <p:ph idx="1"/>
          </p:nvPr>
        </p:nvSpPr>
        <p:spPr/>
        <p:txBody>
          <a:bodyPr>
            <a:normAutofit/>
          </a:bodyPr>
          <a:lstStyle/>
          <a:p>
            <a:r>
              <a:rPr lang="en-US" sz="2800" b="1" dirty="0"/>
              <a:t>Bioavailability, in environmental and soil sciences, represents the amount of an element or compound that is accessible to an organism for uptake or adsorption across its cellular membrane</a:t>
            </a:r>
          </a:p>
          <a:p>
            <a:r>
              <a:rPr lang="en-US" sz="2800" b="1" dirty="0"/>
              <a:t> </a:t>
            </a:r>
          </a:p>
        </p:txBody>
      </p:sp>
      <p:sp>
        <p:nvSpPr>
          <p:cNvPr id="4" name="Rectangle 3">
            <a:extLst>
              <a:ext uri="{FF2B5EF4-FFF2-40B4-BE49-F238E27FC236}">
                <a16:creationId xmlns:a16="http://schemas.microsoft.com/office/drawing/2014/main" xmlns="" id="{653D39C4-27BB-46C1-9750-D5F153FBFB4F}"/>
              </a:ext>
            </a:extLst>
          </p:cNvPr>
          <p:cNvSpPr/>
          <p:nvPr/>
        </p:nvSpPr>
        <p:spPr>
          <a:xfrm>
            <a:off x="5344833" y="3244334"/>
            <a:ext cx="248786" cy="369332"/>
          </a:xfrm>
          <a:prstGeom prst="rect">
            <a:avLst/>
          </a:prstGeom>
        </p:spPr>
        <p:txBody>
          <a:bodyPr wrap="none">
            <a:spAutoFit/>
          </a:bodyPr>
          <a:lstStyle/>
          <a:p>
            <a:r>
              <a:rPr lang="en-US" dirty="0"/>
              <a:t> </a:t>
            </a:r>
          </a:p>
        </p:txBody>
      </p:sp>
    </p:spTree>
    <p:extLst>
      <p:ext uri="{BB962C8B-B14F-4D97-AF65-F5344CB8AC3E}">
        <p14:creationId xmlns:p14="http://schemas.microsoft.com/office/powerpoint/2010/main" xmlns="" val="907078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7C688-60DD-4091-BBA9-88142D5EA0F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16C29718-9374-43DD-85F3-5BB205BA0622}"/>
              </a:ext>
            </a:extLst>
          </p:cNvPr>
          <p:cNvSpPr>
            <a:spLocks noGrp="1"/>
          </p:cNvSpPr>
          <p:nvPr>
            <p:ph idx="1"/>
          </p:nvPr>
        </p:nvSpPr>
        <p:spPr/>
        <p:txBody>
          <a:bodyPr/>
          <a:lstStyle/>
          <a:p>
            <a:r>
              <a:rPr lang="en-US" sz="2800" b="1" dirty="0"/>
              <a:t>In environmental and agricultural applications</a:t>
            </a:r>
            <a:r>
              <a:rPr lang="en-US" sz="2800" dirty="0"/>
              <a:t>, bioavailability most often refers to availability of contaminants, such as organic pollutants or heavy metals, in soil systems and is also used frequently in determining potential risk of land application of sewage sludge or other inorganic/organic waste materials. </a:t>
            </a:r>
          </a:p>
          <a:p>
            <a:endParaRPr lang="en-US" dirty="0"/>
          </a:p>
        </p:txBody>
      </p:sp>
    </p:spTree>
    <p:extLst>
      <p:ext uri="{BB962C8B-B14F-4D97-AF65-F5344CB8AC3E}">
        <p14:creationId xmlns:p14="http://schemas.microsoft.com/office/powerpoint/2010/main" xmlns="" val="22288819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F89C2E-31F7-4212-B5F4-CF3D63062BF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7748CA8E-E957-4C3F-9564-B73F2FC302DE}"/>
              </a:ext>
            </a:extLst>
          </p:cNvPr>
          <p:cNvSpPr>
            <a:spLocks noGrp="1"/>
          </p:cNvSpPr>
          <p:nvPr>
            <p:ph idx="1"/>
          </p:nvPr>
        </p:nvSpPr>
        <p:spPr>
          <a:xfrm>
            <a:off x="1451579" y="2015732"/>
            <a:ext cx="9603275" cy="4133277"/>
          </a:xfrm>
        </p:spPr>
        <p:txBody>
          <a:bodyPr>
            <a:normAutofit fontScale="92500" lnSpcReduction="10000"/>
          </a:bodyPr>
          <a:lstStyle/>
          <a:p>
            <a:r>
              <a:rPr lang="en-US" sz="2800" dirty="0"/>
              <a:t>Almost exclusively, plant roots and soil organisms uptake contaminants that are dissolved in water</a:t>
            </a:r>
          </a:p>
          <a:p>
            <a:r>
              <a:rPr lang="en-US" sz="2800" dirty="0"/>
              <a:t>Therefore, the bioavailable fraction is often likened to the dissolved (aqueous) fraction in these systems</a:t>
            </a:r>
          </a:p>
          <a:p>
            <a:r>
              <a:rPr lang="en-US" sz="2800" dirty="0"/>
              <a:t>Depending on its chemical properties, a contaminant may or may not be found in the aqueous phase. Organic contaminants may become </a:t>
            </a:r>
            <a:r>
              <a:rPr lang="en-US" sz="2800" dirty="0" err="1"/>
              <a:t>sorbed</a:t>
            </a:r>
            <a:r>
              <a:rPr lang="en-US" sz="2800" dirty="0"/>
              <a:t> or sequestered in organic matter through weak Van der Waals interactions or through hydrogen- or covalent bonding.</a:t>
            </a:r>
          </a:p>
          <a:p>
            <a:endParaRPr lang="en-US" dirty="0"/>
          </a:p>
        </p:txBody>
      </p:sp>
    </p:spTree>
    <p:extLst>
      <p:ext uri="{BB962C8B-B14F-4D97-AF65-F5344CB8AC3E}">
        <p14:creationId xmlns:p14="http://schemas.microsoft.com/office/powerpoint/2010/main" xmlns="" val="13982214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9A7C77-A9C1-4B9D-AD18-E6B86EFF9FF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8B56D10D-CA55-4712-BC8A-5BAE7B6A0027}"/>
              </a:ext>
            </a:extLst>
          </p:cNvPr>
          <p:cNvSpPr>
            <a:spLocks noGrp="1"/>
          </p:cNvSpPr>
          <p:nvPr>
            <p:ph idx="1"/>
          </p:nvPr>
        </p:nvSpPr>
        <p:spPr/>
        <p:txBody>
          <a:bodyPr>
            <a:normAutofit fontScale="92500"/>
          </a:bodyPr>
          <a:lstStyle/>
          <a:p>
            <a:r>
              <a:rPr lang="en-US" sz="2800" dirty="0"/>
              <a:t> Ionic compounds, such as heavy metals, can be precipitated into the solid phase.</a:t>
            </a:r>
          </a:p>
          <a:p>
            <a:r>
              <a:rPr lang="en-US" sz="2800" dirty="0"/>
              <a:t>Volatile compounds can be lost as aerosols to the soil atmosphere. In these forms, contaminants are relatively inaccessible to microbial or plant uptake and must dissociate and re-dissolve into the soil solution to become biological available. </a:t>
            </a:r>
          </a:p>
          <a:p>
            <a:endParaRPr lang="en-US" dirty="0"/>
          </a:p>
          <a:p>
            <a:endParaRPr lang="en-US" dirty="0"/>
          </a:p>
        </p:txBody>
      </p:sp>
    </p:spTree>
    <p:extLst>
      <p:ext uri="{BB962C8B-B14F-4D97-AF65-F5344CB8AC3E}">
        <p14:creationId xmlns:p14="http://schemas.microsoft.com/office/powerpoint/2010/main" xmlns="" val="3301976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FA342CE-C289-4E4C-BA5E-044760783AD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0B7C1F70-0F87-4061-96C8-B878A7874736}"/>
              </a:ext>
            </a:extLst>
          </p:cNvPr>
          <p:cNvSpPr>
            <a:spLocks noGrp="1"/>
          </p:cNvSpPr>
          <p:nvPr>
            <p:ph idx="1"/>
          </p:nvPr>
        </p:nvSpPr>
        <p:spPr/>
        <p:txBody>
          <a:bodyPr/>
          <a:lstStyle/>
          <a:p>
            <a:r>
              <a:rPr lang="en-US" dirty="0"/>
              <a:t>Bioavailability is a function of soil properties, time, environmental conditions, and plant and microbial characteristics [7]</a:t>
            </a:r>
          </a:p>
          <a:p>
            <a:endParaRPr lang="en-US" dirty="0"/>
          </a:p>
          <a:p>
            <a:endParaRPr lang="en-US" dirty="0"/>
          </a:p>
        </p:txBody>
      </p:sp>
    </p:spTree>
    <p:extLst>
      <p:ext uri="{BB962C8B-B14F-4D97-AF65-F5344CB8AC3E}">
        <p14:creationId xmlns:p14="http://schemas.microsoft.com/office/powerpoint/2010/main" xmlns="" val="2254385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70DB48-B077-4D0E-B504-442CED0BD426}"/>
              </a:ext>
            </a:extLst>
          </p:cNvPr>
          <p:cNvSpPr>
            <a:spLocks noGrp="1"/>
          </p:cNvSpPr>
          <p:nvPr>
            <p:ph type="title"/>
          </p:nvPr>
        </p:nvSpPr>
        <p:spPr/>
        <p:txBody>
          <a:bodyPr/>
          <a:lstStyle/>
          <a:p>
            <a:r>
              <a:rPr lang="en-US" dirty="0"/>
              <a:t>Factors affecting soil bioavailability</a:t>
            </a:r>
          </a:p>
        </p:txBody>
      </p:sp>
      <p:sp>
        <p:nvSpPr>
          <p:cNvPr id="3" name="Content Placeholder 2">
            <a:extLst>
              <a:ext uri="{FF2B5EF4-FFF2-40B4-BE49-F238E27FC236}">
                <a16:creationId xmlns:a16="http://schemas.microsoft.com/office/drawing/2014/main" xmlns="" id="{D55C151C-4304-4392-9BED-94AA6AC6E4CB}"/>
              </a:ext>
            </a:extLst>
          </p:cNvPr>
          <p:cNvSpPr>
            <a:spLocks noGrp="1"/>
          </p:cNvSpPr>
          <p:nvPr>
            <p:ph idx="1"/>
          </p:nvPr>
        </p:nvSpPr>
        <p:spPr/>
        <p:txBody>
          <a:bodyPr/>
          <a:lstStyle/>
          <a:p>
            <a:r>
              <a:rPr lang="en-US" sz="2800" b="1" dirty="0"/>
              <a:t>1- soil properties</a:t>
            </a:r>
          </a:p>
          <a:p>
            <a:r>
              <a:rPr lang="en-US" sz="2800" b="1" dirty="0"/>
              <a:t>2- time</a:t>
            </a:r>
          </a:p>
          <a:p>
            <a:r>
              <a:rPr lang="en-US" sz="2800" b="1" dirty="0"/>
              <a:t>3- environmental condition</a:t>
            </a:r>
          </a:p>
          <a:p>
            <a:endParaRPr lang="en-US" dirty="0"/>
          </a:p>
        </p:txBody>
      </p:sp>
    </p:spTree>
    <p:extLst>
      <p:ext uri="{BB962C8B-B14F-4D97-AF65-F5344CB8AC3E}">
        <p14:creationId xmlns:p14="http://schemas.microsoft.com/office/powerpoint/2010/main" xmlns="" val="3672116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E5E889-C4E0-412A-9948-51791C011773}"/>
              </a:ext>
            </a:extLst>
          </p:cNvPr>
          <p:cNvSpPr>
            <a:spLocks noGrp="1"/>
          </p:cNvSpPr>
          <p:nvPr>
            <p:ph type="title"/>
          </p:nvPr>
        </p:nvSpPr>
        <p:spPr/>
        <p:txBody>
          <a:bodyPr/>
          <a:lstStyle/>
          <a:p>
            <a:r>
              <a:rPr lang="en-US" dirty="0"/>
              <a:t>Soil properties</a:t>
            </a:r>
          </a:p>
        </p:txBody>
      </p:sp>
      <p:sp>
        <p:nvSpPr>
          <p:cNvPr id="3" name="Content Placeholder 2">
            <a:extLst>
              <a:ext uri="{FF2B5EF4-FFF2-40B4-BE49-F238E27FC236}">
                <a16:creationId xmlns:a16="http://schemas.microsoft.com/office/drawing/2014/main" xmlns="" id="{9B5F5E4F-D516-4777-8975-671EDE94928D}"/>
              </a:ext>
            </a:extLst>
          </p:cNvPr>
          <p:cNvSpPr>
            <a:spLocks noGrp="1"/>
          </p:cNvSpPr>
          <p:nvPr>
            <p:ph idx="1"/>
          </p:nvPr>
        </p:nvSpPr>
        <p:spPr>
          <a:xfrm>
            <a:off x="278297" y="2015732"/>
            <a:ext cx="11913704" cy="3934494"/>
          </a:xfrm>
        </p:spPr>
        <p:txBody>
          <a:bodyPr>
            <a:normAutofit fontScale="85000" lnSpcReduction="20000"/>
          </a:bodyPr>
          <a:lstStyle/>
          <a:p>
            <a:r>
              <a:rPr lang="en-US" sz="2800" dirty="0"/>
              <a:t>Soil properties, such as</a:t>
            </a:r>
          </a:p>
          <a:p>
            <a:r>
              <a:rPr lang="en-US" sz="2800" dirty="0"/>
              <a:t> pH,</a:t>
            </a:r>
          </a:p>
          <a:p>
            <a:pPr marL="0" indent="0">
              <a:buNone/>
            </a:pPr>
            <a:r>
              <a:rPr lang="en-US" sz="2800" dirty="0"/>
              <a:t> ion exchange capacity, </a:t>
            </a:r>
          </a:p>
          <a:p>
            <a:pPr marL="0" indent="0">
              <a:buNone/>
            </a:pPr>
            <a:r>
              <a:rPr lang="en-US" sz="2800" dirty="0"/>
              <a:t>soil organic matter content, </a:t>
            </a:r>
          </a:p>
          <a:p>
            <a:pPr marL="0" indent="0">
              <a:buNone/>
            </a:pPr>
            <a:r>
              <a:rPr lang="en-US" sz="2800" dirty="0"/>
              <a:t>texture and porosity</a:t>
            </a:r>
          </a:p>
          <a:p>
            <a:pPr marL="0" indent="0">
              <a:buNone/>
            </a:pPr>
            <a:r>
              <a:rPr lang="en-US" sz="2800" dirty="0"/>
              <a:t> influence bioavailability.</a:t>
            </a:r>
          </a:p>
          <a:p>
            <a:pPr marL="0" indent="0">
              <a:buNone/>
            </a:pPr>
            <a:r>
              <a:rPr lang="en-US" sz="2800" dirty="0"/>
              <a:t> Because soils with higher ion exchange and organic matter content offer more opportunities for adsorption, typically they exhibit lower bioavailability</a:t>
            </a:r>
          </a:p>
          <a:p>
            <a:endParaRPr lang="en-US" dirty="0"/>
          </a:p>
        </p:txBody>
      </p:sp>
    </p:spTree>
    <p:extLst>
      <p:ext uri="{BB962C8B-B14F-4D97-AF65-F5344CB8AC3E}">
        <p14:creationId xmlns:p14="http://schemas.microsoft.com/office/powerpoint/2010/main" xmlns="" val="307227362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Gallery</Template>
  <TotalTime>1</TotalTime>
  <Words>695</Words>
  <Application>Microsoft Office PowerPoint</Application>
  <PresentationFormat>Custom</PresentationFormat>
  <Paragraphs>61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Gallery</vt:lpstr>
      <vt:lpstr>bioavailability</vt:lpstr>
      <vt:lpstr>BIOAVAILABILITY</vt:lpstr>
      <vt:lpstr>Bioavailability, </vt:lpstr>
      <vt:lpstr>Slide 4</vt:lpstr>
      <vt:lpstr>Slide 5</vt:lpstr>
      <vt:lpstr>Slide 6</vt:lpstr>
      <vt:lpstr>Slide 7</vt:lpstr>
      <vt:lpstr>Factors affecting soil bioavailability</vt:lpstr>
      <vt:lpstr>Soil properties</vt:lpstr>
      <vt:lpstr>time</vt:lpstr>
      <vt:lpstr>Environmental conditions </vt:lpstr>
      <vt:lpstr>Heavy metal contaimination</vt:lpstr>
      <vt:lpstr>Slide 13</vt:lpstr>
      <vt:lpstr>Slide 14</vt:lpstr>
      <vt:lpstr>Method to remove heavy metal FROM SOIL</vt:lpstr>
      <vt:lpstr>Soil Washing. </vt:lpstr>
      <vt:lpstr>Phytoremediation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bioavailibility</dc:title>
  <dc:creator>Hira Ejaz</dc:creator>
  <cp:lastModifiedBy>KAWISH COMPUTERS</cp:lastModifiedBy>
  <cp:revision>10</cp:revision>
  <dcterms:created xsi:type="dcterms:W3CDTF">2021-04-09T10:08:03Z</dcterms:created>
  <dcterms:modified xsi:type="dcterms:W3CDTF">2021-04-23T06:37:27Z</dcterms:modified>
</cp:coreProperties>
</file>