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62" autoAdjust="0"/>
    <p:restoredTop sz="94660"/>
  </p:normalViewPr>
  <p:slideViewPr>
    <p:cSldViewPr snapToGrid="0">
      <p:cViewPr varScale="1">
        <p:scale>
          <a:sx n="62" d="100"/>
          <a:sy n="62" d="100"/>
        </p:scale>
        <p:origin x="3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8.xml" /></Relationships>
</file>

<file path=ppt/slides/_rels/slide10.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image" Target="../media/image2.jpg"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800" b="1" dirty="0">
                <a:latin typeface="Times New Roman" panose="02020603050405020304" pitchFamily="18" charset="0"/>
                <a:cs typeface="Times New Roman" panose="02020603050405020304" pitchFamily="18" charset="0"/>
              </a:rPr>
              <a:t>TRANSDUCTION</a:t>
            </a:r>
            <a:endParaRPr lang="en-US" sz="2800" b="1"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half" idx="2"/>
          </p:nvPr>
        </p:nvSpPr>
        <p:spPr/>
        <p:txBody>
          <a:bodyPr/>
          <a:lstStyle/>
          <a:p>
            <a:r>
              <a:rPr lang="en-GB" sz="1800" b="1" dirty="0">
                <a:latin typeface="Times New Roman" panose="02020603050405020304" pitchFamily="18" charset="0"/>
                <a:cs typeface="Times New Roman" panose="02020603050405020304" pitchFamily="18" charset="0"/>
              </a:rPr>
              <a:t>Objectives</a:t>
            </a:r>
          </a:p>
          <a:p>
            <a:pPr marL="285750" indent="-285750">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History </a:t>
            </a:r>
          </a:p>
          <a:p>
            <a:pPr marL="285750" indent="-285750">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Introduction to transduction</a:t>
            </a:r>
          </a:p>
          <a:p>
            <a:pPr marL="285750" indent="-285750">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Types of transduction</a:t>
            </a:r>
          </a:p>
          <a:p>
            <a:pPr marL="285750" indent="-285750">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Mechanism </a:t>
            </a:r>
          </a:p>
          <a:p>
            <a:pPr marL="285750" indent="-285750">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Significance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426369"/>
            <a:ext cx="5181600" cy="3454400"/>
          </a:xfrm>
        </p:spPr>
      </p:pic>
    </p:spTree>
    <p:extLst>
      <p:ext uri="{BB962C8B-B14F-4D97-AF65-F5344CB8AC3E}">
        <p14:creationId xmlns:p14="http://schemas.microsoft.com/office/powerpoint/2010/main" val="316169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565" y="717100"/>
            <a:ext cx="8911687" cy="1280890"/>
          </a:xfrm>
        </p:spPr>
        <p:txBody>
          <a:bodyPr/>
          <a:lstStyle/>
          <a:p>
            <a:r>
              <a:rPr lang="en-GB" dirty="0" err="1">
                <a:latin typeface="Times New Roman" panose="02020603050405020304" pitchFamily="18" charset="0"/>
                <a:cs typeface="Times New Roman" panose="02020603050405020304" pitchFamily="18" charset="0"/>
              </a:rPr>
              <a:t>Genearilized</a:t>
            </a:r>
            <a:r>
              <a:rPr lang="en-GB"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2565" y="2133600"/>
            <a:ext cx="6828696" cy="3778250"/>
          </a:xfrm>
        </p:spPr>
      </p:pic>
    </p:spTree>
    <p:extLst>
      <p:ext uri="{BB962C8B-B14F-4D97-AF65-F5344CB8AC3E}">
        <p14:creationId xmlns:p14="http://schemas.microsoft.com/office/powerpoint/2010/main" val="116808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latin typeface="Times New Roman" panose="02020603050405020304" pitchFamily="18" charset="0"/>
                <a:cs typeface="Times New Roman" panose="02020603050405020304" pitchFamily="18" charset="0"/>
              </a:rPr>
              <a:t>Genearilized</a:t>
            </a:r>
            <a:r>
              <a:rPr lang="en-GB"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4870" y="1905000"/>
            <a:ext cx="7266901" cy="3778250"/>
          </a:xfrm>
        </p:spPr>
      </p:pic>
    </p:spTree>
    <p:extLst>
      <p:ext uri="{BB962C8B-B14F-4D97-AF65-F5344CB8AC3E}">
        <p14:creationId xmlns:p14="http://schemas.microsoft.com/office/powerpoint/2010/main" val="410961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Generalized </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940" y="2133600"/>
            <a:ext cx="7691946" cy="3778250"/>
          </a:xfrm>
        </p:spPr>
      </p:pic>
    </p:spTree>
    <p:extLst>
      <p:ext uri="{BB962C8B-B14F-4D97-AF65-F5344CB8AC3E}">
        <p14:creationId xmlns:p14="http://schemas.microsoft.com/office/powerpoint/2010/main" val="401323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Specialized transduction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GB" sz="2400" dirty="0">
                <a:latin typeface="Times New Roman" panose="02020603050405020304" pitchFamily="18" charset="0"/>
                <a:cs typeface="Times New Roman" panose="02020603050405020304" pitchFamily="18" charset="0"/>
              </a:rPr>
              <a:t>A DNA fragment Is transferred from one bacterium to another by a temperate bacteriophage that is now carrying donor bacterial DNA due to an error in spontaneous induction during the lysogenic life cycle</a:t>
            </a:r>
          </a:p>
          <a:p>
            <a:r>
              <a:rPr lang="en-GB" sz="2400" dirty="0">
                <a:latin typeface="Times New Roman" panose="02020603050405020304" pitchFamily="18" charset="0"/>
                <a:cs typeface="Times New Roman" panose="02020603050405020304" pitchFamily="18" charset="0"/>
              </a:rPr>
              <a:t>In specialized transduction the phage inserts its genome at the specific site .</a:t>
            </a:r>
          </a:p>
          <a:p>
            <a:r>
              <a:rPr lang="en-GB" sz="2400" dirty="0">
                <a:latin typeface="Times New Roman" panose="02020603050405020304" pitchFamily="18" charset="0"/>
                <a:cs typeface="Times New Roman" panose="02020603050405020304" pitchFamily="18" charset="0"/>
              </a:rPr>
              <a:t>Lambda is a good example of a specialized transducing phage . As a </a:t>
            </a:r>
            <a:r>
              <a:rPr lang="en-GB" sz="2400" dirty="0" err="1">
                <a:latin typeface="Times New Roman" panose="02020603050405020304" pitchFamily="18" charset="0"/>
                <a:cs typeface="Times New Roman" panose="02020603050405020304" pitchFamily="18" charset="0"/>
              </a:rPr>
              <a:t>prophage</a:t>
            </a:r>
            <a:r>
              <a:rPr lang="en-GB" sz="2400" dirty="0">
                <a:latin typeface="Times New Roman" panose="02020603050405020304" pitchFamily="18" charset="0"/>
                <a:cs typeface="Times New Roman" panose="02020603050405020304" pitchFamily="18" charset="0"/>
              </a:rPr>
              <a:t> , always inserts between the gal region and the bio region of the host chromosome . </a:t>
            </a:r>
          </a:p>
        </p:txBody>
      </p:sp>
    </p:spTree>
    <p:extLst>
      <p:ext uri="{BB962C8B-B14F-4D97-AF65-F5344CB8AC3E}">
        <p14:creationId xmlns:p14="http://schemas.microsoft.com/office/powerpoint/2010/main" val="2990471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Steps involved in specialised transduction </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9534" y="2133600"/>
            <a:ext cx="6874758" cy="3778250"/>
          </a:xfrm>
        </p:spPr>
      </p:pic>
    </p:spTree>
    <p:extLst>
      <p:ext uri="{BB962C8B-B14F-4D97-AF65-F5344CB8AC3E}">
        <p14:creationId xmlns:p14="http://schemas.microsoft.com/office/powerpoint/2010/main" val="1067604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Steps </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6190" y="2133600"/>
            <a:ext cx="6921446" cy="3778250"/>
          </a:xfrm>
        </p:spPr>
      </p:pic>
    </p:spTree>
    <p:extLst>
      <p:ext uri="{BB962C8B-B14F-4D97-AF65-F5344CB8AC3E}">
        <p14:creationId xmlns:p14="http://schemas.microsoft.com/office/powerpoint/2010/main" val="66869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Steps </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6370" y="2133600"/>
            <a:ext cx="7241086" cy="3778250"/>
          </a:xfrm>
        </p:spPr>
      </p:pic>
    </p:spTree>
    <p:extLst>
      <p:ext uri="{BB962C8B-B14F-4D97-AF65-F5344CB8AC3E}">
        <p14:creationId xmlns:p14="http://schemas.microsoft.com/office/powerpoint/2010/main" val="1088954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Other types of transduction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GB" sz="2400" b="1" dirty="0">
                <a:latin typeface="Times New Roman" panose="02020603050405020304" pitchFamily="18" charset="0"/>
                <a:cs typeface="Times New Roman" panose="02020603050405020304" pitchFamily="18" charset="0"/>
              </a:rPr>
              <a:t> co transduction </a:t>
            </a:r>
          </a:p>
          <a:p>
            <a:r>
              <a:rPr lang="en-GB" sz="2400" dirty="0">
                <a:latin typeface="Times New Roman" panose="02020603050405020304" pitchFamily="18" charset="0"/>
                <a:cs typeface="Times New Roman" panose="02020603050405020304" pitchFamily="18" charset="0"/>
              </a:rPr>
              <a:t>Generalized transduction can be used to derive linkage information about bacterial genes in cases in which genes are close enough that the phage can pick them up and transduce them as a single piece of DNA an outcome known as </a:t>
            </a:r>
            <a:r>
              <a:rPr lang="en-GB" sz="2400" b="1" dirty="0">
                <a:latin typeface="Times New Roman" panose="02020603050405020304" pitchFamily="18" charset="0"/>
                <a:cs typeface="Times New Roman" panose="02020603050405020304" pitchFamily="18" charset="0"/>
              </a:rPr>
              <a:t>co</a:t>
            </a:r>
            <a:r>
              <a:rPr lang="en-GB" sz="240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transduction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523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Abortive transduction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GB" sz="2400" dirty="0">
                <a:latin typeface="Times New Roman" panose="02020603050405020304" pitchFamily="18" charset="0"/>
                <a:cs typeface="Times New Roman" panose="02020603050405020304" pitchFamily="18" charset="0"/>
              </a:rPr>
              <a:t>Transduction in which the genetic fragment from the donor bacterium is not integrated in the genome of the recipient bacterium. when the </a:t>
            </a:r>
            <a:r>
              <a:rPr lang="en-GB" sz="2400" dirty="0" err="1">
                <a:latin typeface="Times New Roman" panose="02020603050405020304" pitchFamily="18" charset="0"/>
                <a:cs typeface="Times New Roman" panose="02020603050405020304" pitchFamily="18" charset="0"/>
              </a:rPr>
              <a:t>reciepient</a:t>
            </a:r>
            <a:r>
              <a:rPr lang="en-GB" sz="2400" dirty="0">
                <a:latin typeface="Times New Roman" panose="02020603050405020304" pitchFamily="18" charset="0"/>
                <a:cs typeface="Times New Roman" panose="02020603050405020304" pitchFamily="18" charset="0"/>
              </a:rPr>
              <a:t> bacterium divides the genetic fragment from the donor bacterium is transmitted to only one of daughter cells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972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Significance of transduction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sz="2400" dirty="0">
                <a:latin typeface="Times New Roman" panose="02020603050405020304" pitchFamily="18" charset="0"/>
                <a:cs typeface="Times New Roman" panose="02020603050405020304" pitchFamily="18" charset="0"/>
              </a:rPr>
              <a:t>It transfers genetic material from one bacterial cell to another and the genetic characteristics .</a:t>
            </a:r>
          </a:p>
          <a:p>
            <a:r>
              <a:rPr lang="en-GB" sz="2400" dirty="0">
                <a:latin typeface="Times New Roman" panose="02020603050405020304" pitchFamily="18" charset="0"/>
                <a:cs typeface="Times New Roman" panose="02020603050405020304" pitchFamily="18" charset="0"/>
              </a:rPr>
              <a:t>For example in specialized transduction the gal gene , a cell lacking ability to metabolize </a:t>
            </a:r>
            <a:r>
              <a:rPr lang="en-GB" sz="2400" dirty="0" err="1">
                <a:latin typeface="Times New Roman" panose="02020603050405020304" pitchFamily="18" charset="0"/>
                <a:cs typeface="Times New Roman" panose="02020603050405020304" pitchFamily="18" charset="0"/>
              </a:rPr>
              <a:t>galactose</a:t>
            </a:r>
            <a:r>
              <a:rPr lang="en-GB" sz="2400" dirty="0">
                <a:latin typeface="Times New Roman" panose="02020603050405020304" pitchFamily="18" charset="0"/>
                <a:cs typeface="Times New Roman" panose="02020603050405020304" pitchFamily="18" charset="0"/>
              </a:rPr>
              <a:t> could acquire the ability </a:t>
            </a:r>
          </a:p>
          <a:p>
            <a:r>
              <a:rPr lang="en-GB" sz="2400" dirty="0">
                <a:latin typeface="Times New Roman" panose="02020603050405020304" pitchFamily="18" charset="0"/>
                <a:cs typeface="Times New Roman" panose="02020603050405020304" pitchFamily="18" charset="0"/>
              </a:rPr>
              <a:t>It provides a way to study the gene linkage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272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GB" sz="2800" b="1" dirty="0">
                <a:latin typeface="Times New Roman" panose="02020603050405020304" pitchFamily="18" charset="0"/>
                <a:cs typeface="Times New Roman" panose="02020603050405020304" pitchFamily="18" charset="0"/>
              </a:rPr>
              <a:t>History</a:t>
            </a:r>
            <a:br>
              <a:rPr lang="en-GB" sz="2400" b="1"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Transduction was first described by</a:t>
            </a:r>
            <a:br>
              <a:rPr lang="en-GB" sz="2400" dirty="0">
                <a:latin typeface="Times New Roman" panose="02020603050405020304" pitchFamily="18" charset="0"/>
                <a:cs typeface="Times New Roman" panose="02020603050405020304" pitchFamily="18" charset="0"/>
              </a:rPr>
            </a:br>
            <a:r>
              <a:rPr lang="en-GB" sz="2400" dirty="0" err="1">
                <a:latin typeface="Times New Roman" panose="02020603050405020304" pitchFamily="18" charset="0"/>
                <a:cs typeface="Times New Roman" panose="02020603050405020304" pitchFamily="18" charset="0"/>
              </a:rPr>
              <a:t>Norten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Zinder</a:t>
            </a:r>
            <a:r>
              <a:rPr lang="en-GB" sz="2400" dirty="0">
                <a:latin typeface="Times New Roman" panose="02020603050405020304" pitchFamily="18" charset="0"/>
                <a:cs typeface="Times New Roman" panose="02020603050405020304" pitchFamily="18" charset="0"/>
              </a:rPr>
              <a:t> and Joshua Lederberg in 1952.</a:t>
            </a:r>
            <a:br>
              <a:rPr lang="en-GB"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pic>
        <p:nvPicPr>
          <p:cNvPr id="15" name="Content Placeholder 1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931319" y="2422525"/>
            <a:ext cx="3629025" cy="3200400"/>
          </a:xfrm>
        </p:spPr>
      </p:pic>
      <p:pic>
        <p:nvPicPr>
          <p:cNvPr id="18" name="Content Placeholder 1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14519" y="2552700"/>
            <a:ext cx="2266950" cy="2924175"/>
          </a:xfrm>
        </p:spPr>
      </p:pic>
    </p:spTree>
    <p:extLst>
      <p:ext uri="{BB962C8B-B14F-4D97-AF65-F5344CB8AC3E}">
        <p14:creationId xmlns:p14="http://schemas.microsoft.com/office/powerpoint/2010/main" val="1156847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Significance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sz="2400" dirty="0">
                <a:latin typeface="Times New Roman" panose="02020603050405020304" pitchFamily="18" charset="0"/>
                <a:cs typeface="Times New Roman" panose="02020603050405020304" pitchFamily="18" charset="0"/>
              </a:rPr>
              <a:t>It shows the evolutionary relationship between the </a:t>
            </a:r>
            <a:r>
              <a:rPr lang="en-GB" sz="2400" dirty="0" err="1">
                <a:latin typeface="Times New Roman" panose="02020603050405020304" pitchFamily="18" charset="0"/>
                <a:cs typeface="Times New Roman" panose="02020603050405020304" pitchFamily="18" charset="0"/>
              </a:rPr>
              <a:t>prophage</a:t>
            </a:r>
            <a:r>
              <a:rPr lang="en-GB" sz="2400" dirty="0">
                <a:latin typeface="Times New Roman" panose="02020603050405020304" pitchFamily="18" charset="0"/>
                <a:cs typeface="Times New Roman" panose="02020603050405020304" pitchFamily="18" charset="0"/>
              </a:rPr>
              <a:t> and host bacterial cell . </a:t>
            </a:r>
          </a:p>
          <a:p>
            <a:r>
              <a:rPr lang="en-GB" sz="2400" dirty="0" err="1">
                <a:latin typeface="Times New Roman" panose="02020603050405020304" pitchFamily="18" charset="0"/>
                <a:cs typeface="Times New Roman" panose="02020603050405020304" pitchFamily="18" charset="0"/>
              </a:rPr>
              <a:t>Prophage</a:t>
            </a:r>
            <a:r>
              <a:rPr lang="en-GB" sz="2400" dirty="0"/>
              <a:t> can exist in a cell for a long period suggests a similar possible mechanism for the viral origin of cancer </a:t>
            </a:r>
            <a:endParaRPr lang="en-US" sz="2400" dirty="0"/>
          </a:p>
        </p:txBody>
      </p:sp>
    </p:spTree>
    <p:extLst>
      <p:ext uri="{BB962C8B-B14F-4D97-AF65-F5344CB8AC3E}">
        <p14:creationId xmlns:p14="http://schemas.microsoft.com/office/powerpoint/2010/main" val="102742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76600" y="2133600"/>
            <a:ext cx="8915400" cy="3778250"/>
          </a:xfrm>
        </p:spPr>
        <p:txBody>
          <a:bodyPr>
            <a:normAutofit/>
          </a:bodyPr>
          <a:lstStyle/>
          <a:p>
            <a:r>
              <a:rPr lang="en-GB" sz="4400" dirty="0">
                <a:solidFill>
                  <a:srgbClr val="FF0000"/>
                </a:solidFill>
                <a:latin typeface="Times New Roman" panose="02020603050405020304" pitchFamily="18" charset="0"/>
                <a:cs typeface="Times New Roman" panose="02020603050405020304" pitchFamily="18" charset="0"/>
              </a:rPr>
              <a:t>THANK YOU </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73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How transduction was discovered </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lstStyle/>
          <a:p>
            <a:pPr marL="0" indent="0">
              <a:buNone/>
            </a:pPr>
            <a:r>
              <a:rPr lang="en-GB" sz="2400" dirty="0">
                <a:latin typeface="Times New Roman" panose="02020603050405020304" pitchFamily="18" charset="0"/>
                <a:cs typeface="Times New Roman" panose="02020603050405020304" pitchFamily="18" charset="0"/>
              </a:rPr>
              <a:t>Studied in </a:t>
            </a:r>
            <a:r>
              <a:rPr lang="en-GB" sz="2400" b="1" i="1" dirty="0">
                <a:solidFill>
                  <a:srgbClr val="FF0000"/>
                </a:solidFill>
                <a:latin typeface="Times New Roman" panose="02020603050405020304" pitchFamily="18" charset="0"/>
                <a:cs typeface="Times New Roman" panose="02020603050405020304" pitchFamily="18" charset="0"/>
              </a:rPr>
              <a:t>Salmonella</a:t>
            </a:r>
            <a:r>
              <a:rPr lang="en-GB" sz="2400" dirty="0">
                <a:latin typeface="Times New Roman" panose="02020603050405020304" pitchFamily="18" charset="0"/>
                <a:cs typeface="Times New Roman" panose="02020603050405020304" pitchFamily="18" charset="0"/>
              </a:rPr>
              <a:t> </a:t>
            </a:r>
            <a:r>
              <a:rPr lang="en-GB" sz="2400" b="1" i="1" dirty="0" err="1">
                <a:solidFill>
                  <a:srgbClr val="FF0000"/>
                </a:solidFill>
                <a:latin typeface="Times New Roman" panose="02020603050405020304" pitchFamily="18" charset="0"/>
                <a:cs typeface="Times New Roman" panose="02020603050405020304" pitchFamily="18" charset="0"/>
              </a:rPr>
              <a:t>typhimurium</a:t>
            </a:r>
            <a:endParaRPr lang="en-GB" sz="2400" b="1" i="1" dirty="0">
              <a:solidFill>
                <a:srgbClr val="FF0000"/>
              </a:solidFill>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Plated two auxotrophic strains individually on </a:t>
            </a:r>
            <a:r>
              <a:rPr lang="en-GB" sz="2400" dirty="0" err="1">
                <a:latin typeface="Times New Roman" panose="02020603050405020304" pitchFamily="18" charset="0"/>
                <a:cs typeface="Times New Roman" panose="02020603050405020304" pitchFamily="18" charset="0"/>
              </a:rPr>
              <a:t>minimul</a:t>
            </a:r>
            <a:r>
              <a:rPr lang="en-GB" sz="2400" dirty="0">
                <a:latin typeface="Times New Roman" panose="02020603050405020304" pitchFamily="18" charset="0"/>
                <a:cs typeface="Times New Roman" panose="02020603050405020304" pitchFamily="18" charset="0"/>
              </a:rPr>
              <a:t> medium , no cells grew.</a:t>
            </a:r>
          </a:p>
          <a:p>
            <a:pPr marL="0" indent="0">
              <a:buNone/>
            </a:pPr>
            <a:r>
              <a:rPr lang="en-GB" sz="2400" dirty="0">
                <a:latin typeface="Times New Roman" panose="02020603050405020304" pitchFamily="18" charset="0"/>
                <a:cs typeface="Times New Roman" panose="02020603050405020304" pitchFamily="18" charset="0"/>
              </a:rPr>
              <a:t>plated a mixture of two auxotrophic strains on minimal medium ,cells grew into colonies </a:t>
            </a:r>
          </a:p>
          <a:p>
            <a:pPr marL="0" indent="0">
              <a:buNone/>
            </a:pPr>
            <a:r>
              <a:rPr lang="en-GB" sz="2400" dirty="0">
                <a:latin typeface="Times New Roman" panose="02020603050405020304" pitchFamily="18" charset="0"/>
                <a:cs typeface="Times New Roman" panose="02020603050405020304" pitchFamily="18" charset="0"/>
              </a:rPr>
              <a:t>Thus , genetic exchange was taking place between two cell types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54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Experiment </a:t>
            </a:r>
            <a:endParaRPr lang="en-US" dirty="0">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2118102"/>
            <a:ext cx="5930637" cy="3778250"/>
          </a:xfrm>
        </p:spPr>
      </p:pic>
    </p:spTree>
    <p:extLst>
      <p:ext uri="{BB962C8B-B14F-4D97-AF65-F5344CB8AC3E}">
        <p14:creationId xmlns:p14="http://schemas.microsoft.com/office/powerpoint/2010/main" val="60767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Transduction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sz="2400" dirty="0">
                <a:latin typeface="Times New Roman" panose="02020603050405020304" pitchFamily="18" charset="0"/>
                <a:cs typeface="Times New Roman" panose="02020603050405020304" pitchFamily="18" charset="0"/>
              </a:rPr>
              <a:t>Gene transfer in which the naked DNA is transferred in transduction DNA is carried by a bacteriophage .</a:t>
            </a:r>
          </a:p>
          <a:p>
            <a:r>
              <a:rPr lang="en-GB" sz="2400" dirty="0">
                <a:latin typeface="Times New Roman" panose="02020603050405020304" pitchFamily="18" charset="0"/>
                <a:cs typeface="Times New Roman" panose="02020603050405020304" pitchFamily="18" charset="0"/>
              </a:rPr>
              <a:t>Transduction has been found to occur in a variety of prokaryotes ,including certain species of the bacteria .</a:t>
            </a:r>
          </a:p>
          <a:p>
            <a:r>
              <a:rPr lang="en-GB" sz="2400" dirty="0">
                <a:latin typeface="Times New Roman" panose="02020603050405020304" pitchFamily="18" charset="0"/>
                <a:cs typeface="Times New Roman" panose="02020603050405020304" pitchFamily="18" charset="0"/>
              </a:rPr>
              <a:t>For example Escherichia ,</a:t>
            </a:r>
            <a:r>
              <a:rPr lang="en-GB" sz="2400" b="1" i="1" dirty="0">
                <a:solidFill>
                  <a:srgbClr val="FF0000"/>
                </a:solidFill>
                <a:latin typeface="Times New Roman" panose="02020603050405020304" pitchFamily="18" charset="0"/>
                <a:cs typeface="Times New Roman" panose="02020603050405020304" pitchFamily="18" charset="0"/>
              </a:rPr>
              <a:t>Salmonella</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t>
            </a:r>
            <a:r>
              <a:rPr lang="en-GB" sz="2400" b="1" i="1" dirty="0">
                <a:solidFill>
                  <a:srgbClr val="FF0000"/>
                </a:solidFill>
                <a:latin typeface="Times New Roman" panose="02020603050405020304" pitchFamily="18" charset="0"/>
                <a:cs typeface="Times New Roman" panose="02020603050405020304" pitchFamily="18" charset="0"/>
              </a:rPr>
              <a:t>Staphylococcus</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and </a:t>
            </a:r>
            <a:r>
              <a:rPr lang="en-GB" sz="2400" b="1" i="1" dirty="0" err="1">
                <a:solidFill>
                  <a:srgbClr val="FF0000"/>
                </a:solidFill>
                <a:latin typeface="Times New Roman" panose="02020603050405020304" pitchFamily="18" charset="0"/>
                <a:cs typeface="Times New Roman" panose="02020603050405020304" pitchFamily="18" charset="0"/>
              </a:rPr>
              <a:t>Xanthobacter</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99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latin typeface="Times New Roman" panose="02020603050405020304" pitchFamily="18" charset="0"/>
                <a:cs typeface="Times New Roman" panose="02020603050405020304" pitchFamily="18" charset="0"/>
              </a:rPr>
              <a:t>Transduction happens through either the lytic cycle or the lysogenic cycle.</a:t>
            </a:r>
            <a:br>
              <a:rPr lang="en-GB"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sz="2400" b="1" dirty="0">
                <a:latin typeface="Times New Roman" panose="02020603050405020304" pitchFamily="18" charset="0"/>
                <a:cs typeface="Times New Roman" panose="02020603050405020304" pitchFamily="18" charset="0"/>
              </a:rPr>
              <a:t>Lytic or virulent </a:t>
            </a:r>
          </a:p>
          <a:p>
            <a:r>
              <a:rPr lang="en-GB" sz="2400" dirty="0">
                <a:latin typeface="Times New Roman" panose="02020603050405020304" pitchFamily="18" charset="0"/>
                <a:cs typeface="Times New Roman" panose="02020603050405020304" pitchFamily="18" charset="0"/>
              </a:rPr>
              <a:t>Phage that multiply within the host cell ,lyse the cell and release progeny phage.</a:t>
            </a:r>
          </a:p>
          <a:p>
            <a:r>
              <a:rPr lang="en-GB" sz="2400" b="1" dirty="0">
                <a:latin typeface="Times New Roman" panose="02020603050405020304" pitchFamily="18" charset="0"/>
                <a:cs typeface="Times New Roman" panose="02020603050405020304" pitchFamily="18" charset="0"/>
              </a:rPr>
              <a:t>Lysogenic or temperate phage</a:t>
            </a:r>
          </a:p>
          <a:p>
            <a:r>
              <a:rPr lang="en-GB" dirty="0"/>
              <a:t>Phage that can either multiply via lytic cycle or either a quiescent state in bacterial cell</a:t>
            </a:r>
          </a:p>
          <a:p>
            <a:endParaRPr lang="en-GB" dirty="0"/>
          </a:p>
        </p:txBody>
      </p:sp>
    </p:spTree>
    <p:extLst>
      <p:ext uri="{BB962C8B-B14F-4D97-AF65-F5344CB8AC3E}">
        <p14:creationId xmlns:p14="http://schemas.microsoft.com/office/powerpoint/2010/main" val="390201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Types of transduction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sz="2400" b="1" dirty="0">
                <a:latin typeface="Times New Roman" panose="02020603050405020304" pitchFamily="18" charset="0"/>
                <a:cs typeface="Times New Roman" panose="02020603050405020304" pitchFamily="18" charset="0"/>
              </a:rPr>
              <a:t>Generalized </a:t>
            </a:r>
          </a:p>
          <a:p>
            <a:r>
              <a:rPr lang="en-GB" sz="2400" dirty="0">
                <a:latin typeface="Times New Roman" panose="02020603050405020304" pitchFamily="18" charset="0"/>
                <a:cs typeface="Times New Roman" panose="02020603050405020304" pitchFamily="18" charset="0"/>
              </a:rPr>
              <a:t>Transduction in which potentially any donor bacterial gene can be transferred </a:t>
            </a:r>
          </a:p>
          <a:p>
            <a:r>
              <a:rPr lang="en-GB" sz="2400" b="1" dirty="0">
                <a:latin typeface="Times New Roman" panose="02020603050405020304" pitchFamily="18" charset="0"/>
                <a:cs typeface="Times New Roman" panose="02020603050405020304" pitchFamily="18" charset="0"/>
              </a:rPr>
              <a:t>Specialized</a:t>
            </a:r>
          </a:p>
          <a:p>
            <a:r>
              <a:rPr lang="en-GB" sz="2400" dirty="0">
                <a:latin typeface="Times New Roman" panose="02020603050405020304" pitchFamily="18" charset="0"/>
                <a:cs typeface="Times New Roman" panose="02020603050405020304" pitchFamily="18" charset="0"/>
              </a:rPr>
              <a:t>Transduction in which only certain donor genes can be transferred</a:t>
            </a:r>
          </a:p>
        </p:txBody>
      </p:sp>
    </p:spTree>
    <p:extLst>
      <p:ext uri="{BB962C8B-B14F-4D97-AF65-F5344CB8AC3E}">
        <p14:creationId xmlns:p14="http://schemas.microsoft.com/office/powerpoint/2010/main" val="286719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Times New Roman" panose="02020603050405020304" pitchFamily="18" charset="0"/>
                <a:cs typeface="Times New Roman" panose="02020603050405020304" pitchFamily="18" charset="0"/>
              </a:rPr>
              <a:t>General steps of transduction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GB" sz="2400" dirty="0">
                <a:latin typeface="Times New Roman" panose="02020603050405020304" pitchFamily="18" charset="0"/>
                <a:cs typeface="Times New Roman" panose="02020603050405020304" pitchFamily="18" charset="0"/>
              </a:rPr>
              <a:t>Attachment or adsorption of bacteriophage to the bacteria </a:t>
            </a:r>
            <a:endParaRPr lang="en-US"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Penetration of bacteriophage DNA</a:t>
            </a:r>
          </a:p>
          <a:p>
            <a:r>
              <a:rPr lang="en-GB" sz="2400" dirty="0">
                <a:latin typeface="Times New Roman" panose="02020603050405020304" pitchFamily="18" charset="0"/>
                <a:cs typeface="Times New Roman" panose="02020603050405020304" pitchFamily="18" charset="0"/>
              </a:rPr>
              <a:t>Replication of phage DNA or RNA</a:t>
            </a:r>
          </a:p>
          <a:p>
            <a:r>
              <a:rPr lang="en-GB" sz="2400" dirty="0">
                <a:latin typeface="Times New Roman" panose="02020603050405020304" pitchFamily="18" charset="0"/>
                <a:cs typeface="Times New Roman" panose="02020603050405020304" pitchFamily="18" charset="0"/>
              </a:rPr>
              <a:t>Synthesis of nucleic acid and proteins </a:t>
            </a:r>
          </a:p>
          <a:p>
            <a:r>
              <a:rPr lang="en-GB" sz="2400" dirty="0">
                <a:latin typeface="Times New Roman" panose="02020603050405020304" pitchFamily="18" charset="0"/>
                <a:cs typeface="Times New Roman" panose="02020603050405020304" pitchFamily="18" charset="0"/>
              </a:rPr>
              <a:t>Assembly of phage protein and nucleic acid </a:t>
            </a:r>
          </a:p>
          <a:p>
            <a:r>
              <a:rPr lang="en-GB" sz="2400" dirty="0">
                <a:latin typeface="Times New Roman" panose="02020603050405020304" pitchFamily="18" charset="0"/>
                <a:cs typeface="Times New Roman" panose="02020603050405020304" pitchFamily="18" charset="0"/>
              </a:rPr>
              <a:t>Release of mature bacteriophage .</a:t>
            </a:r>
          </a:p>
        </p:txBody>
      </p:sp>
    </p:spTree>
    <p:extLst>
      <p:ext uri="{BB962C8B-B14F-4D97-AF65-F5344CB8AC3E}">
        <p14:creationId xmlns:p14="http://schemas.microsoft.com/office/powerpoint/2010/main" val="100943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Times New Roman" panose="02020603050405020304" pitchFamily="18" charset="0"/>
                <a:cs typeface="Times New Roman" panose="02020603050405020304" pitchFamily="18" charset="0"/>
              </a:rPr>
              <a:t>Generalised</a:t>
            </a:r>
            <a:r>
              <a:rPr lang="en-GB" sz="20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transduction</a:t>
            </a:r>
            <a:r>
              <a:rPr lang="en-GB" sz="2000" dirty="0">
                <a:latin typeface="Times New Roman" panose="02020603050405020304" pitchFamily="18" charset="0"/>
                <a:cs typeface="Times New Roman" panose="02020603050405020304" pitchFamily="18" charset="0"/>
              </a:rPr>
              <a:t> </a:t>
            </a:r>
            <a:br>
              <a:rPr lang="en-GB" sz="2000" dirty="0">
                <a:latin typeface="Times New Roman" panose="02020603050405020304" pitchFamily="18" charset="0"/>
                <a:cs typeface="Times New Roman" panose="02020603050405020304" pitchFamily="18" charset="0"/>
              </a:rPr>
            </a:br>
            <a:r>
              <a:rPr lang="en-GB" sz="2000" dirty="0">
                <a:latin typeface="Times New Roman" panose="02020603050405020304" pitchFamily="18" charset="0"/>
                <a:cs typeface="Times New Roman" panose="02020603050405020304" pitchFamily="18" charset="0"/>
              </a:rPr>
              <a:t>A DNA fragment is transferred from one bacterium to another by a lytic bacteriophage that is now carrying donor bacterial DNA due to an error in maturation during lytic lifecycle,</a:t>
            </a:r>
            <a:endParaRPr lang="en-US" sz="20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6836" y="2133600"/>
            <a:ext cx="6840153" cy="3778250"/>
          </a:xfrm>
        </p:spPr>
      </p:pic>
    </p:spTree>
    <p:extLst>
      <p:ext uri="{BB962C8B-B14F-4D97-AF65-F5344CB8AC3E}">
        <p14:creationId xmlns:p14="http://schemas.microsoft.com/office/powerpoint/2010/main" val="167381804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170</TotalTime>
  <Words>491</Words>
  <Application>Microsoft Office PowerPoint</Application>
  <PresentationFormat>Widescreen</PresentationFormat>
  <Paragraphs>59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Wisp</vt:lpstr>
      <vt:lpstr>TRANSDUCTION</vt:lpstr>
      <vt:lpstr>History Transduction was first described by Norten Zinder and Joshua Lederberg in 1952. </vt:lpstr>
      <vt:lpstr>How transduction was discovered </vt:lpstr>
      <vt:lpstr>Experiment </vt:lpstr>
      <vt:lpstr>Transduction </vt:lpstr>
      <vt:lpstr>Transduction happens through either the lytic cycle or the lysogenic cycle. </vt:lpstr>
      <vt:lpstr>Types of transduction </vt:lpstr>
      <vt:lpstr>General steps of transduction </vt:lpstr>
      <vt:lpstr>Generalised transduction  A DNA fragment is transferred from one bacterium to another by a lytic bacteriophage that is now carrying donor bacterial DNA due to an error in maturation during lytic lifecycle,</vt:lpstr>
      <vt:lpstr>Genearilized </vt:lpstr>
      <vt:lpstr>Genearilized </vt:lpstr>
      <vt:lpstr>Generalized </vt:lpstr>
      <vt:lpstr>Specialized transduction </vt:lpstr>
      <vt:lpstr>Steps involved in specialised transduction </vt:lpstr>
      <vt:lpstr>Steps </vt:lpstr>
      <vt:lpstr>Steps </vt:lpstr>
      <vt:lpstr>Other types of transduction </vt:lpstr>
      <vt:lpstr>Abortive transduction </vt:lpstr>
      <vt:lpstr>Significance of transduction </vt:lpstr>
      <vt:lpstr>Significance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Kainat Tariq BBOF18M026 BS 5th BotanY</dc:title>
  <dc:creator>QadirAbad-PC</dc:creator>
  <cp:lastModifiedBy>ranahammad7242@gmail.com</cp:lastModifiedBy>
  <cp:revision>23</cp:revision>
  <dcterms:created xsi:type="dcterms:W3CDTF">2020-11-15T03:35:18Z</dcterms:created>
  <dcterms:modified xsi:type="dcterms:W3CDTF">2020-11-21T09:59:44Z</dcterms:modified>
</cp:coreProperties>
</file>