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3"/>
  </p:notesMasterIdLst>
  <p:sldIdLst>
    <p:sldId id="256" r:id="rId2"/>
    <p:sldId id="266" r:id="rId3"/>
    <p:sldId id="268" r:id="rId4"/>
    <p:sldId id="280" r:id="rId5"/>
    <p:sldId id="285" r:id="rId6"/>
    <p:sldId id="286" r:id="rId7"/>
    <p:sldId id="287" r:id="rId8"/>
    <p:sldId id="288" r:id="rId9"/>
    <p:sldId id="289" r:id="rId10"/>
    <p:sldId id="29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7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1FFA-2752-46F3-8058-333CBED62F2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63AEF-E46F-4079-BD36-04EB13E85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4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37BB01D-B0D0-4671-8FE7-094A3CF41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7600" cy="3486150"/>
          </a:xfrm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49927E-475C-4CE6-A5F7-A2AEC03D2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 anchor="t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9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3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45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72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1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3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9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48EA60-4CB5-4423-8D35-A6F338154A3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4F698F-9492-437C-8C25-501810F3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0.png"/><Relationship Id="rId4" Type="http://schemas.openxmlformats.org/officeDocument/2006/relationships/image" Target="../media/image45.png"/><Relationship Id="rId9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x.cs.yale.edu/avi/os-book/OS10/slide-dir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40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3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8.png"/><Relationship Id="rId5" Type="http://schemas.openxmlformats.org/officeDocument/2006/relationships/image" Target="../media/image33.png"/><Relationship Id="rId10" Type="http://schemas.openxmlformats.org/officeDocument/2006/relationships/image" Target="../media/image37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2" y="0"/>
            <a:ext cx="9144419" cy="685829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824805" y="614225"/>
            <a:ext cx="6635086" cy="6017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3910" spc="9" dirty="0">
                <a:latin typeface="Arial"/>
                <a:cs typeface="Arial"/>
              </a:rPr>
              <a:t>Dining Philosophers Problem </a:t>
            </a:r>
            <a:endParaRPr sz="3901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072553" y="1575863"/>
            <a:ext cx="2451825" cy="4523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939" spc="9" dirty="0">
                <a:latin typeface="Arial"/>
                <a:cs typeface="Arial"/>
              </a:rPr>
              <a:t>• First attempt </a:t>
            </a:r>
            <a:endParaRPr sz="2903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530077" y="2030104"/>
            <a:ext cx="2552365" cy="3685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395" spc="9" dirty="0">
                <a:latin typeface="Arial"/>
                <a:cs typeface="Arial"/>
              </a:rPr>
              <a:t>–One process per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816551" y="2398372"/>
            <a:ext cx="1709827" cy="3727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22" spc="9" dirty="0">
                <a:latin typeface="Arial"/>
                <a:cs typeface="Arial"/>
              </a:rPr>
              <a:t>philosopher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530077" y="2743367"/>
            <a:ext cx="3050002" cy="3727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22" spc="9" dirty="0">
                <a:latin typeface="Arial"/>
                <a:cs typeface="Arial"/>
              </a:rPr>
              <a:t>–One semaphore per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816551" y="3111888"/>
            <a:ext cx="648575" cy="3979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586" spc="9" dirty="0">
                <a:latin typeface="Arial"/>
                <a:cs typeface="Arial"/>
              </a:rPr>
              <a:t>fork </a:t>
            </a:r>
            <a:endParaRPr sz="254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530077" y="3456883"/>
            <a:ext cx="2604111" cy="3685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395" spc="9" dirty="0">
                <a:latin typeface="Arial"/>
                <a:cs typeface="Arial"/>
              </a:rPr>
              <a:t>–Each semaphore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816550" y="3825150"/>
            <a:ext cx="1991314" cy="3727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22" spc="9" dirty="0">
                <a:latin typeface="Arial"/>
                <a:cs typeface="Arial"/>
              </a:rPr>
              <a:t>initialised to 1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072552" y="4173505"/>
            <a:ext cx="3583610" cy="4355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830" spc="9" dirty="0">
                <a:latin typeface="Arial"/>
                <a:cs typeface="Arial"/>
              </a:rPr>
              <a:t>• Leads to deadlock,if </a:t>
            </a:r>
            <a:endParaRPr sz="2812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415467" y="4598615"/>
            <a:ext cx="3473451" cy="12816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830" spc="9" dirty="0">
                <a:latin typeface="Arial"/>
                <a:cs typeface="Arial"/>
              </a:rPr>
              <a:t>all philosophers grab </a:t>
            </a:r>
            <a:endParaRPr sz="2812">
              <a:latin typeface="Arial"/>
              <a:cs typeface="Arial"/>
            </a:endParaRPr>
          </a:p>
          <a:p>
            <a:r>
              <a:rPr sz="2994" spc="9" dirty="0">
                <a:latin typeface="Arial"/>
                <a:cs typeface="Arial"/>
              </a:rPr>
              <a:t>their left fork  </a:t>
            </a:r>
            <a:endParaRPr sz="2994">
              <a:latin typeface="Arial"/>
              <a:cs typeface="Arial"/>
            </a:endParaRPr>
          </a:p>
          <a:p>
            <a:pPr marL="114611"/>
            <a:r>
              <a:rPr sz="2504" spc="9" dirty="0">
                <a:latin typeface="Arial"/>
                <a:cs typeface="Arial"/>
              </a:rPr>
              <a:t>–Will wait forever for a </a:t>
            </a:r>
            <a:endParaRPr sz="2449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816550" y="5727820"/>
            <a:ext cx="2916055" cy="7791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77" spc="9" dirty="0">
                <a:latin typeface="Arial"/>
                <a:cs typeface="Arial"/>
              </a:rPr>
              <a:t>right fork to become </a:t>
            </a:r>
            <a:endParaRPr sz="2449">
              <a:latin typeface="Arial"/>
              <a:cs typeface="Arial"/>
            </a:endParaRPr>
          </a:p>
          <a:p>
            <a:r>
              <a:rPr sz="2586" spc="9" dirty="0">
                <a:latin typeface="Arial"/>
                <a:cs typeface="Arial"/>
              </a:rPr>
              <a:t>available! </a:t>
            </a:r>
            <a:endParaRPr sz="2540">
              <a:latin typeface="Arial"/>
              <a:cs typeface="Arial"/>
            </a:endParaRPr>
          </a:p>
        </p:txBody>
      </p:sp>
      <p:pic>
        <p:nvPicPr>
          <p:cNvPr id="21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316" y="2848269"/>
            <a:ext cx="3898163" cy="3302886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6116152" y="2910601"/>
            <a:ext cx="1213345" cy="733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while(TRUE)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think();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6116153" y="4618190"/>
            <a:ext cx="847411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eat();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6116153" y="5837697"/>
            <a:ext cx="42325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}    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1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6" y="3723054"/>
            <a:ext cx="1957043" cy="35127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6476466" y="3787192"/>
            <a:ext cx="118955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wait(fork[i]);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1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6" y="4155145"/>
            <a:ext cx="3397285" cy="351274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6476467" y="4219392"/>
            <a:ext cx="233993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wait(fork[(i+1)  mod  5]);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1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6" y="4925673"/>
            <a:ext cx="3397285" cy="351274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6476467" y="4990315"/>
            <a:ext cx="253620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signal(fork[(i+1)  mod  5]);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1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7" y="5357811"/>
            <a:ext cx="2173066" cy="351274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6476467" y="5422540"/>
            <a:ext cx="1385829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signal(fork[i]);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6116153" y="2514328"/>
            <a:ext cx="1003801" cy="2526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42" b="1" i="1" spc="9" dirty="0">
                <a:latin typeface="Arial"/>
                <a:cs typeface="Arial"/>
              </a:rPr>
              <a:t>Process i </a:t>
            </a:r>
            <a:endParaRPr sz="1633">
              <a:latin typeface="Arial"/>
              <a:cs typeface="Arial"/>
            </a:endParaRPr>
          </a:p>
        </p:txBody>
      </p:sp>
      <p:pic>
        <p:nvPicPr>
          <p:cNvPr id="216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309" y="1696103"/>
            <a:ext cx="4258236" cy="348099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6044267" y="1758407"/>
            <a:ext cx="325922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Semaphore  fork[5]  =  {1,1,1,1,1};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17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894" y="2572244"/>
            <a:ext cx="389647" cy="1072958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7916709" y="2293211"/>
            <a:ext cx="1605568" cy="262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706" spc="9" dirty="0">
                <a:latin typeface="Arial"/>
                <a:cs typeface="Arial"/>
              </a:rPr>
              <a:t>Wait for left fork </a:t>
            </a:r>
            <a:endParaRPr sz="1633">
              <a:latin typeface="Arial"/>
              <a:cs typeface="Arial"/>
            </a:endParaRPr>
          </a:p>
        </p:txBody>
      </p:sp>
      <p:pic>
        <p:nvPicPr>
          <p:cNvPr id="218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442" y="2992768"/>
            <a:ext cx="1012876" cy="1084480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9285319" y="2649843"/>
            <a:ext cx="1275670" cy="45518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spc="9" dirty="0">
                <a:latin typeface="Arial"/>
                <a:cs typeface="Arial"/>
              </a:rPr>
              <a:t>Wait for  right </a:t>
            </a:r>
            <a:endParaRPr sz="1542">
              <a:latin typeface="Arial"/>
              <a:cs typeface="Arial"/>
            </a:endParaRPr>
          </a:p>
          <a:p>
            <a:r>
              <a:rPr sz="1370" spc="9" dirty="0">
                <a:latin typeface="Arial"/>
                <a:cs typeface="Arial"/>
              </a:rPr>
              <a:t>                  fork </a:t>
            </a:r>
            <a:endParaRPr sz="136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4182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76E12C-0A8F-49FF-8988-D53352F14B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034338" cy="57626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Lecture Material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002EA22-F1BB-4F36-8EAD-4A3CBBBFD9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4248" y="1179576"/>
            <a:ext cx="8531352" cy="499738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Slides of chapter </a:t>
            </a:r>
            <a:r>
              <a:rPr lang="en-US" altLang="en-US" dirty="0" smtClean="0"/>
              <a:t>7 </a:t>
            </a:r>
            <a:r>
              <a:rPr lang="en-US" altLang="en-US" dirty="0" smtClean="0"/>
              <a:t>can be found from the given link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https://codex.cs.yale.edu/avi/os-book/OS10/slide-dir/index.html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/>
              <a:t>Lecture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280720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en-US" altLang="en-US" dirty="0" smtClean="0"/>
          </a:p>
          <a:p>
            <a:r>
              <a:rPr lang="en-US" altLang="en-US" dirty="0"/>
              <a:t>Explain the bounded-buffer synchronization problem</a:t>
            </a:r>
          </a:p>
          <a:p>
            <a:r>
              <a:rPr lang="en-US" altLang="en-US" dirty="0"/>
              <a:t>Explain the readers-writers synchronization problem</a:t>
            </a:r>
          </a:p>
          <a:p>
            <a:r>
              <a:rPr lang="en-US" altLang="en-US" dirty="0"/>
              <a:t>Explain and dining-philosophers synchronization problems</a:t>
            </a:r>
          </a:p>
          <a:p>
            <a:pPr>
              <a:lnSpc>
                <a:spcPct val="80000"/>
              </a:lnSpc>
              <a:defRPr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40663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54481"/>
            <a:ext cx="10018713" cy="3474719"/>
          </a:xfrm>
        </p:spPr>
        <p:txBody>
          <a:bodyPr>
            <a:normAutofit/>
          </a:bodyPr>
          <a:lstStyle/>
          <a:p>
            <a:r>
              <a:rPr lang="en-US" altLang="en-US" dirty="0"/>
              <a:t>Demonstrate </a:t>
            </a:r>
            <a:r>
              <a:rPr lang="en-US" altLang="en-US" dirty="0" smtClean="0"/>
              <a:t>classical synchronization problems and their solutions using Semaphores</a:t>
            </a:r>
            <a:endParaRPr lang="en-US" altLang="en-US" dirty="0"/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636776" y="274321"/>
            <a:ext cx="8193024" cy="850391"/>
          </a:xfrm>
          <a:prstGeom prst="rect">
            <a:avLst/>
          </a:prstGeom>
        </p:spPr>
        <p:txBody>
          <a:bodyPr wrap="square" lIns="0" tIns="27558" rIns="0" bIns="0" rtlCol="0">
            <a:noAutofit/>
          </a:bodyPr>
          <a:lstStyle/>
          <a:p>
            <a:pPr marL="11506" algn="ctr">
              <a:lnSpc>
                <a:spcPts val="4340"/>
              </a:lnSpc>
            </a:pPr>
            <a:r>
              <a:rPr lang="en-US" sz="4394" spc="-14" dirty="0" smtClean="0">
                <a:latin typeface="Times New Roman"/>
                <a:cs typeface="Times New Roman"/>
              </a:rPr>
              <a:t>Producer Consumer Problem</a:t>
            </a:r>
            <a:endParaRPr sz="4394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5388" y="1389888"/>
            <a:ext cx="5976030" cy="2194560"/>
          </a:xfrm>
          <a:prstGeom prst="rect">
            <a:avLst/>
          </a:prstGeom>
        </p:spPr>
        <p:txBody>
          <a:bodyPr wrap="square" lIns="0" tIns="35843" rIns="0" bIns="0" rtlCol="0">
            <a:noAutofit/>
          </a:bodyPr>
          <a:lstStyle/>
          <a:p>
            <a:pPr marL="11506" marR="36125">
              <a:lnSpc>
                <a:spcPct val="95825"/>
              </a:lnSpc>
              <a:spcBef>
                <a:spcPts val="57"/>
              </a:spcBef>
            </a:pPr>
            <a:r>
              <a:rPr sz="2492" dirty="0" smtClean="0">
                <a:latin typeface="Arial"/>
                <a:cs typeface="Arial"/>
              </a:rPr>
              <a:t>•</a:t>
            </a:r>
            <a:r>
              <a:rPr lang="en-US" sz="2492" dirty="0" smtClean="0">
                <a:latin typeface="Arial"/>
                <a:cs typeface="Arial"/>
              </a:rPr>
              <a:t>  Bounded Buffer Problem</a:t>
            </a:r>
          </a:p>
          <a:p>
            <a:pPr marL="11506" marR="36125">
              <a:lnSpc>
                <a:spcPct val="95825"/>
              </a:lnSpc>
              <a:spcBef>
                <a:spcPts val="57"/>
              </a:spcBef>
            </a:pPr>
            <a:endParaRPr lang="en-US" sz="2492" dirty="0" smtClean="0">
              <a:latin typeface="Arial"/>
              <a:cs typeface="Arial"/>
            </a:endParaRPr>
          </a:p>
          <a:p>
            <a:pPr marL="11506" marR="36125">
              <a:lnSpc>
                <a:spcPct val="95825"/>
              </a:lnSpc>
              <a:spcBef>
                <a:spcPts val="118"/>
              </a:spcBef>
            </a:pPr>
            <a:r>
              <a:rPr sz="2492" dirty="0" smtClean="0">
                <a:latin typeface="Arial"/>
                <a:cs typeface="Arial"/>
              </a:rPr>
              <a:t>•</a:t>
            </a:r>
            <a:r>
              <a:rPr lang="en-US" sz="2492" dirty="0" smtClean="0">
                <a:latin typeface="Arial"/>
                <a:cs typeface="Arial"/>
              </a:rPr>
              <a:t>  Unbounded Buffer Problem</a:t>
            </a:r>
            <a:endParaRPr sz="2492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53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2" y="0"/>
            <a:ext cx="9144419" cy="685829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1914667" y="331510"/>
            <a:ext cx="8088869" cy="614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sz="2821" spc="9" dirty="0">
                <a:latin typeface="Arial"/>
                <a:cs typeface="Arial"/>
              </a:rPr>
              <a:t>Producer – Consumer </a:t>
            </a:r>
            <a:r>
              <a:rPr lang="en-US" sz="3992" spc="9" dirty="0" smtClean="0">
                <a:latin typeface="Arial"/>
                <a:cs typeface="Arial"/>
              </a:rPr>
              <a:t>Bounded</a:t>
            </a:r>
            <a:r>
              <a:rPr sz="3992" spc="9" dirty="0">
                <a:latin typeface="Arial"/>
                <a:cs typeface="Arial"/>
              </a:rPr>
              <a:t> Buffer </a:t>
            </a:r>
            <a:endParaRPr sz="3992" dirty="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072553" y="5861214"/>
            <a:ext cx="2698175" cy="4020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613" spc="9" dirty="0">
                <a:latin typeface="Arial"/>
                <a:cs typeface="Arial"/>
              </a:rPr>
              <a:t>• Bounded buffer: </a:t>
            </a:r>
            <a:endParaRPr sz="254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530077" y="6270645"/>
            <a:ext cx="7380867" cy="3322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159" spc="9" dirty="0">
                <a:latin typeface="Arial"/>
                <a:cs typeface="Arial"/>
              </a:rPr>
              <a:t>– Bufferlimited to N places, is managed as a circular buffer  </a:t>
            </a:r>
            <a:endParaRPr sz="2087">
              <a:latin typeface="Arial"/>
              <a:cs typeface="Arial"/>
            </a:endParaRPr>
          </a:p>
        </p:txBody>
      </p:sp>
      <p:pic>
        <p:nvPicPr>
          <p:cNvPr id="15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67" y="2560239"/>
            <a:ext cx="2457967" cy="3302886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2010980" y="2622552"/>
            <a:ext cx="1827167" cy="733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while(TRUE)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x  =  produce();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010980" y="4330142"/>
            <a:ext cx="1398653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append(x);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010981" y="5549648"/>
            <a:ext cx="42325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}    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5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4647045"/>
            <a:ext cx="1956996" cy="35127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370964" y="4711411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5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674" y="1552134"/>
            <a:ext cx="8506821" cy="594319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082916" y="1614256"/>
            <a:ext cx="3945632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init(mutex,1);  init(full,0);  init(empty,  N);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in  =  0;  out  =  0;  buffer[N]  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5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3422834"/>
            <a:ext cx="1740974" cy="351274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370964" y="3486952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wait(empty);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5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5079090"/>
            <a:ext cx="1812981" cy="351274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2370964" y="5143611"/>
            <a:ext cx="111145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signal(full);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5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099" y="2560239"/>
            <a:ext cx="2457920" cy="3302886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4819808" y="2622551"/>
            <a:ext cx="1213345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while(TRUE)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819808" y="4085910"/>
            <a:ext cx="1426160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y  =  take();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819808" y="5305544"/>
            <a:ext cx="1569725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consume(y);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}    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59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550" y="4380443"/>
            <a:ext cx="1957043" cy="35127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5180122" y="4444700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60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550" y="3177686"/>
            <a:ext cx="1669012" cy="35127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5180122" y="3241957"/>
            <a:ext cx="91518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wait(full);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6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550" y="3588314"/>
            <a:ext cx="1957043" cy="351274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5180122" y="3652439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62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553" y="2560240"/>
            <a:ext cx="3034027" cy="133307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7484764" y="2622552"/>
            <a:ext cx="2311787" cy="12218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append(x)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b[in]  =  x;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in  =  (in+1)  mod  N;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}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6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553" y="4000344"/>
            <a:ext cx="3034027" cy="1579336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7484763" y="4063049"/>
            <a:ext cx="2586606" cy="14661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take()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y  =  b[out];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out  =  (out+1)  mod  N;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return  y;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}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64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3854880"/>
            <a:ext cx="1956996" cy="351274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2370964" y="3919151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65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550" y="4791060"/>
            <a:ext cx="1957043" cy="351274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5180122" y="4855562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signal(empty);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66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48" y="3301640"/>
            <a:ext cx="1008151" cy="1959411"/>
          </a:xfrm>
          <a:prstGeom prst="rect">
            <a:avLst/>
          </a:prstGeom>
        </p:spPr>
      </p:pic>
      <p:pic>
        <p:nvPicPr>
          <p:cNvPr id="167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740" y="3546731"/>
            <a:ext cx="1080159" cy="1426291"/>
          </a:xfrm>
          <a:prstGeom prst="rect">
            <a:avLst/>
          </a:prstGeom>
        </p:spPr>
      </p:pic>
      <p:pic>
        <p:nvPicPr>
          <p:cNvPr id="168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31" y="3757581"/>
            <a:ext cx="234975" cy="850185"/>
          </a:xfrm>
          <a:prstGeom prst="rect">
            <a:avLst/>
          </a:prstGeom>
        </p:spPr>
      </p:pic>
      <p:pic>
        <p:nvPicPr>
          <p:cNvPr id="169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234" y="4024193"/>
            <a:ext cx="234963" cy="850138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2010980" y="2293212"/>
            <a:ext cx="932115" cy="23730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42" b="1" i="1" spc="9" dirty="0">
                <a:latin typeface="Arial"/>
                <a:cs typeface="Arial"/>
              </a:rPr>
              <a:t>Producer </a:t>
            </a:r>
            <a:endParaRPr sz="1542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815795" y="2293212"/>
            <a:ext cx="1025089" cy="23314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15" b="1" i="1" spc="9" dirty="0">
                <a:latin typeface="Arial"/>
                <a:cs typeface="Arial"/>
              </a:rPr>
              <a:t>Consumer </a:t>
            </a:r>
            <a:endParaRPr sz="1452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379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2" y="0"/>
            <a:ext cx="9144419" cy="685829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3966712" y="614225"/>
            <a:ext cx="4396525" cy="61003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3964" spc="9" dirty="0">
                <a:latin typeface="Arial"/>
                <a:cs typeface="Arial"/>
              </a:rPr>
              <a:t>Deadlock Situation </a:t>
            </a:r>
            <a:endParaRPr sz="3901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072553" y="1612440"/>
            <a:ext cx="7358361" cy="8796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722" spc="9" dirty="0">
                <a:latin typeface="Arial"/>
                <a:cs typeface="Arial"/>
              </a:rPr>
              <a:t>• The sequence of signal() call can be arbitrary </a:t>
            </a:r>
            <a:endParaRPr sz="2722">
              <a:latin typeface="Arial"/>
              <a:cs typeface="Arial"/>
            </a:endParaRPr>
          </a:p>
          <a:p>
            <a:r>
              <a:rPr sz="2994" spc="9" dirty="0">
                <a:latin typeface="Arial"/>
                <a:cs typeface="Arial"/>
              </a:rPr>
              <a:t>• The sequence of wait() calls is essential </a:t>
            </a:r>
            <a:endParaRPr sz="2994">
              <a:latin typeface="Arial"/>
              <a:cs typeface="Arial"/>
            </a:endParaRPr>
          </a:p>
        </p:txBody>
      </p:sp>
      <p:pic>
        <p:nvPicPr>
          <p:cNvPr id="17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848" y="2776262"/>
            <a:ext cx="2457920" cy="3302921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307300" y="2838588"/>
            <a:ext cx="1953355" cy="73308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while(TRUE)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x  =  new_data();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307300" y="4545923"/>
            <a:ext cx="1398653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append(x);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307300" y="5765506"/>
            <a:ext cx="42325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}    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7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299" y="4863067"/>
            <a:ext cx="1957043" cy="351274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3667614" y="4927575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7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299" y="3638856"/>
            <a:ext cx="1957043" cy="351274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3667614" y="3703115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wait(empty);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7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299" y="5295077"/>
            <a:ext cx="1957043" cy="351274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3667614" y="5359774"/>
            <a:ext cx="111145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signal(full);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7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316" y="2776262"/>
            <a:ext cx="2457921" cy="3302921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6116152" y="2838588"/>
            <a:ext cx="1213345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while(TRUE)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116152" y="4302073"/>
            <a:ext cx="1426160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y  =  take();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116153" y="5521604"/>
            <a:ext cx="1569725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consume(y);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}    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80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6" y="4596466"/>
            <a:ext cx="1957043" cy="351274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6476466" y="4660863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81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6" y="3393755"/>
            <a:ext cx="1957043" cy="351274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6476467" y="3457993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82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6" y="3804337"/>
            <a:ext cx="1957043" cy="35127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6476467" y="3868603"/>
            <a:ext cx="91518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wait(full);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83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299" y="4070948"/>
            <a:ext cx="1957043" cy="35127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3667614" y="4135314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84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766" y="5007083"/>
            <a:ext cx="1957043" cy="351274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6476466" y="5071726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signal(empty);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8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83" y="3471705"/>
            <a:ext cx="1083984" cy="273813"/>
          </a:xfrm>
          <a:prstGeom prst="rect">
            <a:avLst/>
          </a:prstGeom>
        </p:spPr>
      </p:pic>
      <p:pic>
        <p:nvPicPr>
          <p:cNvPr id="186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83" y="3832917"/>
            <a:ext cx="1083984" cy="273813"/>
          </a:xfrm>
          <a:prstGeom prst="rect">
            <a:avLst/>
          </a:prstGeom>
        </p:spPr>
      </p:pic>
      <p:pic>
        <p:nvPicPr>
          <p:cNvPr id="187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280" y="3497996"/>
            <a:ext cx="247671" cy="554999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9213434" y="3676072"/>
            <a:ext cx="1422634" cy="3281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132" b="1" spc="9" dirty="0">
                <a:solidFill>
                  <a:srgbClr val="FF0000"/>
                </a:solidFill>
                <a:latin typeface="Arial"/>
                <a:cs typeface="Arial"/>
              </a:rPr>
              <a:t>WRONG !! </a:t>
            </a:r>
            <a:endParaRPr sz="2087">
              <a:latin typeface="Arial"/>
              <a:cs typeface="Arial"/>
            </a:endParaRPr>
          </a:p>
        </p:txBody>
      </p:sp>
      <p:pic>
        <p:nvPicPr>
          <p:cNvPr id="188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363" y="3200416"/>
            <a:ext cx="2617811" cy="117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280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2" y="0"/>
            <a:ext cx="9144419" cy="685829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3698096" y="331510"/>
            <a:ext cx="4920321" cy="114896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3774" spc="9" dirty="0">
                <a:latin typeface="Arial"/>
                <a:cs typeface="Arial"/>
              </a:rPr>
              <a:t>Reader­WriterProblem </a:t>
            </a:r>
            <a:endParaRPr sz="3720">
              <a:latin typeface="Arial"/>
              <a:cs typeface="Arial"/>
            </a:endParaRPr>
          </a:p>
          <a:p>
            <a:pPr marL="211849"/>
            <a:r>
              <a:rPr sz="3692" spc="9" dirty="0">
                <a:latin typeface="Arial"/>
                <a:cs typeface="Arial"/>
              </a:rPr>
              <a:t>Readers have Priority </a:t>
            </a:r>
            <a:endParaRPr sz="3629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072553" y="1582912"/>
            <a:ext cx="7752635" cy="3727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22" spc="9" dirty="0">
                <a:latin typeface="Arial"/>
                <a:cs typeface="Arial"/>
              </a:rPr>
              <a:t>• Reader processes share the following controlling data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415467" y="1965537"/>
            <a:ext cx="4297908" cy="11378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722" spc="9" dirty="0">
                <a:latin typeface="Arial"/>
                <a:cs typeface="Arial"/>
              </a:rPr>
              <a:t>structures </a:t>
            </a:r>
            <a:endParaRPr sz="2722">
              <a:latin typeface="Arial"/>
              <a:cs typeface="Arial"/>
            </a:endParaRPr>
          </a:p>
          <a:p>
            <a:pPr marL="114611"/>
            <a:r>
              <a:rPr sz="2268" spc="9" dirty="0">
                <a:latin typeface="Arial"/>
                <a:cs typeface="Arial"/>
              </a:rPr>
              <a:t>– Mutex Semaphores: mutex,W </a:t>
            </a:r>
            <a:endParaRPr sz="2268">
              <a:latin typeface="Arial"/>
              <a:cs typeface="Arial"/>
            </a:endParaRPr>
          </a:p>
          <a:p>
            <a:pPr marL="114611"/>
            <a:r>
              <a:rPr sz="2404" spc="9" dirty="0">
                <a:latin typeface="Arial"/>
                <a:cs typeface="Arial"/>
              </a:rPr>
              <a:t>– rCount: counts readers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72552" y="3055412"/>
            <a:ext cx="7032118" cy="3768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49" spc="9" dirty="0">
                <a:latin typeface="Arial"/>
                <a:cs typeface="Arial"/>
              </a:rPr>
              <a:t>• Readers share mutex semaphore W with writers </a:t>
            </a:r>
            <a:endParaRPr sz="2449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530077" y="3465091"/>
            <a:ext cx="6967228" cy="3322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159" spc="9" dirty="0">
                <a:latin typeface="Arial"/>
                <a:cs typeface="Arial"/>
              </a:rPr>
              <a:t>– Acts as amutual exclusion semaphore for readers and </a:t>
            </a:r>
            <a:endParaRPr sz="2087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816550" y="3804957"/>
            <a:ext cx="982257" cy="36163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350" spc="9" dirty="0">
                <a:latin typeface="Arial"/>
                <a:cs typeface="Arial"/>
              </a:rPr>
              <a:t>writers </a:t>
            </a:r>
            <a:endParaRPr sz="2268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530077" y="4123592"/>
            <a:ext cx="7236276" cy="3363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186" spc="9" dirty="0">
                <a:latin typeface="Arial"/>
                <a:cs typeface="Arial"/>
              </a:rPr>
              <a:t>– Manipulated by the first or last reader when they enter / </a:t>
            </a:r>
            <a:endParaRPr sz="2177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816549" y="4463734"/>
            <a:ext cx="6536598" cy="6435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04" spc="9" dirty="0">
                <a:latin typeface="Arial"/>
                <a:cs typeface="Arial"/>
              </a:rPr>
              <a:t>exit critical section </a:t>
            </a:r>
            <a:endParaRPr sz="2359">
              <a:latin typeface="Arial"/>
              <a:cs typeface="Arial"/>
            </a:endParaRPr>
          </a:p>
          <a:p>
            <a:pPr marL="170699"/>
            <a:r>
              <a:rPr sz="1778" spc="9" dirty="0">
                <a:latin typeface="Arial"/>
                <a:cs typeface="Arial"/>
              </a:rPr>
              <a:t>• Blocking by first Reader, unblocking by last Reader, all other </a:t>
            </a:r>
            <a:endParaRPr sz="1724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215855" y="5062311"/>
            <a:ext cx="4495654" cy="27360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778" spc="9" dirty="0">
                <a:latin typeface="Arial"/>
                <a:cs typeface="Arial"/>
              </a:rPr>
              <a:t>readers are not manipulating semaphore W </a:t>
            </a:r>
            <a:endParaRPr sz="1724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072552" y="5333001"/>
            <a:ext cx="7387792" cy="3685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395" spc="9" dirty="0">
                <a:latin typeface="Arial"/>
                <a:cs typeface="Arial"/>
              </a:rPr>
              <a:t>• Readers share semaphore mutex to allow exclusive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415467" y="5715627"/>
            <a:ext cx="3346365" cy="385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504" spc="9" dirty="0">
                <a:latin typeface="Arial"/>
                <a:cs typeface="Arial"/>
              </a:rPr>
              <a:t>manipulation of rCount </a:t>
            </a:r>
            <a:endParaRPr sz="2449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408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2" y="0"/>
            <a:ext cx="9144419" cy="6858295"/>
          </a:xfrm>
          <a:prstGeom prst="rect">
            <a:avLst/>
          </a:prstGeom>
        </p:spPr>
      </p:pic>
      <p:pic>
        <p:nvPicPr>
          <p:cNvPr id="19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13" y="4941385"/>
            <a:ext cx="3456593" cy="1440244"/>
          </a:xfrm>
          <a:prstGeom prst="rect">
            <a:avLst/>
          </a:prstGeom>
        </p:spPr>
      </p:pic>
      <p:pic>
        <p:nvPicPr>
          <p:cNvPr id="19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13" y="3141103"/>
            <a:ext cx="3456593" cy="1440243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378280" y="331510"/>
            <a:ext cx="7480830" cy="11532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319842"/>
            <a:r>
              <a:rPr sz="3992" spc="9" dirty="0">
                <a:latin typeface="Arial"/>
                <a:cs typeface="Arial"/>
              </a:rPr>
              <a:t>Reader­WriterProblem </a:t>
            </a:r>
            <a:endParaRPr sz="3992">
              <a:latin typeface="Arial"/>
              <a:cs typeface="Arial"/>
            </a:endParaRPr>
          </a:p>
          <a:p>
            <a:r>
              <a:rPr sz="3502" spc="9" dirty="0">
                <a:latin typeface="Arial"/>
                <a:cs typeface="Arial"/>
              </a:rPr>
              <a:t>Shared Read Access, Reader­Priority </a:t>
            </a:r>
            <a:endParaRPr sz="3447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900116" y="4793139"/>
            <a:ext cx="4306435" cy="3099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14" spc="9" dirty="0">
                <a:latin typeface="Arial"/>
                <a:cs typeface="Arial"/>
              </a:rPr>
              <a:t>•  Semaphore W checks whether the </a:t>
            </a:r>
            <a:endParaRPr sz="1996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900116" y="5104604"/>
            <a:ext cx="3649332" cy="65338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343176"/>
            <a:r>
              <a:rPr sz="2123" spc="9" dirty="0">
                <a:latin typeface="Arial"/>
                <a:cs typeface="Arial"/>
              </a:rPr>
              <a:t>writer is in critical section </a:t>
            </a:r>
            <a:endParaRPr sz="2087">
              <a:latin typeface="Arial"/>
              <a:cs typeface="Arial"/>
            </a:endParaRPr>
          </a:p>
          <a:p>
            <a:r>
              <a:rPr sz="2123" spc="9" dirty="0">
                <a:latin typeface="Arial"/>
                <a:cs typeface="Arial"/>
              </a:rPr>
              <a:t>•  Semaphore ‘mutex’ protects</a:t>
            </a:r>
            <a:endParaRPr sz="2087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6243284" y="5707931"/>
            <a:ext cx="3826432" cy="3099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14" spc="9" dirty="0">
                <a:latin typeface="Arial"/>
                <a:cs typeface="Arial"/>
              </a:rPr>
              <a:t>increment / decrement of rCount </a:t>
            </a:r>
            <a:endParaRPr sz="1996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900116" y="6000528"/>
            <a:ext cx="4316823" cy="3140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41" spc="9" dirty="0">
                <a:latin typeface="Arial"/>
                <a:cs typeface="Arial"/>
              </a:rPr>
              <a:t>•  Readershave priority, writer has to </a:t>
            </a:r>
            <a:endParaRPr sz="1996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243285" y="6311995"/>
            <a:ext cx="3221395" cy="30995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14" spc="9" dirty="0">
                <a:latin typeface="Arial"/>
                <a:cs typeface="Arial"/>
              </a:rPr>
              <a:t>wait until there is no reader </a:t>
            </a:r>
            <a:endParaRPr sz="1996">
              <a:latin typeface="Arial"/>
              <a:cs typeface="Arial"/>
            </a:endParaRPr>
          </a:p>
        </p:txBody>
      </p:sp>
      <p:pic>
        <p:nvPicPr>
          <p:cNvPr id="195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66" y="2591024"/>
            <a:ext cx="3898199" cy="4041591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010980" y="2653287"/>
            <a:ext cx="1213345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while(TRUE)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010981" y="3629071"/>
            <a:ext cx="1979709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rCount  ++;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if(rCount  ==  1)  </a:t>
            </a:r>
            <a:endParaRPr sz="1542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010980" y="4604508"/>
            <a:ext cx="1074590" cy="2791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</a:t>
            </a:r>
            <a:r>
              <a:rPr sz="1814" b="1" spc="9" dirty="0">
                <a:solidFill>
                  <a:srgbClr val="FF0000"/>
                </a:solidFill>
                <a:latin typeface="Arial"/>
                <a:cs typeface="Arial"/>
              </a:rPr>
              <a:t>read();</a:t>
            </a:r>
            <a:endParaRPr sz="1814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010981" y="5366759"/>
            <a:ext cx="1979709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rCount  --;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      if(rCount  ==  0)  </a:t>
            </a:r>
            <a:endParaRPr sz="1542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010981" y="6342466"/>
            <a:ext cx="42325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}    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9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412" y="3804337"/>
            <a:ext cx="1524951" cy="351274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4315723" y="3868603"/>
            <a:ext cx="799514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wait(W);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9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092" y="1687370"/>
            <a:ext cx="4258236" cy="348099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4747922" y="1749517"/>
            <a:ext cx="227741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init(mutex,1);  init(W,1);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9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3134758"/>
            <a:ext cx="1956996" cy="351274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2370964" y="3198902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19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583" y="2560239"/>
            <a:ext cx="2457967" cy="2102468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7772812" y="2622551"/>
            <a:ext cx="1213345" cy="48872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while(TRUE)</a:t>
            </a:r>
            <a:endParaRPr sz="1542">
              <a:latin typeface="Arial"/>
              <a:cs typeface="Arial"/>
            </a:endParaRPr>
          </a:p>
          <a:p>
            <a:r>
              <a:rPr sz="1588" b="1" spc="9" dirty="0">
                <a:latin typeface="Arial"/>
                <a:cs typeface="Arial"/>
              </a:rPr>
              <a:t>{</a:t>
            </a:r>
            <a:endParaRPr sz="1542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7772811" y="3597989"/>
            <a:ext cx="1125436" cy="2791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      </a:t>
            </a:r>
            <a:r>
              <a:rPr sz="1814" b="1" spc="9" dirty="0">
                <a:solidFill>
                  <a:srgbClr val="FF0000"/>
                </a:solidFill>
                <a:latin typeface="Arial"/>
                <a:cs typeface="Arial"/>
              </a:rPr>
              <a:t>write();</a:t>
            </a:r>
            <a:endParaRPr sz="1814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7772812" y="4360622"/>
            <a:ext cx="42325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}    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00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078" y="3948352"/>
            <a:ext cx="1524952" cy="351274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8132872" y="4012500"/>
            <a:ext cx="995785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signal(W);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01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078" y="3199162"/>
            <a:ext cx="1524952" cy="351274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8132872" y="3263295"/>
            <a:ext cx="799514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wait(W);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0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4214963"/>
            <a:ext cx="1956996" cy="351274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2370964" y="4279212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0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412" y="5532609"/>
            <a:ext cx="1524951" cy="351274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4315723" y="5597198"/>
            <a:ext cx="995785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signal(W);</a:t>
            </a:r>
            <a:endParaRPr sz="1542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2010980" y="2235576"/>
            <a:ext cx="1009956" cy="3281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132" b="1" spc="9" dirty="0">
                <a:latin typeface="Arial"/>
                <a:cs typeface="Arial"/>
              </a:rPr>
              <a:t>Reader </a:t>
            </a:r>
            <a:endParaRPr sz="2087">
              <a:latin typeface="Arial"/>
              <a:cs typeface="Arial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9285320" y="2235576"/>
            <a:ext cx="932499" cy="3531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295" b="1" spc="9" dirty="0">
                <a:latin typeface="Arial"/>
                <a:cs typeface="Arial"/>
              </a:rPr>
              <a:t>Writer </a:t>
            </a:r>
            <a:endParaRPr sz="2268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091263" y="1933024"/>
            <a:ext cx="1559338" cy="2457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97" spc="9" dirty="0">
                <a:latin typeface="Arial"/>
                <a:cs typeface="Arial"/>
              </a:rPr>
              <a:t>Global Variables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04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092" y="2056187"/>
            <a:ext cx="4258236" cy="348099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4747923" y="2118341"/>
            <a:ext cx="3626827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rCount  =  0;  //  counts  the  readers  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05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4935075"/>
            <a:ext cx="1956996" cy="351274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2370964" y="4999460"/>
            <a:ext cx="1212896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wait(mutex);</a:t>
            </a:r>
            <a:endParaRPr sz="1542">
              <a:latin typeface="Arial"/>
              <a:cs typeface="Arial"/>
            </a:endParaRPr>
          </a:p>
        </p:txBody>
      </p:sp>
      <p:pic>
        <p:nvPicPr>
          <p:cNvPr id="206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63" y="6015187"/>
            <a:ext cx="1956996" cy="351275"/>
          </a:xfrm>
          <a:prstGeom prst="rect">
            <a:avLst/>
          </a:prstGeom>
        </p:spPr>
      </p:pic>
      <p:sp>
        <p:nvSpPr>
          <p:cNvPr id="28" name="text 1"/>
          <p:cNvSpPr txBox="1"/>
          <p:nvPr/>
        </p:nvSpPr>
        <p:spPr>
          <a:xfrm>
            <a:off x="2370964" y="6080022"/>
            <a:ext cx="1409168" cy="244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588" b="1" spc="9" dirty="0">
                <a:latin typeface="Arial"/>
                <a:cs typeface="Arial"/>
              </a:rPr>
              <a:t>signal(mutex);</a:t>
            </a:r>
            <a:endParaRPr sz="1542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073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882" y="0"/>
            <a:ext cx="9144419" cy="6858295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2824805" y="614225"/>
            <a:ext cx="6635086" cy="60170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3910" spc="9" dirty="0">
                <a:latin typeface="Arial"/>
                <a:cs typeface="Arial"/>
              </a:rPr>
              <a:t>Dining Philosophers Problem </a:t>
            </a:r>
            <a:endParaRPr sz="3901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072552" y="1539624"/>
            <a:ext cx="7686078" cy="79579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722" spc="9" dirty="0">
                <a:latin typeface="Arial"/>
                <a:cs typeface="Arial"/>
              </a:rPr>
              <a:t>• Five philosophers sit arounda table for dinner </a:t>
            </a:r>
            <a:endParaRPr sz="2722">
              <a:latin typeface="Arial"/>
              <a:cs typeface="Arial"/>
            </a:endParaRPr>
          </a:p>
          <a:p>
            <a:r>
              <a:rPr sz="2449" spc="9" dirty="0">
                <a:latin typeface="Arial"/>
                <a:cs typeface="Arial"/>
              </a:rPr>
              <a:t>• There are only 5 forks on the table, two neighbouring </a:t>
            </a:r>
            <a:endParaRPr sz="2449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415467" y="2333726"/>
            <a:ext cx="3961277" cy="3727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22" spc="9" dirty="0">
                <a:latin typeface="Arial"/>
                <a:cs typeface="Arial"/>
              </a:rPr>
              <a:t>philosophers share one fork </a:t>
            </a:r>
            <a:endParaRPr sz="2359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072553" y="5573165"/>
            <a:ext cx="5913863" cy="3768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449" spc="9" dirty="0">
                <a:latin typeface="Arial"/>
                <a:cs typeface="Arial"/>
              </a:rPr>
              <a:t>• Each philosopher needs two forks to eat </a:t>
            </a:r>
            <a:endParaRPr sz="2449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530077" y="5982596"/>
            <a:ext cx="5928546" cy="33227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159" spc="9" dirty="0">
                <a:latin typeface="Arial"/>
                <a:cs typeface="Arial"/>
              </a:rPr>
              <a:t>– How many of them can eat at the same time? </a:t>
            </a:r>
            <a:endParaRPr sz="2087">
              <a:latin typeface="Arial"/>
              <a:cs typeface="Arial"/>
            </a:endParaRPr>
          </a:p>
        </p:txBody>
      </p:sp>
      <p:pic>
        <p:nvPicPr>
          <p:cNvPr id="20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495" y="2813806"/>
            <a:ext cx="2736460" cy="2631680"/>
          </a:xfrm>
          <a:prstGeom prst="rect">
            <a:avLst/>
          </a:prstGeom>
        </p:spPr>
      </p:pic>
      <p:pic>
        <p:nvPicPr>
          <p:cNvPr id="20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369" y="2650289"/>
            <a:ext cx="3365169" cy="287195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6620364" y="2712507"/>
            <a:ext cx="2416624" cy="139589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814" b="1" spc="9" dirty="0">
                <a:latin typeface="Arial"/>
                <a:cs typeface="Arial"/>
              </a:rPr>
              <a:t>Philosopher:</a:t>
            </a:r>
            <a:endParaRPr sz="1814">
              <a:latin typeface="Arial"/>
              <a:cs typeface="Arial"/>
            </a:endParaRPr>
          </a:p>
          <a:p>
            <a:r>
              <a:rPr sz="1814" b="1" spc="9" dirty="0">
                <a:latin typeface="Arial"/>
                <a:cs typeface="Arial"/>
              </a:rPr>
              <a:t>while(TRUE)  {</a:t>
            </a:r>
            <a:endParaRPr sz="1814">
              <a:latin typeface="Arial"/>
              <a:cs typeface="Arial"/>
            </a:endParaRPr>
          </a:p>
          <a:p>
            <a:r>
              <a:rPr sz="1814" b="1" spc="9" dirty="0">
                <a:latin typeface="Arial"/>
                <a:cs typeface="Arial"/>
              </a:rPr>
              <a:t>    Think();</a:t>
            </a:r>
            <a:endParaRPr sz="1814">
              <a:latin typeface="Arial"/>
              <a:cs typeface="Arial"/>
            </a:endParaRPr>
          </a:p>
          <a:p>
            <a:r>
              <a:rPr sz="1814" b="1" spc="9" dirty="0">
                <a:solidFill>
                  <a:srgbClr val="CC3300"/>
                </a:solidFill>
                <a:latin typeface="Arial"/>
                <a:cs typeface="Arial"/>
              </a:rPr>
              <a:t>    </a:t>
            </a:r>
            <a:r>
              <a:rPr sz="1814" b="1" i="1" spc="9" dirty="0">
                <a:solidFill>
                  <a:srgbClr val="CC3300"/>
                </a:solidFill>
                <a:latin typeface="Arial"/>
                <a:cs typeface="Arial"/>
              </a:rPr>
              <a:t>Grab  first  fork;</a:t>
            </a:r>
            <a:endParaRPr sz="1814">
              <a:latin typeface="Arial"/>
              <a:cs typeface="Arial"/>
            </a:endParaRPr>
          </a:p>
          <a:p>
            <a:r>
              <a:rPr sz="1814" b="1" i="1" spc="9" dirty="0">
                <a:solidFill>
                  <a:srgbClr val="CC3300"/>
                </a:solidFill>
                <a:latin typeface="Arial"/>
                <a:cs typeface="Arial"/>
              </a:rPr>
              <a:t>    Grab  second  fork;</a:t>
            </a:r>
            <a:endParaRPr sz="1814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620364" y="4084547"/>
            <a:ext cx="2991460" cy="83753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814" b="1" spc="9" dirty="0">
                <a:latin typeface="Arial"/>
                <a:cs typeface="Arial"/>
              </a:rPr>
              <a:t>    Eat();</a:t>
            </a:r>
            <a:endParaRPr sz="1814">
              <a:latin typeface="Arial"/>
              <a:cs typeface="Arial"/>
            </a:endParaRPr>
          </a:p>
          <a:p>
            <a:r>
              <a:rPr sz="1814" b="1" spc="9" dirty="0">
                <a:solidFill>
                  <a:srgbClr val="CC3300"/>
                </a:solidFill>
                <a:latin typeface="Arial"/>
                <a:cs typeface="Arial"/>
              </a:rPr>
              <a:t>    </a:t>
            </a:r>
            <a:r>
              <a:rPr sz="1814" b="1" i="1" spc="9" dirty="0">
                <a:solidFill>
                  <a:srgbClr val="CC3300"/>
                </a:solidFill>
                <a:latin typeface="Arial"/>
                <a:cs typeface="Arial"/>
              </a:rPr>
              <a:t>Put  down  first  fork;</a:t>
            </a:r>
            <a:endParaRPr sz="1814">
              <a:latin typeface="Arial"/>
              <a:cs typeface="Arial"/>
            </a:endParaRPr>
          </a:p>
          <a:p>
            <a:r>
              <a:rPr sz="1814" b="1" i="1" spc="9" dirty="0">
                <a:solidFill>
                  <a:srgbClr val="CC3300"/>
                </a:solidFill>
                <a:latin typeface="Arial"/>
                <a:cs typeface="Arial"/>
              </a:rPr>
              <a:t>    Put  down  second  fork;</a:t>
            </a:r>
            <a:endParaRPr sz="1814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620364" y="4907543"/>
            <a:ext cx="90922" cy="2791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814" b="1" spc="9" dirty="0">
                <a:latin typeface="Arial"/>
                <a:cs typeface="Arial"/>
              </a:rPr>
              <a:t>}</a:t>
            </a:r>
            <a:endParaRPr sz="18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4005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153</TotalTime>
  <Words>242</Words>
  <Application>Microsoft Office PowerPoint</Application>
  <PresentationFormat>Widescreen</PresentationFormat>
  <Paragraphs>165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Parallax</vt:lpstr>
      <vt:lpstr>Week 7</vt:lpstr>
      <vt:lpstr>Lecture Contents</vt:lpstr>
      <vt:lpstr>Lecture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Lecture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 1</dc:title>
  <dc:creator>HP</dc:creator>
  <cp:lastModifiedBy>HP</cp:lastModifiedBy>
  <cp:revision>16</cp:revision>
  <dcterms:created xsi:type="dcterms:W3CDTF">2020-04-19T14:49:46Z</dcterms:created>
  <dcterms:modified xsi:type="dcterms:W3CDTF">2020-04-19T17:27:53Z</dcterms:modified>
</cp:coreProperties>
</file>