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24" r:id="rId3"/>
    <p:sldId id="325" r:id="rId4"/>
    <p:sldId id="461" r:id="rId5"/>
    <p:sldId id="462" r:id="rId6"/>
    <p:sldId id="463" r:id="rId7"/>
    <p:sldId id="464" r:id="rId8"/>
    <p:sldId id="465" r:id="rId9"/>
    <p:sldId id="466" r:id="rId10"/>
    <p:sldId id="467" r:id="rId11"/>
    <p:sldId id="468" r:id="rId12"/>
    <p:sldId id="469" r:id="rId13"/>
    <p:sldId id="470" r:id="rId14"/>
    <p:sldId id="474" r:id="rId15"/>
    <p:sldId id="481" r:id="rId16"/>
    <p:sldId id="485" r:id="rId17"/>
    <p:sldId id="487" r:id="rId18"/>
    <p:sldId id="492" r:id="rId19"/>
    <p:sldId id="493" r:id="rId20"/>
    <p:sldId id="503" r:id="rId21"/>
    <p:sldId id="326" r:id="rId22"/>
    <p:sldId id="327" r:id="rId23"/>
    <p:sldId id="328" r:id="rId24"/>
    <p:sldId id="329" r:id="rId25"/>
    <p:sldId id="357" r:id="rId26"/>
    <p:sldId id="358" r:id="rId27"/>
    <p:sldId id="359" r:id="rId28"/>
    <p:sldId id="330" r:id="rId29"/>
    <p:sldId id="331" r:id="rId30"/>
    <p:sldId id="349" r:id="rId31"/>
    <p:sldId id="350" r:id="rId32"/>
    <p:sldId id="351" r:id="rId33"/>
    <p:sldId id="352" r:id="rId34"/>
    <p:sldId id="353" r:id="rId35"/>
    <p:sldId id="354" r:id="rId36"/>
    <p:sldId id="355" r:id="rId37"/>
    <p:sldId id="356" r:id="rId38"/>
    <p:sldId id="332" r:id="rId39"/>
    <p:sldId id="504" r:id="rId40"/>
    <p:sldId id="505" r:id="rId41"/>
    <p:sldId id="506" r:id="rId42"/>
    <p:sldId id="507" r:id="rId43"/>
    <p:sldId id="508" r:id="rId44"/>
    <p:sldId id="509" r:id="rId45"/>
    <p:sldId id="510" r:id="rId46"/>
    <p:sldId id="511" r:id="rId47"/>
    <p:sldId id="512" r:id="rId48"/>
    <p:sldId id="513" r:id="rId49"/>
    <p:sldId id="514" r:id="rId50"/>
    <p:sldId id="515" r:id="rId51"/>
    <p:sldId id="516" r:id="rId52"/>
    <p:sldId id="517" r:id="rId53"/>
    <p:sldId id="518" r:id="rId54"/>
    <p:sldId id="519" r:id="rId55"/>
    <p:sldId id="520" r:id="rId56"/>
    <p:sldId id="521" r:id="rId57"/>
    <p:sldId id="522" r:id="rId58"/>
    <p:sldId id="523" r:id="rId59"/>
    <p:sldId id="524" r:id="rId60"/>
    <p:sldId id="525" r:id="rId61"/>
    <p:sldId id="526" r:id="rId62"/>
    <p:sldId id="527" r:id="rId63"/>
    <p:sldId id="528" r:id="rId64"/>
    <p:sldId id="529" r:id="rId65"/>
    <p:sldId id="530" r:id="rId66"/>
    <p:sldId id="531" r:id="rId67"/>
    <p:sldId id="532" r:id="rId68"/>
    <p:sldId id="533" r:id="rId69"/>
    <p:sldId id="534" r:id="rId70"/>
    <p:sldId id="535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8" autoAdjust="0"/>
    <p:restoredTop sz="93728" autoAdjust="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19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ut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google.com.pk/imgres?hl=en&amp;gbv=2&amp;biw=1366&amp;bih=569&amp;tbm=isch&amp;tbnid=hFnOV90dO-it-M:&amp;imgrefurl=http://www.shouragroup.com/f_Wheat_e.htm&amp;docid=6jmB3AdBPb5QGM&amp;imgurl=http://www.shouragroup.com/Images/gallery/Field/Wheat-armyworm.jpg&amp;w=1502&amp;h=1002&amp;ei=B2CKT7f_Darf4QTAo8CNCg&amp;zoom=1&amp;iact=hc&amp;vpx=862&amp;vpy=191&amp;dur=1779&amp;hovh=183&amp;hovw=275&amp;tx=135&amp;ty=113&amp;sig=107796108814651746395&amp;page=2&amp;tbnh=170&amp;tbnw=241&amp;start=24&amp;ndsp=16&amp;ved=1t:429,r:3,s:24,i:124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www.google.com.pk/imgres?hl=en&amp;gbv=2&amp;biw=1366&amp;bih=569&amp;tbm=isch&amp;tbnid=5PYETtF-JBUU0M:&amp;imgrefurl=http://www.ars.usda.gov/is/pr/2005/050831.htm&amp;docid=U9Pb89E7YcU53M&amp;imgurl=http://www.ars.usda.gov/is/pr/2005/050831.RedFlourBeetle-i.jpg&amp;w=147&amp;h=146&amp;ei=B2CKT7f_Darf4QTAo8CNCg&amp;zoom=1&amp;iact=hc&amp;vpx=388&amp;vpy=190&amp;dur=3510&amp;hovh=116&amp;hovw=117&amp;tx=87&amp;ty=77&amp;sig=107796108814651746395&amp;page=5&amp;tbnh=116&amp;tbnw=117&amp;start=75&amp;ndsp=17&amp;ved=1t:429,r:12,s:75,i:258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www.google.com.pk/imgres?hl=en&amp;gbv=2&amp;biw=1366&amp;bih=569&amp;tbm=isch&amp;tbnid=Jnkfm-yL2aANyM:&amp;imgrefurl=http://www.cogwriter.com/news/prophecy/locusts-in-oregon/&amp;docid=cgUuGnsqPtoY7M&amp;imgurl=http://www.cogwriter.com/grasshopper.jpg&amp;w=250&amp;h=375&amp;ei=B2CKT7f_Darf4QTAo8CNCg&amp;zoom=1&amp;iact=rc&amp;dur=0&amp;sig=107796108814651746395&amp;page=4&amp;tbnh=163&amp;tbnw=129&amp;start=50&amp;ndsp=21&amp;ved=1t:429,r:28,s:50,i:205&amp;tx=69&amp;ty=73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www.google.com.pk/imgres?hl=en&amp;gbv=2&amp;biw=1366&amp;bih=569&amp;tbm=isch&amp;tbnid=TZLkOv1VEVtEpM:&amp;imgrefurl=http://phys.org/news88194515.html&amp;docid=bGllP71MwDJ1KM&amp;imgurl=http://cdn.physorg.com/newman/gfx/news/2007/stemrustonwh.jpg&amp;w=280&amp;h=210&amp;ei=J12KT4_JLK-B4AS2-vT2CQ&amp;zoom=1&amp;iact=hc&amp;vpx=664&amp;vpy=146&amp;dur=3619&amp;hovh=168&amp;hovw=224&amp;tx=72&amp;ty=100&amp;sig=107796108814651746395&amp;page=1&amp;tbnh=105&amp;tbnw=125&amp;start=0&amp;ndsp=24&amp;ved=1t:429,r:4,s:0,i:70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www.google.com.pk/imgres?hl=en&amp;gbv=2&amp;biw=1366&amp;bih=569&amp;tbm=isch&amp;tbnid=wdJrRFwpiph9JM:&amp;imgrefurl=http://icardablog.wordpress.com/2010/05/01/icarda-calls-for-action-to-tackle-wheat-stripe-rust-threat-to-middle-east-breadbasket/&amp;docid=1p0OOWyo8UtERM&amp;imgurl=http://icardablog.files.wordpress.com/2010/04/yellow-rust-close_up_blog.jpg&amp;w=600&amp;h=337&amp;ei=J12KT4_JLK-B4AS2-vT2CQ&amp;zoom=1&amp;iact=hc&amp;vpx=770&amp;vpy=146&amp;dur=12636&amp;hovh=168&amp;hovw=300&amp;tx=169&amp;ty=97&amp;sig=107796108814651746395&amp;page=1&amp;tbnh=79&amp;tbnw=140&amp;start=0&amp;ndsp=24&amp;ved=1t:429,r:5,s:0,i:72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google.com.pk/imgres?hl=en&amp;gbv=2&amp;biw=1366&amp;bih=569&amp;tbm=isch&amp;tbnid=vgV9y99SmIyFEM:&amp;imgrefurl=http://mrgoutham.blogspot.com/2011/05/wheat-disease-pictures_24.html&amp;docid=W3QATXp3SSNpbM&amp;imgurl=http://3.bp.blogspot.com/-8FdYsK4SMsQ/TdtWTHYlNKI/AAAAAAAAAUM/_1CAZeQlshI/s1600/4++LOOSE+SMUT.jpg&amp;w=384&amp;h=397&amp;ei=J12KT4_JLK-B4AS2-vT2CQ&amp;zoom=1&amp;iact=hc&amp;vpx=1084&amp;vpy=116&amp;dur=6739&amp;hovh=228&amp;hovw=221&amp;tx=120&amp;ty=112&amp;sig=107796108814651746395&amp;page=1&amp;tbnh=105&amp;tbnw=89&amp;start=0&amp;ndsp=24&amp;ved=1t:429,r:7,s:0,i:76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www.google.com.pk/imgres?hl=en&amp;gbv=2&amp;biw=1366&amp;bih=569&amp;tbm=isch&amp;tbnid=bZpsNFHiCu1boM:&amp;imgrefurl=http://pnw-ag.wsu.edu/smallgrains/Stripe%20Rust.html&amp;docid=weQ0BNxhln--_M&amp;imgurl=http://pnw-ag.wsu.edu/smallgrains/images/striperust.gif&amp;w=207&amp;h=400&amp;ei=J12KT4_JLK-B4AS2-vT2CQ&amp;zoom=1&amp;iact=hc&amp;vpx=793&amp;vpy=138&amp;dur=4992&amp;hovh=312&amp;hovw=161&amp;tx=101&amp;ty=229&amp;sig=107796108814651746395&amp;page=1&amp;tbnh=118&amp;tbnw=67&amp;start=0&amp;ndsp=24&amp;ved=1t:429,r:13,s:0,i:89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google.com.pk/imgres?hl=en&amp;gbv=2&amp;biw=1366&amp;bih=569&amp;tbm=isch&amp;tbnid=mAp_uShTci-8zM:&amp;imgrefurl=http://agrihunt.com/index.php?option=com_content&amp;view=article&amp;id=364&amp;docid=RVHqjfHw5qC5jM&amp;imgurl=http://www.invasive.org/images/768x512/1356003.jpg&amp;w=768&amp;h=551&amp;ei=dl6KT66uMfH24QSx-JnMCQ&amp;zoom=1&amp;iact=hc&amp;vpx=496&amp;vpy=136&amp;dur=936&amp;hovh=190&amp;hovw=265&amp;tx=114&amp;ty=98&amp;sig=107796108814651746395&amp;page=1&amp;tbnh=107&amp;tbnw=142&amp;start=0&amp;ndsp=25&amp;ved=1t:429,r:3,s:0,i:68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www.google.com.pk/imgres?hl=en&amp;gbv=2&amp;biw=1366&amp;bih=569&amp;tbm=isch&amp;tbnid=PmtTjI-cNVrWIM:&amp;imgrefurl=http://www.flickr.com/photos/dalalsure/3295435584/&amp;docid=YUBRRalMrD80dM&amp;imgurl=http://farm4.staticflickr.com/3598/3295435584_874ebbfb65_z.jpg&amp;w=640&amp;h=480&amp;ei=5l6KT4mbD-in4gS38dztCQ&amp;zoom=1&amp;iact=hc&amp;vpx=451&amp;vpy=80&amp;dur=936&amp;hovh=194&amp;hovw=259&amp;tx=122&amp;ty=79&amp;sig=107796108814651746395&amp;page=1&amp;tbnh=117&amp;tbnw=156&amp;start=0&amp;ndsp=27&amp;ved=1t:429,r:3,s:0,i:68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www.google.com.pk/imgres?hl=en&amp;biw=1366&amp;bih=569&amp;gbv=2&amp;tbm=isch&amp;tbnid=jZJujw41NJjYsM:&amp;imgrefurl=http://wheat.pw.usda.gov/ggpages/wheatpests.html&amp;docid=PY8CpZbFV1T_uM&amp;imgurl=http://greengenes.cit.cornell.edu/gifs/wheat_diseases/010.gif&amp;w=596&amp;h=404&amp;ei=_16KT9e9N4j34QSX5ujMCQ&amp;zoom=1&amp;iact=hc&amp;vpx=602&amp;vpy=149&amp;dur=1529&amp;hovh=185&amp;hovw=273&amp;tx=100&amp;ty=98&amp;sig=107796108814651746395&amp;page=1&amp;tbnh=119&amp;tbnw=153&amp;start=0&amp;ndsp=23&amp;ved=1t:429,r:12,s:0,i:89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www.google.com.pk/imgres?hl=en&amp;gbv=2&amp;biw=1366&amp;bih=569&amp;tbm=isch&amp;tbnid=64In-fjakpOnMM:&amp;imgrefurl=http://kentagextension.blogspot.com/2009_05_01_archive.html&amp;docid=ipQ2pam2khuGnM&amp;imgurl=http://2.bp.blogspot.com/_8xC9bwq6AVU/ShJ-j4YKofI/AAAAAAAAIGA/Dz14JCXZDxc/s400/wheat+powdery+mildew+2.JPG&amp;w=400&amp;h=302&amp;ei=VF-KT8SHL-qi4gSJhsjxCQ&amp;zoom=1&amp;iact=hc&amp;vpx=134&amp;vpy=194&amp;dur=670&amp;hovh=195&amp;hovw=258&amp;tx=110&amp;ty=91&amp;sig=107796108814651746395&amp;page=2&amp;tbnh=171&amp;tbnw=250&amp;start=24&amp;ndsp=15&amp;ved=1t:429,r:0,s:24,i:118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www.google.com.pk/imgres?hl=en&amp;biw=1366&amp;bih=569&amp;gbv=2&amp;tbm=isch&amp;tbnid=UH6cLTV_ZR-dMM:&amp;imgrefurl=http://blog.shareitfitness.com/2010/02/24/read-those-food-labels/&amp;docid=ACrnR2B4sO42-M&amp;imgurl=http://shareitfitness.files.wordpress.com/2010/02/3702whole_grain_bread.jpg&amp;w=700&amp;h=466&amp;ei=X0WKT-H-EofU4QSI5rGKCg&amp;zoom=1&amp;iact=rc&amp;dur=0&amp;sig=107796108814651746395&amp;page=3&amp;tbnh=171&amp;tbnw=228&amp;start=28&amp;ndsp=18&amp;ved=1t:429,r:3,s:28,i:151&amp;tx=86&amp;ty=80" TargetMode="Externa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www.google.com.pk/imgres?hl=en&amp;biw=1366&amp;bih=569&amp;gbv=2&amp;tbm=isch&amp;tbnid=PzSoVy0blbIuyM:&amp;imgrefurl=http://www.storableorganics.com/Product-WholeWheatPenne.asp&amp;docid=g9loto5ogafloM&amp;imgurl=http://www.storableorganics.com/Products/Product-WholeWheatPenne-300.jpg&amp;w=300&amp;h=300&amp;ei=sEWKT-K9CoWg4gSeuOm0CQ&amp;zoom=1&amp;iact=hc&amp;vpx=642&amp;vpy=73&amp;dur=827&amp;hovh=225&amp;hovw=225&amp;tx=174&amp;ty=116&amp;sig=107796108814651746395&amp;page=2&amp;tbnh=165&amp;tbnw=165&amp;start=10&amp;ndsp=18&amp;ved=1t:429,r:3,s:10,i:111" TargetMode="Externa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www.google.com.pk/imgres?hl=en&amp;biw=1366&amp;bih=569&amp;gbv=2&amp;tbm=isch&amp;tbnid=4yRH0PkxcXctsM:&amp;imgrefurl=http://www.wellsphere.com/wellpage/wheat-products&amp;docid=pyvvTkqlmS-a7M&amp;imgurl=http://farm3.static.flickr.com/2020/2582229911_b9b93dc2ec.jpg&amp;w=500&amp;h=375&amp;ei=sEWKT-K9CoWg4gSeuOm0CQ&amp;zoom=1&amp;iact=hc&amp;vpx=537&amp;vpy=212&amp;dur=1529&amp;hovh=194&amp;hovw=259&amp;tx=132&amp;ty=102&amp;sig=107796108814651746395&amp;page=2&amp;tbnh=172&amp;tbnw=215&amp;start=10&amp;ndsp=18&amp;ved=1t:429,r:9,s:10,i:124" TargetMode="Externa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google.com.pk/imgres?start=95&amp;hl=en&amp;biw=1366&amp;bih=569&amp;gbv=2&amp;addh=36&amp;tbm=isch&amp;tbnid=kbtZN27PboPJwM:&amp;imgrefurl=http://balanceinme.com/most-popular/cheap-and-healthy-grocery-list-for-a-bad-economy/&amp;docid=X8pY8ioU-sDW7M&amp;imgurl=http://www.balanceinme.com/wp-content/uploads/whole_wheat_pasta-300x300.jpg&amp;w=300&amp;h=300&amp;ei=gEaKT_qnIMXf4QSgzYDgCQ&amp;zoom=1&amp;iact=hc&amp;vpx=560&amp;vpy=146&amp;dur=250&amp;hovh=225&amp;hovw=225&amp;tx=79&amp;ty=105&amp;sig=107796108814651746395&amp;page=7&amp;tbnh=170&amp;tbnw=170&amp;ndsp=16&amp;ved=1t:429,r:2,s:95,i:9" TargetMode="Externa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google.com.pk/imgres?start=95&amp;hl=en&amp;biw=1366&amp;bih=569&amp;gbv=2&amp;addh=36&amp;tbm=isch&amp;tbnid=PWeNNgDd7whehM:&amp;imgrefurl=http://menu.com.pk/Wheat-Products-category-products-5.aspx&amp;docid=FXb1knBsnwMOiM&amp;imgurl=http://menu.com.pk/images/products/product22.jpg&amp;w=450&amp;h=415&amp;ei=gEaKT_qnIMXf4QSgzYDgCQ&amp;zoom=1&amp;iact=hc&amp;vpx=1041&amp;vpy=118&amp;dur=2761&amp;hovh=216&amp;hovw=234&amp;tx=117&amp;ty=119&amp;sig=107796108814651746395&amp;page=7&amp;tbnh=168&amp;tbnw=163&amp;ndsp=16&amp;ved=1t:429,r:10,s:95,i:26" TargetMode="Externa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google.com.pk/imgres?start=183&amp;hl=en&amp;gbv=2&amp;biw=1366&amp;bih=569&amp;tbm=isch&amp;tbnid=Ok0Lw-zxlLlIxM:&amp;imgrefurl=http://www.mykitchenintherockies.com/2011/08/23/asian-style-sweet-chili-spaghetti-with-cabbage/&amp;docid=xlTeySWGMnEOaM&amp;imgurl=http://www.mykitchenintherockies.com/wp-content/uploads/2012/01/009+a.jpg&amp;w=640&amp;h=409&amp;ei=3VaKT6PcDZCO4gSc39W-CQ&amp;zoom=1&amp;iact=hc&amp;vpx=559&amp;vpy=116&amp;dur=453&amp;hovh=179&amp;hovw=281&amp;tx=171&amp;ty=129&amp;sig=107796108814651746395&amp;page=12&amp;tbnh=156&amp;tbnw=222&amp;ndsp=16&amp;ved=1t:429,r:8,s:183,i:236" TargetMode="Externa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google.com.pk/imgres?hl=en&amp;gbv=2&amp;biw=1366&amp;bih=569&amp;tbm=isch&amp;tbnid=s_YfDkLnC5DkjM:&amp;imgrefurl=http://www.superstock.com/stock-photos-images/1898-6256&amp;docid=vpbITt48xFxtuM&amp;imgurl=http://wwwdelivery.superstock.com/WI/223/1898/PreviewComp/SuperStock_1898-6256.jpg&amp;w=350&amp;h=263&amp;ei=a1eKT-nOCcLd4QSS1vHaCQ&amp;zoom=1&amp;iact=hc&amp;vpx=576&amp;vpy=255&amp;dur=749&amp;hovh=195&amp;hovw=259&amp;tx=168&amp;ty=144&amp;sig=107796108814651746395&amp;page=2&amp;tbnh=166&amp;tbnw=239&amp;start=24&amp;ndsp=15&amp;ved=1t:429,r:7,s:24,i:133" TargetMode="Externa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://www.google.com.pk/imgres?hl=en&amp;sa=X&amp;gbv=2&amp;biw=1366&amp;bih=569&amp;tbm=isch&amp;tbnid=OyHSPclGQu1jtM:&amp;imgrefurl=http://www.desifoodbuzz.com/tag/chocolate/page/45/&amp;docid=O05HcVoaThJpNM&amp;imgurl=http://desifoodbuzz.com/wordpress/wp-content/uploads/2011/12/fat-free-whole-wheat-angel-food-cake-with-easy-chocolate-frosting.jpg&amp;w=500&amp;h=375&amp;ei=41eKT7nuN4Xh4QTDtcDjCQ&amp;zoom=1&amp;iact=hc&amp;vpx=995&amp;vpy=93&amp;dur=670&amp;hovh=194&amp;hovw=259&amp;tx=178&amp;ty=68&amp;sig=107796108814651746395&amp;page=3&amp;tbnh=164&amp;tbnw=229&amp;start=36&amp;ndsp=15&amp;ved=1t:429,r:4,s:36,i:154" TargetMode="Externa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google.com.pk/imgres?hl=en&amp;biw=1366&amp;bih=569&amp;gbv=2&amp;tbm=isch&amp;tbnid=iRtYDGIdcH_CdM:&amp;imgrefurl=http://www.tumblr.com/tagged/samuel-smith's-imperial-stout&amp;docid=jtaLxoUrQ93C5M&amp;imgurl=http://media.tumblr.com/tumblr_lk2qfca22W1qd0jy3.jpg&amp;w=500&amp;h=500&amp;ei=31eKT-jTL9GN4gT14p3WCQ&amp;zoom=1&amp;iact=hc&amp;vpx=740&amp;vpy=225&amp;dur=8939&amp;hovh=225&amp;hovw=225&amp;tx=152&amp;ty=133&amp;sig=107796108814651746395&amp;page=1&amp;tbnh=117&amp;tbnw=117&amp;start=0&amp;ndsp=23&amp;ved=1t:429,r:11,s:0,i:87" TargetMode="Externa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www.google.com.pk/imgres?hl=en&amp;biw=1366&amp;bih=569&amp;gbv=2&amp;tbm=isch&amp;tbnid=-NSPPWu93zfCYM:&amp;imgrefurl=http://www.natashayong.com/2011_06_01_archive.html&amp;docid=zN1B0LHQdJFJTM&amp;imgurl=http://i100.photobucket.com/albums/m36/natashayong/Beerfest%20Asia%2018062011/BeerfestAsia201118062011037.jpg&amp;w=2047&amp;h=1501&amp;ei=31eKT-jTL9GN4gT14p3WCQ&amp;zoom=1&amp;iact=hc&amp;vpx=1037&amp;vpy=258&amp;dur=5740&amp;hovh=192&amp;hovw=262&amp;tx=90&amp;ty=197&amp;sig=107796108814651746395&amp;page=1&amp;tbnh=114&amp;tbnw=143&amp;start=0&amp;ndsp=23&amp;ved=1t:429,r:22,s:0,i:110" TargetMode="Externa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099" name="Picture 4" descr="Pict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7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914400" y="381000"/>
            <a:ext cx="73564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400" b="1" i="1">
                <a:solidFill>
                  <a:schemeClr val="bg1"/>
                </a:solidFill>
              </a:rPr>
              <a:t>Polygonum plebejum (Dranak)</a:t>
            </a:r>
          </a:p>
        </p:txBody>
      </p:sp>
      <p:pic>
        <p:nvPicPr>
          <p:cNvPr id="12304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371600"/>
            <a:ext cx="8458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8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914400" y="331788"/>
            <a:ext cx="58388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800" b="1" i="1">
                <a:solidFill>
                  <a:schemeClr val="bg1"/>
                </a:solidFill>
              </a:rPr>
              <a:t>Cirsium arvense (Leh)</a:t>
            </a:r>
          </a:p>
        </p:txBody>
      </p:sp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447800"/>
            <a:ext cx="320040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3962400"/>
            <a:ext cx="2057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8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1447800"/>
            <a:ext cx="1981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30" name="Picture 18" descr="Cirsium arvense (Leh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1447800"/>
            <a:ext cx="3429000" cy="5181600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10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914400" y="331788"/>
            <a:ext cx="74326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800" b="1" i="1">
                <a:solidFill>
                  <a:schemeClr val="bg1"/>
                </a:solidFill>
              </a:rPr>
              <a:t>Convolvulus arvensis (Lehli)</a:t>
            </a:r>
          </a:p>
        </p:txBody>
      </p:sp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2819400"/>
            <a:ext cx="2438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447800"/>
            <a:ext cx="3124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76" name="Picture 16" descr="Convolvulus arvensis (Family Convolvulaceae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1447800"/>
            <a:ext cx="2971800" cy="5105400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11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2286000"/>
            <a:ext cx="16764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8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447800"/>
            <a:ext cx="3276600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533400" y="457200"/>
            <a:ext cx="76263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 i="1">
                <a:solidFill>
                  <a:schemeClr val="bg1"/>
                </a:solidFill>
              </a:rPr>
              <a:t>Coronopus didymus (Jangli Halon)</a:t>
            </a:r>
          </a:p>
        </p:txBody>
      </p:sp>
      <p:pic>
        <p:nvPicPr>
          <p:cNvPr id="16402" name="Picture 18" descr="Coronopus didymus (Jangli halon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1447800"/>
            <a:ext cx="3429000" cy="5105400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16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219200" y="304800"/>
            <a:ext cx="48101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 i="1">
                <a:solidFill>
                  <a:schemeClr val="bg1"/>
                </a:solidFill>
              </a:rPr>
              <a:t>Scirpus maritimus (Deela)</a:t>
            </a:r>
          </a:p>
        </p:txBody>
      </p:sp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47800"/>
            <a:ext cx="4127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0" name="Picture 12" descr="Cyperus_rotundus (deela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447800"/>
            <a:ext cx="4343400" cy="5105400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24</a:t>
            </a: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457200" y="465138"/>
            <a:ext cx="7842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 i="1">
                <a:solidFill>
                  <a:schemeClr val="bg1"/>
                </a:solidFill>
              </a:rPr>
              <a:t>Euphorbia helioscopia (Chattri Dhodak)</a:t>
            </a:r>
          </a:p>
        </p:txBody>
      </p:sp>
      <p:pic>
        <p:nvPicPr>
          <p:cNvPr id="5428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47800"/>
            <a:ext cx="3810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86" name="Picture 14" descr="Euphorbia-helioscopia(Chatri dodak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1447800"/>
            <a:ext cx="4572000" cy="5114925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28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1260475" y="319088"/>
            <a:ext cx="75342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800" b="1" i="1">
                <a:solidFill>
                  <a:schemeClr val="bg1"/>
                </a:solidFill>
              </a:rPr>
              <a:t>Tribulus terrestris (Bhakhra)</a:t>
            </a:r>
          </a:p>
        </p:txBody>
      </p:sp>
      <p:pic>
        <p:nvPicPr>
          <p:cNvPr id="32784" name="Picture 16" descr="Tribulus_terrestris (Bhakhra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47800"/>
            <a:ext cx="8458200" cy="5105400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32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1008063" y="319088"/>
            <a:ext cx="66532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800" b="1" i="1">
                <a:solidFill>
                  <a:schemeClr val="bg1"/>
                </a:solidFill>
              </a:rPr>
              <a:t>Malva neglecta (Sonchal)</a:t>
            </a:r>
          </a:p>
        </p:txBody>
      </p:sp>
      <p:pic>
        <p:nvPicPr>
          <p:cNvPr id="36882" name="Picture 18" descr="Malva parviflo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47800"/>
            <a:ext cx="4064000" cy="5181600"/>
          </a:xfrm>
          <a:prstGeom prst="rect">
            <a:avLst/>
          </a:prstGeom>
          <a:noFill/>
        </p:spPr>
      </p:pic>
      <p:pic>
        <p:nvPicPr>
          <p:cNvPr id="36883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447800"/>
            <a:ext cx="441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37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609600" y="368300"/>
            <a:ext cx="68484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400" b="1" i="1">
                <a:solidFill>
                  <a:schemeClr val="bg1"/>
                </a:solidFill>
              </a:rPr>
              <a:t>Phalaris minor (Dumbi Sitti)</a:t>
            </a:r>
          </a:p>
        </p:txBody>
      </p:sp>
      <p:pic>
        <p:nvPicPr>
          <p:cNvPr id="5223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447800"/>
            <a:ext cx="2590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36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1447800"/>
            <a:ext cx="3124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41" name="Picture 17" descr="Phalaris minor (dumbi sitty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447800"/>
            <a:ext cx="2667000" cy="5105400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38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609600" y="368300"/>
            <a:ext cx="73739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400" b="1" i="1">
                <a:solidFill>
                  <a:schemeClr val="bg1"/>
                </a:solidFill>
              </a:rPr>
              <a:t>Rumex dentatus (Jangli Palak)</a:t>
            </a:r>
          </a:p>
        </p:txBody>
      </p:sp>
      <p:pic>
        <p:nvPicPr>
          <p:cNvPr id="51215" name="Picture 15" descr="Rumex dentatus(Janli palak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47800"/>
            <a:ext cx="4648200" cy="5105400"/>
          </a:xfrm>
          <a:prstGeom prst="rect">
            <a:avLst/>
          </a:prstGeom>
          <a:noFill/>
        </p:spPr>
      </p:pic>
      <p:pic>
        <p:nvPicPr>
          <p:cNvPr id="51216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447800"/>
            <a:ext cx="39052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Weed Management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953000"/>
          </a:xfrm>
        </p:spPr>
        <p:txBody>
          <a:bodyPr/>
          <a:lstStyle/>
          <a:p>
            <a:pPr lvl="0"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Weeds cause a loss of 14-42 % in yield.</a:t>
            </a:r>
          </a:p>
          <a:p>
            <a:pPr lvl="0" algn="just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Two types of weeds</a:t>
            </a:r>
          </a:p>
          <a:p>
            <a:pPr lvl="0" algn="just"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Broad leaves weeds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Batho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Jungly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Palik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Jangli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Sarsoon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Karund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Leh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Chatri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Dhodak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Shatra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Sengi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Maina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pohli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Rewari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etc)</a:t>
            </a:r>
          </a:p>
          <a:p>
            <a:pPr algn="just"/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Narrow leaves weeds 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Dumbi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sitti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Wild oat,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Javi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etc)</a:t>
            </a:r>
          </a:p>
          <a:p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Cultural control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8400" y="914400"/>
            <a:ext cx="2667000" cy="4114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Dab  method</a:t>
            </a:r>
          </a:p>
          <a:p>
            <a:pPr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Bar harrow</a:t>
            </a:r>
          </a:p>
          <a:p>
            <a:pPr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Sowing method</a:t>
            </a:r>
          </a:p>
          <a:p>
            <a:pPr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Crop density</a:t>
            </a:r>
          </a:p>
        </p:txBody>
      </p:sp>
      <p:pic>
        <p:nvPicPr>
          <p:cNvPr id="64516" name="Picture 8" descr="40Guideho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6248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lvl="0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Chemical Control for broad leave weeds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799" y="685801"/>
          <a:ext cx="8610601" cy="5867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095"/>
                <a:gridCol w="1913467"/>
                <a:gridCol w="1993195"/>
                <a:gridCol w="1754011"/>
                <a:gridCol w="2391833"/>
              </a:tblGrid>
              <a:tr h="10202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Calibri"/>
                          <a:cs typeface="Times New Roman"/>
                        </a:rPr>
                        <a:t>#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Common Name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Trade Name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/>
                          <a:ea typeface="Calibri"/>
                          <a:cs typeface="Times New Roman"/>
                        </a:rPr>
                        <a:t>Dose / Acre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/>
                          <a:ea typeface="Calibri"/>
                          <a:cs typeface="Times New Roman"/>
                        </a:rPr>
                        <a:t>Target weeds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5723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/>
                          <a:ea typeface="Calibri"/>
                          <a:cs typeface="Times New Roman"/>
                        </a:rPr>
                        <a:t>Bromoxynil+MCFA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latin typeface="Times New Roman"/>
                          <a:ea typeface="Calibri"/>
                          <a:cs typeface="Times New Roman"/>
                        </a:rPr>
                        <a:t>Buctril</a:t>
                      </a: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-M 40 EC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500 ml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/>
                          <a:ea typeface="Calibri"/>
                          <a:cs typeface="Times New Roman"/>
                        </a:rPr>
                        <a:t>Broad leave weeds, Bathu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202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/>
                          <a:ea typeface="Calibri"/>
                          <a:cs typeface="Times New Roman"/>
                        </a:rPr>
                        <a:t>Bromoxynil+MCPA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latin typeface="Times New Roman"/>
                          <a:ea typeface="Calibri"/>
                          <a:cs typeface="Times New Roman"/>
                        </a:rPr>
                        <a:t>Brominal</a:t>
                      </a: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-M 40 EC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500 ml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/>
                          <a:ea typeface="Calibri"/>
                          <a:cs typeface="Times New Roman"/>
                        </a:rPr>
                        <a:t>Karund, Lahli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1238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/>
                          <a:ea typeface="Calibri"/>
                          <a:cs typeface="Times New Roman"/>
                        </a:rPr>
                        <a:t>Terbutryn+Trisalfuran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/>
                          <a:ea typeface="Calibri"/>
                          <a:cs typeface="Times New Roman"/>
                        </a:rPr>
                        <a:t>Longran Extra 64 WG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100 gm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latin typeface="Times New Roman"/>
                          <a:ea typeface="Calibri"/>
                          <a:cs typeface="Times New Roman"/>
                        </a:rPr>
                        <a:t>Chatri</a:t>
                      </a: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latin typeface="Times New Roman"/>
                          <a:ea typeface="Calibri"/>
                          <a:cs typeface="Times New Roman"/>
                        </a:rPr>
                        <a:t>Dhodak</a:t>
                      </a: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latin typeface="Times New Roman"/>
                          <a:ea typeface="Calibri"/>
                          <a:cs typeface="Times New Roman"/>
                        </a:rPr>
                        <a:t>Shahtra</a:t>
                      </a: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latin typeface="Times New Roman"/>
                          <a:ea typeface="Calibri"/>
                          <a:cs typeface="Times New Roman"/>
                        </a:rPr>
                        <a:t>Sengi</a:t>
                      </a: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latin typeface="Times New Roman"/>
                          <a:ea typeface="Calibri"/>
                          <a:cs typeface="Times New Roman"/>
                        </a:rPr>
                        <a:t>Maina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5723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/>
                          <a:ea typeface="Calibri"/>
                          <a:cs typeface="Times New Roman"/>
                        </a:rPr>
                        <a:t>Pendimethalin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/>
                          <a:ea typeface="Calibri"/>
                          <a:cs typeface="Times New Roman"/>
                        </a:rPr>
                        <a:t>Stomp 330 EC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/>
                          <a:ea typeface="Calibri"/>
                          <a:cs typeface="Times New Roman"/>
                        </a:rPr>
                        <a:t>1500-2000 ml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latin typeface="Times New Roman"/>
                          <a:ea typeface="Calibri"/>
                          <a:cs typeface="Times New Roman"/>
                        </a:rPr>
                        <a:t>Pohli</a:t>
                      </a: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latin typeface="Times New Roman"/>
                          <a:ea typeface="Calibri"/>
                          <a:cs typeface="Times New Roman"/>
                        </a:rPr>
                        <a:t>Rewari</a:t>
                      </a: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latin typeface="Times New Roman"/>
                          <a:ea typeface="Calibri"/>
                          <a:cs typeface="Times New Roman"/>
                        </a:rPr>
                        <a:t>Billi</a:t>
                      </a: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Calibri"/>
                          <a:cs typeface="Times New Roman"/>
                        </a:rPr>
                        <a:t>Booti</a:t>
                      </a:r>
                      <a:r>
                        <a:rPr lang="en-US" sz="2000" dirty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latin typeface="Times New Roman"/>
                          <a:ea typeface="Calibri"/>
                          <a:cs typeface="Times New Roman"/>
                        </a:rPr>
                        <a:t>Laih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pPr lvl="0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Chemical Control for narrow leave weeds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81000" y="2362200"/>
          <a:ext cx="8229600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2758440"/>
                <a:gridCol w="1432560"/>
                <a:gridCol w="1066800"/>
                <a:gridCol w="2438400"/>
              </a:tblGrid>
              <a:tr h="106646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#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Common Name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latin typeface="Times New Roman"/>
                          <a:ea typeface="Calibri"/>
                          <a:cs typeface="Times New Roman"/>
                        </a:rPr>
                        <a:t>Trade Name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latin typeface="Times New Roman"/>
                          <a:ea typeface="Calibri"/>
                          <a:cs typeface="Times New Roman"/>
                        </a:rPr>
                        <a:t>Dose / Acre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latin typeface="Times New Roman"/>
                          <a:ea typeface="Calibri"/>
                          <a:cs typeface="Times New Roman"/>
                        </a:rPr>
                        <a:t>Target weeds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291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n-U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Fenoxaprop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-P Ethyl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Pumma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Supper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500 ml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Narrow leave weeds, wild oat,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Dumbi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Sitti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763000" cy="838200"/>
          </a:xfrm>
        </p:spPr>
        <p:txBody>
          <a:bodyPr>
            <a:normAutofit fontScale="90000"/>
          </a:bodyPr>
          <a:lstStyle/>
          <a:p>
            <a:pPr lvl="0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Weedicides for Broad and Narrow leave Weeds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33400" y="1447800"/>
          <a:ext cx="8229600" cy="4447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1981200"/>
                <a:gridCol w="1905000"/>
                <a:gridCol w="1828800"/>
                <a:gridCol w="1828800"/>
              </a:tblGrid>
              <a:tr h="66183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imes New Roman"/>
                          <a:ea typeface="Calibri"/>
                          <a:cs typeface="Times New Roman"/>
                        </a:rPr>
                        <a:t>#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Common Name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latin typeface="Times New Roman"/>
                          <a:ea typeface="Calibri"/>
                          <a:cs typeface="Times New Roman"/>
                        </a:rPr>
                        <a:t>Trade Name</a:t>
                      </a:r>
                      <a:endParaRPr lang="en-US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latin typeface="Times New Roman"/>
                          <a:ea typeface="Calibri"/>
                          <a:cs typeface="Times New Roman"/>
                        </a:rPr>
                        <a:t>Dose / Acre</a:t>
                      </a:r>
                      <a:endParaRPr lang="en-US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latin typeface="Times New Roman"/>
                          <a:ea typeface="Calibri"/>
                          <a:cs typeface="Times New Roman"/>
                        </a:rPr>
                        <a:t>Target weeds</a:t>
                      </a:r>
                      <a:endParaRPr lang="en-US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068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n-US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Isoproturon+Diflufenican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Panther 52 S.C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latin typeface="Times New Roman"/>
                          <a:ea typeface="Calibri"/>
                          <a:cs typeface="Times New Roman"/>
                        </a:rPr>
                        <a:t>800 ml</a:t>
                      </a:r>
                      <a:endParaRPr lang="en-US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Narrow and Broad leaves weeds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12603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n-US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latin typeface="Times New Roman"/>
                          <a:ea typeface="Calibri"/>
                          <a:cs typeface="Times New Roman"/>
                        </a:rPr>
                        <a:t>Isoproturan</a:t>
                      </a:r>
                      <a:endParaRPr lang="en-US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Arelan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500 FW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Graminon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50 FW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Tolkan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800-900 ml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800-900 gm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800-900 gm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6183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n-US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latin typeface="Times New Roman"/>
                          <a:ea typeface="Calibri"/>
                          <a:cs typeface="Times New Roman"/>
                        </a:rPr>
                        <a:t>Metribuzin</a:t>
                      </a:r>
                      <a:endParaRPr lang="en-US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latin typeface="Times New Roman"/>
                          <a:ea typeface="Calibri"/>
                          <a:cs typeface="Times New Roman"/>
                        </a:rPr>
                        <a:t>Sencor 70 WP</a:t>
                      </a:r>
                      <a:endParaRPr lang="en-US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100 gm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Insects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Black ant</a:t>
            </a:r>
          </a:p>
          <a:p>
            <a:pPr lvl="0"/>
            <a:r>
              <a:rPr lang="en-US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Termite</a:t>
            </a:r>
          </a:p>
          <a:p>
            <a:pPr lvl="0"/>
            <a:r>
              <a:rPr lang="en-US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Grasshopper</a:t>
            </a:r>
          </a:p>
          <a:p>
            <a:pPr lvl="0"/>
            <a:r>
              <a:rPr lang="en-US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Shoot fly</a:t>
            </a:r>
          </a:p>
          <a:p>
            <a:pPr lvl="0"/>
            <a:r>
              <a:rPr lang="en-US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Wheat weevil</a:t>
            </a:r>
          </a:p>
          <a:p>
            <a:pPr lvl="0"/>
            <a:r>
              <a:rPr lang="en-US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Cut worm</a:t>
            </a:r>
          </a:p>
          <a:p>
            <a:pPr lvl="0"/>
            <a:r>
              <a:rPr lang="en-US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Aphid</a:t>
            </a:r>
          </a:p>
          <a:p>
            <a:pPr lvl="0"/>
            <a:r>
              <a:rPr lang="en-US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Jassid</a:t>
            </a:r>
            <a:endParaRPr lang="en-US" sz="2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Armyworm</a:t>
            </a:r>
          </a:p>
          <a:p>
            <a:pPr lvl="0"/>
            <a:r>
              <a:rPr lang="en-US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Helicoverpa</a:t>
            </a:r>
            <a:r>
              <a:rPr lang="en-US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spp</a:t>
            </a:r>
            <a:endParaRPr lang="en-US" sz="2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Rats</a:t>
            </a:r>
          </a:p>
          <a:p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Wheat Armyworm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g_hi" descr="https://encrypted-tbn2.google.com/images?q=tbn:ANd9GcTxAYNEjdCxFxbacQ9Ci3YWA2H6yY-bwS5DLEN4lmOUwP09yLInsA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Red Flour Beetles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g_hi" descr="https://encrypted-tbn0.google.com/images?q=tbn:ANd9GcSoPLQ6jelw4PEdeHNdJHk-BwpY90rhQSp874Yn7GUwSVT9MagS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99060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Wheat Grasshopper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https://encrypted-tbn3.google.com/images?q=tbn:ANd9GcTt-FrQdkQKr4GisxGHzMitVNEzV2aHos0bVIbbhTT94pvR0ODNy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Control measures for insect pests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Use minimum pesticides.</a:t>
            </a:r>
          </a:p>
          <a:p>
            <a:pPr lvl="0"/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Grow few lines of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sarson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crops around the wheat field for the biological control of aphids on wheat</a:t>
            </a:r>
          </a:p>
          <a:p>
            <a:pPr lvl="0"/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Use dust pesticides around the field to prevent the armyworm to move from infected field to unaffected field.</a:t>
            </a:r>
          </a:p>
          <a:p>
            <a:pPr lvl="0"/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Irrigate the field to control the cutworm</a:t>
            </a:r>
          </a:p>
          <a:p>
            <a:pPr lvl="0"/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Use the catching traps and also use the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Phostoxin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(Two tables / burrow) for control of rats.</a:t>
            </a:r>
          </a:p>
          <a:p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Diseases of Wheat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Loose smut		caused by	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Ustilago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tritici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Ear cockle		caused by	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Anguina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tritici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Flag smut		caused by	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Urocystis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tritici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Rust		caused by	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Puccinia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ssp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Kernal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bunt	caused by	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Tilletia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indica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Powdary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mildew 	caused by 	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Erysiphe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graminis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Weed Control Measures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/>
          <a:lstStyle/>
          <a:p>
            <a:pPr lvl="0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Use of Clean / weed free seed</a:t>
            </a:r>
          </a:p>
          <a:p>
            <a:pPr lvl="0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Hand pulling (if manual labor available)</a:t>
            </a:r>
          </a:p>
          <a:p>
            <a:pPr lvl="0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Use of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Daab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methods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-e Hoeing, bar harrow etc</a:t>
            </a:r>
          </a:p>
          <a:p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Wheat Stem Rust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rg_hi" descr="https://encrypted-tbn0.google.com/images?q=tbn:ANd9GcQuBq3NYPInxUQuAd9oPIvtjOm4dhA3-erc19F_3-ahEN95GVgANA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Yellow Rust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g_hi" descr="https://encrypted-tbn3.google.com/images?q=tbn:ANd9GcTprMs8dUahpte18lXRGDEp_dwvaOIJaxZbCouUoRn9z8BFWp3Lqw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Loose Smut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g_hi" descr="https://encrypted-tbn1.google.com/images?q=tbn:ANd9GcSLIpg_-6YK58WWhLtCSo6D4mtsE5HKV0ofBn9GITSB9h4s2CICmA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99060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Wheat Stripe Rust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g_hi" descr="https://encrypted-tbn0.google.com/images?q=tbn:ANd9GcSNU1AS5WjAqDb-EWq3Eu0GNFlh6Mvq01IOH_EGiR4DOGljio8U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914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Wheat Ear Cockle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g_hi" descr="https://encrypted-tbn3.google.com/images?q=tbn:ANd9GcRWXYM8qVU_9byn7LDqQFdc0dulQiKIFEAzEpWnT69FVg2J4on8TQ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99060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Wheat Flag Smut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g_hi" descr="https://encrypted-tbn3.google.com/images?q=tbn:ANd9GcQOg8HtgYXQpyAJ6I5pTp7GTHIeucZnmMY3RMlu8VUJpNnte-Sm7A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Wheat Kernel Bunt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g_hi" descr="https://encrypted-tbn2.google.com/images?q=tbn:ANd9GcR5bHVQ0fhTl1UEw7cLJoOMO7TOcd06GuZOpQWYk1F-l1gxkkm-e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9143999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Wheat Powdery Mildew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g_hi" descr="https://encrypted-tbn3.google.com/images?q=tbn:ANd9GcTQfY1SEBdemz2jFGVDk0VS3ok21Nc6mAQsP5WeCyrViAOVCzx5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9143999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Control measures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Use the resistance varieties of wheat</a:t>
            </a:r>
          </a:p>
          <a:p>
            <a:pPr lvl="0" algn="just"/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Seed treatments with fungicides (2 g/ kg of seeds)</a:t>
            </a:r>
          </a:p>
          <a:p>
            <a:pPr lvl="0" algn="just"/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Use healthy seeds</a:t>
            </a:r>
          </a:p>
          <a:p>
            <a:pPr lvl="0" algn="just"/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Uproot the effected plants with disease  </a:t>
            </a:r>
          </a:p>
          <a:p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Harvesting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Harvest the wheat crop at perfect maturity.</a:t>
            </a:r>
          </a:p>
          <a:p>
            <a:pPr lvl="0" algn="just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Harvest when there is about 20-25 % moisture content.</a:t>
            </a:r>
          </a:p>
          <a:p>
            <a:pPr lvl="0" algn="just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grain is dried in the sun for 3-4 days for getting 10-12 % moisture for storing.</a:t>
            </a:r>
          </a:p>
          <a:p>
            <a:pPr lvl="0" algn="just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Manage labor, treasures, reapers, tractor, and plastic sheet before harvesting.</a:t>
            </a:r>
          </a:p>
          <a:p>
            <a:pPr algn="just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Do not harvest the crop during rains.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4591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512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381000"/>
            <a:ext cx="6858000" cy="914400"/>
          </a:xfrm>
        </p:spPr>
        <p:txBody>
          <a:bodyPr/>
          <a:lstStyle/>
          <a:p>
            <a:r>
              <a:rPr lang="en-US" sz="3200" b="1" i="1">
                <a:solidFill>
                  <a:schemeClr val="bg1"/>
                </a:solidFill>
              </a:rPr>
              <a:t>Amaranthus viridis (jangli cholai)</a:t>
            </a:r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447800"/>
            <a:ext cx="425767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419600"/>
            <a:ext cx="4267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3" name="Picture 13" descr="Amaranthus_viridis (Jangli Cholai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447800"/>
            <a:ext cx="4114800" cy="3009900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mannual harvesti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494197593"/>
      </p:ext>
    </p:extLst>
  </p:cSld>
  <p:clrMapOvr>
    <a:masterClrMapping/>
  </p:clrMapOvr>
  <p:transition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 descr="harvestingg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3999" cy="6857999"/>
          </a:xfrm>
          <a:noFill/>
        </p:spPr>
      </p:pic>
    </p:spTree>
    <p:extLst>
      <p:ext uri="{BB962C8B-B14F-4D97-AF65-F5344CB8AC3E}">
        <p14:creationId xmlns:p14="http://schemas.microsoft.com/office/powerpoint/2010/main" val="3047185254"/>
      </p:ext>
    </p:extLst>
  </p:cSld>
  <p:clrMapOvr>
    <a:masterClrMapping/>
  </p:clrMapOvr>
  <p:transition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100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337500263"/>
      </p:ext>
    </p:extLst>
  </p:cSld>
  <p:clrMapOvr>
    <a:masterClrMapping/>
  </p:clrMapOvr>
  <p:transition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Grain Grader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ALIM03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71600"/>
            <a:ext cx="9144000" cy="5486400"/>
          </a:xfrm>
        </p:spPr>
      </p:pic>
    </p:spTree>
    <p:extLst>
      <p:ext uri="{BB962C8B-B14F-4D97-AF65-F5344CB8AC3E}">
        <p14:creationId xmlns:p14="http://schemas.microsoft.com/office/powerpoint/2010/main" val="965096817"/>
      </p:ext>
    </p:extLst>
  </p:cSld>
  <p:clrMapOvr>
    <a:masterClrMapping/>
  </p:clrMapOvr>
  <p:transition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Storage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Moisture content should be remaining less than 12 % for storage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7881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Wheat Products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Breads</a:t>
            </a:r>
          </a:p>
          <a:p>
            <a:pPr lvl="0"/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Cookies</a:t>
            </a:r>
          </a:p>
          <a:p>
            <a:pPr lvl="0"/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Cakes </a:t>
            </a:r>
          </a:p>
          <a:p>
            <a:pPr lvl="0"/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Crackers </a:t>
            </a:r>
          </a:p>
          <a:p>
            <a:pPr lvl="0"/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Macaroni</a:t>
            </a:r>
          </a:p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Spaghetti</a:t>
            </a:r>
          </a:p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Different form of pasta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60820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2600" y="6019800"/>
            <a:ext cx="5486400" cy="566738"/>
          </a:xfrm>
        </p:spPr>
        <p:txBody>
          <a:bodyPr>
            <a:no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Wheat Bread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https://encrypted-tbn0.google.com/images?q=tbn:ANd9GcQQ8KqlQUWD3g3AAHnhXGtE_J7dQYu-se41GTofCR5pzE4z4g4N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351295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2600" y="5867400"/>
            <a:ext cx="5486400" cy="8048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Wheat Macaroni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rg_hi" descr="https://encrypted-tbn0.google.com/images?q=tbn:ANd9GcSGpuX4Td7jcsLOEq26H-zglPltucuvCmh2qqcO-WnTFIOTOAQO6g">
            <a:hlinkClick r:id="rId2"/>
          </p:cNvPr>
          <p:cNvPicPr>
            <a:picLocks noGrp="1"/>
          </p:cNvPicPr>
          <p:nvPr>
            <p:ph type="pic" idx="1"/>
          </p:nvPr>
        </p:nvPicPr>
        <p:blipFill>
          <a:blip r:embed="rId3" cstate="print"/>
          <a:srcRect t="12500" b="12500"/>
          <a:stretch>
            <a:fillRect/>
          </a:stretch>
        </p:blipFill>
        <p:spPr bwMode="auto">
          <a:xfrm>
            <a:off x="0" y="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959625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791200"/>
            <a:ext cx="5486400" cy="804862"/>
          </a:xfrm>
        </p:spPr>
        <p:txBody>
          <a:bodyPr>
            <a:norm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Wheat Biscuits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rg_hi" descr="https://encrypted-tbn3.google.com/images?q=tbn:ANd9GcRadFvT0-BGI-ce4UklWojOTlAdAJ-rujKX5fLWMLGudpk5OOux">
            <a:hlinkClick r:id="rId2"/>
          </p:cNvPr>
          <p:cNvPicPr>
            <a:picLocks noGrp="1"/>
          </p:cNvPicPr>
          <p:nvPr>
            <p:ph type="pic" idx="1"/>
          </p:nvPr>
        </p:nvPicPr>
        <p:blipFill>
          <a:blip r:embed="rId3" cstate="print"/>
          <a:srcRect l="64" r="64"/>
          <a:stretch>
            <a:fillRect/>
          </a:stretch>
        </p:blipFill>
        <p:spPr bwMode="auto">
          <a:xfrm>
            <a:off x="0" y="0"/>
            <a:ext cx="9144000" cy="563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862546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g_hi" descr="https://encrypted-tbn1.google.com/images?q=tbn:ANd9GcQ8iFgvSqgJGyU2yuapg0KFsRFWoSXAkYUSfRd3vm63z_BLa3nK">
            <a:hlinkClick r:id="rId2"/>
          </p:cNvPr>
          <p:cNvPicPr>
            <a:picLocks noGrp="1"/>
          </p:cNvPicPr>
          <p:nvPr>
            <p:ph type="pic" idx="1"/>
          </p:nvPr>
        </p:nvPicPr>
        <p:blipFill>
          <a:blip r:embed="rId3" cstate="print"/>
          <a:srcRect t="12500" b="12500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body" sz="half" idx="2"/>
          </p:nvPr>
        </p:nvSpPr>
        <p:spPr>
          <a:xfrm>
            <a:off x="1828800" y="5791200"/>
            <a:ext cx="5486400" cy="8048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Nodels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30961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447800"/>
            <a:ext cx="2667000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447800"/>
            <a:ext cx="1828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505200"/>
            <a:ext cx="1828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59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5638800" cy="914400"/>
          </a:xfrm>
        </p:spPr>
        <p:txBody>
          <a:bodyPr/>
          <a:lstStyle/>
          <a:p>
            <a:r>
              <a:rPr lang="en-US" sz="3200" b="1" i="1">
                <a:solidFill>
                  <a:schemeClr val="bg1"/>
                </a:solidFill>
              </a:rPr>
              <a:t>Anagallis arvensis (Billi Booti)</a:t>
            </a:r>
          </a:p>
        </p:txBody>
      </p:sp>
      <p:pic>
        <p:nvPicPr>
          <p:cNvPr id="6160" name="Picture 16" descr="Anagallis_arvensis(billi booti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1447800"/>
            <a:ext cx="3962400" cy="5181600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638800"/>
            <a:ext cx="5486400" cy="804862"/>
          </a:xfrm>
        </p:spPr>
        <p:txBody>
          <a:bodyPr>
            <a:norm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Wheat Breads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rg_hi" descr="https://encrypted-tbn1.google.com/images?q=tbn:ANd9GcTu7YE-PCg3gS2BOaUlnS_gJHVtqj6eUNjpxjgNIJ4equHVNl08NQ">
            <a:hlinkClick r:id="rId2"/>
          </p:cNvPr>
          <p:cNvPicPr>
            <a:picLocks noGrp="1"/>
          </p:cNvPicPr>
          <p:nvPr>
            <p:ph type="pic" idx="1"/>
          </p:nvPr>
        </p:nvPicPr>
        <p:blipFill>
          <a:blip r:embed="rId3" cstate="print"/>
          <a:srcRect t="9375" b="9375"/>
          <a:stretch>
            <a:fillRect/>
          </a:stretch>
        </p:blipFill>
        <p:spPr bwMode="auto">
          <a:xfrm>
            <a:off x="0" y="0"/>
            <a:ext cx="9144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502159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715000"/>
            <a:ext cx="5486400" cy="804862"/>
          </a:xfrm>
        </p:spPr>
        <p:txBody>
          <a:bodyPr>
            <a:norm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Wheat Spaghetti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rg_hi" descr="https://encrypted-tbn3.google.com/images?q=tbn:ANd9GcQgJIavu_0Fs7p-phejwFWhgc0U26Swu01WuhgtmPmwzOkBRnOn">
            <a:hlinkClick r:id="rId2"/>
          </p:cNvPr>
          <p:cNvPicPr>
            <a:picLocks noGrp="1"/>
          </p:cNvPicPr>
          <p:nvPr>
            <p:ph type="pic" idx="1"/>
          </p:nvPr>
        </p:nvPicPr>
        <p:blipFill>
          <a:blip r:embed="rId3" cstate="print"/>
          <a:srcRect l="7533" r="7533"/>
          <a:stretch>
            <a:fillRect/>
          </a:stretch>
        </p:blipFill>
        <p:spPr bwMode="auto">
          <a:xfrm>
            <a:off x="0" y="0"/>
            <a:ext cx="9144000" cy="556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836172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638800"/>
            <a:ext cx="5486400" cy="8048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Wheat Crackers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rg_hi" descr="https://encrypted-tbn3.google.com/images?q=tbn:ANd9GcQBoAiRknbQgs04CoGr1Ds1eNE0k7_bHjLvTJecZvyv67MbPbeu-w">
            <a:hlinkClick r:id="rId2"/>
          </p:cNvPr>
          <p:cNvPicPr>
            <a:picLocks noGrp="1"/>
          </p:cNvPicPr>
          <p:nvPr>
            <p:ph type="pic" idx="1"/>
          </p:nvPr>
        </p:nvPicPr>
        <p:blipFill>
          <a:blip r:embed="rId3" cstate="print"/>
          <a:srcRect t="192" b="192"/>
          <a:stretch>
            <a:fillRect/>
          </a:stretch>
        </p:blipFill>
        <p:spPr bwMode="auto">
          <a:xfrm>
            <a:off x="0" y="0"/>
            <a:ext cx="9144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185093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715000"/>
            <a:ext cx="5486400" cy="8048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Wheat Cake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rg_hi" descr="https://encrypted-tbn2.google.com/images?q=tbn:ANd9GcTHOsiQDfax-lBvko1WqnGgITx1t0pF0QJC0vIvig50MGoN260Vfw">
            <a:hlinkClick r:id="rId2"/>
          </p:cNvPr>
          <p:cNvPicPr>
            <a:picLocks noGrp="1"/>
          </p:cNvPicPr>
          <p:nvPr>
            <p:ph type="pic" idx="1"/>
          </p:nvPr>
        </p:nvPicPr>
        <p:blipFill>
          <a:blip r:embed="rId3" cstate="print"/>
          <a:srcRect l="64" r="64"/>
          <a:stretch>
            <a:fillRect/>
          </a:stretch>
        </p:blipFill>
        <p:spPr bwMode="auto">
          <a:xfrm>
            <a:off x="0" y="0"/>
            <a:ext cx="9144000" cy="563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605499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2600" y="5715000"/>
            <a:ext cx="5486400" cy="804862"/>
          </a:xfrm>
        </p:spPr>
        <p:txBody>
          <a:bodyPr>
            <a:norm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Wheat Beers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rg_hi" descr="https://encrypted-tbn0.google.com/images?q=tbn:ANd9GcQOXCT0KTSZz8MpBrEV0iO5iD_b0T1cLZuRHNPX4HP__Q3c4n44aQ">
            <a:hlinkClick r:id="rId2"/>
          </p:cNvPr>
          <p:cNvPicPr>
            <a:picLocks noGrp="1"/>
          </p:cNvPicPr>
          <p:nvPr>
            <p:ph type="pic" idx="1"/>
          </p:nvPr>
        </p:nvPicPr>
        <p:blipFill>
          <a:blip r:embed="rId3" cstate="print"/>
          <a:srcRect t="12500" b="12500"/>
          <a:stretch>
            <a:fillRect/>
          </a:stretch>
        </p:blipFill>
        <p:spPr bwMode="auto">
          <a:xfrm>
            <a:off x="0" y="0"/>
            <a:ext cx="9144000" cy="563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790162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2600" y="5715000"/>
            <a:ext cx="5486400" cy="804862"/>
          </a:xfrm>
        </p:spPr>
        <p:txBody>
          <a:bodyPr>
            <a:norm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Malted Wheat Drinks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rg_hi" descr="https://encrypted-tbn3.google.com/images?q=tbn:ANd9GcTTJGTBhmT0EkY8TJb7vPJTQW9zSY1QM-HfF_aZNyOmtfjvQ7tL">
            <a:hlinkClick r:id="rId2"/>
          </p:cNvPr>
          <p:cNvPicPr>
            <a:picLocks noGrp="1"/>
          </p:cNvPicPr>
          <p:nvPr>
            <p:ph type="pic" idx="1"/>
          </p:nvPr>
        </p:nvPicPr>
        <p:blipFill>
          <a:blip r:embed="rId3" cstate="print"/>
          <a:srcRect l="1145" r="1145"/>
          <a:stretch>
            <a:fillRect/>
          </a:stretch>
        </p:blipFill>
        <p:spPr bwMode="auto">
          <a:xfrm>
            <a:off x="0" y="0"/>
            <a:ext cx="9144000" cy="556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993201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Wheat Straw Management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25994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1683" name="Picture 4" descr="scan000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83887674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DSC028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89117288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3058" name="Picture 2" descr="F:\28-06-11 farmer day\New Folder\DSC02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861494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8212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447800"/>
            <a:ext cx="19526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15" name="Rectangle 2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57200"/>
            <a:ext cx="4648200" cy="762000"/>
          </a:xfrm>
        </p:spPr>
        <p:txBody>
          <a:bodyPr/>
          <a:lstStyle/>
          <a:p>
            <a:r>
              <a:rPr lang="en-US" sz="2800" b="1" i="1">
                <a:solidFill>
                  <a:schemeClr val="bg1"/>
                </a:solidFill>
              </a:rPr>
              <a:t>Avena fatua (Jangli Jayye)</a:t>
            </a:r>
          </a:p>
        </p:txBody>
      </p:sp>
      <p:pic>
        <p:nvPicPr>
          <p:cNvPr id="8221" name="Picture 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1447800"/>
            <a:ext cx="2981325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22" name="Picture 30" descr="Avena fatua(wild oat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447800"/>
            <a:ext cx="3352800" cy="5105400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28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1209221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1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73530303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4755" name="Picture 4" descr="scan001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36860215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7938" name="Picture 2" descr="F:\28-06-11 farmer day\IMG_69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827033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9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308953832"/>
      </p:ext>
    </p:extLst>
  </p:cSld>
  <p:clrMapOvr>
    <a:masterClrMapping/>
  </p:clrMapOvr>
  <p:transition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39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89783065"/>
      </p:ext>
    </p:extLst>
  </p:cSld>
  <p:clrMapOvr>
    <a:masterClrMapping/>
  </p:clrMapOvr>
  <p:transition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5779" name="Picture 4" descr="scan000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88852313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8962" name="Picture 2" descr="F:\28-06-11 farmer day\DSC037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533667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9986" name="Picture 2" descr="F:\28-06-11 farmer day\DSC037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126589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1010" name="Picture 2" descr="F:\28-06-11 farmer day\DSC037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822066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6" name="Rectangle 1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4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7185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447800"/>
            <a:ext cx="2971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88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8450" y="1447800"/>
            <a:ext cx="206692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90" name="Rectangle 22"/>
          <p:cNvSpPr>
            <a:spLocks noChangeArrowheads="1"/>
          </p:cNvSpPr>
          <p:nvPr/>
        </p:nvSpPr>
        <p:spPr bwMode="auto">
          <a:xfrm>
            <a:off x="1066800" y="304800"/>
            <a:ext cx="6702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400" i="1">
                <a:solidFill>
                  <a:schemeClr val="bg1"/>
                </a:solidFill>
              </a:rPr>
              <a:t>Chenopodium album (Bathu)</a:t>
            </a:r>
          </a:p>
        </p:txBody>
      </p:sp>
      <p:pic>
        <p:nvPicPr>
          <p:cNvPr id="7195" name="Picture 27" descr="jauhosavikka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447800"/>
            <a:ext cx="3629025" cy="5181600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2034" name="Picture 2" descr="F:\28-06-11 farmer day\DSC037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861263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5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1066800" y="304800"/>
            <a:ext cx="69818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400" i="1">
                <a:solidFill>
                  <a:schemeClr val="bg1"/>
                </a:solidFill>
              </a:rPr>
              <a:t>Chenopodium murale (Krund)</a:t>
            </a:r>
          </a:p>
        </p:txBody>
      </p:sp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447800"/>
            <a:ext cx="3886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80" name="Picture 16" descr="Chenopodium_mura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447800"/>
            <a:ext cx="4572000" cy="5105400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6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1066800" y="304800"/>
            <a:ext cx="71056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400" i="1">
                <a:solidFill>
                  <a:schemeClr val="bg1"/>
                </a:solidFill>
              </a:rPr>
              <a:t>Carthamus oxyacantha (Pohli)</a:t>
            </a:r>
          </a:p>
        </p:txBody>
      </p:sp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447800"/>
            <a:ext cx="4202113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3048000"/>
            <a:ext cx="2133600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971800"/>
            <a:ext cx="2133600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1161</TotalTime>
  <Words>615</Words>
  <Application>Microsoft Office PowerPoint</Application>
  <PresentationFormat>On-screen Show (4:3)</PresentationFormat>
  <Paragraphs>173</Paragraphs>
  <Slides>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4" baseType="lpstr">
      <vt:lpstr>Arial</vt:lpstr>
      <vt:lpstr>Calibri</vt:lpstr>
      <vt:lpstr>Times New Roman</vt:lpstr>
      <vt:lpstr>Office Theme</vt:lpstr>
      <vt:lpstr>PowerPoint Presentation</vt:lpstr>
      <vt:lpstr>Weed Management </vt:lpstr>
      <vt:lpstr>Weed Control Measures </vt:lpstr>
      <vt:lpstr>Amaranthus viridis (jangli cholai)</vt:lpstr>
      <vt:lpstr>Anagallis arvensis (Billi Booti)</vt:lpstr>
      <vt:lpstr>Avena fatua (Jangli Jayye)</vt:lpstr>
      <vt:lpstr>4</vt:lpstr>
      <vt:lpstr>5</vt:lpstr>
      <vt:lpstr>6</vt:lpstr>
      <vt:lpstr>7</vt:lpstr>
      <vt:lpstr>8</vt:lpstr>
      <vt:lpstr>10</vt:lpstr>
      <vt:lpstr>11</vt:lpstr>
      <vt:lpstr>16</vt:lpstr>
      <vt:lpstr>24</vt:lpstr>
      <vt:lpstr>28</vt:lpstr>
      <vt:lpstr>32</vt:lpstr>
      <vt:lpstr>37</vt:lpstr>
      <vt:lpstr>38</vt:lpstr>
      <vt:lpstr>Cultural control </vt:lpstr>
      <vt:lpstr>Chemical Control for broad leave weeds </vt:lpstr>
      <vt:lpstr>Chemical Control for narrow leave weeds </vt:lpstr>
      <vt:lpstr>Weedicides for Broad and Narrow leave Weeds </vt:lpstr>
      <vt:lpstr>Insects</vt:lpstr>
      <vt:lpstr>Wheat Armyworm</vt:lpstr>
      <vt:lpstr>Red Flour Beetles</vt:lpstr>
      <vt:lpstr>Wheat Grasshopper</vt:lpstr>
      <vt:lpstr>Control measures for insect pests </vt:lpstr>
      <vt:lpstr>Diseases of Wheat </vt:lpstr>
      <vt:lpstr>Wheat Stem Rust</vt:lpstr>
      <vt:lpstr>Yellow Rust</vt:lpstr>
      <vt:lpstr>Loose Smut</vt:lpstr>
      <vt:lpstr>Wheat Stripe Rust</vt:lpstr>
      <vt:lpstr>Wheat Ear Cockle</vt:lpstr>
      <vt:lpstr>Wheat Flag Smut</vt:lpstr>
      <vt:lpstr>Wheat Kernel Bunt</vt:lpstr>
      <vt:lpstr>Wheat Powdery Mildew</vt:lpstr>
      <vt:lpstr>Control measures </vt:lpstr>
      <vt:lpstr>Harvesting </vt:lpstr>
      <vt:lpstr>PowerPoint Presentation</vt:lpstr>
      <vt:lpstr>PowerPoint Presentation</vt:lpstr>
      <vt:lpstr>PowerPoint Presentation</vt:lpstr>
      <vt:lpstr>Grain Grader</vt:lpstr>
      <vt:lpstr>Storage </vt:lpstr>
      <vt:lpstr>Wheat Products </vt:lpstr>
      <vt:lpstr>Wheat Bread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Wheat Straw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M. Rafi</dc:creator>
  <cp:lastModifiedBy>Windows User</cp:lastModifiedBy>
  <cp:revision>77</cp:revision>
  <dcterms:created xsi:type="dcterms:W3CDTF">2006-08-16T00:00:00Z</dcterms:created>
  <dcterms:modified xsi:type="dcterms:W3CDTF">2020-10-27T07:11:54Z</dcterms:modified>
</cp:coreProperties>
</file>