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slideLayouts/slideLayout5.xml" ContentType="application/vnd.openxmlformats-officedocument.presentationml.slideLayout+xml"/>
  <Override PartName="/ppt/theme/theme10.xml" ContentType="application/vnd.openxmlformats-officedocument.theme+xml"/>
  <Override PartName="/ppt/slideLayouts/slideLayout6.xml" ContentType="application/vnd.openxmlformats-officedocument.presentationml.slideLayout+xml"/>
  <Override PartName="/ppt/theme/theme11.xml" ContentType="application/vnd.openxmlformats-officedocument.theme+xml"/>
  <Override PartName="/ppt/slideLayouts/slideLayout7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  <p:sldMasterId id="2147483656" r:id="rId2"/>
    <p:sldMasterId id="2147483657" r:id="rId3"/>
    <p:sldMasterId id="2147483658" r:id="rId4"/>
    <p:sldMasterId id="2147483659" r:id="rId5"/>
    <p:sldMasterId id="2147483660" r:id="rId6"/>
    <p:sldMasterId id="2147483661" r:id="rId7"/>
    <p:sldMasterId id="2147483662" r:id="rId8"/>
    <p:sldMasterId id="2147483663" r:id="rId9"/>
    <p:sldMasterId id="2147483664" r:id="rId10"/>
    <p:sldMasterId id="2147483665" r:id="rId11"/>
    <p:sldMasterId id="2147483666" r:id="rId12"/>
  </p:sldMasterIdLst>
  <p:notesMasterIdLst>
    <p:notesMasterId r:id="rId36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theme" Target="theme/theme1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2002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8597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1602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6347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7193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5405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36932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2270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811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98579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215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9911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3679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3856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09858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65582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7283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5181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  <p:sp>
        <p:nvSpPr>
          <p:cNvPr id="132" name="Google Shape;132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534988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685800" y="4248150"/>
            <a:ext cx="5486400" cy="42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833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2487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216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6419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  <p:sp>
        <p:nvSpPr>
          <p:cNvPr id="164" name="Google Shape;164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/>
          </a:p>
        </p:txBody>
      </p:sp>
      <p:sp>
        <p:nvSpPr>
          <p:cNvPr id="165" name="Google Shape;1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534988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6" name="Google Shape;166;p8:notes"/>
          <p:cNvSpPr txBox="1">
            <a:spLocks noGrp="1"/>
          </p:cNvSpPr>
          <p:nvPr>
            <p:ph type="body" idx="1"/>
          </p:nvPr>
        </p:nvSpPr>
        <p:spPr>
          <a:xfrm>
            <a:off x="685800" y="4248150"/>
            <a:ext cx="5486400" cy="42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The textbook explains that a better educated population makes more informed voting decisions and elects higher quality lawmakers and leaders.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69320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40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0" y="2514600"/>
            <a:ext cx="914400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rgbClr val="A619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772400" y="685800"/>
            <a:ext cx="1371600" cy="1066800"/>
          </a:xfrm>
          <a:prstGeom prst="rect">
            <a:avLst/>
          </a:prstGeom>
          <a:noFill/>
          <a:ln w="9525" cap="flat" cmpd="sng">
            <a:solidFill>
              <a:srgbClr val="0064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200"/>
              </a:spcBef>
              <a:spcAft>
                <a:spcPts val="0"/>
              </a:spcAft>
              <a:buClr>
                <a:srgbClr val="006400"/>
              </a:buClr>
              <a:buSzPts val="6000"/>
              <a:buFont typeface="Arial"/>
              <a:buNone/>
              <a:defRPr sz="6000" b="0" i="0" u="none" strike="noStrike" cap="none">
                <a:solidFill>
                  <a:srgbClr val="006400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85750" y="6392862"/>
            <a:ext cx="73359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302625" y="6375400"/>
            <a:ext cx="6843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295400" y="0"/>
            <a:ext cx="6477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534400" y="640080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7E0000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1"/>
          </p:nvPr>
        </p:nvSpPr>
        <p:spPr>
          <a:xfrm>
            <a:off x="1371600" y="0"/>
            <a:ext cx="762000" cy="533400"/>
          </a:xfrm>
          <a:prstGeom prst="rect">
            <a:avLst/>
          </a:prstGeom>
          <a:noFill/>
          <a:ln w="9525" cap="flat" cmpd="sng">
            <a:solidFill>
              <a:srgbClr val="0000B8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560"/>
              </a:spcBef>
              <a:spcAft>
                <a:spcPts val="0"/>
              </a:spcAft>
              <a:buClr>
                <a:srgbClr val="0000B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B8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marR="0" lvl="2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marR="0" lvl="3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marR="0" lvl="4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7E0000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1371600" y="0"/>
            <a:ext cx="762000" cy="533400"/>
          </a:xfrm>
          <a:prstGeom prst="rect">
            <a:avLst/>
          </a:prstGeom>
          <a:noFill/>
          <a:ln w="9525" cap="flat" cmpd="sng">
            <a:solidFill>
              <a:srgbClr val="80008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560"/>
              </a:spcBef>
              <a:spcAft>
                <a:spcPts val="0"/>
              </a:spcAft>
              <a:buClr>
                <a:srgbClr val="80008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00080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marR="0" lvl="2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marR="0" lvl="3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marR="0" lvl="4" indent="-228600" algn="l" rtl="0">
              <a:spcBef>
                <a:spcPts val="560"/>
              </a:spcBef>
              <a:spcAft>
                <a:spcPts val="0"/>
              </a:spcAft>
              <a:buClr>
                <a:srgbClr val="0048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4800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534400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610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heme" Target="../theme/theme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theme" Target="../theme/theme9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828800"/>
            <a:ext cx="7924800" cy="373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346200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2412" y="1981200"/>
            <a:ext cx="1271587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 txBox="1"/>
          <p:nvPr/>
        </p:nvSpPr>
        <p:spPr>
          <a:xfrm>
            <a:off x="7696200" y="161925"/>
            <a:ext cx="14652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400"/>
              </a:buClr>
              <a:buSzPts val="2800"/>
              <a:buFont typeface="Arimo"/>
              <a:buNone/>
            </a:pPr>
            <a:r>
              <a:rPr lang="en-US" sz="2800" b="0" i="0" u="none" strike="noStrike" cap="none">
                <a:solidFill>
                  <a:srgbClr val="006400"/>
                </a:solidFill>
                <a:latin typeface="Arimo"/>
                <a:ea typeface="Arimo"/>
                <a:cs typeface="Arimo"/>
                <a:sym typeface="Arimo"/>
              </a:rPr>
              <a:t>Chapter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14"/>
          <p:cNvGrpSpPr/>
          <p:nvPr/>
        </p:nvGrpSpPr>
        <p:grpSpPr>
          <a:xfrm>
            <a:off x="0" y="0"/>
            <a:ext cx="9144002" cy="6858000"/>
            <a:chOff x="0" y="0"/>
            <a:chExt cx="9144002" cy="6858000"/>
          </a:xfrm>
        </p:grpSpPr>
        <p:pic>
          <p:nvPicPr>
            <p:cNvPr id="83" name="Google Shape;83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" y="0"/>
              <a:ext cx="9144001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84;p1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533400"/>
              <a:ext cx="9144000" cy="152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5" name="Google Shape;85;p14"/>
          <p:cNvSpPr txBox="1"/>
          <p:nvPr/>
        </p:nvSpPr>
        <p:spPr>
          <a:xfrm>
            <a:off x="209550" y="0"/>
            <a:ext cx="10857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B8"/>
              </a:buClr>
              <a:buSzPts val="2800"/>
              <a:buFont typeface="Arimo"/>
              <a:buNone/>
            </a:pPr>
            <a:r>
              <a:rPr lang="en-US" sz="2800" b="0" i="0" u="none" strike="noStrike" cap="none">
                <a:solidFill>
                  <a:srgbClr val="0000B8"/>
                </a:solidFill>
                <a:latin typeface="Arimo"/>
                <a:ea typeface="Arimo"/>
                <a:cs typeface="Arimo"/>
                <a:sym typeface="Arimo"/>
              </a:rPr>
              <a:t>Table</a:t>
            </a:r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6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pic>
          <p:nvPicPr>
            <p:cNvPr id="93" name="Google Shape;93;p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" name="Google Shape;94;p1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533400"/>
              <a:ext cx="9144001" cy="152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5" name="Google Shape;95;p16"/>
          <p:cNvSpPr txBox="1"/>
          <p:nvPr/>
        </p:nvSpPr>
        <p:spPr>
          <a:xfrm>
            <a:off x="209550" y="0"/>
            <a:ext cx="12066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800"/>
              <a:buFont typeface="Arimo"/>
              <a:buNone/>
            </a:pPr>
            <a:r>
              <a:rPr lang="en-US" sz="2800" b="0" i="0" u="none" strike="noStrike" cap="none">
                <a:solidFill>
                  <a:srgbClr val="800080"/>
                </a:solidFill>
                <a:latin typeface="Arimo"/>
                <a:ea typeface="Arimo"/>
                <a:cs typeface="Arimo"/>
                <a:sym typeface="Arimo"/>
              </a:rPr>
              <a:t>Figure</a:t>
            </a:r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3999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8"/>
          <p:cNvSpPr txBox="1"/>
          <p:nvPr/>
        </p:nvSpPr>
        <p:spPr>
          <a:xfrm>
            <a:off x="3429000" y="0"/>
            <a:ext cx="20049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mo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Arimo"/>
                <a:ea typeface="Arimo"/>
                <a:cs typeface="Arimo"/>
                <a:sym typeface="Arimo"/>
              </a:rPr>
              <a:t>APPENDIX</a:t>
            </a:r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05800" y="6353175"/>
            <a:ext cx="76200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838200"/>
            <a:ext cx="152400" cy="601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8600" y="838200"/>
            <a:ext cx="87630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067800" y="5791200"/>
            <a:ext cx="762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77200" y="6781800"/>
            <a:ext cx="1066800" cy="7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05800" y="6353175"/>
            <a:ext cx="76200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838200"/>
            <a:ext cx="152400" cy="601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8600" y="838200"/>
            <a:ext cx="87630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067800" y="5791200"/>
            <a:ext cx="762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77200" y="6781800"/>
            <a:ext cx="1066800" cy="7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285750" y="6392862"/>
            <a:ext cx="73359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302625" y="6375400"/>
            <a:ext cx="6843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2" name="Google Shape;42;p7"/>
          <p:cNvGrpSpPr/>
          <p:nvPr/>
        </p:nvGrpSpPr>
        <p:grpSpPr>
          <a:xfrm>
            <a:off x="0" y="0"/>
            <a:ext cx="9144000" cy="6858001"/>
            <a:chOff x="0" y="0"/>
            <a:chExt cx="9144000" cy="6858001"/>
          </a:xfrm>
        </p:grpSpPr>
        <p:pic>
          <p:nvPicPr>
            <p:cNvPr id="43" name="Google Shape;43;p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1"/>
              <a:ext cx="1447800" cy="10524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" name="Google Shape;44;p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696200" y="0"/>
              <a:ext cx="1447800" cy="10524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" name="Google Shape;45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400000">
              <a:off x="6067425" y="3781425"/>
              <a:ext cx="5791201" cy="36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" name="Google Shape;46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5400000">
              <a:off x="-2714625" y="3781425"/>
              <a:ext cx="5791201" cy="36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" name="Google Shape;47;p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587318" y="6324600"/>
              <a:ext cx="556682" cy="5333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534400" y="640080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05800" y="6353175"/>
            <a:ext cx="76200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838200"/>
            <a:ext cx="152400" cy="601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838200"/>
            <a:ext cx="87630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067800" y="5791200"/>
            <a:ext cx="762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77200" y="6781800"/>
            <a:ext cx="1066800" cy="76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10"/>
          <p:cNvGrpSpPr/>
          <p:nvPr/>
        </p:nvGrpSpPr>
        <p:grpSpPr>
          <a:xfrm>
            <a:off x="0" y="0"/>
            <a:ext cx="9144002" cy="6858000"/>
            <a:chOff x="0" y="0"/>
            <a:chExt cx="9144002" cy="6858000"/>
          </a:xfrm>
        </p:grpSpPr>
        <p:pic>
          <p:nvPicPr>
            <p:cNvPr id="61" name="Google Shape;61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" y="0"/>
              <a:ext cx="9144001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533400"/>
              <a:ext cx="9144000" cy="152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3" name="Google Shape;63;p10"/>
          <p:cNvSpPr txBox="1"/>
          <p:nvPr/>
        </p:nvSpPr>
        <p:spPr>
          <a:xfrm>
            <a:off x="209550" y="0"/>
            <a:ext cx="10857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B8"/>
              </a:buClr>
              <a:buSzPts val="2800"/>
              <a:buFont typeface="Arimo"/>
              <a:buNone/>
            </a:pPr>
            <a:r>
              <a:rPr lang="en-US" sz="2800" b="0" i="0" u="none" strike="noStrike" cap="none">
                <a:solidFill>
                  <a:srgbClr val="0000B8"/>
                </a:solidFill>
                <a:latin typeface="Arimo"/>
                <a:ea typeface="Arimo"/>
                <a:cs typeface="Arimo"/>
                <a:sym typeface="Arimo"/>
              </a:rPr>
              <a:t>Table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11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pic>
          <p:nvPicPr>
            <p:cNvPr id="66" name="Google Shape;66;p1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533400"/>
              <a:ext cx="9144001" cy="152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8" name="Google Shape;68;p11"/>
          <p:cNvSpPr txBox="1"/>
          <p:nvPr/>
        </p:nvSpPr>
        <p:spPr>
          <a:xfrm>
            <a:off x="209550" y="0"/>
            <a:ext cx="12066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800"/>
              <a:buFont typeface="Arimo"/>
              <a:buNone/>
            </a:pPr>
            <a:r>
              <a:rPr lang="en-US" sz="2800" b="0" i="0" u="none" strike="noStrike" cap="none">
                <a:solidFill>
                  <a:srgbClr val="800080"/>
                </a:solidFill>
                <a:latin typeface="Arimo"/>
                <a:ea typeface="Arimo"/>
                <a:cs typeface="Arimo"/>
                <a:sym typeface="Arimo"/>
              </a:rPr>
              <a:t>Figure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3999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3429000" y="0"/>
            <a:ext cx="20049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mo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Arimo"/>
                <a:ea typeface="Arimo"/>
                <a:cs typeface="Arimo"/>
                <a:sym typeface="Arimo"/>
              </a:rPr>
              <a:t>APPENDIX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5" name="Google Shape;75;p13"/>
          <p:cNvGrpSpPr/>
          <p:nvPr/>
        </p:nvGrpSpPr>
        <p:grpSpPr>
          <a:xfrm>
            <a:off x="0" y="0"/>
            <a:ext cx="9144000" cy="6858001"/>
            <a:chOff x="0" y="0"/>
            <a:chExt cx="9144000" cy="6858001"/>
          </a:xfrm>
        </p:grpSpPr>
        <p:pic>
          <p:nvPicPr>
            <p:cNvPr id="76" name="Google Shape;76;p1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1"/>
              <a:ext cx="1447800" cy="10524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1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696200" y="0"/>
              <a:ext cx="1447800" cy="10524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-5400000">
              <a:off x="6067425" y="3781425"/>
              <a:ext cx="5791201" cy="36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5400000">
              <a:off x="-2714625" y="3781425"/>
              <a:ext cx="5791201" cy="36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587318" y="6324600"/>
              <a:ext cx="556682" cy="53339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bg1="lt1" tx1="dk1" bg2="dk2" tx2="lt2" accent1="accent1" accent2="accent2" accent3="accent3" accent4="accent4" accent5="accent5" accent6="accent6" hlink="hlink" folHlink="folHlink"/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ctrTitle"/>
          </p:nvPr>
        </p:nvSpPr>
        <p:spPr>
          <a:xfrm>
            <a:off x="0" y="2590800"/>
            <a:ext cx="9144000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190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rgbClr val="A6190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Externalities</a:t>
            </a:r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subTitle" idx="1"/>
          </p:nvPr>
        </p:nvSpPr>
        <p:spPr>
          <a:xfrm>
            <a:off x="7772400" y="685800"/>
            <a:ext cx="1371600" cy="1066800"/>
          </a:xfrm>
          <a:prstGeom prst="rect">
            <a:avLst/>
          </a:prstGeom>
          <a:noFill/>
          <a:ln w="9525" cap="flat" cmpd="sng">
            <a:solidFill>
              <a:srgbClr val="0064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400"/>
              </a:buClr>
              <a:buSzPts val="6000"/>
              <a:buNone/>
            </a:pPr>
            <a:r>
              <a:rPr lang="en-US" sz="6000" b="0" i="0" u="none">
                <a:solidFill>
                  <a:srgbClr val="006400"/>
                </a:solidFill>
                <a:latin typeface="Arimo"/>
                <a:ea typeface="Arimo"/>
                <a:cs typeface="Arimo"/>
                <a:sym typeface="Arimo"/>
              </a:rPr>
              <a:t>10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Externalities and Market Inefficiency</a:t>
            </a:r>
            <a:endParaRPr/>
          </a:p>
        </p:txBody>
      </p:sp>
      <p:sp>
        <p:nvSpPr>
          <p:cNvPr id="186" name="Google Shape;186;p29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externalities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Markets - produce a larger quantity than is socially desirable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 externalities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Markets - produce a smaller quantity than is socially desirable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Government: internalize the externality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Taxing goods that have negative externalities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Subsidizing goods that have positive externalities</a:t>
            </a:r>
            <a:endParaRPr/>
          </a:p>
        </p:txBody>
      </p:sp>
      <p:sp>
        <p:nvSpPr>
          <p:cNvPr id="187" name="Google Shape;187;p29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spillover = Positive externality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of one firm’s research and production efforts on other firms’ access to technological advance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Government: internalize the externality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Subsidy = value of the technology spillover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Industrial policy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 intervention in the economy that aims to promote technology-enhancing industries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Patent law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 the rights of inventors by giving them exclusive use of their inventions for a period of time</a:t>
            </a:r>
            <a:endParaRPr/>
          </a:p>
        </p:txBody>
      </p:sp>
      <p:sp>
        <p:nvSpPr>
          <p:cNvPr id="193" name="Google Shape;193;p30"/>
          <p:cNvSpPr txBox="1">
            <a:spLocks noGrp="1"/>
          </p:cNvSpPr>
          <p:nvPr>
            <p:ph type="title"/>
          </p:nvPr>
        </p:nvSpPr>
        <p:spPr>
          <a:xfrm>
            <a:off x="1295400" y="0"/>
            <a:ext cx="6477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E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Technology spillovers, industrial policy, and patent protection</a:t>
            </a:r>
            <a:endParaRPr/>
          </a:p>
        </p:txBody>
      </p:sp>
      <p:sp>
        <p:nvSpPr>
          <p:cNvPr id="194" name="Google Shape;194;p30"/>
          <p:cNvSpPr txBox="1"/>
          <p:nvPr/>
        </p:nvSpPr>
        <p:spPr>
          <a:xfrm>
            <a:off x="8534400" y="640080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Public Policies Toward Externalities</a:t>
            </a:r>
            <a:endParaRPr/>
          </a:p>
        </p:txBody>
      </p:sp>
      <p:sp>
        <p:nvSpPr>
          <p:cNvPr id="200" name="Google Shape;200;p31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Command-and-control policies: regulation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Regulate behavior directly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Making certain behaviors either required or forbidden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Cannot eradicate pollution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Environmental Protection Agency (EPA)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and enforce regulations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Protecting the environment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Dictates maximum level of pollution 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that firms adopt a particular technology to reduce emissions</a:t>
            </a:r>
            <a:endParaRPr/>
          </a:p>
        </p:txBody>
      </p:sp>
      <p:sp>
        <p:nvSpPr>
          <p:cNvPr id="201" name="Google Shape;201;p31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Public Policies Toward Externalities</a:t>
            </a:r>
            <a:endParaRPr/>
          </a:p>
        </p:txBody>
      </p:sp>
      <p:sp>
        <p:nvSpPr>
          <p:cNvPr id="207" name="Google Shape;207;p32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Market-based policies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incentives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Private decision makers - choose to solve the problem on their own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1. Corrective taxes and subsidies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Corrective tax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Induce private decision makers to take account of the social costs that arise from a negative externality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Places a price on the right to pollute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 pollution at a lower cost to society</a:t>
            </a:r>
            <a:endParaRPr/>
          </a:p>
        </p:txBody>
      </p:sp>
      <p:sp>
        <p:nvSpPr>
          <p:cNvPr id="208" name="Google Shape;208;p32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3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gas tax = corrective tax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negative externalities 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Congestion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Accidents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Pollution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Doesn’t cause deadweight losses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Makes the economy work better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Less traffic congestion, safer roads, and cleaner environment</a:t>
            </a:r>
            <a:endParaRPr/>
          </a:p>
        </p:txBody>
      </p:sp>
      <p:sp>
        <p:nvSpPr>
          <p:cNvPr id="214" name="Google Shape;214;p33"/>
          <p:cNvSpPr txBox="1">
            <a:spLocks noGrp="1"/>
          </p:cNvSpPr>
          <p:nvPr>
            <p:ph type="title"/>
          </p:nvPr>
        </p:nvSpPr>
        <p:spPr>
          <a:xfrm>
            <a:off x="1295400" y="0"/>
            <a:ext cx="6477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E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Why is gasoline taxed so heavily?</a:t>
            </a:r>
            <a:endParaRPr/>
          </a:p>
        </p:txBody>
      </p:sp>
      <p:sp>
        <p:nvSpPr>
          <p:cNvPr id="215" name="Google Shape;215;p33"/>
          <p:cNvSpPr txBox="1"/>
          <p:nvPr/>
        </p:nvSpPr>
        <p:spPr>
          <a:xfrm>
            <a:off x="8534400" y="640080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4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high should the tax on gasoline be?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European countries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Gasoline taxes - much higher than those in the U.S.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2007 study, Journal of Economic Literature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Optimal corrective tax on gasoline was $2.10 per gallon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 tax in the United States: 40 cents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Tax revenue from a gasoline tax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Lower taxes that distort incentives and cause deadweight losses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government regulations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Production of fuel-efficient cars – unnecessary</a:t>
            </a:r>
            <a:endParaRPr/>
          </a:p>
        </p:txBody>
      </p:sp>
      <p:sp>
        <p:nvSpPr>
          <p:cNvPr id="221" name="Google Shape;221;p34"/>
          <p:cNvSpPr txBox="1">
            <a:spLocks noGrp="1"/>
          </p:cNvSpPr>
          <p:nvPr>
            <p:ph type="title"/>
          </p:nvPr>
        </p:nvSpPr>
        <p:spPr>
          <a:xfrm>
            <a:off x="1295400" y="0"/>
            <a:ext cx="6477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E0000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Why is gasoline taxed so heavily?</a:t>
            </a:r>
            <a:endParaRPr/>
          </a:p>
        </p:txBody>
      </p:sp>
      <p:sp>
        <p:nvSpPr>
          <p:cNvPr id="222" name="Google Shape;222;p34"/>
          <p:cNvSpPr txBox="1"/>
          <p:nvPr/>
        </p:nvSpPr>
        <p:spPr>
          <a:xfrm>
            <a:off x="8534400" y="640080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5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Public Policies Toward Externalities</a:t>
            </a:r>
            <a:endParaRPr/>
          </a:p>
        </p:txBody>
      </p:sp>
      <p:sp>
        <p:nvSpPr>
          <p:cNvPr id="228" name="Google Shape;228;p35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Market-based policies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2. Tradable pollution permits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Voluntary transfer of the right to pollute from one firm to another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scarce resource: pollution permits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 to trade permits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Firm’s willingness to pay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 on its cost of reducing pollution</a:t>
            </a:r>
            <a:endParaRPr/>
          </a:p>
        </p:txBody>
      </p:sp>
      <p:sp>
        <p:nvSpPr>
          <p:cNvPr id="229" name="Google Shape;229;p35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6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Public Policies Toward Externalities</a:t>
            </a:r>
            <a:endParaRPr/>
          </a:p>
        </p:txBody>
      </p:sp>
      <p:sp>
        <p:nvSpPr>
          <p:cNvPr id="235" name="Google Shape;235;p36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763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2. Tradable pollution permits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Advantage of free market for pollution permits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allocation of pollution permits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Doesn't matter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Firms - reduce pollution at a low cost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Sell whatever permits they get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Firms - reduce pollution only at a high cost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Buy whatever permits they need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Efficient final allocation </a:t>
            </a:r>
            <a:endParaRPr/>
          </a:p>
        </p:txBody>
      </p:sp>
      <p:sp>
        <p:nvSpPr>
          <p:cNvPr id="236" name="Google Shape;236;p36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7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Public Policies Toward Externalities</a:t>
            </a:r>
            <a:endParaRPr/>
          </a:p>
        </p:txBody>
      </p:sp>
      <p:sp>
        <p:nvSpPr>
          <p:cNvPr id="242" name="Google Shape;242;p37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763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Reducing pollution using pollution permits or corrective taxes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Firms pay for their pollution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Corrective taxes - to the government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Pollution permits, - buy permits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Internalize the externality of pollution</a:t>
            </a:r>
            <a:endParaRPr/>
          </a:p>
        </p:txBody>
      </p:sp>
      <p:sp>
        <p:nvSpPr>
          <p:cNvPr id="243" name="Google Shape;243;p37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8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Public Policies Toward Externalities</a:t>
            </a:r>
            <a:endParaRPr/>
          </a:p>
        </p:txBody>
      </p:sp>
      <p:sp>
        <p:nvSpPr>
          <p:cNvPr id="249" name="Google Shape;249;p38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763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Objections to the economic analysis of pollution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“We cannot give anyone the option of polluting for a fee.”  - former Senator Edmund Muskie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face trade-offs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Eliminating all pollution is impossible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Clean water and clean air – opportunity cost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Lower standard of living</a:t>
            </a:r>
            <a:endParaRPr/>
          </a:p>
        </p:txBody>
      </p:sp>
      <p:sp>
        <p:nvSpPr>
          <p:cNvPr id="250" name="Google Shape;250;p38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Externalities</a:t>
            </a: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Externality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uncompensated impact of one person’s actions on the well-being of a bystander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 failure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externality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on the bystander is adverse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 externality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on the bystander is beneficial</a:t>
            </a:r>
            <a:endParaRPr/>
          </a:p>
        </p:txBody>
      </p:sp>
      <p:sp>
        <p:nvSpPr>
          <p:cNvPr id="122" name="Google Shape;122;p21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9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Public Policies Toward Externalities</a:t>
            </a:r>
            <a:endParaRPr/>
          </a:p>
        </p:txBody>
      </p:sp>
      <p:sp>
        <p:nvSpPr>
          <p:cNvPr id="256" name="Google Shape;256;p39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763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Clean environment - is a normal good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 income elasticity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Rich countries can afford a cleaner environment 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rigorous environmental protection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Clean air and clean water - law of demand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lower the price of environmental protection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more the public will want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 approach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Pollution permits and corrective taxes 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Reduces the cost of environmental protection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demand for a clean environment</a:t>
            </a:r>
            <a:endParaRPr/>
          </a:p>
        </p:txBody>
      </p:sp>
      <p:sp>
        <p:nvSpPr>
          <p:cNvPr id="257" name="Google Shape;257;p39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0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Private Solutions to Externalities</a:t>
            </a:r>
            <a:endParaRPr/>
          </a:p>
        </p:txBody>
      </p:sp>
      <p:sp>
        <p:nvSpPr>
          <p:cNvPr id="263" name="Google Shape;263;p4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The types of private solutions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Moral codes and social sanctions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Self-interest of the relevant parties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Integrating different types of businesses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Interested parties – enter a contract</a:t>
            </a:r>
            <a:endParaRPr/>
          </a:p>
        </p:txBody>
      </p:sp>
      <p:sp>
        <p:nvSpPr>
          <p:cNvPr id="264" name="Google Shape;264;p40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1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Private Solutions to Externalities</a:t>
            </a:r>
            <a:endParaRPr/>
          </a:p>
        </p:txBody>
      </p:sp>
      <p:sp>
        <p:nvSpPr>
          <p:cNvPr id="270" name="Google Shape;270;p41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The Coase theorem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private parties can bargain without cost over the allocation of resources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can solve the problem of externalities on their own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Private economic actors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solve the problem of externalities among themselves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Whatever the initial distribution of rights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Interested parties  - reach a bargain: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Everyone is better off &amp; Outcome is efficient</a:t>
            </a:r>
            <a:endParaRPr/>
          </a:p>
        </p:txBody>
      </p:sp>
      <p:sp>
        <p:nvSpPr>
          <p:cNvPr id="271" name="Google Shape;271;p41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2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Private Solutions to Externalities</a:t>
            </a:r>
            <a:endParaRPr/>
          </a:p>
        </p:txBody>
      </p:sp>
      <p:sp>
        <p:nvSpPr>
          <p:cNvPr id="277" name="Google Shape;277;p42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Why private solutions do not always work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transaction costs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Costs that parties incur in the process of agreeing to and following through on a bargain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Bargaining simply breaks down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Large number of interested parties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42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Externalities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negative externalities: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Exhaust from automobiles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Barking dogs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positive externalities: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Restored historic buildings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into new technologies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Decision maker - fails to account for externalities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Government: protect the interests of bystanders</a:t>
            </a:r>
            <a:endParaRPr/>
          </a:p>
        </p:txBody>
      </p:sp>
      <p:sp>
        <p:nvSpPr>
          <p:cNvPr id="129" name="Google Shape;129;p22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/>
        </p:nvSpPr>
        <p:spPr>
          <a:xfrm>
            <a:off x="285750" y="6392862"/>
            <a:ext cx="73359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EXTERNALITIES</a:t>
            </a:r>
            <a:endParaRPr/>
          </a:p>
        </p:txBody>
      </p:sp>
      <p:sp>
        <p:nvSpPr>
          <p:cNvPr id="137" name="Google Shape;137;p23"/>
          <p:cNvSpPr txBox="1"/>
          <p:nvPr/>
        </p:nvSpPr>
        <p:spPr>
          <a:xfrm>
            <a:off x="8302625" y="6375400"/>
            <a:ext cx="6843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title"/>
          </p:nvPr>
        </p:nvSpPr>
        <p:spPr>
          <a:xfrm>
            <a:off x="342900" y="127000"/>
            <a:ext cx="8410500" cy="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Negative Externalities</a:t>
            </a:r>
            <a:endParaRPr/>
          </a:p>
        </p:txBody>
      </p:sp>
      <p:sp>
        <p:nvSpPr>
          <p:cNvPr id="139" name="Google Shape;139;p23"/>
          <p:cNvSpPr txBox="1">
            <a:spLocks noGrp="1"/>
          </p:cNvSpPr>
          <p:nvPr>
            <p:ph type="body" idx="1"/>
          </p:nvPr>
        </p:nvSpPr>
        <p:spPr>
          <a:xfrm>
            <a:off x="373062" y="996950"/>
            <a:ext cx="8313600" cy="53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Air pollution from a factory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neighbor’s barking dog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Late-night stereo blasting from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dorm room next to yours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Noise pollution from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 projects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risk to others from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second-hand smoke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Talking on cell phone while driving makes the roads less safe for others</a:t>
            </a:r>
            <a:endParaRPr/>
          </a:p>
        </p:txBody>
      </p:sp>
      <p:pic>
        <p:nvPicPr>
          <p:cNvPr id="140" name="Google Shape;140;p23" descr="AA012661 smoke rising from smokestack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70637" y="971550"/>
            <a:ext cx="2773362" cy="3795712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Externalities and Market Inefficiency</a:t>
            </a:r>
            <a:endParaRPr/>
          </a:p>
        </p:txBody>
      </p:sp>
      <p:sp>
        <p:nvSpPr>
          <p:cNvPr id="146" name="Google Shape;146;p24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Negative externalities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Pollution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 to society (of producing aluminum)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Larger than the cost to the aluminum producers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cost - supply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Private costs of the producers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Plus the costs to those bystanders affected adversely by the negative externality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cost curve – above the supply curve</a:t>
            </a:r>
            <a:endParaRPr/>
          </a:p>
        </p:txBody>
      </p:sp>
      <p:sp>
        <p:nvSpPr>
          <p:cNvPr id="147" name="Google Shape;147;p24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Externalities and Market Inefficiency</a:t>
            </a:r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Negative externalities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Optimum quantity produced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Maximize total welfare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Smaller than market equilibrium quantity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 – correct market failure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Internalizing the externality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Altering incentives so that people take account of the external effects of their actions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E.g.: tax producers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Shift supply upward – by the size of the tax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Tax – value of negative externality</a:t>
            </a:r>
            <a:endParaRPr/>
          </a:p>
        </p:txBody>
      </p:sp>
      <p:sp>
        <p:nvSpPr>
          <p:cNvPr id="154" name="Google Shape;154;p25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6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Externalities and Market Inefficiency</a:t>
            </a:r>
            <a:endParaRPr/>
          </a:p>
        </p:txBody>
      </p:sp>
      <p:sp>
        <p:nvSpPr>
          <p:cNvPr id="160" name="Google Shape;160;p26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Positive externalities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Benefit of education – private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Externalities: better government, lower crime rate, higher productivity and wages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value – demand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Higher than private value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value curve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Above demand curve</a:t>
            </a:r>
            <a:endParaRPr/>
          </a:p>
        </p:txBody>
      </p:sp>
      <p:sp>
        <p:nvSpPr>
          <p:cNvPr id="161" name="Google Shape;161;p26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/>
        </p:nvSpPr>
        <p:spPr>
          <a:xfrm>
            <a:off x="285750" y="6392862"/>
            <a:ext cx="73359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EXTERNALITIES</a:t>
            </a:r>
            <a:endParaRPr/>
          </a:p>
        </p:txBody>
      </p:sp>
      <p:sp>
        <p:nvSpPr>
          <p:cNvPr id="169" name="Google Shape;169;p27"/>
          <p:cNvSpPr txBox="1"/>
          <p:nvPr/>
        </p:nvSpPr>
        <p:spPr>
          <a:xfrm>
            <a:off x="8302625" y="6375400"/>
            <a:ext cx="6843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title"/>
          </p:nvPr>
        </p:nvSpPr>
        <p:spPr>
          <a:xfrm>
            <a:off x="342900" y="252412"/>
            <a:ext cx="8410500" cy="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Positive Externalities</a:t>
            </a:r>
            <a:endParaRPr/>
          </a:p>
        </p:txBody>
      </p:sp>
      <p:sp>
        <p:nvSpPr>
          <p:cNvPr id="171" name="Google Shape;171;p27"/>
          <p:cNvSpPr txBox="1">
            <a:spLocks noGrp="1"/>
          </p:cNvSpPr>
          <p:nvPr>
            <p:ph type="body" idx="1"/>
          </p:nvPr>
        </p:nvSpPr>
        <p:spPr>
          <a:xfrm>
            <a:off x="468312" y="1035050"/>
            <a:ext cx="5178300" cy="53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Being vaccinated against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contagious diseases protects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only you, but people who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the salad bar or produce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after you.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R&amp;D creates knowledge </a:t>
            </a:r>
            <a:b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others can use.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going to college raise the population’s education level, which reduces crime and improves government.</a:t>
            </a:r>
            <a:endParaRPr/>
          </a:p>
        </p:txBody>
      </p:sp>
      <p:pic>
        <p:nvPicPr>
          <p:cNvPr id="172" name="Google Shape;172;p27" descr="55974732 black woman handling produce"/>
          <p:cNvPicPr preferRelativeResize="0"/>
          <p:nvPr/>
        </p:nvPicPr>
        <p:blipFill rotWithShape="1">
          <a:blip r:embed="rId3">
            <a:alphaModFix/>
          </a:blip>
          <a:srcRect t="14339" r="10586"/>
          <a:stretch/>
        </p:blipFill>
        <p:spPr>
          <a:xfrm>
            <a:off x="6010275" y="1125537"/>
            <a:ext cx="2524125" cy="3568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73" name="Google Shape;173;p27"/>
          <p:cNvSpPr txBox="1"/>
          <p:nvPr/>
        </p:nvSpPr>
        <p:spPr>
          <a:xfrm>
            <a:off x="5816600" y="4702175"/>
            <a:ext cx="285120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500"/>
              <a:buFont typeface="Arial"/>
              <a:buNone/>
            </a:pPr>
            <a:r>
              <a:rPr lang="en-US" sz="2500" b="0" i="1" u="none" strike="noStrike" cap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Thank you for </a:t>
            </a:r>
            <a:br>
              <a:rPr lang="en-US" sz="2500" b="0" i="1" u="none" strike="noStrike" cap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500" b="0" i="1" u="none" strike="noStrike" cap="non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not contaminating the fruit supply!</a:t>
            </a:r>
            <a:endParaRPr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70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rgbClr val="000070"/>
                </a:solidFill>
                <a:latin typeface="Calibri"/>
                <a:ea typeface="Calibri"/>
                <a:cs typeface="Calibri"/>
                <a:sym typeface="Calibri"/>
              </a:rPr>
              <a:t>Externalities and Market Inefficiency</a:t>
            </a:r>
            <a:endParaRPr/>
          </a:p>
        </p:txBody>
      </p:sp>
      <p:sp>
        <p:nvSpPr>
          <p:cNvPr id="179" name="Google Shape;179;p28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400"/>
              <a:buFont typeface="Arial"/>
              <a:buChar char="•"/>
            </a:pPr>
            <a:r>
              <a:rPr lang="en-US" sz="34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Positive externalities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Socially optimal quantity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Greater than market equilibrium quantity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 – correct market failure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Internalize the externality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Subsidy </a:t>
            </a:r>
            <a:endParaRPr/>
          </a:p>
        </p:txBody>
      </p:sp>
      <p:sp>
        <p:nvSpPr>
          <p:cNvPr id="180" name="Google Shape;180;p28"/>
          <p:cNvSpPr txBox="1"/>
          <p:nvPr/>
        </p:nvSpPr>
        <p:spPr>
          <a:xfrm>
            <a:off x="8534400" y="64166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apter titl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Tabl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_Figur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_Appendix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hapter conten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hapter conten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ase stud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hapter conten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abl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Figur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Appendix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Case stud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1047</Words>
  <Application>Microsoft Office PowerPoint</Application>
  <PresentationFormat>On-screen Show (4:3)</PresentationFormat>
  <Paragraphs>217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Arial</vt:lpstr>
      <vt:lpstr>Arimo</vt:lpstr>
      <vt:lpstr>Calibri</vt:lpstr>
      <vt:lpstr>Times New Roman</vt:lpstr>
      <vt:lpstr>Chapter title</vt:lpstr>
      <vt:lpstr>1_Chapter content</vt:lpstr>
      <vt:lpstr>2_Chapter content</vt:lpstr>
      <vt:lpstr>1_Case study</vt:lpstr>
      <vt:lpstr>Chapter content</vt:lpstr>
      <vt:lpstr>Table</vt:lpstr>
      <vt:lpstr>Figure</vt:lpstr>
      <vt:lpstr>Appendix</vt:lpstr>
      <vt:lpstr>Case study</vt:lpstr>
      <vt:lpstr>1_Table</vt:lpstr>
      <vt:lpstr>1_Figure</vt:lpstr>
      <vt:lpstr>1_Appendix</vt:lpstr>
      <vt:lpstr>Externalities</vt:lpstr>
      <vt:lpstr>Externalities</vt:lpstr>
      <vt:lpstr>Externalities</vt:lpstr>
      <vt:lpstr>Examples of Negative Externalities</vt:lpstr>
      <vt:lpstr>Externalities and Market Inefficiency</vt:lpstr>
      <vt:lpstr>Externalities and Market Inefficiency</vt:lpstr>
      <vt:lpstr>Externalities and Market Inefficiency</vt:lpstr>
      <vt:lpstr>Examples of Positive Externalities</vt:lpstr>
      <vt:lpstr>Externalities and Market Inefficiency</vt:lpstr>
      <vt:lpstr>Externalities and Market Inefficiency</vt:lpstr>
      <vt:lpstr>Technology spillovers, industrial policy, and patent protection</vt:lpstr>
      <vt:lpstr>Public Policies Toward Externalities</vt:lpstr>
      <vt:lpstr>Public Policies Toward Externalities</vt:lpstr>
      <vt:lpstr>Why is gasoline taxed so heavily?</vt:lpstr>
      <vt:lpstr>Why is gasoline taxed so heavily?</vt:lpstr>
      <vt:lpstr>Public Policies Toward Externalities</vt:lpstr>
      <vt:lpstr>Public Policies Toward Externalities</vt:lpstr>
      <vt:lpstr>Public Policies Toward Externalities</vt:lpstr>
      <vt:lpstr>Public Policies Toward Externalities</vt:lpstr>
      <vt:lpstr>Public Policies Toward Externalities</vt:lpstr>
      <vt:lpstr>Private Solutions to Externalities</vt:lpstr>
      <vt:lpstr>Private Solutions to Externalities</vt:lpstr>
      <vt:lpstr>Private Solutions to Externalities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Externalities</dc:title>
  <dc:creator>Dr. Waqas</dc:creator>
  <cp:lastModifiedBy>Dr. Waqas</cp:lastModifiedBy>
  <cp:revision>1</cp:revision>
  <dcterms:modified xsi:type="dcterms:W3CDTF">2020-10-21T06:06:07Z</dcterms:modified>
</cp:coreProperties>
</file>