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4" r:id="rId1"/>
  </p:sldMasterIdLst>
  <p:notesMasterIdLst>
    <p:notesMasterId r:id="rId7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72"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029E-1DF2-2A47-B0EC-469FEDA8CE5E}" type="datetimeFigureOut">
              <a:rPr lang="en-US" smtClean="0"/>
              <a:t>5/2/20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1FD8E6-FEA8-C44F-B78C-DE7430C64233}" type="slidenum">
              <a:rPr lang="en-US" smtClean="0"/>
              <a:t>‹#›</a:t>
            </a:fld>
            <a:endParaRPr lang="en-US"/>
          </a:p>
        </p:txBody>
      </p:sp>
    </p:spTree>
    <p:extLst>
      <p:ext uri="{BB962C8B-B14F-4D97-AF65-F5344CB8AC3E}">
        <p14:creationId xmlns:p14="http://schemas.microsoft.com/office/powerpoint/2010/main" val="12033401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74083"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4323"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26"/>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5347" name="Rectangle 1027"/>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6371"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1026"/>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7395" name="Rectangle 1027"/>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8419"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9443"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0467"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1491"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050"/>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2515" name="Rectangle 2051"/>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050"/>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3539" name="Rectangle 2051"/>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75107"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4563"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026"/>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5587" name="Rectangle 1027"/>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196611"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7635"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8659"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026"/>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99683" name="Rectangle 1027"/>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0707"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1731"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202755"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203779"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76131"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204803"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5827"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6851"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7875"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8899"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09923"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0947"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1971"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2995"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4019"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77155"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5043"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6067"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7091"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8115"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19139"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20163"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21187"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22211"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23235"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24259"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79203"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224259"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body" idx="1"/>
          </p:nvPr>
        </p:nvSpPr>
        <p:spPr>
          <a:xfrm>
            <a:off x="671513" y="1571625"/>
            <a:ext cx="5486400" cy="6172200"/>
          </a:xfrm>
          <a:noFill/>
        </p:spPr>
        <p:txBody>
          <a:bodyPr/>
          <a:lstStyle/>
          <a:p>
            <a:pPr marL="285750" indent="-285750">
              <a:buFontTx/>
              <a:buChar char="•"/>
            </a:pPr>
            <a:endParaRPr lang="en-US" sz="1400" smtClean="0"/>
          </a:p>
        </p:txBody>
      </p:sp>
      <p:sp>
        <p:nvSpPr>
          <p:cNvPr id="180227" name="Rectangle 3"/>
          <p:cNvSpPr>
            <a:spLocks noGrp="1" noRot="1" noChangeAspect="1" noChangeArrowheads="1" noTextEdit="1"/>
          </p:cNvSpPr>
          <p:nvPr>
            <p:ph type="sldImg"/>
          </p:nvPr>
        </p:nvSpPr>
        <p:spPr>
          <a:xfrm>
            <a:off x="-1350963" y="-1087438"/>
            <a:ext cx="4568826" cy="3425826"/>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1251"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2275"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body" idx="1"/>
          </p:nvPr>
        </p:nvSpPr>
        <p:spPr>
          <a:xfrm>
            <a:off x="671513" y="1571625"/>
            <a:ext cx="54864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285750" indent="-285750">
              <a:buFontTx/>
              <a:buChar char="•"/>
            </a:pPr>
            <a:endParaRPr lang="en-US" sz="1400" smtClean="0"/>
          </a:p>
        </p:txBody>
      </p:sp>
      <p:sp>
        <p:nvSpPr>
          <p:cNvPr id="183299" name="Rectangle 3"/>
          <p:cNvSpPr>
            <a:spLocks noGrp="1" noRot="1" noChangeAspect="1" noChangeArrowheads="1" noTextEdit="1"/>
          </p:cNvSpPr>
          <p:nvPr>
            <p:ph type="sldImg"/>
          </p:nvPr>
        </p:nvSpPr>
        <p:spPr>
          <a:xfrm>
            <a:off x="-1350963" y="-1087438"/>
            <a:ext cx="4568826" cy="3425826"/>
          </a:xfrm>
          <a:noFill/>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GB"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50FE5F1-3F13-F443-9397-E125B826AE19}" type="datetimeFigureOut">
              <a:rPr lang="en-US" smtClean="0"/>
              <a:t>5/2/20</a:t>
            </a:fld>
            <a:endParaRPr lang="en-US"/>
          </a:p>
        </p:txBody>
      </p:sp>
      <p:sp>
        <p:nvSpPr>
          <p:cNvPr id="16" name="Slide Number Placeholder 15"/>
          <p:cNvSpPr>
            <a:spLocks noGrp="1"/>
          </p:cNvSpPr>
          <p:nvPr>
            <p:ph type="sldNum" sz="quarter" idx="11"/>
          </p:nvPr>
        </p:nvSpPr>
        <p:spPr/>
        <p:txBody>
          <a:bodyPr/>
          <a:lstStyle/>
          <a:p>
            <a:fld id="{010E3E3B-A4A4-8C4A-B12D-FD52D5B873F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C50FE5F1-3F13-F443-9397-E125B826AE19}"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E3E3B-A4A4-8C4A-B12D-FD52D5B873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C50FE5F1-3F13-F443-9397-E125B826AE19}"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E3E3B-A4A4-8C4A-B12D-FD52D5B873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4" name="Date Placeholder 13"/>
          <p:cNvSpPr>
            <a:spLocks noGrp="1"/>
          </p:cNvSpPr>
          <p:nvPr>
            <p:ph type="dt" sz="half" idx="14"/>
          </p:nvPr>
        </p:nvSpPr>
        <p:spPr/>
        <p:txBody>
          <a:bodyPr/>
          <a:lstStyle/>
          <a:p>
            <a:fld id="{C50FE5F1-3F13-F443-9397-E125B826AE19}" type="datetimeFigureOut">
              <a:rPr lang="en-US" smtClean="0"/>
              <a:t>5/2/20</a:t>
            </a:fld>
            <a:endParaRPr lang="en-US"/>
          </a:p>
        </p:txBody>
      </p:sp>
      <p:sp>
        <p:nvSpPr>
          <p:cNvPr id="15" name="Slide Number Placeholder 14"/>
          <p:cNvSpPr>
            <a:spLocks noGrp="1"/>
          </p:cNvSpPr>
          <p:nvPr>
            <p:ph type="sldNum" sz="quarter" idx="15"/>
          </p:nvPr>
        </p:nvSpPr>
        <p:spPr/>
        <p:txBody>
          <a:bodyPr/>
          <a:lstStyle>
            <a:lvl1pPr algn="ctr">
              <a:defRPr/>
            </a:lvl1pPr>
          </a:lstStyle>
          <a:p>
            <a:fld id="{010E3E3B-A4A4-8C4A-B12D-FD52D5B873F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GB"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0FE5F1-3F13-F443-9397-E125B826AE19}"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E3E3B-A4A4-8C4A-B12D-FD52D5B873F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0FE5F1-3F13-F443-9397-E125B826AE19}"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E3E3B-A4A4-8C4A-B12D-FD52D5B873FC}" type="slidenum">
              <a:rPr lang="en-US" smtClean="0"/>
              <a:t>‹#›</a:t>
            </a:fld>
            <a:endParaRPr lang="en-US"/>
          </a:p>
        </p:txBody>
      </p:sp>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10E3E3B-A4A4-8C4A-B12D-FD52D5B873F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50FE5F1-3F13-F443-9397-E125B826AE19}" type="datetimeFigureOut">
              <a:rPr lang="en-US" smtClean="0"/>
              <a:t>5/2/20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GB"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50FE5F1-3F13-F443-9397-E125B826AE19}" type="datetimeFigureOut">
              <a:rPr lang="en-US" smtClean="0"/>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E3E3B-A4A4-8C4A-B12D-FD52D5B873FC}" type="slidenum">
              <a:rPr lang="en-US" smtClean="0"/>
              <a:t>‹#›</a:t>
            </a:fld>
            <a:endParaRPr lang="en-US"/>
          </a:p>
        </p:txBody>
      </p:sp>
      <p:sp>
        <p:nvSpPr>
          <p:cNvPr id="2" name="Title 1"/>
          <p:cNvSpPr>
            <a:spLocks noGrp="1"/>
          </p:cNvSpPr>
          <p:nvPr>
            <p:ph type="title"/>
          </p:nvPr>
        </p:nvSpPr>
        <p:spPr/>
        <p:txBody>
          <a:bodyPr/>
          <a:lstStyle/>
          <a:p>
            <a:r>
              <a:rPr kumimoji="0" lang="en-GB"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FE5F1-3F13-F443-9397-E125B826AE19}" type="datetimeFigureOut">
              <a:rPr lang="en-US" smtClean="0"/>
              <a:t>5/2/20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E3E3B-A4A4-8C4A-B12D-FD52D5B873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GB" smtClean="0"/>
              <a:t>Click to edit Master title style</a:t>
            </a:r>
            <a:endParaRPr kumimoji="0" lang="en-US"/>
          </a:p>
        </p:txBody>
      </p:sp>
      <p:sp>
        <p:nvSpPr>
          <p:cNvPr id="8" name="Date Placeholder 7"/>
          <p:cNvSpPr>
            <a:spLocks noGrp="1"/>
          </p:cNvSpPr>
          <p:nvPr>
            <p:ph type="dt" sz="half" idx="14"/>
          </p:nvPr>
        </p:nvSpPr>
        <p:spPr/>
        <p:txBody>
          <a:bodyPr/>
          <a:lstStyle/>
          <a:p>
            <a:fld id="{C50FE5F1-3F13-F443-9397-E125B826AE19}" type="datetimeFigureOut">
              <a:rPr lang="en-US" smtClean="0"/>
              <a:t>5/2/20</a:t>
            </a:fld>
            <a:endParaRPr lang="en-US"/>
          </a:p>
        </p:txBody>
      </p:sp>
      <p:sp>
        <p:nvSpPr>
          <p:cNvPr id="9" name="Slide Number Placeholder 8"/>
          <p:cNvSpPr>
            <a:spLocks noGrp="1"/>
          </p:cNvSpPr>
          <p:nvPr>
            <p:ph type="sldNum" sz="quarter" idx="15"/>
          </p:nvPr>
        </p:nvSpPr>
        <p:spPr/>
        <p:txBody>
          <a:bodyPr/>
          <a:lstStyle/>
          <a:p>
            <a:fld id="{010E3E3B-A4A4-8C4A-B12D-FD52D5B873F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GB"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8" name="Date Placeholder 7"/>
          <p:cNvSpPr>
            <a:spLocks noGrp="1"/>
          </p:cNvSpPr>
          <p:nvPr>
            <p:ph type="dt" sz="half" idx="10"/>
          </p:nvPr>
        </p:nvSpPr>
        <p:spPr/>
        <p:txBody>
          <a:bodyPr/>
          <a:lstStyle/>
          <a:p>
            <a:fld id="{C50FE5F1-3F13-F443-9397-E125B826AE19}" type="datetimeFigureOut">
              <a:rPr lang="en-US" smtClean="0"/>
              <a:t>5/2/20</a:t>
            </a:fld>
            <a:endParaRPr lang="en-US"/>
          </a:p>
        </p:txBody>
      </p:sp>
      <p:sp>
        <p:nvSpPr>
          <p:cNvPr id="9" name="Slide Number Placeholder 8"/>
          <p:cNvSpPr>
            <a:spLocks noGrp="1"/>
          </p:cNvSpPr>
          <p:nvPr>
            <p:ph type="sldNum" sz="quarter" idx="11"/>
          </p:nvPr>
        </p:nvSpPr>
        <p:spPr/>
        <p:txBody>
          <a:bodyPr/>
          <a:lstStyle/>
          <a:p>
            <a:fld id="{010E3E3B-A4A4-8C4A-B12D-FD52D5B873F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50FE5F1-3F13-F443-9397-E125B826AE19}" type="datetimeFigureOut">
              <a:rPr lang="en-US" smtClean="0"/>
              <a:t>5/2/20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10E3E3B-A4A4-8C4A-B12D-FD52D5B873F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GB"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892300"/>
          </a:xfrm>
        </p:spPr>
        <p:txBody>
          <a:bodyPr>
            <a:noAutofit/>
          </a:bodyPr>
          <a:lstStyle/>
          <a:p>
            <a:r>
              <a:rPr lang="en-US" sz="6600" b="1" dirty="0" smtClean="0"/>
              <a:t>Principles of effective writing</a:t>
            </a:r>
            <a:endParaRPr lang="en-US" sz="6600" b="1" dirty="0"/>
          </a:p>
        </p:txBody>
      </p:sp>
    </p:spTree>
    <p:extLst>
      <p:ext uri="{BB962C8B-B14F-4D97-AF65-F5344CB8AC3E}">
        <p14:creationId xmlns:p14="http://schemas.microsoft.com/office/powerpoint/2010/main" val="10194708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buFont typeface="Wingdings" pitchFamily="2" charset="2"/>
              <a:buNone/>
            </a:pPr>
            <a:r>
              <a:rPr lang="en-US" b="1" smtClean="0">
                <a:latin typeface="Verdana" pitchFamily="34" charset="0"/>
              </a:rPr>
              <a:t>Very, really, quite, basically, generally </a:t>
            </a:r>
            <a:endParaRPr lang="en-US" smtClean="0">
              <a:latin typeface="Verdana" pitchFamily="34" charset="0"/>
            </a:endParaRPr>
          </a:p>
          <a:p>
            <a:pPr eaLnBrk="1" hangingPunct="1">
              <a:buFont typeface="Wingdings" pitchFamily="2" charset="2"/>
              <a:buNone/>
            </a:pPr>
            <a:endParaRPr lang="en-US" smtClean="0">
              <a:latin typeface="Verdana" pitchFamily="34" charset="0"/>
            </a:endParaRPr>
          </a:p>
          <a:p>
            <a:pPr eaLnBrk="1" hangingPunct="1">
              <a:buFont typeface="Wingdings" pitchFamily="2" charset="2"/>
              <a:buNone/>
            </a:pPr>
            <a:r>
              <a:rPr lang="en-US" smtClean="0">
                <a:latin typeface="Verdana" pitchFamily="34" charset="0"/>
              </a:rPr>
              <a:t>These words seldom add anything useful. Try the sentence without them and see if it improves.</a:t>
            </a:r>
            <a:br>
              <a:rPr lang="en-US" smtClean="0">
                <a:latin typeface="Verdana" pitchFamily="34" charset="0"/>
              </a:rPr>
            </a:br>
            <a:endParaRPr lang="en-US" smtClean="0">
              <a:latin typeface="Verdana" pitchFamily="34" charset="0"/>
            </a:endParaRPr>
          </a:p>
        </p:txBody>
      </p:sp>
      <p:sp>
        <p:nvSpPr>
          <p:cNvPr id="29698"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0542833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7" name="Rectangle 1027"/>
          <p:cNvSpPr>
            <a:spLocks noGrp="1" noChangeArrowheads="1"/>
          </p:cNvSpPr>
          <p:nvPr>
            <p:ph idx="1"/>
          </p:nvPr>
        </p:nvSpPr>
        <p:spPr/>
        <p:txBody>
          <a:bodyPr/>
          <a:lstStyle/>
          <a:p>
            <a:pPr eaLnBrk="1" hangingPunct="1">
              <a:buFont typeface="Wingdings" pitchFamily="2" charset="2"/>
              <a:buNone/>
            </a:pPr>
            <a:r>
              <a:rPr lang="en-US" b="1" smtClean="0">
                <a:latin typeface="Verdana" pitchFamily="34" charset="0"/>
              </a:rPr>
              <a:t>Watch out for the verb “to be”</a:t>
            </a:r>
          </a:p>
          <a:p>
            <a:pPr eaLnBrk="1" hangingPunct="1">
              <a:buFont typeface="Wingdings" pitchFamily="2" charset="2"/>
              <a:buNone/>
            </a:pPr>
            <a:r>
              <a:rPr lang="en-US" b="1" smtClean="0">
                <a:latin typeface="Verdana" pitchFamily="34" charset="0"/>
              </a:rPr>
              <a:t>	</a:t>
            </a:r>
            <a:r>
              <a:rPr lang="en-US" smtClean="0">
                <a:latin typeface="Verdana" pitchFamily="34" charset="0"/>
              </a:rPr>
              <a:t>Often “there are” is extra weight.</a:t>
            </a:r>
            <a:br>
              <a:rPr lang="en-US" smtClean="0">
                <a:latin typeface="Verdana" pitchFamily="34" charset="0"/>
              </a:rPr>
            </a:br>
            <a:endParaRPr lang="en-US" smtClean="0">
              <a:latin typeface="Verdana" pitchFamily="34" charset="0"/>
            </a:endParaRPr>
          </a:p>
          <a:p>
            <a:pPr eaLnBrk="1" hangingPunct="1"/>
            <a:r>
              <a:rPr lang="en-US" smtClean="0">
                <a:latin typeface="Verdana" pitchFamily="34" charset="0"/>
              </a:rPr>
              <a:t>There are many students who like writing.</a:t>
            </a:r>
          </a:p>
          <a:p>
            <a:pPr lvl="1" eaLnBrk="1" hangingPunct="1"/>
            <a:r>
              <a:rPr lang="en-US" smtClean="0">
                <a:latin typeface="Verdana" pitchFamily="34" charset="0"/>
              </a:rPr>
              <a:t>Many students like writing.</a:t>
            </a:r>
          </a:p>
          <a:p>
            <a:pPr lvl="1" eaLnBrk="1" hangingPunct="1"/>
            <a:endParaRPr lang="en-US" smtClean="0">
              <a:latin typeface="Verdana" pitchFamily="34" charset="0"/>
            </a:endParaRPr>
          </a:p>
        </p:txBody>
      </p:sp>
      <p:sp>
        <p:nvSpPr>
          <p:cNvPr id="30722" name="Rectangle 1026"/>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60068565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 calcmode="lin" valueType="num">
                                      <p:cBhvr additive="base">
                                        <p:cTn id="7" dur="500" fill="hold"/>
                                        <p:tgtEl>
                                          <p:spTgt spid="328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8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8707">
                                            <p:txEl>
                                              <p:pRg st="1" end="1"/>
                                            </p:txEl>
                                          </p:spTgt>
                                        </p:tgtEl>
                                        <p:attrNameLst>
                                          <p:attrName>style.visibility</p:attrName>
                                        </p:attrNameLst>
                                      </p:cBhvr>
                                      <p:to>
                                        <p:strVal val="visible"/>
                                      </p:to>
                                    </p:set>
                                    <p:anim calcmode="lin" valueType="num">
                                      <p:cBhvr additive="base">
                                        <p:cTn id="13" dur="500" fill="hold"/>
                                        <p:tgtEl>
                                          <p:spTgt spid="328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8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8707">
                                            <p:txEl>
                                              <p:pRg st="2" end="2"/>
                                            </p:txEl>
                                          </p:spTgt>
                                        </p:tgtEl>
                                        <p:attrNameLst>
                                          <p:attrName>style.visibility</p:attrName>
                                        </p:attrNameLst>
                                      </p:cBhvr>
                                      <p:to>
                                        <p:strVal val="visible"/>
                                      </p:to>
                                    </p:set>
                                    <p:anim calcmode="lin" valueType="num">
                                      <p:cBhvr additive="base">
                                        <p:cTn id="19" dur="500" fill="hold"/>
                                        <p:tgtEl>
                                          <p:spTgt spid="328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8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8707">
                                            <p:txEl>
                                              <p:pRg st="3" end="3"/>
                                            </p:txEl>
                                          </p:spTgt>
                                        </p:tgtEl>
                                        <p:attrNameLst>
                                          <p:attrName>style.visibility</p:attrName>
                                        </p:attrNameLst>
                                      </p:cBhvr>
                                      <p:to>
                                        <p:strVal val="visible"/>
                                      </p:to>
                                    </p:set>
                                    <p:anim calcmode="lin" valueType="num">
                                      <p:cBhvr additive="base">
                                        <p:cTn id="25" dur="500" fill="hold"/>
                                        <p:tgtEl>
                                          <p:spTgt spid="3287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87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9" name="Rectangle 3"/>
          <p:cNvSpPr>
            <a:spLocks noGrp="1" noChangeArrowheads="1"/>
          </p:cNvSpPr>
          <p:nvPr>
            <p:ph idx="1"/>
          </p:nvPr>
        </p:nvSpPr>
        <p:spPr/>
        <p:txBody>
          <a:bodyPr>
            <a:normAutofit/>
          </a:bodyPr>
          <a:lstStyle/>
          <a:p>
            <a:pPr eaLnBrk="1" hangingPunct="1"/>
            <a:r>
              <a:rPr lang="en-US" dirty="0" smtClean="0">
                <a:cs typeface="Times New Roman" pitchFamily="18" charset="0"/>
              </a:rPr>
              <a:t>in the event that</a:t>
            </a:r>
          </a:p>
          <a:p>
            <a:pPr eaLnBrk="1" hangingPunct="1"/>
            <a:r>
              <a:rPr lang="en-US" dirty="0" smtClean="0">
                <a:cs typeface="Times New Roman" pitchFamily="18" charset="0"/>
              </a:rPr>
              <a:t>in the nature of</a:t>
            </a:r>
          </a:p>
          <a:p>
            <a:pPr eaLnBrk="1" hangingPunct="1"/>
            <a:r>
              <a:rPr lang="en-US" dirty="0" smtClean="0">
                <a:cs typeface="Times New Roman" pitchFamily="18" charset="0"/>
              </a:rPr>
              <a:t>it has been estimated that</a:t>
            </a:r>
          </a:p>
          <a:p>
            <a:pPr eaLnBrk="1" hangingPunct="1"/>
            <a:r>
              <a:rPr lang="en-US" dirty="0" smtClean="0">
                <a:cs typeface="Times New Roman" pitchFamily="18" charset="0"/>
              </a:rPr>
              <a:t>it seems that</a:t>
            </a:r>
          </a:p>
          <a:p>
            <a:pPr eaLnBrk="1" hangingPunct="1"/>
            <a:r>
              <a:rPr lang="en-US" dirty="0" smtClean="0">
                <a:cs typeface="Times New Roman" pitchFamily="18" charset="0"/>
              </a:rPr>
              <a:t>the point I am trying to make</a:t>
            </a:r>
          </a:p>
          <a:p>
            <a:pPr eaLnBrk="1" hangingPunct="1"/>
            <a:r>
              <a:rPr lang="en-US" dirty="0" smtClean="0">
                <a:cs typeface="Times New Roman" pitchFamily="18" charset="0"/>
              </a:rPr>
              <a:t>what I mean to say is</a:t>
            </a:r>
          </a:p>
          <a:p>
            <a:pPr eaLnBrk="1" hangingPunct="1"/>
            <a:r>
              <a:rPr lang="en-US" dirty="0" smtClean="0">
                <a:cs typeface="Times New Roman" pitchFamily="18" charset="0"/>
              </a:rPr>
              <a:t>it may be argued that</a:t>
            </a:r>
          </a:p>
          <a:p>
            <a:pPr eaLnBrk="1" hangingPunct="1"/>
            <a:endParaRPr lang="en-US" dirty="0" smtClean="0"/>
          </a:p>
        </p:txBody>
      </p:sp>
      <p:sp>
        <p:nvSpPr>
          <p:cNvPr id="31746" name="Rectangle 2"/>
          <p:cNvSpPr>
            <a:spLocks noGrp="1" noChangeArrowheads="1"/>
          </p:cNvSpPr>
          <p:nvPr>
            <p:ph type="title"/>
          </p:nvPr>
        </p:nvSpPr>
        <p:spPr>
          <a:xfrm>
            <a:off x="506413" y="152400"/>
            <a:ext cx="8637587" cy="776288"/>
          </a:xfrm>
        </p:spPr>
        <p:txBody>
          <a:bodyPr>
            <a:normAutofit fontScale="90000"/>
          </a:bodyPr>
          <a:lstStyle/>
          <a:p>
            <a:pPr eaLnBrk="1" hangingPunct="1"/>
            <a:r>
              <a:rPr lang="en-US" dirty="0" smtClean="0"/>
              <a:t/>
            </a:r>
            <a:br>
              <a:rPr lang="en-US" dirty="0" smtClean="0"/>
            </a:br>
            <a:r>
              <a:rPr lang="en-US" dirty="0" smtClean="0"/>
              <a:t/>
            </a:r>
            <a:br>
              <a:rPr lang="en-US" dirty="0" smtClean="0"/>
            </a:br>
            <a:r>
              <a:rPr lang="en-US" sz="2800" dirty="0" smtClean="0"/>
              <a:t>Principles of Effective Writing</a:t>
            </a:r>
            <a:br>
              <a:rPr lang="en-US" sz="2800" dirty="0" smtClean="0"/>
            </a:br>
            <a:r>
              <a:rPr lang="en-US" u="sng" dirty="0" smtClean="0"/>
              <a:t>Dead weight phrases</a:t>
            </a:r>
          </a:p>
        </p:txBody>
      </p:sp>
    </p:spTree>
    <p:extLst>
      <p:ext uri="{BB962C8B-B14F-4D97-AF65-F5344CB8AC3E}">
        <p14:creationId xmlns:p14="http://schemas.microsoft.com/office/powerpoint/2010/main" val="237611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 calcmode="lin" valueType="num">
                                      <p:cBhvr additive="base">
                                        <p:cTn id="7" dur="500" fill="hold"/>
                                        <p:tgtEl>
                                          <p:spTgt spid="2447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4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4739">
                                            <p:txEl>
                                              <p:pRg st="1" end="1"/>
                                            </p:txEl>
                                          </p:spTgt>
                                        </p:tgtEl>
                                        <p:attrNameLst>
                                          <p:attrName>style.visibility</p:attrName>
                                        </p:attrNameLst>
                                      </p:cBhvr>
                                      <p:to>
                                        <p:strVal val="visible"/>
                                      </p:to>
                                    </p:set>
                                    <p:anim calcmode="lin" valueType="num">
                                      <p:cBhvr additive="base">
                                        <p:cTn id="13" dur="500" fill="hold"/>
                                        <p:tgtEl>
                                          <p:spTgt spid="2447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4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4739">
                                            <p:txEl>
                                              <p:pRg st="2" end="2"/>
                                            </p:txEl>
                                          </p:spTgt>
                                        </p:tgtEl>
                                        <p:attrNameLst>
                                          <p:attrName>style.visibility</p:attrName>
                                        </p:attrNameLst>
                                      </p:cBhvr>
                                      <p:to>
                                        <p:strVal val="visible"/>
                                      </p:to>
                                    </p:set>
                                    <p:anim calcmode="lin" valueType="num">
                                      <p:cBhvr additive="base">
                                        <p:cTn id="19" dur="500" fill="hold"/>
                                        <p:tgtEl>
                                          <p:spTgt spid="2447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47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4739">
                                            <p:txEl>
                                              <p:pRg st="3" end="3"/>
                                            </p:txEl>
                                          </p:spTgt>
                                        </p:tgtEl>
                                        <p:attrNameLst>
                                          <p:attrName>style.visibility</p:attrName>
                                        </p:attrNameLst>
                                      </p:cBhvr>
                                      <p:to>
                                        <p:strVal val="visible"/>
                                      </p:to>
                                    </p:set>
                                    <p:anim calcmode="lin" valueType="num">
                                      <p:cBhvr additive="base">
                                        <p:cTn id="25" dur="500" fill="hold"/>
                                        <p:tgtEl>
                                          <p:spTgt spid="2447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47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4739">
                                            <p:txEl>
                                              <p:pRg st="4" end="4"/>
                                            </p:txEl>
                                          </p:spTgt>
                                        </p:tgtEl>
                                        <p:attrNameLst>
                                          <p:attrName>style.visibility</p:attrName>
                                        </p:attrNameLst>
                                      </p:cBhvr>
                                      <p:to>
                                        <p:strVal val="visible"/>
                                      </p:to>
                                    </p:set>
                                    <p:anim calcmode="lin" valueType="num">
                                      <p:cBhvr additive="base">
                                        <p:cTn id="31" dur="500" fill="hold"/>
                                        <p:tgtEl>
                                          <p:spTgt spid="2447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47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4739">
                                            <p:txEl>
                                              <p:pRg st="5" end="5"/>
                                            </p:txEl>
                                          </p:spTgt>
                                        </p:tgtEl>
                                        <p:attrNameLst>
                                          <p:attrName>style.visibility</p:attrName>
                                        </p:attrNameLst>
                                      </p:cBhvr>
                                      <p:to>
                                        <p:strVal val="visible"/>
                                      </p:to>
                                    </p:set>
                                    <p:anim calcmode="lin" valueType="num">
                                      <p:cBhvr additive="base">
                                        <p:cTn id="37" dur="500" fill="hold"/>
                                        <p:tgtEl>
                                          <p:spTgt spid="2447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47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44739">
                                            <p:txEl>
                                              <p:pRg st="6" end="6"/>
                                            </p:txEl>
                                          </p:spTgt>
                                        </p:tgtEl>
                                        <p:attrNameLst>
                                          <p:attrName>style.visibility</p:attrName>
                                        </p:attrNameLst>
                                      </p:cBhvr>
                                      <p:to>
                                        <p:strVal val="visible"/>
                                      </p:to>
                                    </p:set>
                                    <p:anim calcmode="lin" valueType="num">
                                      <p:cBhvr additive="base">
                                        <p:cTn id="43" dur="500" fill="hold"/>
                                        <p:tgtEl>
                                          <p:spTgt spid="2447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473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1" name="Rectangle 3"/>
          <p:cNvSpPr>
            <a:spLocks noGrp="1" noChangeArrowheads="1"/>
          </p:cNvSpPr>
          <p:nvPr>
            <p:ph idx="1"/>
          </p:nvPr>
        </p:nvSpPr>
        <p:spPr/>
        <p:txBody>
          <a:bodyPr>
            <a:normAutofit/>
          </a:bodyPr>
          <a:lstStyle/>
          <a:p>
            <a:pPr eaLnBrk="1" hangingPunct="1"/>
            <a:r>
              <a:rPr lang="en-US" smtClean="0">
                <a:cs typeface="Times New Roman" pitchFamily="18" charset="0"/>
              </a:rPr>
              <a:t>for the most part</a:t>
            </a:r>
          </a:p>
          <a:p>
            <a:pPr eaLnBrk="1" hangingPunct="1"/>
            <a:r>
              <a:rPr lang="en-US" smtClean="0">
                <a:cs typeface="Times New Roman" pitchFamily="18" charset="0"/>
              </a:rPr>
              <a:t>for the purpose of</a:t>
            </a:r>
          </a:p>
          <a:p>
            <a:pPr eaLnBrk="1" hangingPunct="1"/>
            <a:r>
              <a:rPr lang="en-US" smtClean="0">
                <a:cs typeface="Times New Roman" pitchFamily="18" charset="0"/>
              </a:rPr>
              <a:t>in a manner of speaking</a:t>
            </a:r>
          </a:p>
          <a:p>
            <a:pPr eaLnBrk="1" hangingPunct="1"/>
            <a:r>
              <a:rPr lang="en-US" smtClean="0">
                <a:cs typeface="Times New Roman" pitchFamily="18" charset="0"/>
              </a:rPr>
              <a:t>in a very real sense</a:t>
            </a:r>
          </a:p>
          <a:p>
            <a:pPr eaLnBrk="1" hangingPunct="1"/>
            <a:r>
              <a:rPr lang="en-US" smtClean="0">
                <a:cs typeface="Times New Roman" pitchFamily="18" charset="0"/>
              </a:rPr>
              <a:t>in my opinion</a:t>
            </a:r>
          </a:p>
          <a:p>
            <a:pPr eaLnBrk="1" hangingPunct="1"/>
            <a:r>
              <a:rPr lang="en-US" smtClean="0">
                <a:cs typeface="Times New Roman" pitchFamily="18" charset="0"/>
              </a:rPr>
              <a:t>in the case of </a:t>
            </a:r>
          </a:p>
          <a:p>
            <a:pPr eaLnBrk="1" hangingPunct="1"/>
            <a:r>
              <a:rPr lang="en-US" smtClean="0">
                <a:cs typeface="Times New Roman" pitchFamily="18" charset="0"/>
              </a:rPr>
              <a:t>in the final analysis</a:t>
            </a:r>
          </a:p>
        </p:txBody>
      </p:sp>
      <p:sp>
        <p:nvSpPr>
          <p:cNvPr id="32770" name="Rectangle 2"/>
          <p:cNvSpPr>
            <a:spLocks noGrp="1" noChangeArrowheads="1"/>
          </p:cNvSpPr>
          <p:nvPr>
            <p:ph type="title"/>
          </p:nvPr>
        </p:nvSpPr>
        <p:spPr>
          <a:xfrm>
            <a:off x="506413" y="-1112838"/>
            <a:ext cx="8637587" cy="2955926"/>
          </a:xfrm>
        </p:spPr>
        <p:txBody>
          <a:bodyPr/>
          <a:lstStyle/>
          <a:p>
            <a:pPr eaLnBrk="1" hangingPunct="1"/>
            <a:r>
              <a:rPr lang="en-US" dirty="0" smtClean="0"/>
              <a:t/>
            </a:r>
            <a:br>
              <a:rPr lang="en-US" dirty="0" smtClean="0"/>
            </a:br>
            <a:r>
              <a:rPr lang="en-US" dirty="0" smtClean="0"/>
              <a:t/>
            </a:r>
            <a:br>
              <a:rPr lang="en-US" dirty="0" smtClean="0"/>
            </a:br>
            <a:r>
              <a:rPr lang="en-US" sz="2800" dirty="0" smtClean="0"/>
              <a:t>Principles of Effective Writing</a:t>
            </a:r>
            <a:br>
              <a:rPr lang="en-US" sz="2800" dirty="0" smtClean="0"/>
            </a:br>
            <a:r>
              <a:rPr lang="en-US" u="sng" dirty="0" smtClean="0"/>
              <a:t>Dead weight phrases</a:t>
            </a:r>
          </a:p>
        </p:txBody>
      </p:sp>
    </p:spTree>
    <p:extLst>
      <p:ext uri="{BB962C8B-B14F-4D97-AF65-F5344CB8AC3E}">
        <p14:creationId xmlns:p14="http://schemas.microsoft.com/office/powerpoint/2010/main" val="27940063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 calcmode="lin" valueType="num">
                                      <p:cBhvr additive="base">
                                        <p:cTn id="7" dur="500" fill="hold"/>
                                        <p:tgtEl>
                                          <p:spTgt spid="242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2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2691">
                                            <p:txEl>
                                              <p:pRg st="1" end="1"/>
                                            </p:txEl>
                                          </p:spTgt>
                                        </p:tgtEl>
                                        <p:attrNameLst>
                                          <p:attrName>style.visibility</p:attrName>
                                        </p:attrNameLst>
                                      </p:cBhvr>
                                      <p:to>
                                        <p:strVal val="visible"/>
                                      </p:to>
                                    </p:set>
                                    <p:anim calcmode="lin" valueType="num">
                                      <p:cBhvr additive="base">
                                        <p:cTn id="13" dur="500" fill="hold"/>
                                        <p:tgtEl>
                                          <p:spTgt spid="2426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2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2691">
                                            <p:txEl>
                                              <p:pRg st="2" end="2"/>
                                            </p:txEl>
                                          </p:spTgt>
                                        </p:tgtEl>
                                        <p:attrNameLst>
                                          <p:attrName>style.visibility</p:attrName>
                                        </p:attrNameLst>
                                      </p:cBhvr>
                                      <p:to>
                                        <p:strVal val="visible"/>
                                      </p:to>
                                    </p:set>
                                    <p:anim calcmode="lin" valueType="num">
                                      <p:cBhvr additive="base">
                                        <p:cTn id="19" dur="500" fill="hold"/>
                                        <p:tgtEl>
                                          <p:spTgt spid="2426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26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2691">
                                            <p:txEl>
                                              <p:pRg st="3" end="3"/>
                                            </p:txEl>
                                          </p:spTgt>
                                        </p:tgtEl>
                                        <p:attrNameLst>
                                          <p:attrName>style.visibility</p:attrName>
                                        </p:attrNameLst>
                                      </p:cBhvr>
                                      <p:to>
                                        <p:strVal val="visible"/>
                                      </p:to>
                                    </p:set>
                                    <p:anim calcmode="lin" valueType="num">
                                      <p:cBhvr additive="base">
                                        <p:cTn id="25" dur="500" fill="hold"/>
                                        <p:tgtEl>
                                          <p:spTgt spid="2426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26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2691">
                                            <p:txEl>
                                              <p:pRg st="4" end="4"/>
                                            </p:txEl>
                                          </p:spTgt>
                                        </p:tgtEl>
                                        <p:attrNameLst>
                                          <p:attrName>style.visibility</p:attrName>
                                        </p:attrNameLst>
                                      </p:cBhvr>
                                      <p:to>
                                        <p:strVal val="visible"/>
                                      </p:to>
                                    </p:set>
                                    <p:anim calcmode="lin" valueType="num">
                                      <p:cBhvr additive="base">
                                        <p:cTn id="31" dur="500" fill="hold"/>
                                        <p:tgtEl>
                                          <p:spTgt spid="2426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26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2691">
                                            <p:txEl>
                                              <p:pRg st="5" end="5"/>
                                            </p:txEl>
                                          </p:spTgt>
                                        </p:tgtEl>
                                        <p:attrNameLst>
                                          <p:attrName>style.visibility</p:attrName>
                                        </p:attrNameLst>
                                      </p:cBhvr>
                                      <p:to>
                                        <p:strVal val="visible"/>
                                      </p:to>
                                    </p:set>
                                    <p:anim calcmode="lin" valueType="num">
                                      <p:cBhvr additive="base">
                                        <p:cTn id="37" dur="500" fill="hold"/>
                                        <p:tgtEl>
                                          <p:spTgt spid="2426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26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42691">
                                            <p:txEl>
                                              <p:pRg st="6" end="6"/>
                                            </p:txEl>
                                          </p:spTgt>
                                        </p:tgtEl>
                                        <p:attrNameLst>
                                          <p:attrName>style.visibility</p:attrName>
                                        </p:attrNameLst>
                                      </p:cBhvr>
                                      <p:to>
                                        <p:strVal val="visible"/>
                                      </p:to>
                                    </p:set>
                                    <p:anim calcmode="lin" valueType="num">
                                      <p:cBhvr additive="base">
                                        <p:cTn id="43" dur="500" fill="hold"/>
                                        <p:tgtEl>
                                          <p:spTgt spid="2426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26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2051"/>
          <p:cNvSpPr>
            <a:spLocks noGrp="1" noChangeArrowheads="1"/>
          </p:cNvSpPr>
          <p:nvPr>
            <p:ph idx="1"/>
          </p:nvPr>
        </p:nvSpPr>
        <p:spPr>
          <a:xfrm>
            <a:off x="381000" y="2590800"/>
            <a:ext cx="8208963" cy="4114800"/>
          </a:xfrm>
        </p:spPr>
        <p:txBody>
          <a:bodyPr>
            <a:normAutofit/>
          </a:bodyPr>
          <a:lstStyle/>
          <a:p>
            <a:pPr eaLnBrk="1" hangingPunct="1"/>
            <a:r>
              <a:rPr lang="en-US" dirty="0" smtClean="0">
                <a:cs typeface="Arial" charset="0"/>
              </a:rPr>
              <a:t>All three of the 			the three</a:t>
            </a:r>
          </a:p>
          <a:p>
            <a:pPr eaLnBrk="1" hangingPunct="1"/>
            <a:r>
              <a:rPr lang="en-US" dirty="0" smtClean="0">
                <a:cs typeface="Arial" charset="0"/>
              </a:rPr>
              <a:t>Fewer in number			fewer</a:t>
            </a:r>
          </a:p>
          <a:p>
            <a:pPr eaLnBrk="1" hangingPunct="1"/>
            <a:r>
              <a:rPr lang="en-US" dirty="0" smtClean="0">
                <a:cs typeface="Arial" charset="0"/>
              </a:rPr>
              <a:t>Give rise to			cause</a:t>
            </a:r>
          </a:p>
          <a:p>
            <a:pPr eaLnBrk="1" hangingPunct="1"/>
            <a:r>
              <a:rPr lang="en-US" dirty="0" smtClean="0">
                <a:cs typeface="Arial" charset="0"/>
              </a:rPr>
              <a:t>In all cases				always</a:t>
            </a:r>
          </a:p>
          <a:p>
            <a:pPr eaLnBrk="1" hangingPunct="1"/>
            <a:r>
              <a:rPr lang="en-US" dirty="0" smtClean="0">
                <a:cs typeface="Arial" charset="0"/>
              </a:rPr>
              <a:t>In a position to			can</a:t>
            </a:r>
          </a:p>
          <a:p>
            <a:pPr eaLnBrk="1" hangingPunct="1"/>
            <a:r>
              <a:rPr lang="en-US" dirty="0" smtClean="0">
                <a:cs typeface="Arial" charset="0"/>
              </a:rPr>
              <a:t>In close proximity to		near</a:t>
            </a:r>
          </a:p>
          <a:p>
            <a:pPr eaLnBrk="1" hangingPunct="1"/>
            <a:r>
              <a:rPr lang="en-US" dirty="0" smtClean="0">
                <a:cs typeface="Arial" charset="0"/>
              </a:rPr>
              <a:t>In order to				to</a:t>
            </a:r>
          </a:p>
          <a:p>
            <a:pPr eaLnBrk="1" hangingPunct="1"/>
            <a:endParaRPr lang="en-US" dirty="0" smtClean="0">
              <a:cs typeface="Arial" charset="0"/>
            </a:endParaRPr>
          </a:p>
        </p:txBody>
      </p:sp>
      <p:sp>
        <p:nvSpPr>
          <p:cNvPr id="33794" name="Rectangle 2050"/>
          <p:cNvSpPr>
            <a:spLocks noGrp="1" noChangeArrowheads="1"/>
          </p:cNvSpPr>
          <p:nvPr>
            <p:ph type="title"/>
          </p:nvPr>
        </p:nvSpPr>
        <p:spPr/>
        <p:txBody>
          <a:bodyPr/>
          <a:lstStyle/>
          <a:p>
            <a:pPr eaLnBrk="1" hangingPunct="1"/>
            <a:r>
              <a:rPr lang="en-US" smtClean="0"/>
              <a:t>Principles of Effective Writing</a:t>
            </a:r>
          </a:p>
        </p:txBody>
      </p:sp>
      <p:sp>
        <p:nvSpPr>
          <p:cNvPr id="313348" name="Rectangle 2052"/>
          <p:cNvSpPr>
            <a:spLocks noChangeArrowheads="1"/>
          </p:cNvSpPr>
          <p:nvPr/>
        </p:nvSpPr>
        <p:spPr bwMode="auto">
          <a:xfrm>
            <a:off x="533400" y="2103438"/>
            <a:ext cx="7327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rgbClr val="CCFF33"/>
              </a:buClr>
              <a:buSzPct val="70000"/>
              <a:buFont typeface="Wingdings" pitchFamily="2" charset="2"/>
              <a:buNone/>
            </a:pPr>
            <a:r>
              <a:rPr lang="en-US" sz="3200" u="sng" dirty="0">
                <a:latin typeface="Arial" charset="0"/>
                <a:cs typeface="Arial" charset="0"/>
              </a:rPr>
              <a:t>Clunky phrase</a:t>
            </a:r>
            <a:r>
              <a:rPr lang="en-US" sz="3200" dirty="0">
                <a:latin typeface="Arial" charset="0"/>
                <a:cs typeface="Arial" charset="0"/>
              </a:rPr>
              <a:t>			      </a:t>
            </a:r>
            <a:r>
              <a:rPr lang="en-US" sz="3200" u="sng" dirty="0">
                <a:latin typeface="Arial" charset="0"/>
                <a:cs typeface="Arial" charset="0"/>
              </a:rPr>
              <a:t>Equivalent</a:t>
            </a:r>
          </a:p>
        </p:txBody>
      </p:sp>
    </p:spTree>
    <p:extLst>
      <p:ext uri="{BB962C8B-B14F-4D97-AF65-F5344CB8AC3E}">
        <p14:creationId xmlns:p14="http://schemas.microsoft.com/office/powerpoint/2010/main" val="18730197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3348"/>
                                        </p:tgtEl>
                                        <p:attrNameLst>
                                          <p:attrName>style.visibility</p:attrName>
                                        </p:attrNameLst>
                                      </p:cBhvr>
                                      <p:to>
                                        <p:strVal val="visible"/>
                                      </p:to>
                                    </p:set>
                                    <p:anim calcmode="lin" valueType="num">
                                      <p:cBhvr additive="base">
                                        <p:cTn id="7" dur="500" fill="hold"/>
                                        <p:tgtEl>
                                          <p:spTgt spid="313348"/>
                                        </p:tgtEl>
                                        <p:attrNameLst>
                                          <p:attrName>ppt_x</p:attrName>
                                        </p:attrNameLst>
                                      </p:cBhvr>
                                      <p:tavLst>
                                        <p:tav tm="0">
                                          <p:val>
                                            <p:strVal val="0-#ppt_w/2"/>
                                          </p:val>
                                        </p:tav>
                                        <p:tav tm="100000">
                                          <p:val>
                                            <p:strVal val="#ppt_x"/>
                                          </p:val>
                                        </p:tav>
                                      </p:tavLst>
                                    </p:anim>
                                    <p:anim calcmode="lin" valueType="num">
                                      <p:cBhvr additive="base">
                                        <p:cTn id="8" dur="500" fill="hold"/>
                                        <p:tgtEl>
                                          <p:spTgt spid="3133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3347">
                                            <p:txEl>
                                              <p:pRg st="0" end="0"/>
                                            </p:txEl>
                                          </p:spTgt>
                                        </p:tgtEl>
                                        <p:attrNameLst>
                                          <p:attrName>style.visibility</p:attrName>
                                        </p:attrNameLst>
                                      </p:cBhvr>
                                      <p:to>
                                        <p:strVal val="visible"/>
                                      </p:to>
                                    </p:set>
                                    <p:anim calcmode="lin" valueType="num">
                                      <p:cBhvr additive="base">
                                        <p:cTn id="13" dur="500" fill="hold"/>
                                        <p:tgtEl>
                                          <p:spTgt spid="313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33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0" end="0"/>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3347">
                                            <p:txEl>
                                              <p:pRg st="1" end="1"/>
                                            </p:txEl>
                                          </p:spTgt>
                                        </p:tgtEl>
                                        <p:attrNameLst>
                                          <p:attrName>style.visibility</p:attrName>
                                        </p:attrNameLst>
                                      </p:cBhvr>
                                      <p:to>
                                        <p:strVal val="visible"/>
                                      </p:to>
                                    </p:set>
                                    <p:anim calcmode="lin" valueType="num">
                                      <p:cBhvr additive="base">
                                        <p:cTn id="19" dur="500" fill="hold"/>
                                        <p:tgtEl>
                                          <p:spTgt spid="3133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33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1" end="1"/>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3347">
                                            <p:txEl>
                                              <p:pRg st="2" end="2"/>
                                            </p:txEl>
                                          </p:spTgt>
                                        </p:tgtEl>
                                        <p:attrNameLst>
                                          <p:attrName>style.visibility</p:attrName>
                                        </p:attrNameLst>
                                      </p:cBhvr>
                                      <p:to>
                                        <p:strVal val="visible"/>
                                      </p:to>
                                    </p:set>
                                    <p:anim calcmode="lin" valueType="num">
                                      <p:cBhvr additive="base">
                                        <p:cTn id="25" dur="500" fill="hold"/>
                                        <p:tgtEl>
                                          <p:spTgt spid="3133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33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2" end="2"/>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3347">
                                            <p:txEl>
                                              <p:pRg st="3" end="3"/>
                                            </p:txEl>
                                          </p:spTgt>
                                        </p:tgtEl>
                                        <p:attrNameLst>
                                          <p:attrName>style.visibility</p:attrName>
                                        </p:attrNameLst>
                                      </p:cBhvr>
                                      <p:to>
                                        <p:strVal val="visible"/>
                                      </p:to>
                                    </p:set>
                                    <p:anim calcmode="lin" valueType="num">
                                      <p:cBhvr additive="base">
                                        <p:cTn id="31" dur="500" fill="hold"/>
                                        <p:tgtEl>
                                          <p:spTgt spid="31334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33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3" end="3"/>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3347">
                                            <p:txEl>
                                              <p:pRg st="4" end="4"/>
                                            </p:txEl>
                                          </p:spTgt>
                                        </p:tgtEl>
                                        <p:attrNameLst>
                                          <p:attrName>style.visibility</p:attrName>
                                        </p:attrNameLst>
                                      </p:cBhvr>
                                      <p:to>
                                        <p:strVal val="visible"/>
                                      </p:to>
                                    </p:set>
                                    <p:anim calcmode="lin" valueType="num">
                                      <p:cBhvr additive="base">
                                        <p:cTn id="37" dur="500" fill="hold"/>
                                        <p:tgtEl>
                                          <p:spTgt spid="31334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1334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4" end="4"/>
                                            </p:txEl>
                                          </p:spTgt>
                                        </p:tgtEl>
                                        <p:attrNameLst>
                                          <p:attrName>ppt_c</p:attrName>
                                        </p:attrNameLst>
                                      </p:cBhvr>
                                      <p:to>
                                        <a:schemeClr val="bg1"/>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13347">
                                            <p:txEl>
                                              <p:pRg st="5" end="5"/>
                                            </p:txEl>
                                          </p:spTgt>
                                        </p:tgtEl>
                                        <p:attrNameLst>
                                          <p:attrName>style.visibility</p:attrName>
                                        </p:attrNameLst>
                                      </p:cBhvr>
                                      <p:to>
                                        <p:strVal val="visible"/>
                                      </p:to>
                                    </p:set>
                                    <p:anim calcmode="lin" valueType="num">
                                      <p:cBhvr additive="base">
                                        <p:cTn id="43" dur="500" fill="hold"/>
                                        <p:tgtEl>
                                          <p:spTgt spid="31334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1334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5" end="5"/>
                                            </p:txEl>
                                          </p:spTgt>
                                        </p:tgtEl>
                                        <p:attrNameLst>
                                          <p:attrName>ppt_c</p:attrName>
                                        </p:attrNameLst>
                                      </p:cBhvr>
                                      <p:to>
                                        <a:schemeClr val="bg1"/>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13347">
                                            <p:txEl>
                                              <p:pRg st="6" end="6"/>
                                            </p:txEl>
                                          </p:spTgt>
                                        </p:tgtEl>
                                        <p:attrNameLst>
                                          <p:attrName>style.visibility</p:attrName>
                                        </p:attrNameLst>
                                      </p:cBhvr>
                                      <p:to>
                                        <p:strVal val="visible"/>
                                      </p:to>
                                    </p:set>
                                    <p:anim calcmode="lin" valueType="num">
                                      <p:cBhvr additive="base">
                                        <p:cTn id="49" dur="500" fill="hold"/>
                                        <p:tgtEl>
                                          <p:spTgt spid="313347">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1334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3347">
                                            <p:txEl>
                                              <p:pRg st="6" end="6"/>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bldLvl="3" autoUpdateAnimBg="0"/>
      <p:bldP spid="31334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7" name="Rectangle 3"/>
          <p:cNvSpPr>
            <a:spLocks noGrp="1" noChangeArrowheads="1"/>
          </p:cNvSpPr>
          <p:nvPr>
            <p:ph idx="1"/>
          </p:nvPr>
        </p:nvSpPr>
        <p:spPr>
          <a:xfrm>
            <a:off x="381000" y="2590800"/>
            <a:ext cx="8208963" cy="4114800"/>
          </a:xfrm>
        </p:spPr>
        <p:txBody>
          <a:bodyPr/>
          <a:lstStyle/>
          <a:p>
            <a:pPr eaLnBrk="1" hangingPunct="1"/>
            <a:r>
              <a:rPr lang="en-US" dirty="0" smtClean="0">
                <a:cs typeface="Arial" charset="0"/>
              </a:rPr>
              <a:t>A majority of				most</a:t>
            </a:r>
          </a:p>
          <a:p>
            <a:pPr eaLnBrk="1" hangingPunct="1"/>
            <a:r>
              <a:rPr lang="en-US" dirty="0" smtClean="0">
                <a:cs typeface="Arial" charset="0"/>
              </a:rPr>
              <a:t>A number of 				many</a:t>
            </a:r>
          </a:p>
          <a:p>
            <a:pPr eaLnBrk="1" hangingPunct="1"/>
            <a:r>
              <a:rPr lang="en-US" dirty="0" smtClean="0">
                <a:cs typeface="Arial" charset="0"/>
              </a:rPr>
              <a:t>Are of the same opinion	                         agree</a:t>
            </a:r>
          </a:p>
          <a:p>
            <a:pPr eaLnBrk="1" hangingPunct="1"/>
            <a:r>
              <a:rPr lang="en-US" dirty="0" smtClean="0">
                <a:cs typeface="Arial" charset="0"/>
              </a:rPr>
              <a:t>At the present moment		             now</a:t>
            </a:r>
          </a:p>
          <a:p>
            <a:pPr eaLnBrk="1" hangingPunct="1"/>
            <a:r>
              <a:rPr lang="en-US" dirty="0" smtClean="0">
                <a:cs typeface="Arial" charset="0"/>
              </a:rPr>
              <a:t>Less frequently occurring 	              rare</a:t>
            </a:r>
          </a:p>
        </p:txBody>
      </p:sp>
      <p:sp>
        <p:nvSpPr>
          <p:cNvPr id="34818" name="Rectangle 2"/>
          <p:cNvSpPr>
            <a:spLocks noGrp="1" noChangeArrowheads="1"/>
          </p:cNvSpPr>
          <p:nvPr>
            <p:ph type="title"/>
          </p:nvPr>
        </p:nvSpPr>
        <p:spPr/>
        <p:txBody>
          <a:bodyPr/>
          <a:lstStyle/>
          <a:p>
            <a:pPr eaLnBrk="1" hangingPunct="1"/>
            <a:r>
              <a:rPr lang="en-US" smtClean="0"/>
              <a:t>Principles of Effective Writing</a:t>
            </a:r>
          </a:p>
        </p:txBody>
      </p:sp>
      <p:sp>
        <p:nvSpPr>
          <p:cNvPr id="180228" name="Rectangle 4"/>
          <p:cNvSpPr>
            <a:spLocks noChangeArrowheads="1"/>
          </p:cNvSpPr>
          <p:nvPr/>
        </p:nvSpPr>
        <p:spPr bwMode="auto">
          <a:xfrm>
            <a:off x="533400" y="2103438"/>
            <a:ext cx="7327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rgbClr val="CCFF33"/>
              </a:buClr>
              <a:buSzPct val="70000"/>
              <a:buFont typeface="Wingdings" pitchFamily="2" charset="2"/>
              <a:buNone/>
            </a:pPr>
            <a:r>
              <a:rPr lang="en-US" sz="3200" u="sng" dirty="0">
                <a:latin typeface="Arial" charset="0"/>
                <a:cs typeface="Arial" charset="0"/>
              </a:rPr>
              <a:t>Clunky phrase</a:t>
            </a:r>
            <a:r>
              <a:rPr lang="en-US" sz="3200" dirty="0">
                <a:latin typeface="Arial" charset="0"/>
                <a:cs typeface="Arial" charset="0"/>
              </a:rPr>
              <a:t>			      </a:t>
            </a:r>
            <a:r>
              <a:rPr lang="en-US" sz="3200" u="sng" dirty="0">
                <a:latin typeface="Arial" charset="0"/>
                <a:cs typeface="Arial" charset="0"/>
              </a:rPr>
              <a:t>Equivalent</a:t>
            </a:r>
          </a:p>
        </p:txBody>
      </p:sp>
    </p:spTree>
    <p:extLst>
      <p:ext uri="{BB962C8B-B14F-4D97-AF65-F5344CB8AC3E}">
        <p14:creationId xmlns:p14="http://schemas.microsoft.com/office/powerpoint/2010/main" val="15262535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 calcmode="lin" valueType="num">
                                      <p:cBhvr additive="base">
                                        <p:cTn id="7" dur="500" fill="hold"/>
                                        <p:tgtEl>
                                          <p:spTgt spid="180228"/>
                                        </p:tgtEl>
                                        <p:attrNameLst>
                                          <p:attrName>ppt_x</p:attrName>
                                        </p:attrNameLst>
                                      </p:cBhvr>
                                      <p:tavLst>
                                        <p:tav tm="0">
                                          <p:val>
                                            <p:strVal val="0-#ppt_w/2"/>
                                          </p:val>
                                        </p:tav>
                                        <p:tav tm="100000">
                                          <p:val>
                                            <p:strVal val="#ppt_x"/>
                                          </p:val>
                                        </p:tav>
                                      </p:tavLst>
                                    </p:anim>
                                    <p:anim calcmode="lin" valueType="num">
                                      <p:cBhvr additive="base">
                                        <p:cTn id="8" dur="500" fill="hold"/>
                                        <p:tgtEl>
                                          <p:spTgt spid="1802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0227">
                                            <p:txEl>
                                              <p:pRg st="0" end="0"/>
                                            </p:txEl>
                                          </p:spTgt>
                                        </p:tgtEl>
                                        <p:attrNameLst>
                                          <p:attrName>style.visibility</p:attrName>
                                        </p:attrNameLst>
                                      </p:cBhvr>
                                      <p:to>
                                        <p:strVal val="visible"/>
                                      </p:to>
                                    </p:set>
                                    <p:anim calcmode="lin" valueType="num">
                                      <p:cBhvr additive="base">
                                        <p:cTn id="13" dur="500" fill="hold"/>
                                        <p:tgtEl>
                                          <p:spTgt spid="1802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02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0227">
                                            <p:txEl>
                                              <p:pRg st="0" end="0"/>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0227">
                                            <p:txEl>
                                              <p:pRg st="1" end="1"/>
                                            </p:txEl>
                                          </p:spTgt>
                                        </p:tgtEl>
                                        <p:attrNameLst>
                                          <p:attrName>style.visibility</p:attrName>
                                        </p:attrNameLst>
                                      </p:cBhvr>
                                      <p:to>
                                        <p:strVal val="visible"/>
                                      </p:to>
                                    </p:set>
                                    <p:anim calcmode="lin" valueType="num">
                                      <p:cBhvr additive="base">
                                        <p:cTn id="19" dur="500" fill="hold"/>
                                        <p:tgtEl>
                                          <p:spTgt spid="1802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02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0227">
                                            <p:txEl>
                                              <p:pRg st="1" end="1"/>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0227">
                                            <p:txEl>
                                              <p:pRg st="2" end="2"/>
                                            </p:txEl>
                                          </p:spTgt>
                                        </p:tgtEl>
                                        <p:attrNameLst>
                                          <p:attrName>style.visibility</p:attrName>
                                        </p:attrNameLst>
                                      </p:cBhvr>
                                      <p:to>
                                        <p:strVal val="visible"/>
                                      </p:to>
                                    </p:set>
                                    <p:anim calcmode="lin" valueType="num">
                                      <p:cBhvr additive="base">
                                        <p:cTn id="25" dur="500" fill="hold"/>
                                        <p:tgtEl>
                                          <p:spTgt spid="18022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02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0227">
                                            <p:txEl>
                                              <p:pRg st="2" end="2"/>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0227">
                                            <p:txEl>
                                              <p:pRg st="3" end="3"/>
                                            </p:txEl>
                                          </p:spTgt>
                                        </p:tgtEl>
                                        <p:attrNameLst>
                                          <p:attrName>style.visibility</p:attrName>
                                        </p:attrNameLst>
                                      </p:cBhvr>
                                      <p:to>
                                        <p:strVal val="visible"/>
                                      </p:to>
                                    </p:set>
                                    <p:anim calcmode="lin" valueType="num">
                                      <p:cBhvr additive="base">
                                        <p:cTn id="31" dur="500" fill="hold"/>
                                        <p:tgtEl>
                                          <p:spTgt spid="1802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02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0227">
                                            <p:txEl>
                                              <p:pRg st="3" end="3"/>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0227">
                                            <p:txEl>
                                              <p:pRg st="4" end="4"/>
                                            </p:txEl>
                                          </p:spTgt>
                                        </p:tgtEl>
                                        <p:attrNameLst>
                                          <p:attrName>style.visibility</p:attrName>
                                        </p:attrNameLst>
                                      </p:cBhvr>
                                      <p:to>
                                        <p:strVal val="visible"/>
                                      </p:to>
                                    </p:set>
                                    <p:anim calcmode="lin" valueType="num">
                                      <p:cBhvr additive="base">
                                        <p:cTn id="37" dur="500" fill="hold"/>
                                        <p:tgtEl>
                                          <p:spTgt spid="18022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02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0227">
                                            <p:txEl>
                                              <p:pRg st="4" end="4"/>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P spid="18022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609600" y="3124200"/>
            <a:ext cx="8208963" cy="3048000"/>
          </a:xfrm>
        </p:spPr>
        <p:txBody>
          <a:bodyPr/>
          <a:lstStyle/>
          <a:p>
            <a:pPr eaLnBrk="1" hangingPunct="1"/>
            <a:r>
              <a:rPr lang="en-US" dirty="0" smtClean="0"/>
              <a:t>With the possible exception of 	            except</a:t>
            </a:r>
          </a:p>
          <a:p>
            <a:pPr eaLnBrk="1" hangingPunct="1"/>
            <a:r>
              <a:rPr lang="en-US" dirty="0" smtClean="0"/>
              <a:t>Due to the fact that 			because</a:t>
            </a:r>
          </a:p>
          <a:p>
            <a:pPr eaLnBrk="1" hangingPunct="1"/>
            <a:r>
              <a:rPr lang="en-US" dirty="0" smtClean="0"/>
              <a:t>For the purpose of 			for</a:t>
            </a:r>
          </a:p>
        </p:txBody>
      </p:sp>
      <p:sp>
        <p:nvSpPr>
          <p:cNvPr id="35842" name="Rectangle 2"/>
          <p:cNvSpPr>
            <a:spLocks noGrp="1" noChangeArrowheads="1"/>
          </p:cNvSpPr>
          <p:nvPr>
            <p:ph type="title"/>
          </p:nvPr>
        </p:nvSpPr>
        <p:spPr/>
        <p:txBody>
          <a:bodyPr/>
          <a:lstStyle/>
          <a:p>
            <a:pPr eaLnBrk="1" hangingPunct="1"/>
            <a:r>
              <a:rPr lang="en-US" smtClean="0"/>
              <a:t>Principles of Effective Writing</a:t>
            </a:r>
          </a:p>
        </p:txBody>
      </p:sp>
      <p:sp>
        <p:nvSpPr>
          <p:cNvPr id="73732" name="Rectangle 4"/>
          <p:cNvSpPr>
            <a:spLocks noChangeArrowheads="1"/>
          </p:cNvSpPr>
          <p:nvPr/>
        </p:nvSpPr>
        <p:spPr bwMode="auto">
          <a:xfrm>
            <a:off x="533400" y="2362200"/>
            <a:ext cx="7551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rgbClr val="CCFF33"/>
              </a:buClr>
              <a:buSzPct val="70000"/>
              <a:buFont typeface="Wingdings" pitchFamily="2" charset="2"/>
              <a:buNone/>
            </a:pPr>
            <a:r>
              <a:rPr lang="en-US" sz="2800" u="sng" dirty="0">
                <a:latin typeface="Arial" charset="0"/>
              </a:rPr>
              <a:t>Beware of</a:t>
            </a:r>
            <a:r>
              <a:rPr lang="en-US" sz="2800" dirty="0">
                <a:latin typeface="Arial" charset="0"/>
              </a:rPr>
              <a:t>					</a:t>
            </a:r>
            <a:r>
              <a:rPr lang="en-US" sz="2800" u="sng" dirty="0">
                <a:latin typeface="Arial" charset="0"/>
              </a:rPr>
              <a:t>Use instead</a:t>
            </a:r>
          </a:p>
        </p:txBody>
      </p:sp>
    </p:spTree>
    <p:extLst>
      <p:ext uri="{BB962C8B-B14F-4D97-AF65-F5344CB8AC3E}">
        <p14:creationId xmlns:p14="http://schemas.microsoft.com/office/powerpoint/2010/main" val="29674947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 calcmode="lin" valueType="num">
                                      <p:cBhvr additive="base">
                                        <p:cTn id="7" dur="500" fill="hold"/>
                                        <p:tgtEl>
                                          <p:spTgt spid="73732"/>
                                        </p:tgtEl>
                                        <p:attrNameLst>
                                          <p:attrName>ppt_x</p:attrName>
                                        </p:attrNameLst>
                                      </p:cBhvr>
                                      <p:tavLst>
                                        <p:tav tm="0">
                                          <p:val>
                                            <p:strVal val="0-#ppt_w/2"/>
                                          </p:val>
                                        </p:tav>
                                        <p:tav tm="100000">
                                          <p:val>
                                            <p:strVal val="#ppt_x"/>
                                          </p:val>
                                        </p:tav>
                                      </p:tavLst>
                                    </p:anim>
                                    <p:anim calcmode="lin" valueType="num">
                                      <p:cBhvr additive="base">
                                        <p:cTn id="8" dur="500" fill="hold"/>
                                        <p:tgtEl>
                                          <p:spTgt spid="737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0" end="0"/>
                                            </p:txEl>
                                          </p:spTgt>
                                        </p:tgtEl>
                                        <p:attrNameLst>
                                          <p:attrName>style.visibility</p:attrName>
                                        </p:attrNameLst>
                                      </p:cBhvr>
                                      <p:to>
                                        <p:strVal val="visible"/>
                                      </p:to>
                                    </p:set>
                                    <p:anim calcmode="lin" valueType="num">
                                      <p:cBhvr additive="base">
                                        <p:cTn id="13"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3731">
                                            <p:txEl>
                                              <p:pRg st="0" end="0"/>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 calcmode="lin" valueType="num">
                                      <p:cBhvr additive="base">
                                        <p:cTn id="19"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3731">
                                            <p:txEl>
                                              <p:pRg st="1" end="1"/>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 calcmode="lin" valueType="num">
                                      <p:cBhvr additive="base">
                                        <p:cTn id="25"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3731">
                                            <p:txEl>
                                              <p:pRg st="2" end="2"/>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P spid="7373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a:xfrm>
            <a:off x="365760" y="2133600"/>
            <a:ext cx="8625840" cy="4191000"/>
          </a:xfrm>
        </p:spPr>
        <p:txBody>
          <a:bodyPr>
            <a:normAutofit fontScale="92500"/>
          </a:bodyPr>
          <a:lstStyle/>
          <a:p>
            <a:pPr lvl="4" eaLnBrk="1" hangingPunct="1">
              <a:buFont typeface="Wingdings" pitchFamily="2" charset="2"/>
              <a:buNone/>
            </a:pPr>
            <a:r>
              <a:rPr lang="en-US" sz="2400" b="1" u="sng" dirty="0" smtClean="0"/>
              <a:t>Wordy</a:t>
            </a:r>
            <a:r>
              <a:rPr lang="en-US" sz="2400" b="1" dirty="0" smtClean="0"/>
              <a:t>					</a:t>
            </a:r>
            <a:r>
              <a:rPr lang="en-US" sz="2400" b="1" u="sng" dirty="0" smtClean="0"/>
              <a:t>Pointed</a:t>
            </a:r>
            <a:endParaRPr lang="en-US" sz="2400" b="1" dirty="0" smtClean="0"/>
          </a:p>
          <a:p>
            <a:pPr lvl="4" eaLnBrk="1" hangingPunct="1">
              <a:buFont typeface="Wingdings" pitchFamily="2" charset="2"/>
              <a:buNone/>
            </a:pPr>
            <a:r>
              <a:rPr lang="en-US" sz="2400" b="1" dirty="0" smtClean="0"/>
              <a:t>in spite of the fact that			</a:t>
            </a:r>
            <a:r>
              <a:rPr lang="en-US" sz="2400" b="1" dirty="0" smtClean="0">
                <a:solidFill>
                  <a:srgbClr val="0070C0"/>
                </a:solidFill>
              </a:rPr>
              <a:t>although</a:t>
            </a:r>
          </a:p>
          <a:p>
            <a:pPr lvl="4" eaLnBrk="1" hangingPunct="1">
              <a:buFont typeface="Wingdings" pitchFamily="2" charset="2"/>
              <a:buNone/>
            </a:pPr>
            <a:r>
              <a:rPr lang="en-US" sz="2400" b="1" dirty="0" smtClean="0"/>
              <a:t>in the event that				</a:t>
            </a:r>
            <a:r>
              <a:rPr lang="en-US" sz="2400" b="1" dirty="0" smtClean="0">
                <a:solidFill>
                  <a:srgbClr val="0070C0"/>
                </a:solidFill>
              </a:rPr>
              <a:t>if</a:t>
            </a:r>
          </a:p>
          <a:p>
            <a:pPr lvl="4" eaLnBrk="1" hangingPunct="1">
              <a:buFont typeface="Wingdings" pitchFamily="2" charset="2"/>
              <a:buNone/>
            </a:pPr>
            <a:r>
              <a:rPr lang="en-US" sz="2400" b="1" dirty="0" smtClean="0"/>
              <a:t>new innovations				</a:t>
            </a:r>
            <a:r>
              <a:rPr lang="en-US" sz="2400" b="1" dirty="0" smtClean="0">
                <a:solidFill>
                  <a:srgbClr val="0070C0"/>
                </a:solidFill>
              </a:rPr>
              <a:t>innovations</a:t>
            </a:r>
          </a:p>
          <a:p>
            <a:pPr lvl="4" eaLnBrk="1" hangingPunct="1">
              <a:buFont typeface="Wingdings" pitchFamily="2" charset="2"/>
              <a:buNone/>
            </a:pPr>
            <a:r>
              <a:rPr lang="en-US" sz="2400" b="1" dirty="0" smtClean="0"/>
              <a:t>one and the same			</a:t>
            </a:r>
            <a:r>
              <a:rPr lang="en-US" sz="2400" b="1" dirty="0" smtClean="0">
                <a:solidFill>
                  <a:srgbClr val="0070C0"/>
                </a:solidFill>
              </a:rPr>
              <a:t>the same</a:t>
            </a:r>
          </a:p>
          <a:p>
            <a:pPr lvl="4" eaLnBrk="1" hangingPunct="1">
              <a:buFont typeface="Wingdings" pitchFamily="2" charset="2"/>
              <a:buNone/>
            </a:pPr>
            <a:r>
              <a:rPr lang="en-US" sz="2400" b="1" dirty="0" smtClean="0"/>
              <a:t>period of four days			</a:t>
            </a:r>
            <a:r>
              <a:rPr lang="en-US" sz="2400" b="1" dirty="0" smtClean="0">
                <a:solidFill>
                  <a:srgbClr val="0070C0"/>
                </a:solidFill>
              </a:rPr>
              <a:t>four days</a:t>
            </a:r>
          </a:p>
          <a:p>
            <a:pPr lvl="4" eaLnBrk="1" hangingPunct="1">
              <a:buFont typeface="Wingdings" pitchFamily="2" charset="2"/>
              <a:buNone/>
            </a:pPr>
            <a:r>
              <a:rPr lang="en-US" sz="2400" b="1" dirty="0" smtClean="0"/>
              <a:t>personal opinion			</a:t>
            </a:r>
            <a:r>
              <a:rPr lang="en-US" sz="2400" b="1" dirty="0" smtClean="0">
                <a:solidFill>
                  <a:srgbClr val="0070C0"/>
                </a:solidFill>
              </a:rPr>
              <a:t>opinion</a:t>
            </a:r>
          </a:p>
          <a:p>
            <a:pPr lvl="4" eaLnBrk="1" hangingPunct="1">
              <a:buFont typeface="Wingdings" pitchFamily="2" charset="2"/>
              <a:buNone/>
            </a:pPr>
            <a:r>
              <a:rPr lang="en-US" sz="2400" b="1" dirty="0" smtClean="0"/>
              <a:t>shorter/longer in length			</a:t>
            </a:r>
            <a:r>
              <a:rPr lang="en-US" sz="2400" b="1" dirty="0" smtClean="0">
                <a:solidFill>
                  <a:srgbClr val="0070C0"/>
                </a:solidFill>
              </a:rPr>
              <a:t>shorter/longer</a:t>
            </a:r>
          </a:p>
          <a:p>
            <a:pPr eaLnBrk="1" hangingPunct="1">
              <a:buFont typeface="Wingdings" pitchFamily="2" charset="2"/>
              <a:buNone/>
            </a:pPr>
            <a:r>
              <a:rPr lang="en-US" sz="2800" dirty="0" smtClean="0">
                <a:cs typeface="Times New Roman" pitchFamily="18" charset="0"/>
              </a:rPr>
              <a:t>		</a:t>
            </a:r>
            <a:r>
              <a:rPr lang="en-US" sz="2400" b="1" dirty="0" smtClean="0">
                <a:cs typeface="Times New Roman" pitchFamily="18" charset="0"/>
              </a:rPr>
              <a:t>	</a:t>
            </a:r>
          </a:p>
        </p:txBody>
      </p:sp>
      <p:sp>
        <p:nvSpPr>
          <p:cNvPr id="36866" name="Rectangle 2"/>
          <p:cNvSpPr>
            <a:spLocks noGrp="1" noChangeArrowheads="1"/>
          </p:cNvSpPr>
          <p:nvPr>
            <p:ph type="title"/>
          </p:nvPr>
        </p:nvSpPr>
        <p:spPr>
          <a:xfrm>
            <a:off x="506413" y="457200"/>
            <a:ext cx="8637587" cy="762000"/>
          </a:xfrm>
        </p:spPr>
        <p:txBody>
          <a:bodyPr/>
          <a:lstStyle/>
          <a:p>
            <a:pPr eaLnBrk="1" hangingPunct="1"/>
            <a:r>
              <a:rPr lang="en-US" smtClean="0"/>
              <a:t>Principles of Effective Writing</a:t>
            </a:r>
          </a:p>
        </p:txBody>
      </p:sp>
    </p:spTree>
    <p:extLst>
      <p:ext uri="{BB962C8B-B14F-4D97-AF65-F5344CB8AC3E}">
        <p14:creationId xmlns:p14="http://schemas.microsoft.com/office/powerpoint/2010/main" val="2024046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5699">
                                            <p:txEl>
                                              <p:pRg st="1" end="1"/>
                                            </p:txEl>
                                          </p:spTgt>
                                        </p:tgtEl>
                                        <p:attrNameLst>
                                          <p:attrName>style.visibility</p:attrName>
                                        </p:attrNameLst>
                                      </p:cBhvr>
                                      <p:to>
                                        <p:strVal val="visible"/>
                                      </p:to>
                                    </p:set>
                                    <p:anim calcmode="lin" valueType="num">
                                      <p:cBhvr additive="base">
                                        <p:cTn id="11" dur="500" fill="hold"/>
                                        <p:tgtEl>
                                          <p:spTgt spid="28569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56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85699">
                                            <p:txEl>
                                              <p:pRg st="2" end="2"/>
                                            </p:txEl>
                                          </p:spTgt>
                                        </p:tgtEl>
                                        <p:attrNameLst>
                                          <p:attrName>style.visibility</p:attrName>
                                        </p:attrNameLst>
                                      </p:cBhvr>
                                      <p:to>
                                        <p:strVal val="visible"/>
                                      </p:to>
                                    </p:set>
                                    <p:anim calcmode="lin" valueType="num">
                                      <p:cBhvr additive="base">
                                        <p:cTn id="15" dur="500" fill="hold"/>
                                        <p:tgtEl>
                                          <p:spTgt spid="28569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569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5699">
                                            <p:txEl>
                                              <p:pRg st="3" end="3"/>
                                            </p:txEl>
                                          </p:spTgt>
                                        </p:tgtEl>
                                        <p:attrNameLst>
                                          <p:attrName>style.visibility</p:attrName>
                                        </p:attrNameLst>
                                      </p:cBhvr>
                                      <p:to>
                                        <p:strVal val="visible"/>
                                      </p:to>
                                    </p:set>
                                    <p:anim calcmode="lin" valueType="num">
                                      <p:cBhvr additive="base">
                                        <p:cTn id="19" dur="500" fill="hold"/>
                                        <p:tgtEl>
                                          <p:spTgt spid="2856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569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85699">
                                            <p:txEl>
                                              <p:pRg st="4" end="4"/>
                                            </p:txEl>
                                          </p:spTgt>
                                        </p:tgtEl>
                                        <p:attrNameLst>
                                          <p:attrName>style.visibility</p:attrName>
                                        </p:attrNameLst>
                                      </p:cBhvr>
                                      <p:to>
                                        <p:strVal val="visible"/>
                                      </p:to>
                                    </p:set>
                                    <p:anim calcmode="lin" valueType="num">
                                      <p:cBhvr additive="base">
                                        <p:cTn id="23" dur="500" fill="hold"/>
                                        <p:tgtEl>
                                          <p:spTgt spid="28569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8569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85699">
                                            <p:txEl>
                                              <p:pRg st="5" end="5"/>
                                            </p:txEl>
                                          </p:spTgt>
                                        </p:tgtEl>
                                        <p:attrNameLst>
                                          <p:attrName>style.visibility</p:attrName>
                                        </p:attrNameLst>
                                      </p:cBhvr>
                                      <p:to>
                                        <p:strVal val="visible"/>
                                      </p:to>
                                    </p:set>
                                    <p:anim calcmode="lin" valueType="num">
                                      <p:cBhvr additive="base">
                                        <p:cTn id="27" dur="500" fill="hold"/>
                                        <p:tgtEl>
                                          <p:spTgt spid="28569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85699">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85699">
                                            <p:txEl>
                                              <p:pRg st="6" end="6"/>
                                            </p:txEl>
                                          </p:spTgt>
                                        </p:tgtEl>
                                        <p:attrNameLst>
                                          <p:attrName>style.visibility</p:attrName>
                                        </p:attrNameLst>
                                      </p:cBhvr>
                                      <p:to>
                                        <p:strVal val="visible"/>
                                      </p:to>
                                    </p:set>
                                    <p:anim calcmode="lin" valueType="num">
                                      <p:cBhvr additive="base">
                                        <p:cTn id="31" dur="500" fill="hold"/>
                                        <p:tgtEl>
                                          <p:spTgt spid="28569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5699">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85699">
                                            <p:txEl>
                                              <p:pRg st="7" end="7"/>
                                            </p:txEl>
                                          </p:spTgt>
                                        </p:tgtEl>
                                        <p:attrNameLst>
                                          <p:attrName>style.visibility</p:attrName>
                                        </p:attrNameLst>
                                      </p:cBhvr>
                                      <p:to>
                                        <p:strVal val="visible"/>
                                      </p:to>
                                    </p:set>
                                    <p:anim calcmode="lin" valueType="num">
                                      <p:cBhvr additive="base">
                                        <p:cTn id="35" dur="500" fill="hold"/>
                                        <p:tgtEl>
                                          <p:spTgt spid="285699">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856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85699">
                                            <p:txEl>
                                              <p:pRg st="8" end="8"/>
                                            </p:txEl>
                                          </p:spTgt>
                                        </p:tgtEl>
                                        <p:attrNameLst>
                                          <p:attrName>style.visibility</p:attrName>
                                        </p:attrNameLst>
                                      </p:cBhvr>
                                      <p:to>
                                        <p:strVal val="visible"/>
                                      </p:to>
                                    </p:set>
                                    <p:anim calcmode="lin" valueType="num">
                                      <p:cBhvr additive="base">
                                        <p:cTn id="41" dur="500" fill="hold"/>
                                        <p:tgtEl>
                                          <p:spTgt spid="285699">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856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Principles of Effective Writing</a:t>
            </a:r>
          </a:p>
        </p:txBody>
      </p:sp>
      <p:sp>
        <p:nvSpPr>
          <p:cNvPr id="317443" name="Rectangle 3"/>
          <p:cNvSpPr>
            <a:spLocks noChangeArrowheads="1"/>
          </p:cNvSpPr>
          <p:nvPr/>
        </p:nvSpPr>
        <p:spPr bwMode="auto">
          <a:xfrm>
            <a:off x="1524000" y="2133600"/>
            <a:ext cx="6096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057400" lvl="4" indent="-228600">
              <a:lnSpc>
                <a:spcPct val="90000"/>
              </a:lnSpc>
              <a:spcBef>
                <a:spcPct val="20000"/>
              </a:spcBef>
              <a:buClr>
                <a:schemeClr val="hlink"/>
              </a:buClr>
              <a:buSzPct val="65000"/>
              <a:buFont typeface="Wingdings" pitchFamily="2" charset="2"/>
              <a:buNone/>
            </a:pPr>
            <a:endParaRPr lang="en-US" b="1">
              <a:latin typeface="Arial" charset="0"/>
            </a:endParaRPr>
          </a:p>
          <a:p>
            <a:pPr marL="342900" indent="-342900">
              <a:lnSpc>
                <a:spcPct val="90000"/>
              </a:lnSpc>
              <a:spcBef>
                <a:spcPct val="20000"/>
              </a:spcBef>
              <a:buClr>
                <a:srgbClr val="CCFF33"/>
              </a:buClr>
              <a:buSzPct val="70000"/>
              <a:buFont typeface="Wingdings" pitchFamily="2" charset="2"/>
              <a:buChar char="n"/>
            </a:pPr>
            <a:endParaRPr lang="en-US" b="1">
              <a:latin typeface="Arial" charset="0"/>
            </a:endParaRPr>
          </a:p>
        </p:txBody>
      </p:sp>
      <p:sp>
        <p:nvSpPr>
          <p:cNvPr id="317444" name="Text Box 4"/>
          <p:cNvSpPr txBox="1">
            <a:spLocks noChangeArrowheads="1"/>
          </p:cNvSpPr>
          <p:nvPr/>
        </p:nvSpPr>
        <p:spPr bwMode="auto">
          <a:xfrm>
            <a:off x="457200" y="2057400"/>
            <a:ext cx="7924800"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dirty="0"/>
              <a:t>Constantly be on the lookout for extraneous words that crop up like weeds….</a:t>
            </a:r>
          </a:p>
          <a:p>
            <a:pPr eaLnBrk="1" hangingPunct="1">
              <a:spcBef>
                <a:spcPct val="50000"/>
              </a:spcBef>
            </a:pPr>
            <a:endParaRPr lang="en-US" sz="2800" dirty="0"/>
          </a:p>
          <a:p>
            <a:pPr eaLnBrk="1" hangingPunct="1">
              <a:spcBef>
                <a:spcPct val="50000"/>
              </a:spcBef>
            </a:pPr>
            <a:r>
              <a:rPr lang="en-US" sz="2800" dirty="0"/>
              <a:t>Ask yourself, is this word or phrase necessary?  </a:t>
            </a:r>
          </a:p>
          <a:p>
            <a:pPr eaLnBrk="1" hangingPunct="1">
              <a:spcBef>
                <a:spcPct val="50000"/>
              </a:spcBef>
            </a:pPr>
            <a:r>
              <a:rPr lang="en-US" sz="2800" dirty="0"/>
              <a:t>What happens if I take it out?</a:t>
            </a:r>
          </a:p>
          <a:p>
            <a:pPr eaLnBrk="1" hangingPunct="1">
              <a:spcBef>
                <a:spcPct val="50000"/>
              </a:spcBef>
            </a:pPr>
            <a:r>
              <a:rPr lang="en-US" sz="2800" dirty="0"/>
              <a:t>Most of the time, you’ll find you don’t need it!</a:t>
            </a:r>
          </a:p>
        </p:txBody>
      </p:sp>
    </p:spTree>
    <p:extLst>
      <p:ext uri="{BB962C8B-B14F-4D97-AF65-F5344CB8AC3E}">
        <p14:creationId xmlns:p14="http://schemas.microsoft.com/office/powerpoint/2010/main" val="154426532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17443"/>
                                        </p:tgtEl>
                                        <p:attrNameLst>
                                          <p:attrName>style.visibility</p:attrName>
                                        </p:attrNameLst>
                                      </p:cBhvr>
                                      <p:to>
                                        <p:strVal val="visible"/>
                                      </p:to>
                                    </p:set>
                                    <p:anim calcmode="lin" valueType="num">
                                      <p:cBhvr additive="base">
                                        <p:cTn id="7" dur="500" fill="hold"/>
                                        <p:tgtEl>
                                          <p:spTgt spid="317443"/>
                                        </p:tgtEl>
                                        <p:attrNameLst>
                                          <p:attrName>ppt_x</p:attrName>
                                        </p:attrNameLst>
                                      </p:cBhvr>
                                      <p:tavLst>
                                        <p:tav tm="0">
                                          <p:val>
                                            <p:strVal val="0-#ppt_w/2"/>
                                          </p:val>
                                        </p:tav>
                                        <p:tav tm="100000">
                                          <p:val>
                                            <p:strVal val="#ppt_x"/>
                                          </p:val>
                                        </p:tav>
                                      </p:tavLst>
                                    </p:anim>
                                    <p:anim calcmode="lin" valueType="num">
                                      <p:cBhvr additive="base">
                                        <p:cTn id="8" dur="500" fill="hold"/>
                                        <p:tgtEl>
                                          <p:spTgt spid="3174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44">
                                            <p:txEl>
                                              <p:pRg st="0" end="0"/>
                                            </p:txEl>
                                          </p:spTgt>
                                        </p:tgtEl>
                                        <p:attrNameLst>
                                          <p:attrName>style.visibility</p:attrName>
                                        </p:attrNameLst>
                                      </p:cBhvr>
                                      <p:to>
                                        <p:strVal val="visible"/>
                                      </p:to>
                                    </p:set>
                                    <p:anim calcmode="lin" valueType="num">
                                      <p:cBhvr additive="base">
                                        <p:cTn id="13" dur="500" fill="hold"/>
                                        <p:tgtEl>
                                          <p:spTgt spid="31744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44">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7444">
                                            <p:txEl>
                                              <p:pRg st="0" end="0"/>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44">
                                            <p:txEl>
                                              <p:pRg st="2" end="2"/>
                                            </p:txEl>
                                          </p:spTgt>
                                        </p:tgtEl>
                                        <p:attrNameLst>
                                          <p:attrName>style.visibility</p:attrName>
                                        </p:attrNameLst>
                                      </p:cBhvr>
                                      <p:to>
                                        <p:strVal val="visible"/>
                                      </p:to>
                                    </p:set>
                                    <p:anim calcmode="lin" valueType="num">
                                      <p:cBhvr additive="base">
                                        <p:cTn id="19" dur="500" fill="hold"/>
                                        <p:tgtEl>
                                          <p:spTgt spid="31744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44">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7444">
                                            <p:txEl>
                                              <p:pRg st="2" end="2"/>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44">
                                            <p:txEl>
                                              <p:pRg st="3" end="3"/>
                                            </p:txEl>
                                          </p:spTgt>
                                        </p:tgtEl>
                                        <p:attrNameLst>
                                          <p:attrName>style.visibility</p:attrName>
                                        </p:attrNameLst>
                                      </p:cBhvr>
                                      <p:to>
                                        <p:strVal val="visible"/>
                                      </p:to>
                                    </p:set>
                                    <p:anim calcmode="lin" valueType="num">
                                      <p:cBhvr additive="base">
                                        <p:cTn id="25" dur="500" fill="hold"/>
                                        <p:tgtEl>
                                          <p:spTgt spid="31744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44">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7444">
                                            <p:txEl>
                                              <p:pRg st="3" end="3"/>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444">
                                            <p:txEl>
                                              <p:pRg st="4" end="4"/>
                                            </p:txEl>
                                          </p:spTgt>
                                        </p:tgtEl>
                                        <p:attrNameLst>
                                          <p:attrName>style.visibility</p:attrName>
                                        </p:attrNameLst>
                                      </p:cBhvr>
                                      <p:to>
                                        <p:strVal val="visible"/>
                                      </p:to>
                                    </p:set>
                                    <p:anim calcmode="lin" valueType="num">
                                      <p:cBhvr additive="base">
                                        <p:cTn id="31" dur="500" fill="hold"/>
                                        <p:tgtEl>
                                          <p:spTgt spid="31744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44">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7444">
                                            <p:txEl>
                                              <p:pRg st="4" end="4"/>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autoUpdateAnimBg="0"/>
      <p:bldP spid="31744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1027"/>
          <p:cNvSpPr>
            <a:spLocks noGrp="1" noChangeArrowheads="1"/>
          </p:cNvSpPr>
          <p:nvPr>
            <p:ph idx="1"/>
          </p:nvPr>
        </p:nvSpPr>
        <p:spPr/>
        <p:txBody>
          <a:bodyPr/>
          <a:lstStyle/>
          <a:p>
            <a:pPr eaLnBrk="1" hangingPunct="1">
              <a:buFontTx/>
              <a:buChar char="•"/>
            </a:pPr>
            <a:endParaRPr lang="en-US" smtClean="0"/>
          </a:p>
          <a:p>
            <a:pPr eaLnBrk="1" hangingPunct="1">
              <a:buFontTx/>
              <a:buChar char="•"/>
            </a:pPr>
            <a:r>
              <a:rPr lang="en-US" smtClean="0"/>
              <a:t>2. Cut, cut, cut; learn to part with your words</a:t>
            </a:r>
          </a:p>
          <a:p>
            <a:pPr eaLnBrk="1" hangingPunct="1">
              <a:buFontTx/>
              <a:buChar char="•"/>
            </a:pPr>
            <a:endParaRPr lang="en-US" smtClean="0"/>
          </a:p>
        </p:txBody>
      </p:sp>
      <p:sp>
        <p:nvSpPr>
          <p:cNvPr id="38914" name="Rectangle 1026"/>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1085441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533400" y="2590800"/>
            <a:ext cx="8208963" cy="4114800"/>
          </a:xfrm>
        </p:spPr>
        <p:txBody>
          <a:bodyPr>
            <a:normAutofit lnSpcReduction="10000"/>
          </a:bodyPr>
          <a:lstStyle/>
          <a:p>
            <a:pPr algn="just" eaLnBrk="1" hangingPunct="1">
              <a:lnSpc>
                <a:spcPct val="90000"/>
              </a:lnSpc>
              <a:buFont typeface="Wingdings" pitchFamily="2" charset="2"/>
              <a:buNone/>
            </a:pPr>
            <a:r>
              <a:rPr lang="en-US" sz="2800" u="sng" dirty="0" smtClean="0"/>
              <a:t>Words:</a:t>
            </a:r>
          </a:p>
          <a:p>
            <a:pPr algn="just" eaLnBrk="1" hangingPunct="1">
              <a:lnSpc>
                <a:spcPct val="90000"/>
              </a:lnSpc>
              <a:buFontTx/>
              <a:buChar char="•"/>
            </a:pPr>
            <a:r>
              <a:rPr lang="en-US" sz="2800" dirty="0" smtClean="0"/>
              <a:t>1. Reduce dead weight words and phrases</a:t>
            </a:r>
          </a:p>
          <a:p>
            <a:pPr algn="just" eaLnBrk="1" hangingPunct="1">
              <a:lnSpc>
                <a:spcPct val="90000"/>
              </a:lnSpc>
              <a:buFontTx/>
              <a:buChar char="•"/>
            </a:pPr>
            <a:r>
              <a:rPr lang="en-US" sz="2800" dirty="0" smtClean="0"/>
              <a:t>2. Cut, cut, cut; learn to part with your words</a:t>
            </a:r>
          </a:p>
          <a:p>
            <a:pPr algn="just" eaLnBrk="1" hangingPunct="1">
              <a:lnSpc>
                <a:spcPct val="90000"/>
              </a:lnSpc>
              <a:buFontTx/>
              <a:buNone/>
            </a:pPr>
            <a:r>
              <a:rPr lang="en-US" sz="2800" u="sng" dirty="0" smtClean="0"/>
              <a:t>Sentences:</a:t>
            </a:r>
          </a:p>
          <a:p>
            <a:pPr algn="just" eaLnBrk="1" hangingPunct="1">
              <a:lnSpc>
                <a:spcPct val="90000"/>
              </a:lnSpc>
              <a:buFontTx/>
              <a:buChar char="•"/>
            </a:pPr>
            <a:r>
              <a:rPr lang="en-US" sz="2800" dirty="0" smtClean="0"/>
              <a:t>3. Follow: subject + verb + object </a:t>
            </a:r>
            <a:r>
              <a:rPr lang="en-US" sz="2800" i="1" dirty="0" smtClean="0"/>
              <a:t>(SVO) </a:t>
            </a:r>
          </a:p>
          <a:p>
            <a:pPr algn="just" eaLnBrk="1" hangingPunct="1">
              <a:lnSpc>
                <a:spcPct val="90000"/>
              </a:lnSpc>
              <a:buFontTx/>
              <a:buChar char="•"/>
            </a:pPr>
            <a:r>
              <a:rPr lang="en-US" sz="2800" dirty="0" smtClean="0"/>
              <a:t>4. Use strong verbs and avoid turning verbs into nouns </a:t>
            </a:r>
          </a:p>
          <a:p>
            <a:pPr algn="just" eaLnBrk="1" hangingPunct="1">
              <a:lnSpc>
                <a:spcPct val="90000"/>
              </a:lnSpc>
              <a:buFontTx/>
              <a:buChar char="•"/>
            </a:pPr>
            <a:r>
              <a:rPr lang="en-US" sz="2800" dirty="0" smtClean="0"/>
              <a:t>5. Eliminate negatives; use positive constructions instead</a:t>
            </a:r>
          </a:p>
          <a:p>
            <a:pPr algn="just" eaLnBrk="1" hangingPunct="1">
              <a:lnSpc>
                <a:spcPct val="90000"/>
              </a:lnSpc>
              <a:buFontTx/>
              <a:buChar char="•"/>
            </a:pPr>
            <a:r>
              <a:rPr lang="en-US" sz="2800" dirty="0" smtClean="0"/>
              <a:t>6. Use parallel Construction</a:t>
            </a:r>
          </a:p>
        </p:txBody>
      </p:sp>
      <p:sp>
        <p:nvSpPr>
          <p:cNvPr id="20482" name="Rectangle 2"/>
          <p:cNvSpPr>
            <a:spLocks noGrp="1" noChangeArrowheads="1"/>
          </p:cNvSpPr>
          <p:nvPr>
            <p:ph type="title"/>
          </p:nvPr>
        </p:nvSpPr>
        <p:spPr>
          <a:xfrm>
            <a:off x="304800" y="914400"/>
            <a:ext cx="8637588" cy="762000"/>
          </a:xfrm>
        </p:spPr>
        <p:txBody>
          <a:bodyPr/>
          <a:lstStyle/>
          <a:p>
            <a:pPr eaLnBrk="1" hangingPunct="1"/>
            <a:r>
              <a:rPr lang="en-US" dirty="0" smtClean="0"/>
              <a:t>Overview of principles…</a:t>
            </a:r>
          </a:p>
        </p:txBody>
      </p:sp>
    </p:spTree>
    <p:extLst>
      <p:ext uri="{BB962C8B-B14F-4D97-AF65-F5344CB8AC3E}">
        <p14:creationId xmlns:p14="http://schemas.microsoft.com/office/powerpoint/2010/main" val="28911616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1" end="1"/>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2" end="2"/>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3" end="3"/>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additive="base">
                                        <p:cTn id="31"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553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4" end="4"/>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5539">
                                            <p:txEl>
                                              <p:pRg st="5" end="5"/>
                                            </p:txEl>
                                          </p:spTgt>
                                        </p:tgtEl>
                                        <p:attrNameLst>
                                          <p:attrName>style.visibility</p:attrName>
                                        </p:attrNameLst>
                                      </p:cBhvr>
                                      <p:to>
                                        <p:strVal val="visible"/>
                                      </p:to>
                                    </p:set>
                                    <p:anim calcmode="lin" valueType="num">
                                      <p:cBhvr additive="base">
                                        <p:cTn id="37" dur="500" fill="hold"/>
                                        <p:tgtEl>
                                          <p:spTgt spid="655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3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5" end="5"/>
                                            </p:txEl>
                                          </p:spTgt>
                                        </p:tgtEl>
                                        <p:attrNameLst>
                                          <p:attrName>ppt_c</p:attrName>
                                        </p:attrNameLst>
                                      </p:cBhvr>
                                      <p:to>
                                        <a:schemeClr val="bg1"/>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5539">
                                            <p:txEl>
                                              <p:pRg st="6" end="6"/>
                                            </p:txEl>
                                          </p:spTgt>
                                        </p:tgtEl>
                                        <p:attrNameLst>
                                          <p:attrName>style.visibility</p:attrName>
                                        </p:attrNameLst>
                                      </p:cBhvr>
                                      <p:to>
                                        <p:strVal val="visible"/>
                                      </p:to>
                                    </p:set>
                                    <p:anim calcmode="lin" valueType="num">
                                      <p:cBhvr additive="base">
                                        <p:cTn id="43" dur="500" fill="hold"/>
                                        <p:tgtEl>
                                          <p:spTgt spid="655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553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6" end="6"/>
                                            </p:txEl>
                                          </p:spTgt>
                                        </p:tgtEl>
                                        <p:attrNameLst>
                                          <p:attrName>ppt_c</p:attrName>
                                        </p:attrNameLst>
                                      </p:cBhvr>
                                      <p:to>
                                        <a:schemeClr val="bg1"/>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5539">
                                            <p:txEl>
                                              <p:pRg st="7" end="7"/>
                                            </p:txEl>
                                          </p:spTgt>
                                        </p:tgtEl>
                                        <p:attrNameLst>
                                          <p:attrName>style.visibility</p:attrName>
                                        </p:attrNameLst>
                                      </p:cBhvr>
                                      <p:to>
                                        <p:strVal val="visible"/>
                                      </p:to>
                                    </p:set>
                                    <p:anim calcmode="lin" valueType="num">
                                      <p:cBhvr additive="base">
                                        <p:cTn id="49" dur="500" fill="hold"/>
                                        <p:tgtEl>
                                          <p:spTgt spid="6553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553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5539">
                                            <p:txEl>
                                              <p:pRg st="7" end="7"/>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eaLnBrk="1" hangingPunct="1">
              <a:buFont typeface="Wingdings" pitchFamily="2" charset="2"/>
              <a:buNone/>
            </a:pPr>
            <a:endParaRPr lang="en-US" b="1" smtClean="0">
              <a:cs typeface="Arial" charset="0"/>
            </a:endParaRPr>
          </a:p>
          <a:p>
            <a:pPr eaLnBrk="1" hangingPunct="1">
              <a:buFont typeface="Wingdings" pitchFamily="2" charset="2"/>
              <a:buNone/>
            </a:pPr>
            <a:endParaRPr lang="en-US" b="1" smtClean="0">
              <a:cs typeface="Arial" charset="0"/>
            </a:endParaRPr>
          </a:p>
          <a:p>
            <a:pPr eaLnBrk="1" hangingPunct="1">
              <a:buFont typeface="Wingdings" pitchFamily="2" charset="2"/>
              <a:buNone/>
            </a:pPr>
            <a:r>
              <a:rPr lang="en-US" b="1" smtClean="0">
                <a:cs typeface="Arial" charset="0"/>
              </a:rPr>
              <a:t>DON'T BE AFRAID TO CUT</a:t>
            </a:r>
          </a:p>
        </p:txBody>
      </p:sp>
      <p:sp>
        <p:nvSpPr>
          <p:cNvPr id="39938"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5029133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381000" y="2133600"/>
            <a:ext cx="8208963" cy="4114800"/>
          </a:xfrm>
        </p:spPr>
        <p:txBody>
          <a:bodyPr>
            <a:normAutofit/>
          </a:bodyPr>
          <a:lstStyle/>
          <a:p>
            <a:pPr eaLnBrk="1" hangingPunct="1">
              <a:lnSpc>
                <a:spcPct val="90000"/>
              </a:lnSpc>
            </a:pPr>
            <a:r>
              <a:rPr lang="en-US" sz="2800" u="sng" dirty="0" smtClean="0"/>
              <a:t>Be vigilant and ruthless</a:t>
            </a:r>
          </a:p>
          <a:p>
            <a:pPr eaLnBrk="1" hangingPunct="1">
              <a:lnSpc>
                <a:spcPct val="90000"/>
              </a:lnSpc>
            </a:pPr>
            <a:endParaRPr lang="en-US" sz="2800" u="sng" dirty="0" smtClean="0"/>
          </a:p>
          <a:p>
            <a:pPr eaLnBrk="1" hangingPunct="1">
              <a:lnSpc>
                <a:spcPct val="90000"/>
              </a:lnSpc>
            </a:pPr>
            <a:r>
              <a:rPr lang="en-US" sz="2800" dirty="0" smtClean="0"/>
              <a:t>After investing much effort to put words on a page, we often find it hard to part with them.</a:t>
            </a:r>
          </a:p>
          <a:p>
            <a:pPr eaLnBrk="1" hangingPunct="1">
              <a:lnSpc>
                <a:spcPct val="90000"/>
              </a:lnSpc>
            </a:pPr>
            <a:endParaRPr lang="en-US" sz="2800" dirty="0" smtClean="0"/>
          </a:p>
          <a:p>
            <a:pPr eaLnBrk="1" hangingPunct="1">
              <a:lnSpc>
                <a:spcPct val="90000"/>
              </a:lnSpc>
              <a:buFont typeface="Wingdings" pitchFamily="2" charset="2"/>
              <a:buNone/>
            </a:pPr>
            <a:r>
              <a:rPr lang="en-US" sz="2800" dirty="0" smtClean="0"/>
              <a:t>But fight their seductive pull…</a:t>
            </a:r>
          </a:p>
          <a:p>
            <a:pPr eaLnBrk="1" hangingPunct="1">
              <a:lnSpc>
                <a:spcPct val="90000"/>
              </a:lnSpc>
            </a:pPr>
            <a:r>
              <a:rPr lang="en-US" sz="2800" dirty="0" smtClean="0"/>
              <a:t>Try the sentence without the extra words and see how it’s better—conveys the same idea with </a:t>
            </a:r>
            <a:r>
              <a:rPr lang="en-US" sz="2800" u="sng" dirty="0" smtClean="0"/>
              <a:t>more power</a:t>
            </a:r>
            <a:r>
              <a:rPr lang="en-US" sz="2800" dirty="0" smtClean="0"/>
              <a:t> </a:t>
            </a:r>
          </a:p>
          <a:p>
            <a:pPr eaLnBrk="1" hangingPunct="1">
              <a:lnSpc>
                <a:spcPct val="90000"/>
              </a:lnSpc>
            </a:pPr>
            <a:endParaRPr lang="en-US" sz="2800" u="sng" dirty="0" smtClean="0"/>
          </a:p>
          <a:p>
            <a:pPr eaLnBrk="1" hangingPunct="1">
              <a:lnSpc>
                <a:spcPct val="90000"/>
              </a:lnSpc>
            </a:pPr>
            <a:endParaRPr lang="en-US" sz="2800" dirty="0" smtClean="0"/>
          </a:p>
        </p:txBody>
      </p:sp>
      <p:sp>
        <p:nvSpPr>
          <p:cNvPr id="40962"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1404647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 calcmode="lin" valueType="num">
                                      <p:cBhvr additive="base">
                                        <p:cTn id="13"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 calcmode="lin" valueType="num">
                                      <p:cBhvr additive="base">
                                        <p:cTn id="19"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xEl>
                                              <p:pRg st="5" end="5"/>
                                            </p:txEl>
                                          </p:spTgt>
                                        </p:tgtEl>
                                        <p:attrNameLst>
                                          <p:attrName>style.visibility</p:attrName>
                                        </p:attrNameLst>
                                      </p:cBhvr>
                                      <p:to>
                                        <p:strVal val="visible"/>
                                      </p:to>
                                    </p:set>
                                    <p:anim calcmode="lin" valueType="num">
                                      <p:cBhvr additive="base">
                                        <p:cTn id="25" dur="500" fill="hold"/>
                                        <p:tgtEl>
                                          <p:spTgt spid="102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eaLnBrk="1" hangingPunct="1"/>
            <a:r>
              <a:rPr lang="en-US" smtClean="0"/>
              <a:t>Parting with your words…</a:t>
            </a:r>
          </a:p>
          <a:p>
            <a:pPr eaLnBrk="1" hangingPunct="1"/>
            <a:endParaRPr lang="en-US" smtClean="0"/>
          </a:p>
          <a:p>
            <a:pPr eaLnBrk="1" hangingPunct="1"/>
            <a:endParaRPr lang="en-US" smtClean="0"/>
          </a:p>
        </p:txBody>
      </p:sp>
      <p:sp>
        <p:nvSpPr>
          <p:cNvPr id="41986"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1296144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p:txBody>
          <a:bodyPr/>
          <a:lstStyle/>
          <a:p>
            <a:pPr eaLnBrk="1" hangingPunct="1">
              <a:lnSpc>
                <a:spcPct val="90000"/>
              </a:lnSpc>
              <a:buFont typeface="Wingdings" pitchFamily="2" charset="2"/>
              <a:buNone/>
            </a:pPr>
            <a:r>
              <a:rPr lang="en-US" u="sng" smtClean="0">
                <a:cs typeface="Times New Roman" pitchFamily="18" charset="0"/>
              </a:rPr>
              <a:t>Example:</a:t>
            </a:r>
          </a:p>
          <a:p>
            <a:pPr eaLnBrk="1" hangingPunct="1">
              <a:lnSpc>
                <a:spcPct val="90000"/>
              </a:lnSpc>
              <a:buFont typeface="Wingdings" pitchFamily="2" charset="2"/>
              <a:buNone/>
            </a:pPr>
            <a:r>
              <a:rPr lang="en-US" smtClean="0">
                <a:cs typeface="Times New Roman" pitchFamily="18" charset="0"/>
              </a:rPr>
              <a:t>“Brain injury incidence shows two peak periods in almost all reports: rates are the highest in young people, and the elderly.”</a:t>
            </a:r>
          </a:p>
          <a:p>
            <a:pPr eaLnBrk="1" hangingPunct="1">
              <a:lnSpc>
                <a:spcPct val="90000"/>
              </a:lnSpc>
            </a:pPr>
            <a:endParaRPr lang="en-US" smtClean="0">
              <a:cs typeface="Times New Roman" pitchFamily="18" charset="0"/>
            </a:endParaRPr>
          </a:p>
          <a:p>
            <a:pPr eaLnBrk="1" hangingPunct="1">
              <a:lnSpc>
                <a:spcPct val="90000"/>
              </a:lnSpc>
              <a:buFont typeface="Wingdings" pitchFamily="2" charset="2"/>
              <a:buNone/>
            </a:pPr>
            <a:r>
              <a:rPr lang="en-US" smtClean="0">
                <a:cs typeface="Times New Roman" pitchFamily="18" charset="0"/>
              </a:rPr>
              <a:t>More punch</a:t>
            </a:r>
            <a:r>
              <a:rPr lang="en-US" smtClean="0">
                <a:cs typeface="Times New Roman" pitchFamily="18" charset="0"/>
                <a:sym typeface="Wingdings" pitchFamily="2" charset="2"/>
              </a:rPr>
              <a:t></a:t>
            </a:r>
            <a:endParaRPr lang="en-US" smtClean="0">
              <a:cs typeface="Times New Roman" pitchFamily="18" charset="0"/>
            </a:endParaRPr>
          </a:p>
          <a:p>
            <a:pPr eaLnBrk="1" hangingPunct="1">
              <a:lnSpc>
                <a:spcPct val="90000"/>
              </a:lnSpc>
              <a:buFont typeface="Wingdings" pitchFamily="2" charset="2"/>
              <a:buNone/>
            </a:pPr>
            <a:r>
              <a:rPr lang="en-US" smtClean="0">
                <a:cs typeface="Times New Roman" pitchFamily="18" charset="0"/>
              </a:rPr>
              <a:t>“Brain injury incidence peaks in the young and the elderly.” </a:t>
            </a:r>
          </a:p>
        </p:txBody>
      </p:sp>
      <p:sp>
        <p:nvSpPr>
          <p:cNvPr id="43010"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03237986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 calcmode="lin" valueType="num">
                                      <p:cBhvr additive="base">
                                        <p:cTn id="7" dur="500" fill="hold"/>
                                        <p:tgtEl>
                                          <p:spTgt spid="202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2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2755">
                                            <p:txEl>
                                              <p:pRg st="1" end="1"/>
                                            </p:txEl>
                                          </p:spTgt>
                                        </p:tgtEl>
                                        <p:attrNameLst>
                                          <p:attrName>style.visibility</p:attrName>
                                        </p:attrNameLst>
                                      </p:cBhvr>
                                      <p:to>
                                        <p:strVal val="visible"/>
                                      </p:to>
                                    </p:set>
                                    <p:anim calcmode="lin" valueType="num">
                                      <p:cBhvr additive="base">
                                        <p:cTn id="13" dur="500" fill="hold"/>
                                        <p:tgtEl>
                                          <p:spTgt spid="2027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2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2755">
                                            <p:txEl>
                                              <p:pRg st="3" end="3"/>
                                            </p:txEl>
                                          </p:spTgt>
                                        </p:tgtEl>
                                        <p:attrNameLst>
                                          <p:attrName>style.visibility</p:attrName>
                                        </p:attrNameLst>
                                      </p:cBhvr>
                                      <p:to>
                                        <p:strVal val="visible"/>
                                      </p:to>
                                    </p:set>
                                    <p:anim calcmode="lin" valueType="num">
                                      <p:cBhvr additive="base">
                                        <p:cTn id="19" dur="500" fill="hold"/>
                                        <p:tgtEl>
                                          <p:spTgt spid="20275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2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2755">
                                            <p:txEl>
                                              <p:pRg st="4" end="4"/>
                                            </p:txEl>
                                          </p:spTgt>
                                        </p:tgtEl>
                                        <p:attrNameLst>
                                          <p:attrName>style.visibility</p:attrName>
                                        </p:attrNameLst>
                                      </p:cBhvr>
                                      <p:to>
                                        <p:strVal val="visible"/>
                                      </p:to>
                                    </p:set>
                                    <p:anim calcmode="lin" valueType="num">
                                      <p:cBhvr additive="base">
                                        <p:cTn id="25" dur="500" fill="hold"/>
                                        <p:tgtEl>
                                          <p:spTgt spid="20275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27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eaLnBrk="1" hangingPunct="1">
              <a:buFontTx/>
              <a:buChar char="•"/>
            </a:pPr>
            <a:endParaRPr lang="en-US" smtClean="0"/>
          </a:p>
          <a:p>
            <a:pPr eaLnBrk="1" hangingPunct="1">
              <a:buFontTx/>
              <a:buChar char="•"/>
            </a:pPr>
            <a:endParaRPr lang="en-US" smtClean="0"/>
          </a:p>
          <a:p>
            <a:pPr eaLnBrk="1" hangingPunct="1">
              <a:buFontTx/>
              <a:buNone/>
            </a:pPr>
            <a:r>
              <a:rPr lang="en-US" smtClean="0"/>
              <a:t>Sentences</a:t>
            </a:r>
          </a:p>
          <a:p>
            <a:pPr eaLnBrk="1" hangingPunct="1">
              <a:buFontTx/>
              <a:buChar char="•"/>
            </a:pPr>
            <a:endParaRPr lang="en-US" smtClean="0"/>
          </a:p>
          <a:p>
            <a:pPr eaLnBrk="1" hangingPunct="1">
              <a:buFontTx/>
              <a:buChar char="•"/>
            </a:pPr>
            <a:r>
              <a:rPr lang="en-US" smtClean="0"/>
              <a:t>3. Follow: subject + verb + </a:t>
            </a:r>
            <a:r>
              <a:rPr lang="en-US" i="1" smtClean="0"/>
              <a:t>object	</a:t>
            </a:r>
          </a:p>
          <a:p>
            <a:pPr eaLnBrk="1" hangingPunct="1">
              <a:buFontTx/>
              <a:buNone/>
            </a:pPr>
            <a:r>
              <a:rPr lang="en-US" i="1" smtClean="0"/>
              <a:t>	(active voice!)</a:t>
            </a:r>
          </a:p>
          <a:p>
            <a:pPr eaLnBrk="1" hangingPunct="1">
              <a:buFontTx/>
              <a:buChar char="•"/>
            </a:pPr>
            <a:endParaRPr lang="en-US" smtClean="0"/>
          </a:p>
          <a:p>
            <a:pPr eaLnBrk="1" hangingPunct="1">
              <a:buFontTx/>
              <a:buChar char="•"/>
            </a:pPr>
            <a:endParaRPr lang="en-US" smtClean="0"/>
          </a:p>
          <a:p>
            <a:pPr eaLnBrk="1" hangingPunct="1"/>
            <a:endParaRPr lang="en-US" smtClean="0"/>
          </a:p>
        </p:txBody>
      </p:sp>
      <p:sp>
        <p:nvSpPr>
          <p:cNvPr id="4403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408713595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5" name="Rectangle 1027"/>
          <p:cNvSpPr>
            <a:spLocks noGrp="1" noChangeArrowheads="1"/>
          </p:cNvSpPr>
          <p:nvPr>
            <p:ph idx="1"/>
          </p:nvPr>
        </p:nvSpPr>
        <p:spPr/>
        <p:txBody>
          <a:bodyPr/>
          <a:lstStyle/>
          <a:p>
            <a:pPr eaLnBrk="1" hangingPunct="1">
              <a:buFontTx/>
              <a:buNone/>
            </a:pPr>
            <a:r>
              <a:rPr lang="en-US" smtClean="0"/>
              <a:t>“Subject verb object”</a:t>
            </a:r>
          </a:p>
          <a:p>
            <a:pPr eaLnBrk="1" hangingPunct="1">
              <a:buFontTx/>
              <a:buNone/>
            </a:pPr>
            <a:r>
              <a:rPr lang="en-US" smtClean="0"/>
              <a:t>“Subject verb object”</a:t>
            </a:r>
          </a:p>
          <a:p>
            <a:pPr eaLnBrk="1" hangingPunct="1">
              <a:buFontTx/>
              <a:buNone/>
            </a:pPr>
            <a:r>
              <a:rPr lang="en-US" smtClean="0"/>
              <a:t>“Subject verb object”</a:t>
            </a:r>
          </a:p>
          <a:p>
            <a:pPr eaLnBrk="1" hangingPunct="1">
              <a:buFontTx/>
              <a:buNone/>
            </a:pPr>
            <a:r>
              <a:rPr lang="en-US" smtClean="0"/>
              <a:t>“Subject verb object”</a:t>
            </a:r>
          </a:p>
          <a:p>
            <a:pPr eaLnBrk="1" hangingPunct="1">
              <a:buFont typeface="Wingdings" pitchFamily="2" charset="2"/>
              <a:buNone/>
            </a:pPr>
            <a:r>
              <a:rPr lang="en-US" smtClean="0"/>
              <a:t>or just…</a:t>
            </a:r>
          </a:p>
          <a:p>
            <a:pPr eaLnBrk="1" hangingPunct="1">
              <a:buFont typeface="Wingdings" pitchFamily="2" charset="2"/>
              <a:buNone/>
            </a:pPr>
            <a:r>
              <a:rPr lang="en-US" smtClean="0"/>
              <a:t>“Subject verb”</a:t>
            </a:r>
          </a:p>
        </p:txBody>
      </p:sp>
      <p:sp>
        <p:nvSpPr>
          <p:cNvPr id="45058" name="Rectangle 1026"/>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444664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anim calcmode="lin" valueType="num">
                                      <p:cBhvr additive="base">
                                        <p:cTn id="7" dur="500" fill="hold"/>
                                        <p:tgtEl>
                                          <p:spTgt spid="330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0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0755">
                                            <p:txEl>
                                              <p:pRg st="1" end="1"/>
                                            </p:txEl>
                                          </p:spTgt>
                                        </p:tgtEl>
                                        <p:attrNameLst>
                                          <p:attrName>style.visibility</p:attrName>
                                        </p:attrNameLst>
                                      </p:cBhvr>
                                      <p:to>
                                        <p:strVal val="visible"/>
                                      </p:to>
                                    </p:set>
                                    <p:anim calcmode="lin" valueType="num">
                                      <p:cBhvr additive="base">
                                        <p:cTn id="13" dur="500" fill="hold"/>
                                        <p:tgtEl>
                                          <p:spTgt spid="3307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0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0755">
                                            <p:txEl>
                                              <p:pRg st="2" end="2"/>
                                            </p:txEl>
                                          </p:spTgt>
                                        </p:tgtEl>
                                        <p:attrNameLst>
                                          <p:attrName>style.visibility</p:attrName>
                                        </p:attrNameLst>
                                      </p:cBhvr>
                                      <p:to>
                                        <p:strVal val="visible"/>
                                      </p:to>
                                    </p:set>
                                    <p:anim calcmode="lin" valueType="num">
                                      <p:cBhvr additive="base">
                                        <p:cTn id="19" dur="500" fill="hold"/>
                                        <p:tgtEl>
                                          <p:spTgt spid="3307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07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0755">
                                            <p:txEl>
                                              <p:pRg st="3" end="3"/>
                                            </p:txEl>
                                          </p:spTgt>
                                        </p:tgtEl>
                                        <p:attrNameLst>
                                          <p:attrName>style.visibility</p:attrName>
                                        </p:attrNameLst>
                                      </p:cBhvr>
                                      <p:to>
                                        <p:strVal val="visible"/>
                                      </p:to>
                                    </p:set>
                                    <p:anim calcmode="lin" valueType="num">
                                      <p:cBhvr additive="base">
                                        <p:cTn id="25" dur="500" fill="hold"/>
                                        <p:tgtEl>
                                          <p:spTgt spid="3307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0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0755">
                                            <p:txEl>
                                              <p:pRg st="4" end="4"/>
                                            </p:txEl>
                                          </p:spTgt>
                                        </p:tgtEl>
                                        <p:attrNameLst>
                                          <p:attrName>style.visibility</p:attrName>
                                        </p:attrNameLst>
                                      </p:cBhvr>
                                      <p:to>
                                        <p:strVal val="visible"/>
                                      </p:to>
                                    </p:set>
                                    <p:anim calcmode="lin" valueType="num">
                                      <p:cBhvr additive="base">
                                        <p:cTn id="31" dur="500" fill="hold"/>
                                        <p:tgtEl>
                                          <p:spTgt spid="3307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07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0755">
                                            <p:txEl>
                                              <p:pRg st="5" end="5"/>
                                            </p:txEl>
                                          </p:spTgt>
                                        </p:tgtEl>
                                        <p:attrNameLst>
                                          <p:attrName>style.visibility</p:attrName>
                                        </p:attrNameLst>
                                      </p:cBhvr>
                                      <p:to>
                                        <p:strVal val="visible"/>
                                      </p:to>
                                    </p:set>
                                    <p:anim calcmode="lin" valueType="num">
                                      <p:cBhvr additive="base">
                                        <p:cTn id="37" dur="500" fill="hold"/>
                                        <p:tgtEl>
                                          <p:spTgt spid="3307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07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5" name="Rectangle 3"/>
          <p:cNvSpPr>
            <a:spLocks noGrp="1" noChangeArrowheads="1"/>
          </p:cNvSpPr>
          <p:nvPr>
            <p:ph idx="1"/>
          </p:nvPr>
        </p:nvSpPr>
        <p:spPr/>
        <p:txBody>
          <a:bodyPr/>
          <a:lstStyle/>
          <a:p>
            <a:pPr eaLnBrk="1" hangingPunct="1">
              <a:buFont typeface="Wingdings" pitchFamily="2" charset="2"/>
              <a:buNone/>
            </a:pPr>
            <a:r>
              <a:rPr lang="en-US" b="1" smtClean="0">
                <a:latin typeface="Times" charset="0"/>
                <a:cs typeface="Times New Roman" pitchFamily="18" charset="0"/>
              </a:rPr>
              <a:t>The passive voice….</a:t>
            </a:r>
          </a:p>
          <a:p>
            <a:pPr eaLnBrk="1" hangingPunct="1"/>
            <a:r>
              <a:rPr lang="en-US" smtClean="0">
                <a:latin typeface="Times" charset="0"/>
                <a:cs typeface="Times New Roman" pitchFamily="18" charset="0"/>
              </a:rPr>
              <a:t>In passive-voice sentences, the subject is acted upon; the subject doesn’t act.</a:t>
            </a:r>
            <a:endParaRPr lang="en-US" smtClean="0">
              <a:latin typeface="Times" charset="0"/>
            </a:endParaRPr>
          </a:p>
          <a:p>
            <a:pPr eaLnBrk="1" hangingPunct="1"/>
            <a:r>
              <a:rPr lang="en-US" smtClean="0">
                <a:latin typeface="Times" charset="0"/>
              </a:rPr>
              <a:t>Passive verb =  a form of the verb “to be” +  the past participle of the main verb  </a:t>
            </a:r>
          </a:p>
          <a:p>
            <a:pPr eaLnBrk="1" hangingPunct="1"/>
            <a:r>
              <a:rPr lang="en-US" smtClean="0">
                <a:latin typeface="Times" charset="0"/>
              </a:rPr>
              <a:t>The main verb must be a transitive verb (that is, take an object).</a:t>
            </a:r>
          </a:p>
          <a:p>
            <a:pPr eaLnBrk="1" hangingPunct="1"/>
            <a:endParaRPr lang="en-US" smtClean="0">
              <a:latin typeface="Times" charset="0"/>
            </a:endParaRPr>
          </a:p>
          <a:p>
            <a:pPr eaLnBrk="1" hangingPunct="1"/>
            <a:endParaRPr lang="en-US" smtClean="0"/>
          </a:p>
        </p:txBody>
      </p:sp>
      <p:sp>
        <p:nvSpPr>
          <p:cNvPr id="46082"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1104161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2195">
                                            <p:txEl>
                                              <p:pRg st="0" end="0"/>
                                            </p:txEl>
                                          </p:spTgt>
                                        </p:tgtEl>
                                        <p:attrNameLst>
                                          <p:attrName>style.visibility</p:attrName>
                                        </p:attrNameLst>
                                      </p:cBhvr>
                                      <p:to>
                                        <p:strVal val="visible"/>
                                      </p:to>
                                    </p:set>
                                    <p:anim calcmode="lin" valueType="num">
                                      <p:cBhvr additive="base">
                                        <p:cTn id="7" dur="500" fill="hold"/>
                                        <p:tgtEl>
                                          <p:spTgt spid="392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2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2195">
                                            <p:txEl>
                                              <p:pRg st="1" end="1"/>
                                            </p:txEl>
                                          </p:spTgt>
                                        </p:tgtEl>
                                        <p:attrNameLst>
                                          <p:attrName>style.visibility</p:attrName>
                                        </p:attrNameLst>
                                      </p:cBhvr>
                                      <p:to>
                                        <p:strVal val="visible"/>
                                      </p:to>
                                    </p:set>
                                    <p:anim calcmode="lin" valueType="num">
                                      <p:cBhvr additive="base">
                                        <p:cTn id="13" dur="500" fill="hold"/>
                                        <p:tgtEl>
                                          <p:spTgt spid="392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2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2195">
                                            <p:txEl>
                                              <p:pRg st="2" end="2"/>
                                            </p:txEl>
                                          </p:spTgt>
                                        </p:tgtEl>
                                        <p:attrNameLst>
                                          <p:attrName>style.visibility</p:attrName>
                                        </p:attrNameLst>
                                      </p:cBhvr>
                                      <p:to>
                                        <p:strVal val="visible"/>
                                      </p:to>
                                    </p:set>
                                    <p:anim calcmode="lin" valueType="num">
                                      <p:cBhvr additive="base">
                                        <p:cTn id="19" dur="500" fill="hold"/>
                                        <p:tgtEl>
                                          <p:spTgt spid="392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2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92195">
                                            <p:txEl>
                                              <p:pRg st="3" end="3"/>
                                            </p:txEl>
                                          </p:spTgt>
                                        </p:tgtEl>
                                        <p:attrNameLst>
                                          <p:attrName>style.visibility</p:attrName>
                                        </p:attrNameLst>
                                      </p:cBhvr>
                                      <p:to>
                                        <p:strVal val="visible"/>
                                      </p:to>
                                    </p:set>
                                    <p:anim calcmode="lin" valueType="num">
                                      <p:cBhvr additive="base">
                                        <p:cTn id="25" dur="500" fill="hold"/>
                                        <p:tgtEl>
                                          <p:spTgt spid="392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2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9" name="Rectangle 3"/>
          <p:cNvSpPr>
            <a:spLocks noGrp="1" noChangeArrowheads="1"/>
          </p:cNvSpPr>
          <p:nvPr>
            <p:ph idx="1"/>
          </p:nvPr>
        </p:nvSpPr>
        <p:spPr>
          <a:xfrm>
            <a:off x="609600" y="1905000"/>
            <a:ext cx="8208963" cy="4114800"/>
          </a:xfrm>
        </p:spPr>
        <p:txBody>
          <a:bodyPr/>
          <a:lstStyle/>
          <a:p>
            <a:pPr eaLnBrk="1" hangingPunct="1">
              <a:buFont typeface="Wingdings" pitchFamily="2" charset="2"/>
              <a:buNone/>
            </a:pPr>
            <a:r>
              <a:rPr lang="en-US" b="1" smtClean="0">
                <a:latin typeface="Times" charset="0"/>
              </a:rPr>
              <a:t>She is loved.  </a:t>
            </a:r>
          </a:p>
          <a:p>
            <a:pPr eaLnBrk="1" hangingPunct="1">
              <a:buFont typeface="Wingdings" pitchFamily="2" charset="2"/>
              <a:buNone/>
            </a:pPr>
            <a:r>
              <a:rPr lang="en-US" b="1" smtClean="0">
                <a:latin typeface="Times" charset="0"/>
                <a:sym typeface="Wingdings" pitchFamily="2" charset="2"/>
              </a:rPr>
              <a:t> Which evokes the question, “Who’s loving her?”</a:t>
            </a:r>
            <a:endParaRPr lang="en-US" b="1" smtClean="0">
              <a:latin typeface="Times" charset="0"/>
            </a:endParaRPr>
          </a:p>
          <a:p>
            <a:pPr eaLnBrk="1" hangingPunct="1"/>
            <a:endParaRPr lang="en-US" smtClean="0"/>
          </a:p>
        </p:txBody>
      </p:sp>
      <p:sp>
        <p:nvSpPr>
          <p:cNvPr id="47106" name="Rectangle 2"/>
          <p:cNvSpPr>
            <a:spLocks noGrp="1" noChangeArrowheads="1"/>
          </p:cNvSpPr>
          <p:nvPr>
            <p:ph type="title"/>
          </p:nvPr>
        </p:nvSpPr>
        <p:spPr/>
        <p:txBody>
          <a:bodyPr/>
          <a:lstStyle/>
          <a:p>
            <a:pPr eaLnBrk="1" hangingPunct="1"/>
            <a:r>
              <a:rPr lang="en-US" smtClean="0"/>
              <a:t>Principles of Effective Writing</a:t>
            </a:r>
          </a:p>
        </p:txBody>
      </p:sp>
      <p:grpSp>
        <p:nvGrpSpPr>
          <p:cNvPr id="393220" name="Group 4"/>
          <p:cNvGrpSpPr>
            <a:grpSpLocks/>
          </p:cNvGrpSpPr>
          <p:nvPr/>
        </p:nvGrpSpPr>
        <p:grpSpPr bwMode="auto">
          <a:xfrm>
            <a:off x="1752600" y="1905000"/>
            <a:ext cx="5410200" cy="2568575"/>
            <a:chOff x="1104" y="1200"/>
            <a:chExt cx="3408" cy="1618"/>
          </a:xfrm>
        </p:grpSpPr>
        <p:sp>
          <p:nvSpPr>
            <p:cNvPr id="47117" name="Rectangle 5"/>
            <p:cNvSpPr>
              <a:spLocks noChangeArrowheads="1"/>
            </p:cNvSpPr>
            <p:nvPr/>
          </p:nvSpPr>
          <p:spPr bwMode="auto">
            <a:xfrm>
              <a:off x="1104" y="1200"/>
              <a:ext cx="672" cy="432"/>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8" name="Line 6"/>
            <p:cNvSpPr>
              <a:spLocks noChangeShapeType="1"/>
            </p:cNvSpPr>
            <p:nvPr/>
          </p:nvSpPr>
          <p:spPr bwMode="auto">
            <a:xfrm flipH="1" flipV="1">
              <a:off x="1584" y="1632"/>
              <a:ext cx="1152" cy="768"/>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119" name="Text Box 7"/>
            <p:cNvSpPr txBox="1">
              <a:spLocks noChangeArrowheads="1"/>
            </p:cNvSpPr>
            <p:nvPr/>
          </p:nvSpPr>
          <p:spPr bwMode="auto">
            <a:xfrm>
              <a:off x="2736" y="2448"/>
              <a:ext cx="1776" cy="370"/>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1800">
                  <a:solidFill>
                    <a:srgbClr val="FF3300"/>
                  </a:solidFill>
                </a:rPr>
                <a:t>Past participle of a transitive verb: to love (</a:t>
              </a:r>
              <a:r>
                <a:rPr lang="en-US" sz="1800" i="1">
                  <a:solidFill>
                    <a:srgbClr val="FF3300"/>
                  </a:solidFill>
                </a:rPr>
                <a:t>direct object</a:t>
              </a:r>
              <a:r>
                <a:rPr lang="en-US" sz="1800">
                  <a:solidFill>
                    <a:srgbClr val="FF3300"/>
                  </a:solidFill>
                </a:rPr>
                <a:t>).</a:t>
              </a:r>
            </a:p>
          </p:txBody>
        </p:sp>
      </p:grpSp>
      <p:grpSp>
        <p:nvGrpSpPr>
          <p:cNvPr id="393224" name="Group 8"/>
          <p:cNvGrpSpPr>
            <a:grpSpLocks/>
          </p:cNvGrpSpPr>
          <p:nvPr/>
        </p:nvGrpSpPr>
        <p:grpSpPr bwMode="auto">
          <a:xfrm>
            <a:off x="1371600" y="1981200"/>
            <a:ext cx="2438400" cy="3238500"/>
            <a:chOff x="864" y="1248"/>
            <a:chExt cx="1536" cy="2040"/>
          </a:xfrm>
        </p:grpSpPr>
        <p:sp>
          <p:nvSpPr>
            <p:cNvPr id="47114" name="Rectangle 9"/>
            <p:cNvSpPr>
              <a:spLocks noChangeArrowheads="1"/>
            </p:cNvSpPr>
            <p:nvPr/>
          </p:nvSpPr>
          <p:spPr bwMode="auto">
            <a:xfrm>
              <a:off x="864" y="1248"/>
              <a:ext cx="240" cy="336"/>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5" name="Line 10"/>
            <p:cNvSpPr>
              <a:spLocks noChangeShapeType="1"/>
            </p:cNvSpPr>
            <p:nvPr/>
          </p:nvSpPr>
          <p:spPr bwMode="auto">
            <a:xfrm flipH="1" flipV="1">
              <a:off x="960" y="1536"/>
              <a:ext cx="672" cy="1536"/>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116" name="Text Box 11"/>
            <p:cNvSpPr txBox="1">
              <a:spLocks noChangeArrowheads="1"/>
            </p:cNvSpPr>
            <p:nvPr/>
          </p:nvSpPr>
          <p:spPr bwMode="auto">
            <a:xfrm>
              <a:off x="1248" y="3072"/>
              <a:ext cx="1152" cy="216"/>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solidFill>
                    <a:srgbClr val="FF3300"/>
                  </a:solidFill>
                </a:rPr>
                <a:t>Form of “to be”</a:t>
              </a:r>
            </a:p>
          </p:txBody>
        </p:sp>
      </p:grpSp>
      <p:grpSp>
        <p:nvGrpSpPr>
          <p:cNvPr id="393228" name="Group 12"/>
          <p:cNvGrpSpPr>
            <a:grpSpLocks/>
          </p:cNvGrpSpPr>
          <p:nvPr/>
        </p:nvGrpSpPr>
        <p:grpSpPr bwMode="auto">
          <a:xfrm>
            <a:off x="0" y="1905000"/>
            <a:ext cx="1828800" cy="4381500"/>
            <a:chOff x="0" y="1200"/>
            <a:chExt cx="1152" cy="2760"/>
          </a:xfrm>
        </p:grpSpPr>
        <p:sp>
          <p:nvSpPr>
            <p:cNvPr id="47111" name="Rectangle 13"/>
            <p:cNvSpPr>
              <a:spLocks noChangeArrowheads="1"/>
            </p:cNvSpPr>
            <p:nvPr/>
          </p:nvSpPr>
          <p:spPr bwMode="auto">
            <a:xfrm>
              <a:off x="432" y="1200"/>
              <a:ext cx="384" cy="336"/>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2" name="Line 14"/>
            <p:cNvSpPr>
              <a:spLocks noChangeShapeType="1"/>
            </p:cNvSpPr>
            <p:nvPr/>
          </p:nvSpPr>
          <p:spPr bwMode="auto">
            <a:xfrm flipV="1">
              <a:off x="288" y="1536"/>
              <a:ext cx="288" cy="1248"/>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113" name="Text Box 15"/>
            <p:cNvSpPr txBox="1">
              <a:spLocks noChangeArrowheads="1"/>
            </p:cNvSpPr>
            <p:nvPr/>
          </p:nvSpPr>
          <p:spPr bwMode="auto">
            <a:xfrm>
              <a:off x="0" y="2784"/>
              <a:ext cx="1152" cy="1176"/>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solidFill>
                    <a:srgbClr val="FF3300"/>
                  </a:solidFill>
                </a:rPr>
                <a:t>The direct object of the verb</a:t>
              </a:r>
              <a:r>
                <a:rPr lang="en-US" sz="2000" i="1">
                  <a:solidFill>
                    <a:srgbClr val="FF3300"/>
                  </a:solidFill>
                </a:rPr>
                <a:t>.</a:t>
              </a:r>
              <a:r>
                <a:rPr lang="en-US" sz="2000">
                  <a:solidFill>
                    <a:srgbClr val="FF3300"/>
                  </a:solidFill>
                </a:rPr>
                <a:t>  She’s not the subject since she’s not the one doing the loving.</a:t>
              </a:r>
            </a:p>
          </p:txBody>
        </p:sp>
      </p:grpSp>
    </p:spTree>
    <p:extLst>
      <p:ext uri="{BB962C8B-B14F-4D97-AF65-F5344CB8AC3E}">
        <p14:creationId xmlns:p14="http://schemas.microsoft.com/office/powerpoint/2010/main" val="42819638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anim calcmode="lin" valueType="num">
                                      <p:cBhvr additive="base">
                                        <p:cTn id="7" dur="500" fill="hold"/>
                                        <p:tgtEl>
                                          <p:spTgt spid="393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3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3219">
                                            <p:txEl>
                                              <p:pRg st="1" end="1"/>
                                            </p:txEl>
                                          </p:spTgt>
                                        </p:tgtEl>
                                        <p:attrNameLst>
                                          <p:attrName>style.visibility</p:attrName>
                                        </p:attrNameLst>
                                      </p:cBhvr>
                                      <p:to>
                                        <p:strVal val="visible"/>
                                      </p:to>
                                    </p:set>
                                    <p:anim calcmode="lin" valueType="num">
                                      <p:cBhvr additive="base">
                                        <p:cTn id="13" dur="500" fill="hold"/>
                                        <p:tgtEl>
                                          <p:spTgt spid="393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3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93220"/>
                                        </p:tgtEl>
                                        <p:attrNameLst>
                                          <p:attrName>style.visibility</p:attrName>
                                        </p:attrNameLst>
                                      </p:cBhvr>
                                      <p:to>
                                        <p:strVal val="visible"/>
                                      </p:to>
                                    </p:set>
                                    <p:anim calcmode="lin" valueType="num">
                                      <p:cBhvr>
                                        <p:cTn id="19" dur="500" fill="hold"/>
                                        <p:tgtEl>
                                          <p:spTgt spid="393220"/>
                                        </p:tgtEl>
                                        <p:attrNameLst>
                                          <p:attrName>ppt_w</p:attrName>
                                        </p:attrNameLst>
                                      </p:cBhvr>
                                      <p:tavLst>
                                        <p:tav tm="0">
                                          <p:val>
                                            <p:fltVal val="0"/>
                                          </p:val>
                                        </p:tav>
                                        <p:tav tm="100000">
                                          <p:val>
                                            <p:strVal val="#ppt_w"/>
                                          </p:val>
                                        </p:tav>
                                      </p:tavLst>
                                    </p:anim>
                                    <p:anim calcmode="lin" valueType="num">
                                      <p:cBhvr>
                                        <p:cTn id="20" dur="500" fill="hold"/>
                                        <p:tgtEl>
                                          <p:spTgt spid="393220"/>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93224"/>
                                        </p:tgtEl>
                                        <p:attrNameLst>
                                          <p:attrName>style.visibility</p:attrName>
                                        </p:attrNameLst>
                                      </p:cBhvr>
                                      <p:to>
                                        <p:strVal val="visible"/>
                                      </p:to>
                                    </p:set>
                                    <p:anim calcmode="lin" valueType="num">
                                      <p:cBhvr>
                                        <p:cTn id="25" dur="500" fill="hold"/>
                                        <p:tgtEl>
                                          <p:spTgt spid="393224"/>
                                        </p:tgtEl>
                                        <p:attrNameLst>
                                          <p:attrName>ppt_w</p:attrName>
                                        </p:attrNameLst>
                                      </p:cBhvr>
                                      <p:tavLst>
                                        <p:tav tm="0">
                                          <p:val>
                                            <p:fltVal val="0"/>
                                          </p:val>
                                        </p:tav>
                                        <p:tav tm="100000">
                                          <p:val>
                                            <p:strVal val="#ppt_w"/>
                                          </p:val>
                                        </p:tav>
                                      </p:tavLst>
                                    </p:anim>
                                    <p:anim calcmode="lin" valueType="num">
                                      <p:cBhvr>
                                        <p:cTn id="26" dur="500" fill="hold"/>
                                        <p:tgtEl>
                                          <p:spTgt spid="393224"/>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393228"/>
                                        </p:tgtEl>
                                        <p:attrNameLst>
                                          <p:attrName>style.visibility</p:attrName>
                                        </p:attrNameLst>
                                      </p:cBhvr>
                                      <p:to>
                                        <p:strVal val="visible"/>
                                      </p:to>
                                    </p:set>
                                    <p:anim calcmode="lin" valueType="num">
                                      <p:cBhvr>
                                        <p:cTn id="31" dur="500" fill="hold"/>
                                        <p:tgtEl>
                                          <p:spTgt spid="393228"/>
                                        </p:tgtEl>
                                        <p:attrNameLst>
                                          <p:attrName>ppt_w</p:attrName>
                                        </p:attrNameLst>
                                      </p:cBhvr>
                                      <p:tavLst>
                                        <p:tav tm="0">
                                          <p:val>
                                            <p:fltVal val="0"/>
                                          </p:val>
                                        </p:tav>
                                        <p:tav tm="100000">
                                          <p:val>
                                            <p:strVal val="#ppt_w"/>
                                          </p:val>
                                        </p:tav>
                                      </p:tavLst>
                                    </p:anim>
                                    <p:anim calcmode="lin" valueType="num">
                                      <p:cBhvr>
                                        <p:cTn id="32" dur="500" fill="hold"/>
                                        <p:tgtEl>
                                          <p:spTgt spid="3932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3" name="Rectangle 3"/>
          <p:cNvSpPr>
            <a:spLocks noGrp="1" noChangeArrowheads="1"/>
          </p:cNvSpPr>
          <p:nvPr>
            <p:ph idx="1"/>
          </p:nvPr>
        </p:nvSpPr>
        <p:spPr>
          <a:xfrm>
            <a:off x="655320" y="2103120"/>
            <a:ext cx="8208963" cy="4114800"/>
          </a:xfrm>
        </p:spPr>
        <p:txBody>
          <a:bodyPr/>
          <a:lstStyle/>
          <a:p>
            <a:pPr eaLnBrk="1" hangingPunct="1">
              <a:buFont typeface="Wingdings" pitchFamily="2" charset="2"/>
              <a:buNone/>
            </a:pPr>
            <a:r>
              <a:rPr lang="en-US" dirty="0" smtClean="0">
                <a:latin typeface="Trebuchet MS" pitchFamily="34" charset="0"/>
              </a:rPr>
              <a:t>President Kennedy </a:t>
            </a:r>
            <a:r>
              <a:rPr lang="en-US" b="1" dirty="0" smtClean="0">
                <a:latin typeface="Trebuchet MS" pitchFamily="34" charset="0"/>
              </a:rPr>
              <a:t>was shot</a:t>
            </a:r>
            <a:r>
              <a:rPr lang="en-US" dirty="0" smtClean="0">
                <a:latin typeface="Trebuchet MS" pitchFamily="34" charset="0"/>
              </a:rPr>
              <a:t> in 1963.</a:t>
            </a:r>
            <a:endParaRPr lang="en-US" dirty="0" smtClean="0">
              <a:latin typeface="Times" charset="0"/>
            </a:endParaRPr>
          </a:p>
          <a:p>
            <a:pPr eaLnBrk="1" hangingPunct="1">
              <a:buFont typeface="Wingdings" pitchFamily="2" charset="2"/>
              <a:buNone/>
            </a:pPr>
            <a:endParaRPr lang="en-US" dirty="0" smtClean="0">
              <a:latin typeface="Trebuchet MS" pitchFamily="34" charset="0"/>
            </a:endParaRPr>
          </a:p>
          <a:p>
            <a:pPr eaLnBrk="1" hangingPunct="1">
              <a:buFont typeface="Wingdings" pitchFamily="2" charset="2"/>
              <a:buNone/>
            </a:pPr>
            <a:endParaRPr lang="en-US" dirty="0" smtClean="0">
              <a:latin typeface="Trebuchet MS" pitchFamily="34" charset="0"/>
            </a:endParaRPr>
          </a:p>
          <a:p>
            <a:pPr eaLnBrk="1" hangingPunct="1"/>
            <a:endParaRPr lang="en-US" dirty="0" smtClean="0"/>
          </a:p>
        </p:txBody>
      </p:sp>
      <p:sp>
        <p:nvSpPr>
          <p:cNvPr id="48130" name="Rectangle 2"/>
          <p:cNvSpPr>
            <a:spLocks noGrp="1" noChangeArrowheads="1"/>
          </p:cNvSpPr>
          <p:nvPr>
            <p:ph type="title"/>
          </p:nvPr>
        </p:nvSpPr>
        <p:spPr/>
        <p:txBody>
          <a:bodyPr/>
          <a:lstStyle/>
          <a:p>
            <a:pPr eaLnBrk="1" hangingPunct="1"/>
            <a:r>
              <a:rPr lang="en-US" smtClean="0"/>
              <a:t>Principles of Effective Writing</a:t>
            </a:r>
          </a:p>
        </p:txBody>
      </p:sp>
      <p:grpSp>
        <p:nvGrpSpPr>
          <p:cNvPr id="394244" name="Group 4"/>
          <p:cNvGrpSpPr>
            <a:grpSpLocks/>
          </p:cNvGrpSpPr>
          <p:nvPr/>
        </p:nvGrpSpPr>
        <p:grpSpPr bwMode="auto">
          <a:xfrm>
            <a:off x="5029200" y="1981200"/>
            <a:ext cx="3733800" cy="3482975"/>
            <a:chOff x="3168" y="1248"/>
            <a:chExt cx="2352" cy="2194"/>
          </a:xfrm>
        </p:grpSpPr>
        <p:sp>
          <p:nvSpPr>
            <p:cNvPr id="48142" name="Rectangle 5"/>
            <p:cNvSpPr>
              <a:spLocks noChangeArrowheads="1"/>
            </p:cNvSpPr>
            <p:nvPr/>
          </p:nvSpPr>
          <p:spPr bwMode="auto">
            <a:xfrm>
              <a:off x="3168" y="1248"/>
              <a:ext cx="576" cy="336"/>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3" name="Line 6"/>
            <p:cNvSpPr>
              <a:spLocks noChangeShapeType="1"/>
            </p:cNvSpPr>
            <p:nvPr/>
          </p:nvSpPr>
          <p:spPr bwMode="auto">
            <a:xfrm flipH="1" flipV="1">
              <a:off x="3600" y="1536"/>
              <a:ext cx="144" cy="1488"/>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144" name="Text Box 7"/>
            <p:cNvSpPr txBox="1">
              <a:spLocks noChangeArrowheads="1"/>
            </p:cNvSpPr>
            <p:nvPr/>
          </p:nvSpPr>
          <p:spPr bwMode="auto">
            <a:xfrm>
              <a:off x="3744" y="3072"/>
              <a:ext cx="1776" cy="370"/>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1800">
                  <a:solidFill>
                    <a:srgbClr val="FF3300"/>
                  </a:solidFill>
                </a:rPr>
                <a:t>Past participle of a transitive verb: to shoot (</a:t>
              </a:r>
              <a:r>
                <a:rPr lang="en-US" sz="1800" i="1">
                  <a:solidFill>
                    <a:srgbClr val="FF3300"/>
                  </a:solidFill>
                </a:rPr>
                <a:t>direct object</a:t>
              </a:r>
              <a:r>
                <a:rPr lang="en-US" sz="1800">
                  <a:solidFill>
                    <a:srgbClr val="FF3300"/>
                  </a:solidFill>
                </a:rPr>
                <a:t>).</a:t>
              </a:r>
            </a:p>
          </p:txBody>
        </p:sp>
      </p:grpSp>
      <p:grpSp>
        <p:nvGrpSpPr>
          <p:cNvPr id="394248" name="Group 8"/>
          <p:cNvGrpSpPr>
            <a:grpSpLocks/>
          </p:cNvGrpSpPr>
          <p:nvPr/>
        </p:nvGrpSpPr>
        <p:grpSpPr bwMode="auto">
          <a:xfrm>
            <a:off x="3505200" y="2057400"/>
            <a:ext cx="1828800" cy="2019300"/>
            <a:chOff x="2208" y="1296"/>
            <a:chExt cx="1152" cy="1272"/>
          </a:xfrm>
        </p:grpSpPr>
        <p:sp>
          <p:nvSpPr>
            <p:cNvPr id="48139" name="Rectangle 9"/>
            <p:cNvSpPr>
              <a:spLocks noChangeArrowheads="1"/>
            </p:cNvSpPr>
            <p:nvPr/>
          </p:nvSpPr>
          <p:spPr bwMode="auto">
            <a:xfrm>
              <a:off x="2592" y="1296"/>
              <a:ext cx="576" cy="288"/>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0" name="Line 10"/>
            <p:cNvSpPr>
              <a:spLocks noChangeShapeType="1"/>
            </p:cNvSpPr>
            <p:nvPr/>
          </p:nvSpPr>
          <p:spPr bwMode="auto">
            <a:xfrm flipV="1">
              <a:off x="2544" y="1584"/>
              <a:ext cx="144" cy="768"/>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141" name="Text Box 11"/>
            <p:cNvSpPr txBox="1">
              <a:spLocks noChangeArrowheads="1"/>
            </p:cNvSpPr>
            <p:nvPr/>
          </p:nvSpPr>
          <p:spPr bwMode="auto">
            <a:xfrm>
              <a:off x="2208" y="2352"/>
              <a:ext cx="1152" cy="216"/>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solidFill>
                    <a:srgbClr val="FF3300"/>
                  </a:solidFill>
                </a:rPr>
                <a:t>Form of “to be”</a:t>
              </a:r>
            </a:p>
          </p:txBody>
        </p:sp>
      </p:grpSp>
      <p:grpSp>
        <p:nvGrpSpPr>
          <p:cNvPr id="394252" name="Group 12"/>
          <p:cNvGrpSpPr>
            <a:grpSpLocks/>
          </p:cNvGrpSpPr>
          <p:nvPr/>
        </p:nvGrpSpPr>
        <p:grpSpPr bwMode="auto">
          <a:xfrm>
            <a:off x="381000" y="1905000"/>
            <a:ext cx="3733800" cy="3086100"/>
            <a:chOff x="240" y="1200"/>
            <a:chExt cx="2352" cy="1944"/>
          </a:xfrm>
        </p:grpSpPr>
        <p:sp>
          <p:nvSpPr>
            <p:cNvPr id="48136" name="Rectangle 13"/>
            <p:cNvSpPr>
              <a:spLocks noChangeArrowheads="1"/>
            </p:cNvSpPr>
            <p:nvPr/>
          </p:nvSpPr>
          <p:spPr bwMode="auto">
            <a:xfrm>
              <a:off x="432" y="1200"/>
              <a:ext cx="2160" cy="384"/>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7" name="Line 14"/>
            <p:cNvSpPr>
              <a:spLocks noChangeShapeType="1"/>
            </p:cNvSpPr>
            <p:nvPr/>
          </p:nvSpPr>
          <p:spPr bwMode="auto">
            <a:xfrm flipV="1">
              <a:off x="288" y="1536"/>
              <a:ext cx="288" cy="1248"/>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138" name="Text Box 15"/>
            <p:cNvSpPr txBox="1">
              <a:spLocks noChangeArrowheads="1"/>
            </p:cNvSpPr>
            <p:nvPr/>
          </p:nvSpPr>
          <p:spPr bwMode="auto">
            <a:xfrm>
              <a:off x="240" y="1968"/>
              <a:ext cx="1152" cy="1176"/>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a:solidFill>
                    <a:srgbClr val="FF3300"/>
                  </a:solidFill>
                </a:rPr>
                <a:t>The direct object of the verb.  He’s  not the subject since he’s not the one doing the shooting.</a:t>
              </a:r>
            </a:p>
          </p:txBody>
        </p:sp>
      </p:grpSp>
      <p:sp>
        <p:nvSpPr>
          <p:cNvPr id="394256" name="Text Box 16"/>
          <p:cNvSpPr txBox="1">
            <a:spLocks noChangeArrowheads="1"/>
          </p:cNvSpPr>
          <p:nvPr/>
        </p:nvSpPr>
        <p:spPr bwMode="auto">
          <a:xfrm>
            <a:off x="0" y="5943600"/>
            <a:ext cx="102108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rgbClr val="CCFF33"/>
              </a:buClr>
              <a:buSzPct val="70000"/>
              <a:buFont typeface="Wingdings" pitchFamily="2" charset="2"/>
              <a:buNone/>
            </a:pPr>
            <a:r>
              <a:rPr lang="en-US" sz="3200" u="sng">
                <a:latin typeface="Trebuchet MS" pitchFamily="34" charset="0"/>
              </a:rPr>
              <a:t>Active:</a:t>
            </a:r>
            <a:r>
              <a:rPr lang="en-US" sz="3200">
                <a:latin typeface="Trebuchet MS" pitchFamily="34" charset="0"/>
              </a:rPr>
              <a:t> Oswald </a:t>
            </a:r>
            <a:r>
              <a:rPr lang="en-US" sz="3200" b="1">
                <a:latin typeface="Trebuchet MS" pitchFamily="34" charset="0"/>
              </a:rPr>
              <a:t>shot</a:t>
            </a:r>
            <a:r>
              <a:rPr lang="en-US" sz="3200">
                <a:latin typeface="Trebuchet MS" pitchFamily="34" charset="0"/>
              </a:rPr>
              <a:t> President Kennedy in 1963.</a:t>
            </a:r>
            <a:endParaRPr lang="en-US" sz="3200">
              <a:latin typeface="Times" charset="0"/>
            </a:endParaRPr>
          </a:p>
          <a:p>
            <a:pPr eaLnBrk="1" hangingPunct="1">
              <a:spcBef>
                <a:spcPct val="50000"/>
              </a:spcBef>
            </a:pPr>
            <a:endParaRPr lang="en-US"/>
          </a:p>
        </p:txBody>
      </p:sp>
    </p:spTree>
    <p:extLst>
      <p:ext uri="{BB962C8B-B14F-4D97-AF65-F5344CB8AC3E}">
        <p14:creationId xmlns:p14="http://schemas.microsoft.com/office/powerpoint/2010/main" val="16847558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anim calcmode="lin" valueType="num">
                                      <p:cBhvr additive="base">
                                        <p:cTn id="7" dur="500" fill="hold"/>
                                        <p:tgtEl>
                                          <p:spTgt spid="394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4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94244"/>
                                        </p:tgtEl>
                                        <p:attrNameLst>
                                          <p:attrName>style.visibility</p:attrName>
                                        </p:attrNameLst>
                                      </p:cBhvr>
                                      <p:to>
                                        <p:strVal val="visible"/>
                                      </p:to>
                                    </p:set>
                                    <p:animEffect transition="in" filter="wipe(left)">
                                      <p:cBhvr>
                                        <p:cTn id="13" dur="500"/>
                                        <p:tgtEl>
                                          <p:spTgt spid="39424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394248"/>
                                        </p:tgtEl>
                                        <p:attrNameLst>
                                          <p:attrName>style.visibility</p:attrName>
                                        </p:attrNameLst>
                                      </p:cBhvr>
                                      <p:to>
                                        <p:strVal val="visible"/>
                                      </p:to>
                                    </p:set>
                                    <p:animEffect transition="in" filter="wipe(left)">
                                      <p:cBhvr>
                                        <p:cTn id="18" dur="500"/>
                                        <p:tgtEl>
                                          <p:spTgt spid="3942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394252"/>
                                        </p:tgtEl>
                                        <p:attrNameLst>
                                          <p:attrName>style.visibility</p:attrName>
                                        </p:attrNameLst>
                                      </p:cBhvr>
                                      <p:to>
                                        <p:strVal val="visible"/>
                                      </p:to>
                                    </p:set>
                                    <p:animEffect transition="in" filter="wipe(left)">
                                      <p:cBhvr>
                                        <p:cTn id="23" dur="500"/>
                                        <p:tgtEl>
                                          <p:spTgt spid="39425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394256"/>
                                        </p:tgtEl>
                                        <p:attrNameLst>
                                          <p:attrName>style.visibility</p:attrName>
                                        </p:attrNameLst>
                                      </p:cBhvr>
                                      <p:to>
                                        <p:strVal val="visible"/>
                                      </p:to>
                                    </p:set>
                                    <p:anim calcmode="lin" valueType="num">
                                      <p:cBhvr additive="base">
                                        <p:cTn id="28" dur="500" fill="hold"/>
                                        <p:tgtEl>
                                          <p:spTgt spid="394256"/>
                                        </p:tgtEl>
                                        <p:attrNameLst>
                                          <p:attrName>ppt_x</p:attrName>
                                        </p:attrNameLst>
                                      </p:cBhvr>
                                      <p:tavLst>
                                        <p:tav tm="0">
                                          <p:val>
                                            <p:strVal val="0-#ppt_w/2"/>
                                          </p:val>
                                        </p:tav>
                                        <p:tav tm="100000">
                                          <p:val>
                                            <p:strVal val="#ppt_x"/>
                                          </p:val>
                                        </p:tav>
                                      </p:tavLst>
                                    </p:anim>
                                    <p:anim calcmode="lin" valueType="num">
                                      <p:cBhvr additive="base">
                                        <p:cTn id="29" dur="500" fill="hold"/>
                                        <p:tgtEl>
                                          <p:spTgt spid="3942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autoUpdateAnimBg="0"/>
      <p:bldP spid="39425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5267" name="Rectangle 3"/>
          <p:cNvSpPr>
            <a:spLocks noGrp="1" noChangeArrowheads="1"/>
          </p:cNvSpPr>
          <p:nvPr>
            <p:ph idx="1"/>
          </p:nvPr>
        </p:nvSpPr>
        <p:spPr/>
        <p:txBody>
          <a:bodyPr/>
          <a:lstStyle/>
          <a:p>
            <a:pPr eaLnBrk="1" hangingPunct="1">
              <a:buFontTx/>
              <a:buNone/>
            </a:pPr>
            <a:r>
              <a:rPr lang="en-US" smtClean="0"/>
              <a:t>In the passive voice,</a:t>
            </a:r>
          </a:p>
          <a:p>
            <a:pPr eaLnBrk="1" hangingPunct="1">
              <a:buFontTx/>
              <a:buNone/>
            </a:pPr>
            <a:r>
              <a:rPr lang="en-US" smtClean="0"/>
              <a:t>“The agent is AWOL” –</a:t>
            </a:r>
            <a:r>
              <a:rPr lang="en-US" i="1" smtClean="0"/>
              <a:t>Sin and Syntax</a:t>
            </a:r>
          </a:p>
          <a:p>
            <a:pPr eaLnBrk="1" hangingPunct="1">
              <a:buFontTx/>
              <a:buNone/>
            </a:pPr>
            <a:endParaRPr lang="en-US" i="1" smtClean="0"/>
          </a:p>
          <a:p>
            <a:pPr eaLnBrk="1" hangingPunct="1">
              <a:buFontTx/>
              <a:buNone/>
            </a:pPr>
            <a:r>
              <a:rPr lang="en-US" smtClean="0"/>
              <a:t>e.g. “Mistakes were made.” </a:t>
            </a:r>
          </a:p>
          <a:p>
            <a:pPr eaLnBrk="1" hangingPunct="1">
              <a:buFontTx/>
              <a:buNone/>
            </a:pPr>
            <a:r>
              <a:rPr lang="en-US" smtClean="0">
                <a:sym typeface="Symbol" pitchFamily="18" charset="2"/>
              </a:rPr>
              <a:t></a:t>
            </a:r>
            <a:r>
              <a:rPr lang="en-US" smtClean="0"/>
              <a:t>Nobody is responsible.</a:t>
            </a:r>
          </a:p>
          <a:p>
            <a:pPr eaLnBrk="1" hangingPunct="1">
              <a:buFontTx/>
              <a:buNone/>
            </a:pPr>
            <a:endParaRPr lang="en-US" smtClean="0"/>
          </a:p>
          <a:p>
            <a:pPr eaLnBrk="1" hangingPunct="1">
              <a:buFontTx/>
              <a:buNone/>
            </a:pPr>
            <a:r>
              <a:rPr lang="en-US" i="1" smtClean="0"/>
              <a:t>vs.  The President</a:t>
            </a:r>
            <a:r>
              <a:rPr lang="en-US" smtClean="0"/>
              <a:t> made mistakes…</a:t>
            </a:r>
          </a:p>
          <a:p>
            <a:pPr eaLnBrk="1" hangingPunct="1">
              <a:buFontTx/>
              <a:buNone/>
            </a:pPr>
            <a:endParaRPr lang="en-US" smtClean="0"/>
          </a:p>
        </p:txBody>
      </p:sp>
      <p:sp>
        <p:nvSpPr>
          <p:cNvPr id="4915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148571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5267">
                                            <p:txEl>
                                              <p:pRg st="0" end="0"/>
                                            </p:txEl>
                                          </p:spTgt>
                                        </p:tgtEl>
                                        <p:attrNameLst>
                                          <p:attrName>style.visibility</p:attrName>
                                        </p:attrNameLst>
                                      </p:cBhvr>
                                      <p:to>
                                        <p:strVal val="visible"/>
                                      </p:to>
                                    </p:set>
                                    <p:anim calcmode="lin" valueType="num">
                                      <p:cBhvr additive="base">
                                        <p:cTn id="7" dur="500" fill="hold"/>
                                        <p:tgtEl>
                                          <p:spTgt spid="395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5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5267">
                                            <p:txEl>
                                              <p:pRg st="1" end="1"/>
                                            </p:txEl>
                                          </p:spTgt>
                                        </p:tgtEl>
                                        <p:attrNameLst>
                                          <p:attrName>style.visibility</p:attrName>
                                        </p:attrNameLst>
                                      </p:cBhvr>
                                      <p:to>
                                        <p:strVal val="visible"/>
                                      </p:to>
                                    </p:set>
                                    <p:anim calcmode="lin" valueType="num">
                                      <p:cBhvr additive="base">
                                        <p:cTn id="13" dur="500" fill="hold"/>
                                        <p:tgtEl>
                                          <p:spTgt spid="395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5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5267">
                                            <p:txEl>
                                              <p:pRg st="3" end="3"/>
                                            </p:txEl>
                                          </p:spTgt>
                                        </p:tgtEl>
                                        <p:attrNameLst>
                                          <p:attrName>style.visibility</p:attrName>
                                        </p:attrNameLst>
                                      </p:cBhvr>
                                      <p:to>
                                        <p:strVal val="visible"/>
                                      </p:to>
                                    </p:set>
                                    <p:anim calcmode="lin" valueType="num">
                                      <p:cBhvr additive="base">
                                        <p:cTn id="19" dur="500" fill="hold"/>
                                        <p:tgtEl>
                                          <p:spTgt spid="395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5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95267">
                                            <p:txEl>
                                              <p:pRg st="4" end="4"/>
                                            </p:txEl>
                                          </p:spTgt>
                                        </p:tgtEl>
                                        <p:attrNameLst>
                                          <p:attrName>style.visibility</p:attrName>
                                        </p:attrNameLst>
                                      </p:cBhvr>
                                      <p:to>
                                        <p:strVal val="visible"/>
                                      </p:to>
                                    </p:set>
                                    <p:anim calcmode="lin" valueType="num">
                                      <p:cBhvr additive="base">
                                        <p:cTn id="25" dur="500" fill="hold"/>
                                        <p:tgtEl>
                                          <p:spTgt spid="395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5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95267">
                                            <p:txEl>
                                              <p:pRg st="6" end="6"/>
                                            </p:txEl>
                                          </p:spTgt>
                                        </p:tgtEl>
                                        <p:attrNameLst>
                                          <p:attrName>style.visibility</p:attrName>
                                        </p:attrNameLst>
                                      </p:cBhvr>
                                      <p:to>
                                        <p:strVal val="visible"/>
                                      </p:to>
                                    </p:set>
                                    <p:anim calcmode="lin" valueType="num">
                                      <p:cBhvr additive="base">
                                        <p:cTn id="31" dur="500" fill="hold"/>
                                        <p:tgtEl>
                                          <p:spTgt spid="39526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952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5" name="Rectangle 1027"/>
          <p:cNvSpPr>
            <a:spLocks noGrp="1" noChangeArrowheads="1"/>
          </p:cNvSpPr>
          <p:nvPr>
            <p:ph idx="1"/>
          </p:nvPr>
        </p:nvSpPr>
        <p:spPr/>
        <p:txBody>
          <a:bodyPr/>
          <a:lstStyle/>
          <a:p>
            <a:pPr eaLnBrk="1" hangingPunct="1">
              <a:buFontTx/>
              <a:buNone/>
            </a:pPr>
            <a:r>
              <a:rPr lang="en-US" u="sng" smtClean="0"/>
              <a:t>Words</a:t>
            </a:r>
          </a:p>
          <a:p>
            <a:pPr eaLnBrk="1" hangingPunct="1">
              <a:buFontTx/>
              <a:buChar char="•"/>
            </a:pPr>
            <a:r>
              <a:rPr lang="en-US" smtClean="0"/>
              <a:t>1. Reduce dead weight words and phrases </a:t>
            </a:r>
          </a:p>
          <a:p>
            <a:pPr lvl="2" eaLnBrk="1" hangingPunct="1">
              <a:buFontTx/>
              <a:buChar char="•"/>
            </a:pPr>
            <a:r>
              <a:rPr lang="en-US" smtClean="0"/>
              <a:t>Get rid of jargon and repetition</a:t>
            </a:r>
          </a:p>
          <a:p>
            <a:pPr eaLnBrk="1" hangingPunct="1">
              <a:buFontTx/>
              <a:buChar char="•"/>
            </a:pPr>
            <a:endParaRPr lang="en-US" smtClean="0"/>
          </a:p>
          <a:p>
            <a:pPr eaLnBrk="1" hangingPunct="1">
              <a:buFontTx/>
              <a:buNone/>
            </a:pPr>
            <a:r>
              <a:rPr lang="en-US" smtClean="0"/>
              <a:t>“</a:t>
            </a:r>
            <a:r>
              <a:rPr lang="en-US" i="1" smtClean="0"/>
              <a:t>Verbose</a:t>
            </a:r>
            <a:r>
              <a:rPr lang="en-US" smtClean="0"/>
              <a:t> is not a synonym for </a:t>
            </a:r>
            <a:r>
              <a:rPr lang="en-US" i="1" smtClean="0"/>
              <a:t>literary</a:t>
            </a:r>
            <a:r>
              <a:rPr lang="en-US" smtClean="0"/>
              <a:t>.”</a:t>
            </a:r>
            <a:endParaRPr lang="en-US" sz="1600" i="1" smtClean="0"/>
          </a:p>
          <a:p>
            <a:pPr eaLnBrk="1" hangingPunct="1">
              <a:buFont typeface="Wingdings" pitchFamily="2" charset="2"/>
              <a:buNone/>
            </a:pPr>
            <a:endParaRPr lang="en-US" sz="1600" i="1" smtClean="0">
              <a:latin typeface="Verdana" pitchFamily="34" charset="0"/>
            </a:endParaRPr>
          </a:p>
        </p:txBody>
      </p:sp>
      <p:sp>
        <p:nvSpPr>
          <p:cNvPr id="21506" name="Rectangle 1026"/>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4612788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anim calcmode="lin" valueType="num">
                                      <p:cBhvr additive="base">
                                        <p:cTn id="7" dur="500" fill="hold"/>
                                        <p:tgtEl>
                                          <p:spTgt spid="279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9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9555">
                                            <p:txEl>
                                              <p:pRg st="1" end="1"/>
                                            </p:txEl>
                                          </p:spTgt>
                                        </p:tgtEl>
                                        <p:attrNameLst>
                                          <p:attrName>style.visibility</p:attrName>
                                        </p:attrNameLst>
                                      </p:cBhvr>
                                      <p:to>
                                        <p:strVal val="visible"/>
                                      </p:to>
                                    </p:set>
                                    <p:anim calcmode="lin" valueType="num">
                                      <p:cBhvr additive="base">
                                        <p:cTn id="13" dur="500" fill="hold"/>
                                        <p:tgtEl>
                                          <p:spTgt spid="279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9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9555">
                                            <p:txEl>
                                              <p:pRg st="2" end="2"/>
                                            </p:txEl>
                                          </p:spTgt>
                                        </p:tgtEl>
                                        <p:attrNameLst>
                                          <p:attrName>style.visibility</p:attrName>
                                        </p:attrNameLst>
                                      </p:cBhvr>
                                      <p:to>
                                        <p:strVal val="visible"/>
                                      </p:to>
                                    </p:set>
                                    <p:anim calcmode="lin" valueType="num">
                                      <p:cBhvr additive="base">
                                        <p:cTn id="19" dur="500" fill="hold"/>
                                        <p:tgtEl>
                                          <p:spTgt spid="279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9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9555">
                                            <p:txEl>
                                              <p:pRg st="4" end="4"/>
                                            </p:txEl>
                                          </p:spTgt>
                                        </p:tgtEl>
                                        <p:attrNameLst>
                                          <p:attrName>style.visibility</p:attrName>
                                        </p:attrNameLst>
                                      </p:cBhvr>
                                      <p:to>
                                        <p:strVal val="visible"/>
                                      </p:to>
                                    </p:set>
                                    <p:anim calcmode="lin" valueType="num">
                                      <p:cBhvr additive="base">
                                        <p:cTn id="25" dur="500" fill="hold"/>
                                        <p:tgtEl>
                                          <p:spTgt spid="27955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9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5" grpId="0" build="p" bldLvl="3"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6291" name="Rectangle 3"/>
          <p:cNvSpPr>
            <a:spLocks noGrp="1" noChangeArrowheads="1"/>
          </p:cNvSpPr>
          <p:nvPr>
            <p:ph idx="1"/>
          </p:nvPr>
        </p:nvSpPr>
        <p:spPr>
          <a:xfrm>
            <a:off x="0" y="2209800"/>
            <a:ext cx="9144000" cy="4114800"/>
          </a:xfrm>
        </p:spPr>
        <p:txBody>
          <a:bodyPr/>
          <a:lstStyle/>
          <a:p>
            <a:pPr eaLnBrk="1" hangingPunct="1">
              <a:buFont typeface="Wingdings" pitchFamily="2" charset="2"/>
              <a:buNone/>
            </a:pPr>
            <a:r>
              <a:rPr lang="en-US" sz="3200" dirty="0" smtClean="0">
                <a:latin typeface="Times" charset="0"/>
              </a:rPr>
              <a:t>"Cigarette ads </a:t>
            </a:r>
            <a:r>
              <a:rPr lang="en-US" sz="3200" u="sng" dirty="0" smtClean="0">
                <a:latin typeface="Times" charset="0"/>
              </a:rPr>
              <a:t>were designed</a:t>
            </a:r>
            <a:r>
              <a:rPr lang="en-US" sz="3200" dirty="0" smtClean="0">
                <a:latin typeface="Times" charset="0"/>
              </a:rPr>
              <a:t> to appeal especially to children." </a:t>
            </a:r>
          </a:p>
          <a:p>
            <a:pPr eaLnBrk="1" hangingPunct="1">
              <a:buFont typeface="Wingdings" pitchFamily="2" charset="2"/>
              <a:buNone/>
            </a:pPr>
            <a:r>
              <a:rPr lang="en-US" sz="3200" dirty="0" smtClean="0">
                <a:latin typeface="Times" charset="0"/>
              </a:rPr>
              <a:t>vs.</a:t>
            </a:r>
          </a:p>
          <a:p>
            <a:pPr eaLnBrk="1" hangingPunct="1">
              <a:buFont typeface="Wingdings" pitchFamily="2" charset="2"/>
              <a:buNone/>
            </a:pPr>
            <a:r>
              <a:rPr lang="en-US" sz="3200" dirty="0" smtClean="0">
                <a:latin typeface="Times" charset="0"/>
              </a:rPr>
              <a:t> "We </a:t>
            </a:r>
            <a:r>
              <a:rPr lang="en-US" sz="3200" u="sng" dirty="0" smtClean="0">
                <a:latin typeface="Times" charset="0"/>
              </a:rPr>
              <a:t>designed</a:t>
            </a:r>
            <a:r>
              <a:rPr lang="en-US" sz="3200" dirty="0" smtClean="0">
                <a:latin typeface="Times" charset="0"/>
              </a:rPr>
              <a:t> the cigarette ads to appeal especially to children.” </a:t>
            </a:r>
          </a:p>
          <a:p>
            <a:pPr eaLnBrk="1" hangingPunct="1">
              <a:buFont typeface="Wingdings" pitchFamily="2" charset="2"/>
              <a:buNone/>
            </a:pPr>
            <a:endParaRPr lang="en-US" dirty="0" smtClean="0">
              <a:latin typeface="Times" charset="0"/>
            </a:endParaRPr>
          </a:p>
          <a:p>
            <a:pPr eaLnBrk="1" hangingPunct="1">
              <a:buFontTx/>
              <a:buNone/>
            </a:pPr>
            <a:endParaRPr lang="en-US" dirty="0" smtClean="0"/>
          </a:p>
        </p:txBody>
      </p:sp>
      <p:sp>
        <p:nvSpPr>
          <p:cNvPr id="50178" name="Rectangle 2"/>
          <p:cNvSpPr>
            <a:spLocks noGrp="1" noChangeArrowheads="1"/>
          </p:cNvSpPr>
          <p:nvPr>
            <p:ph type="title"/>
          </p:nvPr>
        </p:nvSpPr>
        <p:spPr/>
        <p:txBody>
          <a:bodyPr/>
          <a:lstStyle/>
          <a:p>
            <a:pPr eaLnBrk="1" hangingPunct="1"/>
            <a:r>
              <a:rPr lang="en-US" smtClean="0"/>
              <a:t>Principles of Effective Writing</a:t>
            </a:r>
          </a:p>
        </p:txBody>
      </p:sp>
      <p:grpSp>
        <p:nvGrpSpPr>
          <p:cNvPr id="396292" name="Group 4"/>
          <p:cNvGrpSpPr>
            <a:grpSpLocks/>
          </p:cNvGrpSpPr>
          <p:nvPr/>
        </p:nvGrpSpPr>
        <p:grpSpPr bwMode="auto">
          <a:xfrm>
            <a:off x="228600" y="3733800"/>
            <a:ext cx="5562600" cy="2552700"/>
            <a:chOff x="240" y="2352"/>
            <a:chExt cx="3504" cy="1608"/>
          </a:xfrm>
        </p:grpSpPr>
        <p:sp>
          <p:nvSpPr>
            <p:cNvPr id="50181" name="Rectangle 5"/>
            <p:cNvSpPr>
              <a:spLocks noChangeArrowheads="1"/>
            </p:cNvSpPr>
            <p:nvPr/>
          </p:nvSpPr>
          <p:spPr bwMode="auto">
            <a:xfrm>
              <a:off x="240" y="2352"/>
              <a:ext cx="576" cy="480"/>
            </a:xfrm>
            <a:prstGeom prst="rect">
              <a:avLst/>
            </a:prstGeom>
            <a:noFill/>
            <a:ln w="381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2" name="Line 6"/>
            <p:cNvSpPr>
              <a:spLocks noChangeShapeType="1"/>
            </p:cNvSpPr>
            <p:nvPr/>
          </p:nvSpPr>
          <p:spPr bwMode="auto">
            <a:xfrm>
              <a:off x="624" y="2832"/>
              <a:ext cx="1536" cy="864"/>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0183" name="Text Box 7"/>
            <p:cNvSpPr txBox="1">
              <a:spLocks noChangeArrowheads="1"/>
            </p:cNvSpPr>
            <p:nvPr/>
          </p:nvSpPr>
          <p:spPr bwMode="auto">
            <a:xfrm>
              <a:off x="2160" y="3648"/>
              <a:ext cx="1584"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rgbClr val="FF3300"/>
                  </a:solidFill>
                </a:rPr>
                <a:t>Responsible party!</a:t>
              </a:r>
            </a:p>
          </p:txBody>
        </p:sp>
      </p:grpSp>
    </p:spTree>
    <p:extLst>
      <p:ext uri="{BB962C8B-B14F-4D97-AF65-F5344CB8AC3E}">
        <p14:creationId xmlns:p14="http://schemas.microsoft.com/office/powerpoint/2010/main" val="844616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6291">
                                            <p:txEl>
                                              <p:pRg st="0" end="0"/>
                                            </p:txEl>
                                          </p:spTgt>
                                        </p:tgtEl>
                                        <p:attrNameLst>
                                          <p:attrName>style.visibility</p:attrName>
                                        </p:attrNameLst>
                                      </p:cBhvr>
                                      <p:to>
                                        <p:strVal val="visible"/>
                                      </p:to>
                                    </p:set>
                                    <p:anim calcmode="lin" valueType="num">
                                      <p:cBhvr additive="base">
                                        <p:cTn id="7" dur="500" fill="hold"/>
                                        <p:tgtEl>
                                          <p:spTgt spid="396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6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96291">
                                            <p:txEl>
                                              <p:pRg st="1" end="1"/>
                                            </p:txEl>
                                          </p:spTgt>
                                        </p:tgtEl>
                                        <p:attrNameLst>
                                          <p:attrName>style.visibility</p:attrName>
                                        </p:attrNameLst>
                                      </p:cBhvr>
                                      <p:to>
                                        <p:strVal val="visible"/>
                                      </p:to>
                                    </p:set>
                                    <p:anim calcmode="lin" valueType="num">
                                      <p:cBhvr additive="base">
                                        <p:cTn id="13" dur="500" fill="hold"/>
                                        <p:tgtEl>
                                          <p:spTgt spid="396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6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96291">
                                            <p:txEl>
                                              <p:pRg st="2" end="2"/>
                                            </p:txEl>
                                          </p:spTgt>
                                        </p:tgtEl>
                                        <p:attrNameLst>
                                          <p:attrName>style.visibility</p:attrName>
                                        </p:attrNameLst>
                                      </p:cBhvr>
                                      <p:to>
                                        <p:strVal val="visible"/>
                                      </p:to>
                                    </p:set>
                                    <p:anim calcmode="lin" valueType="num">
                                      <p:cBhvr additive="base">
                                        <p:cTn id="19" dur="500" fill="hold"/>
                                        <p:tgtEl>
                                          <p:spTgt spid="396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6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396292"/>
                                        </p:tgtEl>
                                        <p:attrNameLst>
                                          <p:attrName>style.visibility</p:attrName>
                                        </p:attrNameLst>
                                      </p:cBhvr>
                                      <p:to>
                                        <p:strVal val="visible"/>
                                      </p:to>
                                    </p:set>
                                    <p:anim calcmode="lin" valueType="num">
                                      <p:cBhvr>
                                        <p:cTn id="25" dur="500" fill="hold"/>
                                        <p:tgtEl>
                                          <p:spTgt spid="396292"/>
                                        </p:tgtEl>
                                        <p:attrNameLst>
                                          <p:attrName>ppt_w</p:attrName>
                                        </p:attrNameLst>
                                      </p:cBhvr>
                                      <p:tavLst>
                                        <p:tav tm="0">
                                          <p:val>
                                            <p:fltVal val="0"/>
                                          </p:val>
                                        </p:tav>
                                        <p:tav tm="100000">
                                          <p:val>
                                            <p:strVal val="#ppt_w"/>
                                          </p:val>
                                        </p:tav>
                                      </p:tavLst>
                                    </p:anim>
                                    <p:anim calcmode="lin" valueType="num">
                                      <p:cBhvr>
                                        <p:cTn id="26" dur="500" fill="hold"/>
                                        <p:tgtEl>
                                          <p:spTgt spid="3962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1" name="Rectangle 3"/>
          <p:cNvSpPr>
            <a:spLocks noGrp="1" noChangeArrowheads="1"/>
          </p:cNvSpPr>
          <p:nvPr>
            <p:ph idx="1"/>
          </p:nvPr>
        </p:nvSpPr>
        <p:spPr/>
        <p:txBody>
          <a:bodyPr>
            <a:normAutofit/>
          </a:bodyPr>
          <a:lstStyle/>
          <a:p>
            <a:pPr eaLnBrk="1" hangingPunct="1">
              <a:lnSpc>
                <a:spcPct val="90000"/>
              </a:lnSpc>
              <a:buFontTx/>
              <a:buNone/>
            </a:pPr>
            <a:r>
              <a:rPr lang="en-US" sz="2800" smtClean="0"/>
              <a:t>How do you recognize the passive voice?</a:t>
            </a:r>
          </a:p>
          <a:p>
            <a:pPr eaLnBrk="1" hangingPunct="1">
              <a:lnSpc>
                <a:spcPct val="90000"/>
              </a:lnSpc>
              <a:buFontTx/>
              <a:buNone/>
            </a:pPr>
            <a:endParaRPr lang="en-US" sz="2800" smtClean="0"/>
          </a:p>
          <a:p>
            <a:pPr eaLnBrk="1" hangingPunct="1">
              <a:lnSpc>
                <a:spcPct val="90000"/>
              </a:lnSpc>
              <a:buFontTx/>
              <a:buNone/>
            </a:pPr>
            <a:r>
              <a:rPr lang="en-US" sz="2800" smtClean="0"/>
              <a:t>Object-Verb-Subject</a:t>
            </a:r>
          </a:p>
          <a:p>
            <a:pPr eaLnBrk="1" hangingPunct="1">
              <a:lnSpc>
                <a:spcPct val="90000"/>
              </a:lnSpc>
              <a:buFontTx/>
              <a:buNone/>
            </a:pPr>
            <a:endParaRPr lang="en-US" sz="2800" smtClean="0"/>
          </a:p>
          <a:p>
            <a:pPr eaLnBrk="1" hangingPunct="1">
              <a:lnSpc>
                <a:spcPct val="90000"/>
              </a:lnSpc>
              <a:buFontTx/>
              <a:buNone/>
            </a:pPr>
            <a:r>
              <a:rPr lang="en-US" sz="2800" smtClean="0"/>
              <a:t>OR just…</a:t>
            </a:r>
          </a:p>
          <a:p>
            <a:pPr eaLnBrk="1" hangingPunct="1">
              <a:lnSpc>
                <a:spcPct val="90000"/>
              </a:lnSpc>
              <a:buFontTx/>
              <a:buNone/>
            </a:pPr>
            <a:endParaRPr lang="en-US" sz="2800" smtClean="0"/>
          </a:p>
          <a:p>
            <a:pPr eaLnBrk="1" hangingPunct="1">
              <a:lnSpc>
                <a:spcPct val="90000"/>
              </a:lnSpc>
              <a:buFontTx/>
              <a:buNone/>
            </a:pPr>
            <a:r>
              <a:rPr lang="en-US" sz="2800" smtClean="0"/>
              <a:t>Object-Verb  	The agent is truly AWOL!</a:t>
            </a:r>
          </a:p>
          <a:p>
            <a:pPr eaLnBrk="1" hangingPunct="1">
              <a:lnSpc>
                <a:spcPct val="90000"/>
              </a:lnSpc>
              <a:buFontTx/>
              <a:buNone/>
            </a:pPr>
            <a:endParaRPr lang="en-US" sz="2800" smtClean="0"/>
          </a:p>
          <a:p>
            <a:pPr eaLnBrk="1" hangingPunct="1">
              <a:lnSpc>
                <a:spcPct val="90000"/>
              </a:lnSpc>
              <a:buFontTx/>
              <a:buNone/>
            </a:pPr>
            <a:r>
              <a:rPr lang="en-US" sz="2800" smtClean="0">
                <a:latin typeface="Verdana" pitchFamily="34" charset="0"/>
              </a:rPr>
              <a:t>	</a:t>
            </a:r>
            <a:endParaRPr lang="en-US" sz="2800" smtClean="0"/>
          </a:p>
          <a:p>
            <a:pPr eaLnBrk="1" hangingPunct="1">
              <a:lnSpc>
                <a:spcPct val="90000"/>
              </a:lnSpc>
              <a:buFontTx/>
              <a:buNone/>
            </a:pPr>
            <a:endParaRPr lang="en-US" sz="2800" smtClean="0"/>
          </a:p>
        </p:txBody>
      </p:sp>
      <p:sp>
        <p:nvSpPr>
          <p:cNvPr id="51202"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9305167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anim calcmode="lin" valueType="num">
                                      <p:cBhvr additive="base">
                                        <p:cTn id="7" dur="500" fill="hold"/>
                                        <p:tgtEl>
                                          <p:spTgt spid="427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7011">
                                            <p:txEl>
                                              <p:pRg st="0" end="0"/>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7011">
                                            <p:txEl>
                                              <p:pRg st="0" end="0"/>
                                            </p:txEl>
                                          </p:spTgt>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7011">
                                            <p:txEl>
                                              <p:pRg st="2" end="2"/>
                                            </p:txEl>
                                          </p:spTgt>
                                        </p:tgtEl>
                                        <p:attrNameLst>
                                          <p:attrName>style.visibility</p:attrName>
                                        </p:attrNameLst>
                                      </p:cBhvr>
                                      <p:to>
                                        <p:strVal val="visible"/>
                                      </p:to>
                                    </p:set>
                                    <p:anim calcmode="lin" valueType="num">
                                      <p:cBhvr additive="base">
                                        <p:cTn id="13" dur="500" fill="hold"/>
                                        <p:tgtEl>
                                          <p:spTgt spid="4270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7011">
                                            <p:txEl>
                                              <p:pRg st="2" end="2"/>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7011">
                                            <p:txEl>
                                              <p:pRg st="2" end="2"/>
                                            </p:txEl>
                                          </p:spTgt>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7011">
                                            <p:txEl>
                                              <p:pRg st="4" end="4"/>
                                            </p:txEl>
                                          </p:spTgt>
                                        </p:tgtEl>
                                        <p:attrNameLst>
                                          <p:attrName>style.visibility</p:attrName>
                                        </p:attrNameLst>
                                      </p:cBhvr>
                                      <p:to>
                                        <p:strVal val="visible"/>
                                      </p:to>
                                    </p:set>
                                    <p:anim calcmode="lin" valueType="num">
                                      <p:cBhvr additive="base">
                                        <p:cTn id="19" dur="500" fill="hold"/>
                                        <p:tgtEl>
                                          <p:spTgt spid="42701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7011">
                                            <p:txEl>
                                              <p:pRg st="4" end="4"/>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7011">
                                            <p:txEl>
                                              <p:pRg st="4" end="4"/>
                                            </p:txEl>
                                          </p:spTgt>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7011">
                                            <p:txEl>
                                              <p:pRg st="6" end="6"/>
                                            </p:txEl>
                                          </p:spTgt>
                                        </p:tgtEl>
                                        <p:attrNameLst>
                                          <p:attrName>style.visibility</p:attrName>
                                        </p:attrNameLst>
                                      </p:cBhvr>
                                      <p:to>
                                        <p:strVal val="visible"/>
                                      </p:to>
                                    </p:set>
                                    <p:anim calcmode="lin" valueType="num">
                                      <p:cBhvr additive="base">
                                        <p:cTn id="25" dur="500" fill="hold"/>
                                        <p:tgtEl>
                                          <p:spTgt spid="42701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27011">
                                            <p:txEl>
                                              <p:pRg st="6" end="6"/>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7011">
                                            <p:txEl>
                                              <p:pRg st="6" end="6"/>
                                            </p:txEl>
                                          </p:spTgt>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7011">
                                            <p:txEl>
                                              <p:pRg st="8" end="8"/>
                                            </p:txEl>
                                          </p:spTgt>
                                        </p:tgtEl>
                                        <p:attrNameLst>
                                          <p:attrName>style.visibility</p:attrName>
                                        </p:attrNameLst>
                                      </p:cBhvr>
                                      <p:to>
                                        <p:strVal val="visible"/>
                                      </p:to>
                                    </p:set>
                                    <p:anim calcmode="lin" valueType="num">
                                      <p:cBhvr additive="base">
                                        <p:cTn id="31" dur="500" fill="hold"/>
                                        <p:tgtEl>
                                          <p:spTgt spid="427011">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27011">
                                            <p:txEl>
                                              <p:pRg st="8" end="8"/>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27011">
                                            <p:txEl>
                                              <p:pRg st="8" end="8"/>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8035" name="Rectangle 3"/>
          <p:cNvSpPr>
            <a:spLocks noGrp="1" noChangeArrowheads="1"/>
          </p:cNvSpPr>
          <p:nvPr>
            <p:ph idx="1"/>
          </p:nvPr>
        </p:nvSpPr>
        <p:spPr/>
        <p:txBody>
          <a:bodyPr/>
          <a:lstStyle/>
          <a:p>
            <a:pPr eaLnBrk="1" hangingPunct="1">
              <a:buFontTx/>
              <a:buNone/>
            </a:pPr>
            <a:r>
              <a:rPr lang="en-US" dirty="0" smtClean="0"/>
              <a:t>Examples…</a:t>
            </a:r>
          </a:p>
          <a:p>
            <a:pPr eaLnBrk="1" hangingPunct="1">
              <a:buFontTx/>
              <a:buNone/>
            </a:pPr>
            <a:r>
              <a:rPr lang="en-US" dirty="0" smtClean="0"/>
              <a:t>Passive:</a:t>
            </a:r>
          </a:p>
          <a:p>
            <a:pPr eaLnBrk="1" hangingPunct="1">
              <a:buFontTx/>
              <a:buNone/>
            </a:pPr>
            <a:r>
              <a:rPr lang="en-US" sz="2800" dirty="0" smtClean="0"/>
              <a:t>My first visit to Boston will always be remembered by me.</a:t>
            </a:r>
          </a:p>
          <a:p>
            <a:pPr eaLnBrk="1" hangingPunct="1">
              <a:buFontTx/>
              <a:buNone/>
            </a:pPr>
            <a:endParaRPr lang="en-US" dirty="0" smtClean="0"/>
          </a:p>
        </p:txBody>
      </p:sp>
      <p:sp>
        <p:nvSpPr>
          <p:cNvPr id="52226" name="Rectangle 2"/>
          <p:cNvSpPr>
            <a:spLocks noGrp="1" noChangeArrowheads="1"/>
          </p:cNvSpPr>
          <p:nvPr>
            <p:ph type="title"/>
          </p:nvPr>
        </p:nvSpPr>
        <p:spPr/>
        <p:txBody>
          <a:bodyPr/>
          <a:lstStyle/>
          <a:p>
            <a:pPr eaLnBrk="1" hangingPunct="1"/>
            <a:r>
              <a:rPr lang="en-US" smtClean="0"/>
              <a:t>Principles of Effective Writing</a:t>
            </a:r>
          </a:p>
        </p:txBody>
      </p:sp>
      <p:sp>
        <p:nvSpPr>
          <p:cNvPr id="428036" name="Text Box 4"/>
          <p:cNvSpPr txBox="1">
            <a:spLocks noChangeArrowheads="1"/>
          </p:cNvSpPr>
          <p:nvPr/>
        </p:nvSpPr>
        <p:spPr bwMode="auto">
          <a:xfrm>
            <a:off x="304800" y="5245100"/>
            <a:ext cx="8839200" cy="106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0000"/>
              </a:spcBef>
              <a:buClr>
                <a:srgbClr val="CCFF33"/>
              </a:buClr>
              <a:buSzPct val="70000"/>
            </a:pPr>
            <a:r>
              <a:rPr lang="en-US" sz="3200">
                <a:latin typeface="Arial" charset="0"/>
              </a:rPr>
              <a:t>Active:</a:t>
            </a:r>
          </a:p>
          <a:p>
            <a:pPr eaLnBrk="1" hangingPunct="1">
              <a:lnSpc>
                <a:spcPct val="90000"/>
              </a:lnSpc>
              <a:spcBef>
                <a:spcPct val="20000"/>
              </a:spcBef>
              <a:buClr>
                <a:srgbClr val="CCFF33"/>
              </a:buClr>
              <a:buSzPct val="70000"/>
            </a:pPr>
            <a:r>
              <a:rPr lang="en-US" sz="3200">
                <a:latin typeface="Arial" charset="0"/>
              </a:rPr>
              <a:t>I will always remember my first visit to Boston.</a:t>
            </a:r>
          </a:p>
        </p:txBody>
      </p:sp>
      <p:grpSp>
        <p:nvGrpSpPr>
          <p:cNvPr id="428037" name="Group 5"/>
          <p:cNvGrpSpPr>
            <a:grpSpLocks/>
          </p:cNvGrpSpPr>
          <p:nvPr/>
        </p:nvGrpSpPr>
        <p:grpSpPr bwMode="auto">
          <a:xfrm>
            <a:off x="457200" y="2133600"/>
            <a:ext cx="6019800" cy="1447800"/>
            <a:chOff x="288" y="1344"/>
            <a:chExt cx="3792" cy="912"/>
          </a:xfrm>
        </p:grpSpPr>
        <p:sp>
          <p:nvSpPr>
            <p:cNvPr id="52243" name="Line 6"/>
            <p:cNvSpPr>
              <a:spLocks noChangeShapeType="1"/>
            </p:cNvSpPr>
            <p:nvPr/>
          </p:nvSpPr>
          <p:spPr bwMode="auto">
            <a:xfrm>
              <a:off x="288" y="2256"/>
              <a:ext cx="244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52244" name="Group 7"/>
            <p:cNvGrpSpPr>
              <a:grpSpLocks/>
            </p:cNvGrpSpPr>
            <p:nvPr/>
          </p:nvGrpSpPr>
          <p:grpSpPr bwMode="auto">
            <a:xfrm>
              <a:off x="2160" y="1344"/>
              <a:ext cx="1920" cy="720"/>
              <a:chOff x="2160" y="1344"/>
              <a:chExt cx="1920" cy="720"/>
            </a:xfrm>
          </p:grpSpPr>
          <p:sp>
            <p:nvSpPr>
              <p:cNvPr id="52245" name="Line 8"/>
              <p:cNvSpPr>
                <a:spLocks noChangeShapeType="1"/>
              </p:cNvSpPr>
              <p:nvPr/>
            </p:nvSpPr>
            <p:spPr bwMode="auto">
              <a:xfrm flipH="1">
                <a:off x="2160" y="1632"/>
                <a:ext cx="1008" cy="432"/>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2246" name="Text Box 9"/>
              <p:cNvSpPr txBox="1">
                <a:spLocks noChangeArrowheads="1"/>
              </p:cNvSpPr>
              <p:nvPr/>
            </p:nvSpPr>
            <p:spPr bwMode="auto">
              <a:xfrm>
                <a:off x="3168" y="1344"/>
                <a:ext cx="912" cy="29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Object</a:t>
                </a:r>
              </a:p>
            </p:txBody>
          </p:sp>
        </p:grpSp>
      </p:grpSp>
      <p:grpSp>
        <p:nvGrpSpPr>
          <p:cNvPr id="428042" name="Group 10"/>
          <p:cNvGrpSpPr>
            <a:grpSpLocks/>
          </p:cNvGrpSpPr>
          <p:nvPr/>
        </p:nvGrpSpPr>
        <p:grpSpPr bwMode="auto">
          <a:xfrm>
            <a:off x="3733800" y="4038600"/>
            <a:ext cx="3810000" cy="1003300"/>
            <a:chOff x="2304" y="2544"/>
            <a:chExt cx="2400" cy="632"/>
          </a:xfrm>
        </p:grpSpPr>
        <p:sp>
          <p:nvSpPr>
            <p:cNvPr id="52240" name="Line 11"/>
            <p:cNvSpPr>
              <a:spLocks noChangeShapeType="1"/>
            </p:cNvSpPr>
            <p:nvPr/>
          </p:nvSpPr>
          <p:spPr bwMode="auto">
            <a:xfrm flipH="1" flipV="1">
              <a:off x="2544" y="2544"/>
              <a:ext cx="1248" cy="384"/>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2241" name="Text Box 12"/>
            <p:cNvSpPr txBox="1">
              <a:spLocks noChangeArrowheads="1"/>
            </p:cNvSpPr>
            <p:nvPr/>
          </p:nvSpPr>
          <p:spPr bwMode="auto">
            <a:xfrm>
              <a:off x="3792" y="2880"/>
              <a:ext cx="912" cy="29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Subject</a:t>
              </a:r>
            </a:p>
          </p:txBody>
        </p:sp>
        <p:sp>
          <p:nvSpPr>
            <p:cNvPr id="52242" name="Line 13"/>
            <p:cNvSpPr>
              <a:spLocks noChangeShapeType="1"/>
            </p:cNvSpPr>
            <p:nvPr/>
          </p:nvSpPr>
          <p:spPr bwMode="auto">
            <a:xfrm>
              <a:off x="2304" y="2544"/>
              <a:ext cx="3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28046" name="Group 14"/>
          <p:cNvGrpSpPr>
            <a:grpSpLocks/>
          </p:cNvGrpSpPr>
          <p:nvPr/>
        </p:nvGrpSpPr>
        <p:grpSpPr bwMode="auto">
          <a:xfrm>
            <a:off x="762000" y="3581400"/>
            <a:ext cx="6096000" cy="1612900"/>
            <a:chOff x="480" y="2256"/>
            <a:chExt cx="3840" cy="1016"/>
          </a:xfrm>
        </p:grpSpPr>
        <p:grpSp>
          <p:nvGrpSpPr>
            <p:cNvPr id="52233" name="Group 15"/>
            <p:cNvGrpSpPr>
              <a:grpSpLocks/>
            </p:cNvGrpSpPr>
            <p:nvPr/>
          </p:nvGrpSpPr>
          <p:grpSpPr bwMode="auto">
            <a:xfrm>
              <a:off x="480" y="2256"/>
              <a:ext cx="3840" cy="1016"/>
              <a:chOff x="480" y="2256"/>
              <a:chExt cx="3840" cy="1016"/>
            </a:xfrm>
          </p:grpSpPr>
          <p:sp>
            <p:nvSpPr>
              <p:cNvPr id="52235" name="Line 16"/>
              <p:cNvSpPr>
                <a:spLocks noChangeShapeType="1"/>
              </p:cNvSpPr>
              <p:nvPr/>
            </p:nvSpPr>
            <p:spPr bwMode="auto">
              <a:xfrm>
                <a:off x="4080" y="2256"/>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2236" name="Line 17"/>
              <p:cNvSpPr>
                <a:spLocks noChangeShapeType="1"/>
              </p:cNvSpPr>
              <p:nvPr/>
            </p:nvSpPr>
            <p:spPr bwMode="auto">
              <a:xfrm>
                <a:off x="480" y="254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52237" name="Group 18"/>
              <p:cNvGrpSpPr>
                <a:grpSpLocks/>
              </p:cNvGrpSpPr>
              <p:nvPr/>
            </p:nvGrpSpPr>
            <p:grpSpPr bwMode="auto">
              <a:xfrm>
                <a:off x="1344" y="2544"/>
                <a:ext cx="1008" cy="728"/>
                <a:chOff x="1344" y="2544"/>
                <a:chExt cx="1008" cy="728"/>
              </a:xfrm>
            </p:grpSpPr>
            <p:sp>
              <p:nvSpPr>
                <p:cNvPr id="52238" name="Line 19"/>
                <p:cNvSpPr>
                  <a:spLocks noChangeShapeType="1"/>
                </p:cNvSpPr>
                <p:nvPr/>
              </p:nvSpPr>
              <p:spPr bwMode="auto">
                <a:xfrm flipH="1" flipV="1">
                  <a:off x="1344" y="2544"/>
                  <a:ext cx="288" cy="432"/>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2239" name="Text Box 20"/>
                <p:cNvSpPr txBox="1">
                  <a:spLocks noChangeArrowheads="1"/>
                </p:cNvSpPr>
                <p:nvPr/>
              </p:nvSpPr>
              <p:spPr bwMode="auto">
                <a:xfrm>
                  <a:off x="1632" y="2976"/>
                  <a:ext cx="720" cy="29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Verb</a:t>
                  </a:r>
                </a:p>
              </p:txBody>
            </p:sp>
          </p:grpSp>
        </p:grpSp>
        <p:sp>
          <p:nvSpPr>
            <p:cNvPr id="52234" name="Line 21"/>
            <p:cNvSpPr>
              <a:spLocks noChangeShapeType="1"/>
            </p:cNvSpPr>
            <p:nvPr/>
          </p:nvSpPr>
          <p:spPr bwMode="auto">
            <a:xfrm>
              <a:off x="2832" y="2256"/>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52232" name="Rectangle 22"/>
          <p:cNvSpPr>
            <a:spLocks noChangeArrowheads="1"/>
          </p:cNvSpPr>
          <p:nvPr/>
        </p:nvSpPr>
        <p:spPr bwMode="auto">
          <a:xfrm>
            <a:off x="0" y="6473825"/>
            <a:ext cx="238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1800"/>
              <a:t>From: </a:t>
            </a:r>
            <a:r>
              <a:rPr lang="en-US" sz="1800" i="1"/>
              <a:t>Strunk and White</a:t>
            </a:r>
          </a:p>
        </p:txBody>
      </p:sp>
    </p:spTree>
    <p:extLst>
      <p:ext uri="{BB962C8B-B14F-4D97-AF65-F5344CB8AC3E}">
        <p14:creationId xmlns:p14="http://schemas.microsoft.com/office/powerpoint/2010/main" val="3737413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8035">
                                            <p:txEl>
                                              <p:pRg st="0" end="0"/>
                                            </p:txEl>
                                          </p:spTgt>
                                        </p:tgtEl>
                                        <p:attrNameLst>
                                          <p:attrName>style.visibility</p:attrName>
                                        </p:attrNameLst>
                                      </p:cBhvr>
                                      <p:to>
                                        <p:strVal val="visible"/>
                                      </p:to>
                                    </p:set>
                                    <p:anim calcmode="lin" valueType="num">
                                      <p:cBhvr additive="base">
                                        <p:cTn id="7" dur="500" fill="hold"/>
                                        <p:tgtEl>
                                          <p:spTgt spid="428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8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8035">
                                            <p:txEl>
                                              <p:pRg st="1" end="1"/>
                                            </p:txEl>
                                          </p:spTgt>
                                        </p:tgtEl>
                                        <p:attrNameLst>
                                          <p:attrName>style.visibility</p:attrName>
                                        </p:attrNameLst>
                                      </p:cBhvr>
                                      <p:to>
                                        <p:strVal val="visible"/>
                                      </p:to>
                                    </p:set>
                                    <p:anim calcmode="lin" valueType="num">
                                      <p:cBhvr additive="base">
                                        <p:cTn id="13" dur="500" fill="hold"/>
                                        <p:tgtEl>
                                          <p:spTgt spid="4280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8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8035">
                                            <p:txEl>
                                              <p:pRg st="2" end="2"/>
                                            </p:txEl>
                                          </p:spTgt>
                                        </p:tgtEl>
                                        <p:attrNameLst>
                                          <p:attrName>style.visibility</p:attrName>
                                        </p:attrNameLst>
                                      </p:cBhvr>
                                      <p:to>
                                        <p:strVal val="visible"/>
                                      </p:to>
                                    </p:set>
                                    <p:anim calcmode="lin" valueType="num">
                                      <p:cBhvr additive="base">
                                        <p:cTn id="19" dur="500" fill="hold"/>
                                        <p:tgtEl>
                                          <p:spTgt spid="4280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8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28037"/>
                                        </p:tgtEl>
                                        <p:attrNameLst>
                                          <p:attrName>style.visibility</p:attrName>
                                        </p:attrNameLst>
                                      </p:cBhvr>
                                      <p:to>
                                        <p:strVal val="visible"/>
                                      </p:to>
                                    </p:set>
                                    <p:animEffect transition="in" filter="wipe(left)">
                                      <p:cBhvr>
                                        <p:cTn id="25" dur="500"/>
                                        <p:tgtEl>
                                          <p:spTgt spid="42803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428046"/>
                                        </p:tgtEl>
                                        <p:attrNameLst>
                                          <p:attrName>style.visibility</p:attrName>
                                        </p:attrNameLst>
                                      </p:cBhvr>
                                      <p:to>
                                        <p:strVal val="visible"/>
                                      </p:to>
                                    </p:set>
                                    <p:animEffect transition="in" filter="wipe(left)">
                                      <p:cBhvr>
                                        <p:cTn id="30" dur="500"/>
                                        <p:tgtEl>
                                          <p:spTgt spid="42804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428042"/>
                                        </p:tgtEl>
                                        <p:attrNameLst>
                                          <p:attrName>style.visibility</p:attrName>
                                        </p:attrNameLst>
                                      </p:cBhvr>
                                      <p:to>
                                        <p:strVal val="visible"/>
                                      </p:to>
                                    </p:set>
                                    <p:animEffect transition="in" filter="wipe(left)">
                                      <p:cBhvr>
                                        <p:cTn id="35" dur="500"/>
                                        <p:tgtEl>
                                          <p:spTgt spid="42804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428036"/>
                                        </p:tgtEl>
                                        <p:attrNameLst>
                                          <p:attrName>style.visibility</p:attrName>
                                        </p:attrNameLst>
                                      </p:cBhvr>
                                      <p:to>
                                        <p:strVal val="visible"/>
                                      </p:to>
                                    </p:set>
                                    <p:anim calcmode="lin" valueType="num">
                                      <p:cBhvr additive="base">
                                        <p:cTn id="40" dur="500" fill="hold"/>
                                        <p:tgtEl>
                                          <p:spTgt spid="428036"/>
                                        </p:tgtEl>
                                        <p:attrNameLst>
                                          <p:attrName>ppt_x</p:attrName>
                                        </p:attrNameLst>
                                      </p:cBhvr>
                                      <p:tavLst>
                                        <p:tav tm="0">
                                          <p:val>
                                            <p:strVal val="0-#ppt_w/2"/>
                                          </p:val>
                                        </p:tav>
                                        <p:tav tm="100000">
                                          <p:val>
                                            <p:strVal val="#ppt_x"/>
                                          </p:val>
                                        </p:tav>
                                      </p:tavLst>
                                    </p:anim>
                                    <p:anim calcmode="lin" valueType="num">
                                      <p:cBhvr additive="base">
                                        <p:cTn id="41" dur="500" fill="hold"/>
                                        <p:tgtEl>
                                          <p:spTgt spid="4280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build="p" autoUpdateAnimBg="0"/>
      <p:bldP spid="42803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9059" name="Rectangle 3"/>
          <p:cNvSpPr>
            <a:spLocks noGrp="1" noChangeArrowheads="1"/>
          </p:cNvSpPr>
          <p:nvPr>
            <p:ph idx="1"/>
          </p:nvPr>
        </p:nvSpPr>
        <p:spPr>
          <a:xfrm>
            <a:off x="304800" y="1600200"/>
            <a:ext cx="8839200" cy="4114800"/>
          </a:xfrm>
        </p:spPr>
        <p:txBody>
          <a:bodyPr/>
          <a:lstStyle/>
          <a:p>
            <a:pPr marL="609600" indent="-609600" eaLnBrk="1" hangingPunct="1">
              <a:buFontTx/>
              <a:buNone/>
            </a:pPr>
            <a:endParaRPr lang="en-US" smtClean="0">
              <a:cs typeface="Times New Roman" pitchFamily="18" charset="0"/>
            </a:endParaRPr>
          </a:p>
          <a:p>
            <a:pPr marL="609600" indent="-609600" eaLnBrk="1" hangingPunct="1">
              <a:buFontTx/>
              <a:buNone/>
            </a:pPr>
            <a:r>
              <a:rPr lang="en-US" smtClean="0">
                <a:cs typeface="Times New Roman" pitchFamily="18" charset="0"/>
              </a:rPr>
              <a:t>To turn the passive voice back to the active voice:</a:t>
            </a:r>
          </a:p>
          <a:p>
            <a:pPr marL="609600" indent="-609600" eaLnBrk="1" hangingPunct="1">
              <a:buFontTx/>
              <a:buNone/>
            </a:pPr>
            <a:endParaRPr lang="en-US" smtClean="0">
              <a:cs typeface="Times New Roman" pitchFamily="18" charset="0"/>
            </a:endParaRPr>
          </a:p>
          <a:p>
            <a:pPr marL="609600" indent="-609600" eaLnBrk="1" hangingPunct="1">
              <a:buFontTx/>
              <a:buNone/>
            </a:pPr>
            <a:r>
              <a:rPr lang="en-US" smtClean="0">
                <a:cs typeface="Times New Roman" pitchFamily="18" charset="0"/>
              </a:rPr>
              <a:t>Ask: "Who does what to whom?" </a:t>
            </a:r>
          </a:p>
          <a:p>
            <a:pPr marL="609600" indent="-609600" eaLnBrk="1" hangingPunct="1">
              <a:buFontTx/>
              <a:buChar char="•"/>
            </a:pPr>
            <a:endParaRPr lang="en-US" smtClean="0"/>
          </a:p>
          <a:p>
            <a:pPr marL="609600" indent="-609600" eaLnBrk="1" hangingPunct="1">
              <a:buFontTx/>
              <a:buChar char="•"/>
            </a:pPr>
            <a:endParaRPr lang="en-US" sz="1600" smtClean="0"/>
          </a:p>
          <a:p>
            <a:pPr marL="609600" indent="-609600" eaLnBrk="1" hangingPunct="1">
              <a:buFont typeface="Wingdings" pitchFamily="2" charset="2"/>
              <a:buNone/>
            </a:pPr>
            <a:endParaRPr lang="en-US" sz="1600" smtClean="0">
              <a:latin typeface="Verdana" pitchFamily="34" charset="0"/>
            </a:endParaRPr>
          </a:p>
        </p:txBody>
      </p:sp>
      <p:sp>
        <p:nvSpPr>
          <p:cNvPr id="53250"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0240899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9059">
                                            <p:txEl>
                                              <p:pRg st="1" end="1"/>
                                            </p:txEl>
                                          </p:spTgt>
                                        </p:tgtEl>
                                        <p:attrNameLst>
                                          <p:attrName>style.visibility</p:attrName>
                                        </p:attrNameLst>
                                      </p:cBhvr>
                                      <p:to>
                                        <p:strVal val="visible"/>
                                      </p:to>
                                    </p:set>
                                    <p:anim calcmode="lin" valueType="num">
                                      <p:cBhvr additive="base">
                                        <p:cTn id="7" dur="500" fill="hold"/>
                                        <p:tgtEl>
                                          <p:spTgt spid="42905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9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9059">
                                            <p:txEl>
                                              <p:pRg st="3" end="3"/>
                                            </p:txEl>
                                          </p:spTgt>
                                        </p:tgtEl>
                                        <p:attrNameLst>
                                          <p:attrName>style.visibility</p:attrName>
                                        </p:attrNameLst>
                                      </p:cBhvr>
                                      <p:to>
                                        <p:strVal val="visible"/>
                                      </p:to>
                                    </p:set>
                                    <p:anim calcmode="lin" valueType="num">
                                      <p:cBhvr additive="base">
                                        <p:cTn id="13" dur="500" fill="hold"/>
                                        <p:tgtEl>
                                          <p:spTgt spid="42905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90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5" name="Rectangle 3"/>
          <p:cNvSpPr>
            <a:spLocks noGrp="1" noChangeArrowheads="1"/>
          </p:cNvSpPr>
          <p:nvPr>
            <p:ph idx="1"/>
          </p:nvPr>
        </p:nvSpPr>
        <p:spPr>
          <a:xfrm>
            <a:off x="457200" y="2438400"/>
            <a:ext cx="8208963" cy="4114800"/>
          </a:xfrm>
        </p:spPr>
        <p:txBody>
          <a:bodyPr>
            <a:normAutofit fontScale="92500" lnSpcReduction="20000"/>
          </a:bodyPr>
          <a:lstStyle/>
          <a:p>
            <a:pPr eaLnBrk="1" hangingPunct="1">
              <a:lnSpc>
                <a:spcPct val="90000"/>
              </a:lnSpc>
              <a:buFontTx/>
              <a:buNone/>
            </a:pPr>
            <a:r>
              <a:rPr lang="en-US" sz="2400" b="1" dirty="0" smtClean="0">
                <a:cs typeface="Arial" charset="0"/>
              </a:rPr>
              <a:t>It was found that 1+1 does not equal 2.</a:t>
            </a:r>
          </a:p>
          <a:p>
            <a:pPr eaLnBrk="1" hangingPunct="1">
              <a:lnSpc>
                <a:spcPct val="90000"/>
              </a:lnSpc>
              <a:buFontTx/>
              <a:buNone/>
            </a:pPr>
            <a:r>
              <a:rPr lang="en-US" sz="2400" b="1" dirty="0" smtClean="0">
                <a:cs typeface="Arial" charset="0"/>
              </a:rPr>
              <a:t>	</a:t>
            </a:r>
            <a:r>
              <a:rPr lang="en-US" sz="2400" b="1" i="1" dirty="0" smtClean="0">
                <a:cs typeface="Arial" charset="0"/>
              </a:rPr>
              <a:t>The agent</a:t>
            </a:r>
            <a:r>
              <a:rPr lang="en-US" sz="2400" b="1" dirty="0" smtClean="0">
                <a:cs typeface="Arial" charset="0"/>
              </a:rPr>
              <a:t> found that 1+1 does not equal 2.</a:t>
            </a:r>
            <a:endParaRPr lang="en-US" sz="2400" b="1" dirty="0" smtClean="0">
              <a:cs typeface="Times New Roman" pitchFamily="18" charset="0"/>
            </a:endParaRPr>
          </a:p>
          <a:p>
            <a:pPr eaLnBrk="1" hangingPunct="1">
              <a:lnSpc>
                <a:spcPct val="90000"/>
              </a:lnSpc>
              <a:buFontTx/>
              <a:buNone/>
            </a:pPr>
            <a:r>
              <a:rPr lang="en-US" sz="2400" b="1" dirty="0" smtClean="0">
                <a:cs typeface="Arial" charset="0"/>
              </a:rPr>
              <a:t>It was concluded that the data were bogus.</a:t>
            </a:r>
          </a:p>
          <a:p>
            <a:pPr eaLnBrk="1" hangingPunct="1">
              <a:lnSpc>
                <a:spcPct val="90000"/>
              </a:lnSpc>
              <a:buFontTx/>
              <a:buNone/>
            </a:pPr>
            <a:r>
              <a:rPr lang="en-US" sz="2400" b="1" i="1" dirty="0" smtClean="0">
                <a:cs typeface="Arial" charset="0"/>
              </a:rPr>
              <a:t>	The agent </a:t>
            </a:r>
            <a:r>
              <a:rPr lang="en-US" sz="2400" b="1" dirty="0" smtClean="0">
                <a:cs typeface="Arial" charset="0"/>
              </a:rPr>
              <a:t>concluded that the data were bogus.</a:t>
            </a:r>
            <a:endParaRPr lang="en-US" sz="2400" b="1" dirty="0" smtClean="0">
              <a:cs typeface="Times New Roman" pitchFamily="18" charset="0"/>
            </a:endParaRPr>
          </a:p>
          <a:p>
            <a:pPr eaLnBrk="1" hangingPunct="1">
              <a:lnSpc>
                <a:spcPct val="90000"/>
              </a:lnSpc>
              <a:buFontTx/>
              <a:buNone/>
            </a:pPr>
            <a:r>
              <a:rPr lang="en-US" sz="2400" b="1" dirty="0" smtClean="0">
                <a:cs typeface="Arial" charset="0"/>
              </a:rPr>
              <a:t>It is believed that the data had been falsified.</a:t>
            </a:r>
          </a:p>
          <a:p>
            <a:pPr eaLnBrk="1" hangingPunct="1">
              <a:lnSpc>
                <a:spcPct val="90000"/>
              </a:lnSpc>
              <a:buFontTx/>
              <a:buNone/>
            </a:pPr>
            <a:r>
              <a:rPr lang="en-US" sz="2400" b="1" dirty="0" smtClean="0">
                <a:cs typeface="Arial" charset="0"/>
              </a:rPr>
              <a:t>	</a:t>
            </a:r>
            <a:r>
              <a:rPr lang="en-US" sz="2400" b="1" i="1" dirty="0" smtClean="0">
                <a:cs typeface="Arial" charset="0"/>
              </a:rPr>
              <a:t>The agent </a:t>
            </a:r>
            <a:r>
              <a:rPr lang="en-US" sz="2400" b="1" dirty="0" smtClean="0">
                <a:cs typeface="Arial" charset="0"/>
              </a:rPr>
              <a:t>believed that the data had been falsified.</a:t>
            </a:r>
            <a:endParaRPr lang="en-US" sz="2400" b="1" dirty="0" smtClean="0">
              <a:cs typeface="Times New Roman" pitchFamily="18" charset="0"/>
            </a:endParaRPr>
          </a:p>
          <a:p>
            <a:pPr eaLnBrk="1" hangingPunct="1">
              <a:lnSpc>
                <a:spcPct val="90000"/>
              </a:lnSpc>
              <a:buFontTx/>
              <a:buNone/>
            </a:pPr>
            <a:r>
              <a:rPr lang="en-US" sz="2400" b="1" dirty="0" smtClean="0">
                <a:cs typeface="Arial" charset="0"/>
              </a:rPr>
              <a:t>A recommendation was made by the DSMB committee that the study be halted.</a:t>
            </a:r>
          </a:p>
          <a:p>
            <a:pPr eaLnBrk="1" hangingPunct="1">
              <a:lnSpc>
                <a:spcPct val="90000"/>
              </a:lnSpc>
              <a:buFontTx/>
              <a:buNone/>
            </a:pPr>
            <a:r>
              <a:rPr lang="en-US" sz="2400" b="1" dirty="0" smtClean="0">
                <a:cs typeface="Arial" charset="0"/>
              </a:rPr>
              <a:t>	The DSMB committee recommended that the study be halted.</a:t>
            </a:r>
          </a:p>
          <a:p>
            <a:pPr eaLnBrk="1" hangingPunct="1">
              <a:lnSpc>
                <a:spcPct val="90000"/>
              </a:lnSpc>
              <a:buFontTx/>
              <a:buNone/>
            </a:pPr>
            <a:r>
              <a:rPr lang="en-US" sz="2400" b="1" dirty="0" smtClean="0">
                <a:cs typeface="Arial" charset="0"/>
              </a:rPr>
              <a:t>As is shown in Table 3…</a:t>
            </a:r>
          </a:p>
          <a:p>
            <a:pPr eaLnBrk="1" hangingPunct="1">
              <a:lnSpc>
                <a:spcPct val="90000"/>
              </a:lnSpc>
              <a:buFontTx/>
              <a:buNone/>
            </a:pPr>
            <a:r>
              <a:rPr lang="en-US" sz="2400" b="1" dirty="0" smtClean="0">
                <a:cs typeface="Arial" charset="0"/>
              </a:rPr>
              <a:t>	Table 3 shows…</a:t>
            </a:r>
            <a:endParaRPr lang="en-US" sz="2400" b="1" dirty="0" smtClean="0">
              <a:cs typeface="Times New Roman" pitchFamily="18" charset="0"/>
            </a:endParaRPr>
          </a:p>
          <a:p>
            <a:pPr eaLnBrk="1" hangingPunct="1">
              <a:lnSpc>
                <a:spcPct val="90000"/>
              </a:lnSpc>
              <a:buFontTx/>
              <a:buNone/>
            </a:pPr>
            <a:r>
              <a:rPr lang="en-US" sz="2800" dirty="0" smtClean="0">
                <a:solidFill>
                  <a:srgbClr val="660000"/>
                </a:solidFill>
                <a:cs typeface="Times New Roman" pitchFamily="18" charset="0"/>
              </a:rPr>
              <a:t> </a:t>
            </a:r>
          </a:p>
          <a:p>
            <a:pPr eaLnBrk="1" hangingPunct="1">
              <a:lnSpc>
                <a:spcPct val="90000"/>
              </a:lnSpc>
              <a:buFontTx/>
              <a:buNone/>
            </a:pPr>
            <a:endParaRPr lang="en-US" sz="2800" dirty="0" smtClean="0"/>
          </a:p>
        </p:txBody>
      </p:sp>
      <p:sp>
        <p:nvSpPr>
          <p:cNvPr id="5427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8830086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anim calcmode="lin" valueType="num">
                                      <p:cBhvr additive="base">
                                        <p:cTn id="7" dur="500" fill="hold"/>
                                        <p:tgtEl>
                                          <p:spTgt spid="433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31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3155">
                                            <p:txEl>
                                              <p:pRg st="1" end="1"/>
                                            </p:txEl>
                                          </p:spTgt>
                                        </p:tgtEl>
                                        <p:attrNameLst>
                                          <p:attrName>style.visibility</p:attrName>
                                        </p:attrNameLst>
                                      </p:cBhvr>
                                      <p:to>
                                        <p:strVal val="visible"/>
                                      </p:to>
                                    </p:set>
                                    <p:anim calcmode="lin" valueType="num">
                                      <p:cBhvr additive="base">
                                        <p:cTn id="13" dur="500" fill="hold"/>
                                        <p:tgtEl>
                                          <p:spTgt spid="433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31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1" end="1"/>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3155">
                                            <p:txEl>
                                              <p:pRg st="2" end="2"/>
                                            </p:txEl>
                                          </p:spTgt>
                                        </p:tgtEl>
                                        <p:attrNameLst>
                                          <p:attrName>style.visibility</p:attrName>
                                        </p:attrNameLst>
                                      </p:cBhvr>
                                      <p:to>
                                        <p:strVal val="visible"/>
                                      </p:to>
                                    </p:set>
                                    <p:anim calcmode="lin" valueType="num">
                                      <p:cBhvr additive="base">
                                        <p:cTn id="19" dur="500" fill="hold"/>
                                        <p:tgtEl>
                                          <p:spTgt spid="433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31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2" end="2"/>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3155">
                                            <p:txEl>
                                              <p:pRg st="3" end="3"/>
                                            </p:txEl>
                                          </p:spTgt>
                                        </p:tgtEl>
                                        <p:attrNameLst>
                                          <p:attrName>style.visibility</p:attrName>
                                        </p:attrNameLst>
                                      </p:cBhvr>
                                      <p:to>
                                        <p:strVal val="visible"/>
                                      </p:to>
                                    </p:set>
                                    <p:anim calcmode="lin" valueType="num">
                                      <p:cBhvr additive="base">
                                        <p:cTn id="25" dur="500" fill="hold"/>
                                        <p:tgtEl>
                                          <p:spTgt spid="4331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315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3" end="3"/>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3155">
                                            <p:txEl>
                                              <p:pRg st="4" end="4"/>
                                            </p:txEl>
                                          </p:spTgt>
                                        </p:tgtEl>
                                        <p:attrNameLst>
                                          <p:attrName>style.visibility</p:attrName>
                                        </p:attrNameLst>
                                      </p:cBhvr>
                                      <p:to>
                                        <p:strVal val="visible"/>
                                      </p:to>
                                    </p:set>
                                    <p:anim calcmode="lin" valueType="num">
                                      <p:cBhvr additive="base">
                                        <p:cTn id="31" dur="500" fill="hold"/>
                                        <p:tgtEl>
                                          <p:spTgt spid="4331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315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4" end="4"/>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3155">
                                            <p:txEl>
                                              <p:pRg st="5" end="5"/>
                                            </p:txEl>
                                          </p:spTgt>
                                        </p:tgtEl>
                                        <p:attrNameLst>
                                          <p:attrName>style.visibility</p:attrName>
                                        </p:attrNameLst>
                                      </p:cBhvr>
                                      <p:to>
                                        <p:strVal val="visible"/>
                                      </p:to>
                                    </p:set>
                                    <p:anim calcmode="lin" valueType="num">
                                      <p:cBhvr additive="base">
                                        <p:cTn id="37" dur="500" fill="hold"/>
                                        <p:tgtEl>
                                          <p:spTgt spid="4331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315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5" end="5"/>
                                            </p:txEl>
                                          </p:spTgt>
                                        </p:tgtEl>
                                        <p:attrNameLst>
                                          <p:attrName>ppt_c</p:attrName>
                                        </p:attrNameLst>
                                      </p:cBhvr>
                                      <p:to>
                                        <a:schemeClr val="bg1"/>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3155">
                                            <p:txEl>
                                              <p:pRg st="6" end="6"/>
                                            </p:txEl>
                                          </p:spTgt>
                                        </p:tgtEl>
                                        <p:attrNameLst>
                                          <p:attrName>style.visibility</p:attrName>
                                        </p:attrNameLst>
                                      </p:cBhvr>
                                      <p:to>
                                        <p:strVal val="visible"/>
                                      </p:to>
                                    </p:set>
                                    <p:anim calcmode="lin" valueType="num">
                                      <p:cBhvr additive="base">
                                        <p:cTn id="43" dur="500" fill="hold"/>
                                        <p:tgtEl>
                                          <p:spTgt spid="4331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315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6" end="6"/>
                                            </p:txEl>
                                          </p:spTgt>
                                        </p:tgtEl>
                                        <p:attrNameLst>
                                          <p:attrName>ppt_c</p:attrName>
                                        </p:attrNameLst>
                                      </p:cBhvr>
                                      <p:to>
                                        <a:schemeClr val="bg1"/>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3155">
                                            <p:txEl>
                                              <p:pRg st="7" end="7"/>
                                            </p:txEl>
                                          </p:spTgt>
                                        </p:tgtEl>
                                        <p:attrNameLst>
                                          <p:attrName>style.visibility</p:attrName>
                                        </p:attrNameLst>
                                      </p:cBhvr>
                                      <p:to>
                                        <p:strVal val="visible"/>
                                      </p:to>
                                    </p:set>
                                    <p:anim calcmode="lin" valueType="num">
                                      <p:cBhvr additive="base">
                                        <p:cTn id="49" dur="500" fill="hold"/>
                                        <p:tgtEl>
                                          <p:spTgt spid="43315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3155">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7" end="7"/>
                                            </p:txEl>
                                          </p:spTgt>
                                        </p:tgtEl>
                                        <p:attrNameLst>
                                          <p:attrName>ppt_c</p:attrName>
                                        </p:attrNameLst>
                                      </p:cBhvr>
                                      <p:to>
                                        <a:schemeClr val="bg1"/>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3155">
                                            <p:txEl>
                                              <p:pRg st="8" end="8"/>
                                            </p:txEl>
                                          </p:spTgt>
                                        </p:tgtEl>
                                        <p:attrNameLst>
                                          <p:attrName>style.visibility</p:attrName>
                                        </p:attrNameLst>
                                      </p:cBhvr>
                                      <p:to>
                                        <p:strVal val="visible"/>
                                      </p:to>
                                    </p:set>
                                    <p:anim calcmode="lin" valueType="num">
                                      <p:cBhvr additive="base">
                                        <p:cTn id="55" dur="500" fill="hold"/>
                                        <p:tgtEl>
                                          <p:spTgt spid="43315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3155">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8" end="8"/>
                                            </p:txEl>
                                          </p:spTgt>
                                        </p:tgtEl>
                                        <p:attrNameLst>
                                          <p:attrName>ppt_c</p:attrName>
                                        </p:attrNameLst>
                                      </p:cBhvr>
                                      <p:to>
                                        <a:schemeClr val="bg1"/>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3155">
                                            <p:txEl>
                                              <p:pRg st="9" end="9"/>
                                            </p:txEl>
                                          </p:spTgt>
                                        </p:tgtEl>
                                        <p:attrNameLst>
                                          <p:attrName>style.visibility</p:attrName>
                                        </p:attrNameLst>
                                      </p:cBhvr>
                                      <p:to>
                                        <p:strVal val="visible"/>
                                      </p:to>
                                    </p:set>
                                    <p:anim calcmode="lin" valueType="num">
                                      <p:cBhvr additive="base">
                                        <p:cTn id="61" dur="500" fill="hold"/>
                                        <p:tgtEl>
                                          <p:spTgt spid="43315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33155">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9" end="9"/>
                                            </p:txEl>
                                          </p:spTgt>
                                        </p:tgtEl>
                                        <p:attrNameLst>
                                          <p:attrName>ppt_c</p:attrName>
                                        </p:attrNameLst>
                                      </p:cBhvr>
                                      <p:to>
                                        <a:schemeClr val="bg1"/>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3155">
                                            <p:txEl>
                                              <p:pRg st="10" end="10"/>
                                            </p:txEl>
                                          </p:spTgt>
                                        </p:tgtEl>
                                        <p:attrNameLst>
                                          <p:attrName>style.visibility</p:attrName>
                                        </p:attrNameLst>
                                      </p:cBhvr>
                                      <p:to>
                                        <p:strVal val="visible"/>
                                      </p:to>
                                    </p:set>
                                    <p:anim calcmode="lin" valueType="num">
                                      <p:cBhvr additive="base">
                                        <p:cTn id="67" dur="500" fill="hold"/>
                                        <p:tgtEl>
                                          <p:spTgt spid="433155">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3155">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33155">
                                            <p:txEl>
                                              <p:pRg st="10" end="10"/>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4179" name="Rectangle 1027"/>
          <p:cNvSpPr>
            <a:spLocks noGrp="1" noChangeArrowheads="1"/>
          </p:cNvSpPr>
          <p:nvPr>
            <p:ph idx="1"/>
          </p:nvPr>
        </p:nvSpPr>
        <p:spPr/>
        <p:txBody>
          <a:bodyPr/>
          <a:lstStyle/>
          <a:p>
            <a:pPr eaLnBrk="1" hangingPunct="1">
              <a:buFontTx/>
              <a:buNone/>
            </a:pPr>
            <a:r>
              <a:rPr lang="en-US" u="sng" smtClean="0"/>
              <a:t>MYTH:</a:t>
            </a:r>
            <a:r>
              <a:rPr lang="en-US" smtClean="0"/>
              <a:t> The passive voice is more objective.</a:t>
            </a:r>
          </a:p>
          <a:p>
            <a:pPr eaLnBrk="1" hangingPunct="1">
              <a:buFontTx/>
              <a:buNone/>
            </a:pPr>
            <a:endParaRPr lang="en-US" smtClean="0"/>
          </a:p>
          <a:p>
            <a:pPr eaLnBrk="1" hangingPunct="1">
              <a:buFontTx/>
              <a:buNone/>
            </a:pPr>
            <a:r>
              <a:rPr lang="en-US" smtClean="0"/>
              <a:t>	It’s not more objective, just more vague.</a:t>
            </a:r>
          </a:p>
          <a:p>
            <a:pPr eaLnBrk="1" hangingPunct="1">
              <a:buFontTx/>
              <a:buNone/>
            </a:pPr>
            <a:endParaRPr lang="en-US" smtClean="0"/>
          </a:p>
          <a:p>
            <a:pPr eaLnBrk="1" hangingPunct="1">
              <a:buFontTx/>
              <a:buNone/>
            </a:pPr>
            <a:endParaRPr lang="en-US" smtClean="0"/>
          </a:p>
          <a:p>
            <a:pPr eaLnBrk="1" hangingPunct="1"/>
            <a:endParaRPr lang="en-US" smtClean="0"/>
          </a:p>
        </p:txBody>
      </p:sp>
      <p:sp>
        <p:nvSpPr>
          <p:cNvPr id="55298" name="Rectangle 1026"/>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59586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4179">
                                            <p:txEl>
                                              <p:pRg st="0" end="0"/>
                                            </p:txEl>
                                          </p:spTgt>
                                        </p:tgtEl>
                                        <p:attrNameLst>
                                          <p:attrName>style.visibility</p:attrName>
                                        </p:attrNameLst>
                                      </p:cBhvr>
                                      <p:to>
                                        <p:strVal val="visible"/>
                                      </p:to>
                                    </p:set>
                                    <p:anim calcmode="lin" valueType="num">
                                      <p:cBhvr additive="base">
                                        <p:cTn id="7" dur="500" fill="hold"/>
                                        <p:tgtEl>
                                          <p:spTgt spid="434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4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4179">
                                            <p:txEl>
                                              <p:pRg st="2" end="2"/>
                                            </p:txEl>
                                          </p:spTgt>
                                        </p:tgtEl>
                                        <p:attrNameLst>
                                          <p:attrName>style.visibility</p:attrName>
                                        </p:attrNameLst>
                                      </p:cBhvr>
                                      <p:to>
                                        <p:strVal val="visible"/>
                                      </p:to>
                                    </p:set>
                                    <p:anim calcmode="lin" valueType="num">
                                      <p:cBhvr additive="base">
                                        <p:cTn id="13" dur="500" fill="hold"/>
                                        <p:tgtEl>
                                          <p:spTgt spid="4341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41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5203" name="Rectangle 3"/>
          <p:cNvSpPr>
            <a:spLocks noGrp="1" noChangeArrowheads="1"/>
          </p:cNvSpPr>
          <p:nvPr>
            <p:ph idx="1"/>
          </p:nvPr>
        </p:nvSpPr>
        <p:spPr/>
        <p:txBody>
          <a:bodyPr/>
          <a:lstStyle/>
          <a:p>
            <a:pPr eaLnBrk="1" hangingPunct="1">
              <a:buFontTx/>
              <a:buNone/>
            </a:pPr>
            <a:endParaRPr lang="en-US" smtClean="0"/>
          </a:p>
          <a:p>
            <a:pPr eaLnBrk="1" hangingPunct="1">
              <a:buFontTx/>
              <a:buNone/>
            </a:pPr>
            <a:endParaRPr lang="en-US" smtClean="0"/>
          </a:p>
          <a:p>
            <a:pPr eaLnBrk="1" hangingPunct="1"/>
            <a:endParaRPr lang="en-US" smtClean="0"/>
          </a:p>
        </p:txBody>
      </p:sp>
      <p:sp>
        <p:nvSpPr>
          <p:cNvPr id="56322" name="Rectangle 2"/>
          <p:cNvSpPr>
            <a:spLocks noGrp="1" noChangeArrowheads="1"/>
          </p:cNvSpPr>
          <p:nvPr>
            <p:ph type="title"/>
          </p:nvPr>
        </p:nvSpPr>
        <p:spPr/>
        <p:txBody>
          <a:bodyPr/>
          <a:lstStyle/>
          <a:p>
            <a:pPr eaLnBrk="1" hangingPunct="1"/>
            <a:r>
              <a:rPr lang="en-US" smtClean="0"/>
              <a:t>Principles of Effective Writing</a:t>
            </a:r>
          </a:p>
        </p:txBody>
      </p:sp>
      <p:sp>
        <p:nvSpPr>
          <p:cNvPr id="56324" name="Text Box 4"/>
          <p:cNvSpPr txBox="1">
            <a:spLocks noChangeArrowheads="1"/>
          </p:cNvSpPr>
          <p:nvPr/>
        </p:nvSpPr>
        <p:spPr bwMode="auto">
          <a:xfrm>
            <a:off x="457200" y="22860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435205" name="Text Box 5"/>
          <p:cNvSpPr txBox="1">
            <a:spLocks noChangeArrowheads="1"/>
          </p:cNvSpPr>
          <p:nvPr/>
        </p:nvSpPr>
        <p:spPr bwMode="auto">
          <a:xfrm>
            <a:off x="304800" y="2133600"/>
            <a:ext cx="8839200"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Passive:</a:t>
            </a:r>
          </a:p>
          <a:p>
            <a:pPr eaLnBrk="1" hangingPunct="1">
              <a:spcBef>
                <a:spcPct val="50000"/>
              </a:spcBef>
            </a:pPr>
            <a:r>
              <a:rPr lang="en-US" sz="2800"/>
              <a:t>To study DNA repair mechanics, this study on hamster cell DNA </a:t>
            </a:r>
            <a:r>
              <a:rPr lang="en-US" sz="2800" u="sng"/>
              <a:t>was carried out</a:t>
            </a:r>
            <a:r>
              <a:rPr lang="en-US" sz="2800"/>
              <a:t>.</a:t>
            </a:r>
          </a:p>
          <a:p>
            <a:pPr eaLnBrk="1" hangingPunct="1">
              <a:spcBef>
                <a:spcPct val="50000"/>
              </a:spcBef>
            </a:pPr>
            <a:r>
              <a:rPr lang="en-US" sz="2800"/>
              <a:t>More objective?  No!  More confusing! </a:t>
            </a:r>
          </a:p>
          <a:p>
            <a:pPr eaLnBrk="1" hangingPunct="1">
              <a:spcBef>
                <a:spcPct val="50000"/>
              </a:spcBef>
            </a:pPr>
            <a:r>
              <a:rPr lang="en-US" sz="2800">
                <a:sym typeface="Wingdings" pitchFamily="2" charset="2"/>
              </a:rPr>
              <a:t></a:t>
            </a:r>
          </a:p>
          <a:p>
            <a:pPr eaLnBrk="1" hangingPunct="1">
              <a:spcBef>
                <a:spcPct val="50000"/>
              </a:spcBef>
            </a:pPr>
            <a:r>
              <a:rPr lang="en-US" sz="2800"/>
              <a:t>Active:</a:t>
            </a:r>
          </a:p>
          <a:p>
            <a:pPr eaLnBrk="1" hangingPunct="1">
              <a:spcBef>
                <a:spcPct val="50000"/>
              </a:spcBef>
            </a:pPr>
            <a:r>
              <a:rPr lang="en-US" sz="2800"/>
              <a:t>To study DNA repair mechanics, </a:t>
            </a:r>
            <a:r>
              <a:rPr lang="en-US" sz="2800" u="sng"/>
              <a:t>we carried out</a:t>
            </a:r>
            <a:r>
              <a:rPr lang="en-US" sz="2800"/>
              <a:t> this study on hamster cell DNA.</a:t>
            </a:r>
          </a:p>
        </p:txBody>
      </p:sp>
    </p:spTree>
    <p:extLst>
      <p:ext uri="{BB962C8B-B14F-4D97-AF65-F5344CB8AC3E}">
        <p14:creationId xmlns:p14="http://schemas.microsoft.com/office/powerpoint/2010/main" val="556262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35203">
                                            <p:txEl>
                                              <p:pRg st="0" end="0"/>
                                            </p:txEl>
                                          </p:spTgt>
                                        </p:tgtEl>
                                        <p:attrNameLst>
                                          <p:attrName>style.visibility</p:attrName>
                                        </p:attrNameLst>
                                      </p:cBhvr>
                                      <p:to>
                                        <p:strVal val="visible"/>
                                      </p:to>
                                    </p:set>
                                    <p:anim calcmode="lin" valueType="num">
                                      <p:cBhvr additive="base">
                                        <p:cTn id="7" dur="500" fill="hold"/>
                                        <p:tgtEl>
                                          <p:spTgt spid="435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5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5205">
                                            <p:txEl>
                                              <p:pRg st="0" end="0"/>
                                            </p:txEl>
                                          </p:spTgt>
                                        </p:tgtEl>
                                        <p:attrNameLst>
                                          <p:attrName>style.visibility</p:attrName>
                                        </p:attrNameLst>
                                      </p:cBhvr>
                                      <p:to>
                                        <p:strVal val="visible"/>
                                      </p:to>
                                    </p:set>
                                    <p:anim calcmode="lin" valueType="num">
                                      <p:cBhvr additive="base">
                                        <p:cTn id="13" dur="500" fill="hold"/>
                                        <p:tgtEl>
                                          <p:spTgt spid="43520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520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5205">
                                            <p:txEl>
                                              <p:pRg st="1" end="1"/>
                                            </p:txEl>
                                          </p:spTgt>
                                        </p:tgtEl>
                                        <p:attrNameLst>
                                          <p:attrName>style.visibility</p:attrName>
                                        </p:attrNameLst>
                                      </p:cBhvr>
                                      <p:to>
                                        <p:strVal val="visible"/>
                                      </p:to>
                                    </p:set>
                                    <p:anim calcmode="lin" valueType="num">
                                      <p:cBhvr additive="base">
                                        <p:cTn id="19" dur="500" fill="hold"/>
                                        <p:tgtEl>
                                          <p:spTgt spid="43520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520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5205">
                                            <p:txEl>
                                              <p:pRg st="2" end="2"/>
                                            </p:txEl>
                                          </p:spTgt>
                                        </p:tgtEl>
                                        <p:attrNameLst>
                                          <p:attrName>style.visibility</p:attrName>
                                        </p:attrNameLst>
                                      </p:cBhvr>
                                      <p:to>
                                        <p:strVal val="visible"/>
                                      </p:to>
                                    </p:set>
                                    <p:anim calcmode="lin" valueType="num">
                                      <p:cBhvr additive="base">
                                        <p:cTn id="25" dur="500" fill="hold"/>
                                        <p:tgtEl>
                                          <p:spTgt spid="43520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520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5205">
                                            <p:txEl>
                                              <p:pRg st="3" end="3"/>
                                            </p:txEl>
                                          </p:spTgt>
                                        </p:tgtEl>
                                        <p:attrNameLst>
                                          <p:attrName>style.visibility</p:attrName>
                                        </p:attrNameLst>
                                      </p:cBhvr>
                                      <p:to>
                                        <p:strVal val="visible"/>
                                      </p:to>
                                    </p:set>
                                    <p:anim calcmode="lin" valueType="num">
                                      <p:cBhvr additive="base">
                                        <p:cTn id="31" dur="500" fill="hold"/>
                                        <p:tgtEl>
                                          <p:spTgt spid="43520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520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5205">
                                            <p:txEl>
                                              <p:pRg st="4" end="4"/>
                                            </p:txEl>
                                          </p:spTgt>
                                        </p:tgtEl>
                                        <p:attrNameLst>
                                          <p:attrName>style.visibility</p:attrName>
                                        </p:attrNameLst>
                                      </p:cBhvr>
                                      <p:to>
                                        <p:strVal val="visible"/>
                                      </p:to>
                                    </p:set>
                                    <p:anim calcmode="lin" valueType="num">
                                      <p:cBhvr additive="base">
                                        <p:cTn id="37" dur="500" fill="hold"/>
                                        <p:tgtEl>
                                          <p:spTgt spid="43520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520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5205">
                                            <p:txEl>
                                              <p:pRg st="5" end="5"/>
                                            </p:txEl>
                                          </p:spTgt>
                                        </p:tgtEl>
                                        <p:attrNameLst>
                                          <p:attrName>style.visibility</p:attrName>
                                        </p:attrNameLst>
                                      </p:cBhvr>
                                      <p:to>
                                        <p:strVal val="visible"/>
                                      </p:to>
                                    </p:set>
                                    <p:anim calcmode="lin" valueType="num">
                                      <p:cBhvr additive="base">
                                        <p:cTn id="43" dur="500" fill="hold"/>
                                        <p:tgtEl>
                                          <p:spTgt spid="43520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520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autoUpdateAnimBg="0"/>
      <p:bldP spid="43520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2643" name="Rectangle 3"/>
          <p:cNvSpPr>
            <a:spLocks noGrp="1" noChangeArrowheads="1"/>
          </p:cNvSpPr>
          <p:nvPr>
            <p:ph idx="1"/>
          </p:nvPr>
        </p:nvSpPr>
        <p:spPr/>
        <p:txBody>
          <a:bodyPr/>
          <a:lstStyle/>
          <a:p>
            <a:pPr eaLnBrk="1" hangingPunct="1">
              <a:buFontTx/>
              <a:buNone/>
            </a:pPr>
            <a:endParaRPr lang="en-US" smtClean="0"/>
          </a:p>
          <a:p>
            <a:pPr eaLnBrk="1" hangingPunct="1">
              <a:buFontTx/>
              <a:buNone/>
            </a:pPr>
            <a:endParaRPr lang="en-US" smtClean="0"/>
          </a:p>
          <a:p>
            <a:pPr eaLnBrk="1" hangingPunct="1"/>
            <a:endParaRPr lang="en-US" smtClean="0"/>
          </a:p>
        </p:txBody>
      </p:sp>
      <p:sp>
        <p:nvSpPr>
          <p:cNvPr id="57346" name="Rectangle 2"/>
          <p:cNvSpPr>
            <a:spLocks noGrp="1" noChangeArrowheads="1"/>
          </p:cNvSpPr>
          <p:nvPr>
            <p:ph type="title"/>
          </p:nvPr>
        </p:nvSpPr>
        <p:spPr/>
        <p:txBody>
          <a:bodyPr/>
          <a:lstStyle/>
          <a:p>
            <a:pPr eaLnBrk="1" hangingPunct="1"/>
            <a:r>
              <a:rPr lang="en-US" smtClean="0"/>
              <a:t>Principles of Effective Writing</a:t>
            </a:r>
          </a:p>
        </p:txBody>
      </p:sp>
      <p:sp>
        <p:nvSpPr>
          <p:cNvPr id="57348" name="Text Box 4"/>
          <p:cNvSpPr txBox="1">
            <a:spLocks noChangeArrowheads="1"/>
          </p:cNvSpPr>
          <p:nvPr/>
        </p:nvSpPr>
        <p:spPr bwMode="auto">
          <a:xfrm>
            <a:off x="457200" y="22860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752645" name="Text Box 5"/>
          <p:cNvSpPr txBox="1">
            <a:spLocks noChangeArrowheads="1"/>
          </p:cNvSpPr>
          <p:nvPr/>
        </p:nvSpPr>
        <p:spPr bwMode="auto">
          <a:xfrm>
            <a:off x="304800" y="1809750"/>
            <a:ext cx="8458200"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Passive:</a:t>
            </a:r>
          </a:p>
          <a:p>
            <a:pPr eaLnBrk="1" hangingPunct="1">
              <a:lnSpc>
                <a:spcPct val="90000"/>
              </a:lnSpc>
              <a:spcBef>
                <a:spcPct val="20000"/>
              </a:spcBef>
              <a:buClr>
                <a:srgbClr val="CCFF33"/>
              </a:buClr>
              <a:buSzPct val="70000"/>
              <a:buFont typeface="Wingdings" pitchFamily="2" charset="2"/>
              <a:buNone/>
            </a:pPr>
            <a:r>
              <a:rPr lang="en-US" sz="2800">
                <a:latin typeface="Arial" charset="0"/>
                <a:cs typeface="Times New Roman" pitchFamily="18" charset="0"/>
              </a:rPr>
              <a:t>General dysfunction of the immune system </a:t>
            </a:r>
            <a:r>
              <a:rPr lang="en-US" sz="2800" u="sng">
                <a:latin typeface="Arial" charset="0"/>
                <a:cs typeface="Times New Roman" pitchFamily="18" charset="0"/>
              </a:rPr>
              <a:t>has been suggested</a:t>
            </a:r>
            <a:r>
              <a:rPr lang="en-US" sz="2800">
                <a:latin typeface="Arial" charset="0"/>
                <a:cs typeface="Times New Roman" pitchFamily="18" charset="0"/>
              </a:rPr>
              <a:t> at the leukocyte level in both animal and human studies.</a:t>
            </a:r>
          </a:p>
          <a:p>
            <a:pPr eaLnBrk="1" hangingPunct="1">
              <a:spcBef>
                <a:spcPct val="50000"/>
              </a:spcBef>
            </a:pPr>
            <a:r>
              <a:rPr lang="en-US" sz="2800"/>
              <a:t>More objective?  No!  More confusing! </a:t>
            </a:r>
          </a:p>
          <a:p>
            <a:pPr eaLnBrk="1" hangingPunct="1">
              <a:spcBef>
                <a:spcPct val="50000"/>
              </a:spcBef>
            </a:pPr>
            <a:r>
              <a:rPr lang="en-US" sz="2800">
                <a:sym typeface="Wingdings" pitchFamily="2" charset="2"/>
              </a:rPr>
              <a:t></a:t>
            </a:r>
          </a:p>
          <a:p>
            <a:pPr eaLnBrk="1" hangingPunct="1">
              <a:spcBef>
                <a:spcPct val="50000"/>
              </a:spcBef>
            </a:pPr>
            <a:r>
              <a:rPr lang="en-US" sz="2800"/>
              <a:t>Active:</a:t>
            </a:r>
          </a:p>
          <a:p>
            <a:pPr eaLnBrk="1" hangingPunct="1">
              <a:spcBef>
                <a:spcPct val="20000"/>
              </a:spcBef>
              <a:buClr>
                <a:srgbClr val="CCFF33"/>
              </a:buClr>
              <a:buSzPct val="70000"/>
              <a:buFont typeface="Wingdings" pitchFamily="2" charset="2"/>
              <a:buNone/>
            </a:pPr>
            <a:r>
              <a:rPr lang="en-US" sz="2800">
                <a:latin typeface="Arial" charset="0"/>
                <a:cs typeface="Times New Roman" pitchFamily="18" charset="0"/>
                <a:sym typeface="Wingdings" pitchFamily="2" charset="2"/>
              </a:rPr>
              <a:t>Both human and animal studies </a:t>
            </a:r>
            <a:r>
              <a:rPr lang="en-US" sz="2800" u="sng">
                <a:latin typeface="Arial" charset="0"/>
                <a:cs typeface="Times New Roman" pitchFamily="18" charset="0"/>
                <a:sym typeface="Wingdings" pitchFamily="2" charset="2"/>
              </a:rPr>
              <a:t>suggest</a:t>
            </a:r>
            <a:r>
              <a:rPr lang="en-US" sz="2800">
                <a:latin typeface="Arial" charset="0"/>
                <a:cs typeface="Times New Roman" pitchFamily="18" charset="0"/>
                <a:sym typeface="Wingdings" pitchFamily="2" charset="2"/>
              </a:rPr>
              <a:t> that diabetics have general immune dysfunction at the leukocyte level. </a:t>
            </a:r>
          </a:p>
        </p:txBody>
      </p:sp>
    </p:spTree>
    <p:extLst>
      <p:ext uri="{BB962C8B-B14F-4D97-AF65-F5344CB8AC3E}">
        <p14:creationId xmlns:p14="http://schemas.microsoft.com/office/powerpoint/2010/main" val="3708613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52643">
                                            <p:txEl>
                                              <p:pRg st="0" end="0"/>
                                            </p:txEl>
                                          </p:spTgt>
                                        </p:tgtEl>
                                        <p:attrNameLst>
                                          <p:attrName>style.visibility</p:attrName>
                                        </p:attrNameLst>
                                      </p:cBhvr>
                                      <p:to>
                                        <p:strVal val="visible"/>
                                      </p:to>
                                    </p:set>
                                    <p:anim calcmode="lin" valueType="num">
                                      <p:cBhvr additive="base">
                                        <p:cTn id="7" dur="500" fill="hold"/>
                                        <p:tgtEl>
                                          <p:spTgt spid="7526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26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2645">
                                            <p:txEl>
                                              <p:pRg st="0" end="0"/>
                                            </p:txEl>
                                          </p:spTgt>
                                        </p:tgtEl>
                                        <p:attrNameLst>
                                          <p:attrName>style.visibility</p:attrName>
                                        </p:attrNameLst>
                                      </p:cBhvr>
                                      <p:to>
                                        <p:strVal val="visible"/>
                                      </p:to>
                                    </p:set>
                                    <p:anim calcmode="lin" valueType="num">
                                      <p:cBhvr additive="base">
                                        <p:cTn id="13" dur="500" fill="hold"/>
                                        <p:tgtEl>
                                          <p:spTgt spid="75264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26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52645">
                                            <p:txEl>
                                              <p:pRg st="1" end="1"/>
                                            </p:txEl>
                                          </p:spTgt>
                                        </p:tgtEl>
                                        <p:attrNameLst>
                                          <p:attrName>style.visibility</p:attrName>
                                        </p:attrNameLst>
                                      </p:cBhvr>
                                      <p:to>
                                        <p:strVal val="visible"/>
                                      </p:to>
                                    </p:set>
                                    <p:anim calcmode="lin" valueType="num">
                                      <p:cBhvr additive="base">
                                        <p:cTn id="19" dur="500" fill="hold"/>
                                        <p:tgtEl>
                                          <p:spTgt spid="75264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26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52645">
                                            <p:txEl>
                                              <p:pRg st="2" end="2"/>
                                            </p:txEl>
                                          </p:spTgt>
                                        </p:tgtEl>
                                        <p:attrNameLst>
                                          <p:attrName>style.visibility</p:attrName>
                                        </p:attrNameLst>
                                      </p:cBhvr>
                                      <p:to>
                                        <p:strVal val="visible"/>
                                      </p:to>
                                    </p:set>
                                    <p:anim calcmode="lin" valueType="num">
                                      <p:cBhvr additive="base">
                                        <p:cTn id="25" dur="500" fill="hold"/>
                                        <p:tgtEl>
                                          <p:spTgt spid="75264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526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52645">
                                            <p:txEl>
                                              <p:pRg st="3" end="3"/>
                                            </p:txEl>
                                          </p:spTgt>
                                        </p:tgtEl>
                                        <p:attrNameLst>
                                          <p:attrName>style.visibility</p:attrName>
                                        </p:attrNameLst>
                                      </p:cBhvr>
                                      <p:to>
                                        <p:strVal val="visible"/>
                                      </p:to>
                                    </p:set>
                                    <p:anim calcmode="lin" valueType="num">
                                      <p:cBhvr additive="base">
                                        <p:cTn id="31" dur="500" fill="hold"/>
                                        <p:tgtEl>
                                          <p:spTgt spid="75264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526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52645">
                                            <p:txEl>
                                              <p:pRg st="4" end="4"/>
                                            </p:txEl>
                                          </p:spTgt>
                                        </p:tgtEl>
                                        <p:attrNameLst>
                                          <p:attrName>style.visibility</p:attrName>
                                        </p:attrNameLst>
                                      </p:cBhvr>
                                      <p:to>
                                        <p:strVal val="visible"/>
                                      </p:to>
                                    </p:set>
                                    <p:anim calcmode="lin" valueType="num">
                                      <p:cBhvr additive="base">
                                        <p:cTn id="37" dur="500" fill="hold"/>
                                        <p:tgtEl>
                                          <p:spTgt spid="75264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5264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52645">
                                            <p:txEl>
                                              <p:pRg st="5" end="5"/>
                                            </p:txEl>
                                          </p:spTgt>
                                        </p:tgtEl>
                                        <p:attrNameLst>
                                          <p:attrName>style.visibility</p:attrName>
                                        </p:attrNameLst>
                                      </p:cBhvr>
                                      <p:to>
                                        <p:strVal val="visible"/>
                                      </p:to>
                                    </p:set>
                                    <p:anim calcmode="lin" valueType="num">
                                      <p:cBhvr additive="base">
                                        <p:cTn id="43" dur="500" fill="hold"/>
                                        <p:tgtEl>
                                          <p:spTgt spid="75264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5264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build="p" autoUpdateAnimBg="0"/>
      <p:bldP spid="75264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8275" name="Rectangle 3"/>
          <p:cNvSpPr>
            <a:spLocks noGrp="1" noChangeArrowheads="1"/>
          </p:cNvSpPr>
          <p:nvPr>
            <p:ph idx="1"/>
          </p:nvPr>
        </p:nvSpPr>
        <p:spPr/>
        <p:txBody>
          <a:bodyPr/>
          <a:lstStyle/>
          <a:p>
            <a:pPr eaLnBrk="1" hangingPunct="1">
              <a:buFontTx/>
              <a:buNone/>
            </a:pPr>
            <a:endParaRPr lang="en-US" smtClean="0"/>
          </a:p>
          <a:p>
            <a:pPr eaLnBrk="1" hangingPunct="1">
              <a:buFontTx/>
              <a:buNone/>
            </a:pPr>
            <a:endParaRPr lang="en-US" smtClean="0"/>
          </a:p>
          <a:p>
            <a:pPr eaLnBrk="1" hangingPunct="1"/>
            <a:endParaRPr lang="en-US" smtClean="0"/>
          </a:p>
        </p:txBody>
      </p:sp>
      <p:sp>
        <p:nvSpPr>
          <p:cNvPr id="58370" name="Rectangle 2"/>
          <p:cNvSpPr>
            <a:spLocks noGrp="1" noChangeArrowheads="1"/>
          </p:cNvSpPr>
          <p:nvPr>
            <p:ph type="title"/>
          </p:nvPr>
        </p:nvSpPr>
        <p:spPr/>
        <p:txBody>
          <a:bodyPr/>
          <a:lstStyle/>
          <a:p>
            <a:pPr eaLnBrk="1" hangingPunct="1"/>
            <a:r>
              <a:rPr lang="en-US" smtClean="0"/>
              <a:t>Principles of Effective Writing</a:t>
            </a:r>
          </a:p>
        </p:txBody>
      </p:sp>
      <p:sp>
        <p:nvSpPr>
          <p:cNvPr id="58372" name="Text Box 4"/>
          <p:cNvSpPr txBox="1">
            <a:spLocks noChangeArrowheads="1"/>
          </p:cNvSpPr>
          <p:nvPr/>
        </p:nvSpPr>
        <p:spPr bwMode="auto">
          <a:xfrm>
            <a:off x="457200" y="22860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58373" name="Text Box 5"/>
          <p:cNvSpPr txBox="1">
            <a:spLocks noChangeArrowheads="1"/>
          </p:cNvSpPr>
          <p:nvPr/>
        </p:nvSpPr>
        <p:spPr bwMode="auto">
          <a:xfrm>
            <a:off x="304800" y="2286000"/>
            <a:ext cx="883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b="1"/>
              <a:t>The Active Voice is</a:t>
            </a:r>
          </a:p>
          <a:p>
            <a:pPr eaLnBrk="1" hangingPunct="1">
              <a:spcBef>
                <a:spcPct val="50000"/>
              </a:spcBef>
            </a:pPr>
            <a:r>
              <a:rPr lang="en-US" sz="3200" b="1"/>
              <a:t>direct, vigorous, natural, and informative.</a:t>
            </a:r>
          </a:p>
        </p:txBody>
      </p:sp>
    </p:spTree>
    <p:extLst>
      <p:ext uri="{BB962C8B-B14F-4D97-AF65-F5344CB8AC3E}">
        <p14:creationId xmlns:p14="http://schemas.microsoft.com/office/powerpoint/2010/main" val="2180946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38275">
                                            <p:txEl>
                                              <p:pRg st="0" end="0"/>
                                            </p:txEl>
                                          </p:spTgt>
                                        </p:tgtEl>
                                        <p:attrNameLst>
                                          <p:attrName>style.visibility</p:attrName>
                                        </p:attrNameLst>
                                      </p:cBhvr>
                                      <p:to>
                                        <p:strVal val="visible"/>
                                      </p:to>
                                    </p:set>
                                    <p:anim calcmode="lin" valueType="num">
                                      <p:cBhvr additive="base">
                                        <p:cTn id="7" dur="500" fill="hold"/>
                                        <p:tgtEl>
                                          <p:spTgt spid="438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82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9" name="Rectangle 3"/>
          <p:cNvSpPr>
            <a:spLocks noGrp="1" noChangeArrowheads="1"/>
          </p:cNvSpPr>
          <p:nvPr>
            <p:ph idx="1"/>
          </p:nvPr>
        </p:nvSpPr>
        <p:spPr/>
        <p:txBody>
          <a:bodyPr/>
          <a:lstStyle/>
          <a:p>
            <a:pPr marL="609600" indent="-609600" eaLnBrk="1" hangingPunct="1">
              <a:buFontTx/>
              <a:buNone/>
            </a:pPr>
            <a:r>
              <a:rPr lang="en-US" smtClean="0"/>
              <a:t>A note about breaking the rules…</a:t>
            </a:r>
          </a:p>
          <a:p>
            <a:pPr marL="609600" indent="-609600" eaLnBrk="1" hangingPunct="1">
              <a:buFontTx/>
              <a:buNone/>
            </a:pPr>
            <a:endParaRPr lang="en-US" smtClean="0"/>
          </a:p>
          <a:p>
            <a:pPr marL="609600" indent="-609600" eaLnBrk="1" hangingPunct="1">
              <a:buFont typeface="Wingdings" pitchFamily="2" charset="2"/>
              <a:buNone/>
            </a:pPr>
            <a:r>
              <a:rPr lang="en-US" smtClean="0"/>
              <a:t>	Most writing rules are guidelines, not laws, and can be broken when the occasion calls for it.  </a:t>
            </a:r>
          </a:p>
          <a:p>
            <a:pPr marL="609600" indent="-609600" eaLnBrk="1" hangingPunct="1">
              <a:buFontTx/>
              <a:buNone/>
            </a:pPr>
            <a:endParaRPr lang="en-US" smtClean="0"/>
          </a:p>
          <a:p>
            <a:pPr marL="609600" indent="-609600" eaLnBrk="1" hangingPunct="1">
              <a:buFontTx/>
              <a:buNone/>
            </a:pPr>
            <a:endParaRPr lang="en-US" smtClean="0"/>
          </a:p>
          <a:p>
            <a:pPr marL="609600" indent="-609600" eaLnBrk="1" hangingPunct="1">
              <a:buFontTx/>
              <a:buNone/>
            </a:pPr>
            <a:endParaRPr lang="en-US" smtClean="0"/>
          </a:p>
          <a:p>
            <a:pPr marL="609600" indent="-609600" eaLnBrk="1" hangingPunct="1"/>
            <a:endParaRPr lang="en-US" smtClean="0"/>
          </a:p>
        </p:txBody>
      </p:sp>
      <p:sp>
        <p:nvSpPr>
          <p:cNvPr id="5939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908835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 calcmode="lin" valueType="num">
                                      <p:cBhvr additive="base">
                                        <p:cTn id="7" dur="500" fill="hold"/>
                                        <p:tgtEl>
                                          <p:spTgt spid="439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9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9299">
                                            <p:txEl>
                                              <p:pRg st="2" end="2"/>
                                            </p:txEl>
                                          </p:spTgt>
                                        </p:tgtEl>
                                        <p:attrNameLst>
                                          <p:attrName>style.visibility</p:attrName>
                                        </p:attrNameLst>
                                      </p:cBhvr>
                                      <p:to>
                                        <p:strVal val="visible"/>
                                      </p:to>
                                    </p:set>
                                    <p:anim calcmode="lin" valueType="num">
                                      <p:cBhvr additive="base">
                                        <p:cTn id="13" dur="500" fill="hold"/>
                                        <p:tgtEl>
                                          <p:spTgt spid="4392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92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5" name="Rectangle 3"/>
          <p:cNvSpPr>
            <a:spLocks noGrp="1" noChangeArrowheads="1"/>
          </p:cNvSpPr>
          <p:nvPr>
            <p:ph idx="1"/>
          </p:nvPr>
        </p:nvSpPr>
        <p:spPr/>
        <p:txBody>
          <a:bodyPr>
            <a:normAutofit/>
          </a:bodyPr>
          <a:lstStyle/>
          <a:p>
            <a:pPr eaLnBrk="1" hangingPunct="1">
              <a:buFontTx/>
              <a:buNone/>
            </a:pPr>
            <a:r>
              <a:rPr lang="en-US" sz="2800" u="sng" smtClean="0"/>
              <a:t>Examples:</a:t>
            </a:r>
          </a:p>
          <a:p>
            <a:pPr eaLnBrk="1" hangingPunct="1">
              <a:buFontTx/>
              <a:buChar char="•"/>
            </a:pPr>
            <a:endParaRPr lang="en-US" sz="2800" b="1" u="sng" smtClean="0"/>
          </a:p>
          <a:p>
            <a:pPr eaLnBrk="1" hangingPunct="1">
              <a:buFontTx/>
              <a:buNone/>
            </a:pPr>
            <a:r>
              <a:rPr lang="en-US" sz="2800" b="1" smtClean="0"/>
              <a:t>“I would like to assert that the author should be considered to be a buffoon.” </a:t>
            </a:r>
          </a:p>
          <a:p>
            <a:pPr eaLnBrk="1" hangingPunct="1">
              <a:buFontTx/>
              <a:buNone/>
            </a:pPr>
            <a:r>
              <a:rPr lang="en-US" sz="2800" b="1" smtClean="0">
                <a:sym typeface="Wingdings" pitchFamily="2" charset="2"/>
              </a:rPr>
              <a:t></a:t>
            </a:r>
          </a:p>
          <a:p>
            <a:pPr eaLnBrk="1" hangingPunct="1">
              <a:buFontTx/>
              <a:buNone/>
            </a:pPr>
            <a:r>
              <a:rPr lang="en-US" sz="2800" b="1" smtClean="0">
                <a:sym typeface="Wingdings" pitchFamily="2" charset="2"/>
              </a:rPr>
              <a:t>“</a:t>
            </a:r>
            <a:r>
              <a:rPr lang="en-US" sz="2800" b="1" smtClean="0"/>
              <a:t>The author is a buffoon.” </a:t>
            </a:r>
            <a:br>
              <a:rPr lang="en-US" sz="2800" b="1" smtClean="0"/>
            </a:br>
            <a:endParaRPr lang="en-US" sz="2800" b="1" smtClean="0"/>
          </a:p>
          <a:p>
            <a:pPr eaLnBrk="1" hangingPunct="1">
              <a:buFontTx/>
              <a:buNone/>
            </a:pPr>
            <a:r>
              <a:rPr lang="en-US" sz="2000" b="1" smtClean="0"/>
              <a:t/>
            </a:r>
            <a:br>
              <a:rPr lang="en-US" sz="2000" b="1" smtClean="0"/>
            </a:br>
            <a:endParaRPr lang="en-US" sz="2000" b="1" smtClean="0"/>
          </a:p>
          <a:p>
            <a:pPr eaLnBrk="1" hangingPunct="1">
              <a:buFontTx/>
              <a:buChar char="•"/>
            </a:pPr>
            <a:endParaRPr lang="en-US" sz="1800" b="1" smtClean="0"/>
          </a:p>
          <a:p>
            <a:pPr eaLnBrk="1" hangingPunct="1">
              <a:buFontTx/>
              <a:buChar char="•"/>
            </a:pPr>
            <a:endParaRPr lang="en-US" sz="1800" smtClean="0"/>
          </a:p>
          <a:p>
            <a:pPr eaLnBrk="1" hangingPunct="1">
              <a:buFont typeface="Wingdings" pitchFamily="2" charset="2"/>
              <a:buNone/>
            </a:pPr>
            <a:endParaRPr lang="en-US" sz="1800" smtClean="0">
              <a:latin typeface="Verdana" pitchFamily="34" charset="0"/>
            </a:endParaRPr>
          </a:p>
        </p:txBody>
      </p:sp>
      <p:sp>
        <p:nvSpPr>
          <p:cNvPr id="22530"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6774139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 calcmode="lin" valueType="num">
                                      <p:cBhvr additive="base">
                                        <p:cTn id="7" dur="500" fill="hold"/>
                                        <p:tgtEl>
                                          <p:spTgt spid="289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9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9795">
                                            <p:txEl>
                                              <p:pRg st="2" end="2"/>
                                            </p:txEl>
                                          </p:spTgt>
                                        </p:tgtEl>
                                        <p:attrNameLst>
                                          <p:attrName>style.visibility</p:attrName>
                                        </p:attrNameLst>
                                      </p:cBhvr>
                                      <p:to>
                                        <p:strVal val="visible"/>
                                      </p:to>
                                    </p:set>
                                    <p:anim calcmode="lin" valueType="num">
                                      <p:cBhvr additive="base">
                                        <p:cTn id="13" dur="500" fill="hold"/>
                                        <p:tgtEl>
                                          <p:spTgt spid="28979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9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9795">
                                            <p:txEl>
                                              <p:pRg st="3" end="3"/>
                                            </p:txEl>
                                          </p:spTgt>
                                        </p:tgtEl>
                                        <p:attrNameLst>
                                          <p:attrName>style.visibility</p:attrName>
                                        </p:attrNameLst>
                                      </p:cBhvr>
                                      <p:to>
                                        <p:strVal val="visible"/>
                                      </p:to>
                                    </p:set>
                                    <p:anim calcmode="lin" valueType="num">
                                      <p:cBhvr additive="base">
                                        <p:cTn id="19" dur="500" fill="hold"/>
                                        <p:tgtEl>
                                          <p:spTgt spid="2897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9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9795">
                                            <p:txEl>
                                              <p:pRg st="4" end="4"/>
                                            </p:txEl>
                                          </p:spTgt>
                                        </p:tgtEl>
                                        <p:attrNameLst>
                                          <p:attrName>style.visibility</p:attrName>
                                        </p:attrNameLst>
                                      </p:cBhvr>
                                      <p:to>
                                        <p:strVal val="visible"/>
                                      </p:to>
                                    </p:set>
                                    <p:anim calcmode="lin" valueType="num">
                                      <p:cBhvr additive="base">
                                        <p:cTn id="25" dur="500" fill="hold"/>
                                        <p:tgtEl>
                                          <p:spTgt spid="2897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9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9795">
                                            <p:txEl>
                                              <p:pRg st="5" end="5"/>
                                            </p:txEl>
                                          </p:spTgt>
                                        </p:tgtEl>
                                        <p:attrNameLst>
                                          <p:attrName>style.visibility</p:attrName>
                                        </p:attrNameLst>
                                      </p:cBhvr>
                                      <p:to>
                                        <p:strVal val="visible"/>
                                      </p:to>
                                    </p:set>
                                    <p:anim calcmode="lin" valueType="num">
                                      <p:cBhvr additive="base">
                                        <p:cTn id="31" dur="500" fill="hold"/>
                                        <p:tgtEl>
                                          <p:spTgt spid="28979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97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bldLvl="3"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23" name="Rectangle 3"/>
          <p:cNvSpPr>
            <a:spLocks noGrp="1" noChangeArrowheads="1"/>
          </p:cNvSpPr>
          <p:nvPr>
            <p:ph idx="1"/>
          </p:nvPr>
        </p:nvSpPr>
        <p:spPr>
          <a:xfrm>
            <a:off x="381000" y="2209800"/>
            <a:ext cx="8208963" cy="4114800"/>
          </a:xfrm>
        </p:spPr>
        <p:txBody>
          <a:bodyPr>
            <a:normAutofit fontScale="92500" lnSpcReduction="10000"/>
          </a:bodyPr>
          <a:lstStyle/>
          <a:p>
            <a:pPr marL="609600" indent="-609600" eaLnBrk="1" hangingPunct="1">
              <a:lnSpc>
                <a:spcPct val="90000"/>
              </a:lnSpc>
              <a:buFontTx/>
              <a:buNone/>
            </a:pPr>
            <a:r>
              <a:rPr lang="en-US" sz="2800" dirty="0" smtClean="0"/>
              <a:t>For example, sometimes it </a:t>
            </a:r>
            <a:r>
              <a:rPr lang="en-US" sz="2800" b="1" u="sng" dirty="0" smtClean="0"/>
              <a:t>is</a:t>
            </a:r>
            <a:r>
              <a:rPr lang="en-US" sz="2800" dirty="0" smtClean="0"/>
              <a:t> appropriate to use the passive voice.</a:t>
            </a:r>
          </a:p>
          <a:p>
            <a:pPr marL="609600" indent="-609600" eaLnBrk="1" hangingPunct="1">
              <a:lnSpc>
                <a:spcPct val="90000"/>
              </a:lnSpc>
              <a:buFontTx/>
              <a:buNone/>
            </a:pPr>
            <a:endParaRPr lang="en-US" sz="2800" dirty="0" smtClean="0"/>
          </a:p>
          <a:p>
            <a:pPr marL="609600" indent="-609600" eaLnBrk="1" hangingPunct="1">
              <a:lnSpc>
                <a:spcPct val="90000"/>
              </a:lnSpc>
              <a:buSzTx/>
              <a:buFontTx/>
              <a:buChar char="•"/>
            </a:pPr>
            <a:r>
              <a:rPr lang="en-US" sz="2800" dirty="0" smtClean="0">
                <a:latin typeface="Times" charset="0"/>
              </a:rPr>
              <a:t>When the action of the sentence is more important than who did it (e.g., materials and methods)</a:t>
            </a:r>
          </a:p>
          <a:p>
            <a:pPr marL="609600" indent="-609600">
              <a:lnSpc>
                <a:spcPct val="90000"/>
              </a:lnSpc>
              <a:spcBef>
                <a:spcPct val="0"/>
              </a:spcBef>
              <a:buClrTx/>
              <a:buSzTx/>
              <a:buFontTx/>
              <a:buNone/>
            </a:pPr>
            <a:r>
              <a:rPr lang="en-US" sz="1800" dirty="0" smtClean="0">
                <a:latin typeface="Times" charset="0"/>
              </a:rPr>
              <a:t>		Three liters of fluid </a:t>
            </a:r>
            <a:r>
              <a:rPr lang="en-US" sz="1800" u="sng" dirty="0" smtClean="0">
                <a:latin typeface="Times" charset="0"/>
              </a:rPr>
              <a:t>is filtered</a:t>
            </a:r>
            <a:r>
              <a:rPr lang="en-US" sz="1800" dirty="0" smtClean="0">
                <a:latin typeface="Times" charset="0"/>
              </a:rPr>
              <a:t> through porous glass beads.</a:t>
            </a:r>
            <a:r>
              <a:rPr lang="en-US" sz="2800" dirty="0" smtClean="0">
                <a:latin typeface="Times" charset="0"/>
              </a:rPr>
              <a:t> </a:t>
            </a:r>
          </a:p>
          <a:p>
            <a:pPr marL="609600" indent="-609600">
              <a:lnSpc>
                <a:spcPct val="90000"/>
              </a:lnSpc>
              <a:spcBef>
                <a:spcPct val="0"/>
              </a:spcBef>
              <a:buClrTx/>
              <a:buSzTx/>
              <a:buFontTx/>
              <a:buChar char="•"/>
            </a:pPr>
            <a:r>
              <a:rPr lang="en-US" sz="2800" dirty="0" smtClean="0">
                <a:latin typeface="Times" charset="0"/>
              </a:rPr>
              <a:t>To emphasize someone or something other than the agent that performed the action</a:t>
            </a:r>
          </a:p>
          <a:p>
            <a:pPr marL="990600" lvl="1" indent="-533400">
              <a:lnSpc>
                <a:spcPct val="90000"/>
              </a:lnSpc>
              <a:spcBef>
                <a:spcPct val="0"/>
              </a:spcBef>
              <a:buClrTx/>
              <a:buSzTx/>
              <a:buFontTx/>
              <a:buNone/>
            </a:pPr>
            <a:r>
              <a:rPr lang="en-US" sz="1600" dirty="0" smtClean="0">
                <a:latin typeface="Times" charset="0"/>
              </a:rPr>
              <a:t>	The Clintons were honored at the banquet.</a:t>
            </a:r>
          </a:p>
          <a:p>
            <a:pPr marL="609600" indent="-609600">
              <a:lnSpc>
                <a:spcPct val="90000"/>
              </a:lnSpc>
              <a:spcBef>
                <a:spcPct val="0"/>
              </a:spcBef>
              <a:buClrTx/>
              <a:buSzTx/>
              <a:buFontTx/>
              <a:buChar char="•"/>
            </a:pPr>
            <a:r>
              <a:rPr lang="en-US" sz="2800" dirty="0" smtClean="0">
                <a:latin typeface="Times" charset="0"/>
              </a:rPr>
              <a:t>When the subject is unknown</a:t>
            </a:r>
          </a:p>
          <a:p>
            <a:pPr marL="609600" indent="-609600">
              <a:lnSpc>
                <a:spcPct val="90000"/>
              </a:lnSpc>
              <a:spcBef>
                <a:spcPct val="0"/>
              </a:spcBef>
              <a:buClrTx/>
              <a:buSzTx/>
              <a:buFontTx/>
              <a:buNone/>
            </a:pPr>
            <a:r>
              <a:rPr lang="en-US" sz="2800" dirty="0" smtClean="0">
                <a:latin typeface="Times" charset="0"/>
              </a:rPr>
              <a:t>		“</a:t>
            </a:r>
            <a:r>
              <a:rPr lang="en-US" sz="1800" dirty="0" smtClean="0">
                <a:latin typeface="Times" charset="0"/>
              </a:rPr>
              <a:t>The professor </a:t>
            </a:r>
            <a:r>
              <a:rPr lang="en-US" sz="1800" u="sng" dirty="0" smtClean="0">
                <a:latin typeface="Times" charset="0"/>
              </a:rPr>
              <a:t>was assaulted</a:t>
            </a:r>
            <a:r>
              <a:rPr lang="en-US" sz="1800" dirty="0" smtClean="0">
                <a:latin typeface="Times" charset="0"/>
              </a:rPr>
              <a:t> in the hallways”–  they do not know the 	perpetrator of this heinous crime.</a:t>
            </a:r>
          </a:p>
          <a:p>
            <a:pPr marL="609600" indent="-609600">
              <a:lnSpc>
                <a:spcPct val="90000"/>
              </a:lnSpc>
              <a:spcBef>
                <a:spcPct val="0"/>
              </a:spcBef>
              <a:buClrTx/>
              <a:buSzTx/>
              <a:buFontTx/>
              <a:buNone/>
            </a:pPr>
            <a:endParaRPr lang="en-US" sz="2800" dirty="0" smtClean="0">
              <a:latin typeface="Times" charset="0"/>
            </a:endParaRPr>
          </a:p>
          <a:p>
            <a:pPr marL="609600" indent="-609600" eaLnBrk="1" hangingPunct="1">
              <a:lnSpc>
                <a:spcPct val="90000"/>
              </a:lnSpc>
              <a:buFontTx/>
              <a:buChar char="•"/>
            </a:pPr>
            <a:endParaRPr lang="en-US" sz="2800" dirty="0" smtClean="0">
              <a:latin typeface="Times" charset="0"/>
            </a:endParaRPr>
          </a:p>
          <a:p>
            <a:pPr marL="609600" indent="-609600" eaLnBrk="1" hangingPunct="1">
              <a:lnSpc>
                <a:spcPct val="90000"/>
              </a:lnSpc>
              <a:buFontTx/>
              <a:buNone/>
            </a:pPr>
            <a:endParaRPr lang="en-US" sz="2800" dirty="0" smtClean="0"/>
          </a:p>
          <a:p>
            <a:pPr marL="609600" indent="-609600" eaLnBrk="1" hangingPunct="1">
              <a:lnSpc>
                <a:spcPct val="90000"/>
              </a:lnSpc>
            </a:pPr>
            <a:endParaRPr lang="en-US" sz="2800" dirty="0" smtClean="0"/>
          </a:p>
        </p:txBody>
      </p:sp>
      <p:sp>
        <p:nvSpPr>
          <p:cNvPr id="60418"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1320144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 calcmode="lin" valueType="num">
                                      <p:cBhvr additive="base">
                                        <p:cTn id="7" dur="500" fill="hold"/>
                                        <p:tgtEl>
                                          <p:spTgt spid="440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23">
                                            <p:txEl>
                                              <p:pRg st="2" end="2"/>
                                            </p:txEl>
                                          </p:spTgt>
                                        </p:tgtEl>
                                        <p:attrNameLst>
                                          <p:attrName>style.visibility</p:attrName>
                                        </p:attrNameLst>
                                      </p:cBhvr>
                                      <p:to>
                                        <p:strVal val="visible"/>
                                      </p:to>
                                    </p:set>
                                    <p:anim calcmode="lin" valueType="num">
                                      <p:cBhvr additive="base">
                                        <p:cTn id="13" dur="500" fill="hold"/>
                                        <p:tgtEl>
                                          <p:spTgt spid="4403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2" end="2"/>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23">
                                            <p:txEl>
                                              <p:pRg st="3" end="3"/>
                                            </p:txEl>
                                          </p:spTgt>
                                        </p:tgtEl>
                                        <p:attrNameLst>
                                          <p:attrName>style.visibility</p:attrName>
                                        </p:attrNameLst>
                                      </p:cBhvr>
                                      <p:to>
                                        <p:strVal val="visible"/>
                                      </p:to>
                                    </p:set>
                                    <p:anim calcmode="lin" valueType="num">
                                      <p:cBhvr additive="base">
                                        <p:cTn id="19" dur="500" fill="hold"/>
                                        <p:tgtEl>
                                          <p:spTgt spid="4403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3" end="3"/>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23">
                                            <p:txEl>
                                              <p:pRg st="4" end="4"/>
                                            </p:txEl>
                                          </p:spTgt>
                                        </p:tgtEl>
                                        <p:attrNameLst>
                                          <p:attrName>style.visibility</p:attrName>
                                        </p:attrNameLst>
                                      </p:cBhvr>
                                      <p:to>
                                        <p:strVal val="visible"/>
                                      </p:to>
                                    </p:set>
                                    <p:anim calcmode="lin" valueType="num">
                                      <p:cBhvr additive="base">
                                        <p:cTn id="25" dur="500" fill="hold"/>
                                        <p:tgtEl>
                                          <p:spTgt spid="4403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2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4" end="4"/>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0323">
                                            <p:txEl>
                                              <p:pRg st="5" end="5"/>
                                            </p:txEl>
                                          </p:spTgt>
                                        </p:tgtEl>
                                        <p:attrNameLst>
                                          <p:attrName>style.visibility</p:attrName>
                                        </p:attrNameLst>
                                      </p:cBhvr>
                                      <p:to>
                                        <p:strVal val="visible"/>
                                      </p:to>
                                    </p:set>
                                    <p:anim calcmode="lin" valueType="num">
                                      <p:cBhvr additive="base">
                                        <p:cTn id="31" dur="500" fill="hold"/>
                                        <p:tgtEl>
                                          <p:spTgt spid="44032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2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5" end="5"/>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323">
                                            <p:txEl>
                                              <p:pRg st="6" end="6"/>
                                            </p:txEl>
                                          </p:spTgt>
                                        </p:tgtEl>
                                        <p:attrNameLst>
                                          <p:attrName>style.visibility</p:attrName>
                                        </p:attrNameLst>
                                      </p:cBhvr>
                                      <p:to>
                                        <p:strVal val="visible"/>
                                      </p:to>
                                    </p:set>
                                    <p:anim calcmode="lin" valueType="num">
                                      <p:cBhvr additive="base">
                                        <p:cTn id="37" dur="500" fill="hold"/>
                                        <p:tgtEl>
                                          <p:spTgt spid="44032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323">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6" end="6"/>
                                            </p:txEl>
                                          </p:spTgt>
                                        </p:tgtEl>
                                        <p:attrNameLst>
                                          <p:attrName>ppt_c</p:attrName>
                                        </p:attrNameLst>
                                      </p:cBhvr>
                                      <p:to>
                                        <a:schemeClr val="bg1"/>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0323">
                                            <p:txEl>
                                              <p:pRg st="7" end="7"/>
                                            </p:txEl>
                                          </p:spTgt>
                                        </p:tgtEl>
                                        <p:attrNameLst>
                                          <p:attrName>style.visibility</p:attrName>
                                        </p:attrNameLst>
                                      </p:cBhvr>
                                      <p:to>
                                        <p:strVal val="visible"/>
                                      </p:to>
                                    </p:set>
                                    <p:anim calcmode="lin" valueType="num">
                                      <p:cBhvr additive="base">
                                        <p:cTn id="43" dur="500" fill="hold"/>
                                        <p:tgtEl>
                                          <p:spTgt spid="44032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0323">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40323">
                                            <p:txEl>
                                              <p:pRg st="7" end="7"/>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build="p" bldLvl="3"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pPr eaLnBrk="1" hangingPunct="1">
              <a:buFontTx/>
              <a:buChar char="•"/>
            </a:pPr>
            <a:endParaRPr lang="en-US" smtClean="0"/>
          </a:p>
          <a:p>
            <a:pPr eaLnBrk="1" hangingPunct="1">
              <a:buFontTx/>
              <a:buChar char="•"/>
            </a:pPr>
            <a:endParaRPr lang="en-US" smtClean="0"/>
          </a:p>
          <a:p>
            <a:pPr eaLnBrk="1" hangingPunct="1">
              <a:buFontTx/>
              <a:buChar char="•"/>
            </a:pPr>
            <a:endParaRPr lang="en-US" smtClean="0"/>
          </a:p>
          <a:p>
            <a:pPr eaLnBrk="1" hangingPunct="1">
              <a:buFontTx/>
              <a:buChar char="•"/>
            </a:pPr>
            <a:endParaRPr lang="en-US" smtClean="0"/>
          </a:p>
          <a:p>
            <a:pPr eaLnBrk="1" hangingPunct="1">
              <a:buFontTx/>
              <a:buChar char="•"/>
            </a:pPr>
            <a:r>
              <a:rPr lang="en-US" smtClean="0"/>
              <a:t>4. Use strong verbs and avoid turning verbs into nouns</a:t>
            </a:r>
          </a:p>
          <a:p>
            <a:pPr eaLnBrk="1" hangingPunct="1"/>
            <a:endParaRPr lang="en-US" smtClean="0"/>
          </a:p>
        </p:txBody>
      </p:sp>
      <p:sp>
        <p:nvSpPr>
          <p:cNvPr id="61442"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187329683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5" name="Rectangle 3"/>
          <p:cNvSpPr>
            <a:spLocks noGrp="1" noChangeArrowheads="1"/>
          </p:cNvSpPr>
          <p:nvPr>
            <p:ph idx="1"/>
          </p:nvPr>
        </p:nvSpPr>
        <p:spPr/>
        <p:txBody>
          <a:bodyPr>
            <a:normAutofit lnSpcReduction="10000"/>
          </a:bodyPr>
          <a:lstStyle/>
          <a:p>
            <a:pPr eaLnBrk="1" hangingPunct="1">
              <a:lnSpc>
                <a:spcPct val="90000"/>
              </a:lnSpc>
              <a:buFontTx/>
              <a:buNone/>
            </a:pPr>
            <a:r>
              <a:rPr lang="en-US" sz="2800" smtClean="0"/>
              <a:t>A sentence uses one main verb to convey its central action; without that verb the sentence would collapse.  </a:t>
            </a:r>
          </a:p>
          <a:p>
            <a:pPr eaLnBrk="1" hangingPunct="1">
              <a:lnSpc>
                <a:spcPct val="90000"/>
              </a:lnSpc>
              <a:buFontTx/>
              <a:buNone/>
            </a:pPr>
            <a:endParaRPr lang="en-US" sz="2800" smtClean="0"/>
          </a:p>
          <a:p>
            <a:pPr eaLnBrk="1" hangingPunct="1">
              <a:lnSpc>
                <a:spcPct val="90000"/>
              </a:lnSpc>
              <a:buFontTx/>
              <a:buNone/>
            </a:pPr>
            <a:r>
              <a:rPr lang="en-US" sz="2800" smtClean="0"/>
              <a:t>The verb is the engine that drives the sentence. Dull, lifeless verbs slow the sentence down.</a:t>
            </a:r>
          </a:p>
          <a:p>
            <a:pPr eaLnBrk="1" hangingPunct="1">
              <a:lnSpc>
                <a:spcPct val="90000"/>
              </a:lnSpc>
              <a:buFontTx/>
              <a:buNone/>
            </a:pPr>
            <a:endParaRPr lang="en-US" sz="2800" i="1" smtClean="0"/>
          </a:p>
          <a:p>
            <a:pPr eaLnBrk="1" hangingPunct="1">
              <a:lnSpc>
                <a:spcPct val="90000"/>
              </a:lnSpc>
              <a:buFontTx/>
              <a:buNone/>
            </a:pPr>
            <a:r>
              <a:rPr lang="en-US" sz="2800" i="1" smtClean="0"/>
              <a:t>Action verbs reflect the action they were chosen to describe, and help bring the reader into the story.</a:t>
            </a:r>
          </a:p>
          <a:p>
            <a:pPr eaLnBrk="1" hangingPunct="1">
              <a:lnSpc>
                <a:spcPct val="90000"/>
              </a:lnSpc>
              <a:buFontTx/>
              <a:buChar char="•"/>
            </a:pPr>
            <a:endParaRPr lang="en-US" sz="2800" smtClean="0"/>
          </a:p>
          <a:p>
            <a:pPr eaLnBrk="1" hangingPunct="1">
              <a:lnSpc>
                <a:spcPct val="90000"/>
              </a:lnSpc>
              <a:buFontTx/>
              <a:buChar char="•"/>
            </a:pPr>
            <a:endParaRPr lang="en-US" sz="2800" smtClean="0"/>
          </a:p>
          <a:p>
            <a:pPr eaLnBrk="1" hangingPunct="1">
              <a:lnSpc>
                <a:spcPct val="90000"/>
              </a:lnSpc>
            </a:pPr>
            <a:endParaRPr lang="en-US" sz="2800" smtClean="0"/>
          </a:p>
        </p:txBody>
      </p:sp>
      <p:sp>
        <p:nvSpPr>
          <p:cNvPr id="62466"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4096442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anim calcmode="lin" valueType="num">
                                      <p:cBhvr additive="base">
                                        <p:cTn id="7" dur="500" fill="hold"/>
                                        <p:tgtEl>
                                          <p:spTgt spid="310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0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0275">
                                            <p:txEl>
                                              <p:pRg st="2" end="2"/>
                                            </p:txEl>
                                          </p:spTgt>
                                        </p:tgtEl>
                                        <p:attrNameLst>
                                          <p:attrName>style.visibility</p:attrName>
                                        </p:attrNameLst>
                                      </p:cBhvr>
                                      <p:to>
                                        <p:strVal val="visible"/>
                                      </p:to>
                                    </p:set>
                                    <p:anim calcmode="lin" valueType="num">
                                      <p:cBhvr additive="base">
                                        <p:cTn id="13" dur="500" fill="hold"/>
                                        <p:tgtEl>
                                          <p:spTgt spid="3102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0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0275">
                                            <p:txEl>
                                              <p:pRg st="4" end="4"/>
                                            </p:txEl>
                                          </p:spTgt>
                                        </p:tgtEl>
                                        <p:attrNameLst>
                                          <p:attrName>style.visibility</p:attrName>
                                        </p:attrNameLst>
                                      </p:cBhvr>
                                      <p:to>
                                        <p:strVal val="visible"/>
                                      </p:to>
                                    </p:set>
                                    <p:anim calcmode="lin" valueType="num">
                                      <p:cBhvr additive="base">
                                        <p:cTn id="19" dur="500" fill="hold"/>
                                        <p:tgtEl>
                                          <p:spTgt spid="31027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02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3" name="Rectangle 3"/>
          <p:cNvSpPr>
            <a:spLocks noGrp="1" noChangeArrowheads="1"/>
          </p:cNvSpPr>
          <p:nvPr>
            <p:ph idx="1"/>
          </p:nvPr>
        </p:nvSpPr>
        <p:spPr/>
        <p:txBody>
          <a:bodyPr>
            <a:normAutofit/>
          </a:bodyPr>
          <a:lstStyle/>
          <a:p>
            <a:pPr eaLnBrk="1" hangingPunct="1">
              <a:buFontTx/>
              <a:buNone/>
            </a:pPr>
            <a:r>
              <a:rPr lang="en-US" sz="2800" smtClean="0"/>
              <a:t>Compare:</a:t>
            </a:r>
          </a:p>
          <a:p>
            <a:pPr eaLnBrk="1" hangingPunct="1">
              <a:buFontTx/>
              <a:buNone/>
            </a:pPr>
            <a:r>
              <a:rPr lang="en-US" sz="2800" smtClean="0"/>
              <a:t>“Loud music came from speakers embedded in the walls, and the entire arena moved as the hungry crowd got to its feet.”</a:t>
            </a:r>
            <a:endParaRPr lang="en-US" sz="2800" i="1" smtClean="0"/>
          </a:p>
          <a:p>
            <a:pPr eaLnBrk="1" hangingPunct="1">
              <a:buFontTx/>
              <a:buNone/>
            </a:pPr>
            <a:r>
              <a:rPr lang="en-US" sz="2800" smtClean="0"/>
              <a:t>With:</a:t>
            </a:r>
          </a:p>
          <a:p>
            <a:pPr eaLnBrk="1" hangingPunct="1">
              <a:buFontTx/>
              <a:buNone/>
            </a:pPr>
            <a:r>
              <a:rPr lang="en-US" sz="2800" smtClean="0"/>
              <a:t>	“Loud music exploded from speakers embedded in the walls, and the entire arena shook as the hungry crowd leaped to its feet.”</a:t>
            </a:r>
            <a:endParaRPr lang="en-US" sz="2800" i="1" smtClean="0"/>
          </a:p>
          <a:p>
            <a:pPr eaLnBrk="1" hangingPunct="1">
              <a:buFontTx/>
              <a:buChar char="•"/>
            </a:pPr>
            <a:endParaRPr lang="en-US" sz="2800" smtClean="0"/>
          </a:p>
          <a:p>
            <a:pPr eaLnBrk="1" hangingPunct="1">
              <a:buFontTx/>
              <a:buChar char="•"/>
            </a:pPr>
            <a:endParaRPr lang="en-US" sz="2800" smtClean="0"/>
          </a:p>
          <a:p>
            <a:pPr eaLnBrk="1" hangingPunct="1"/>
            <a:endParaRPr lang="en-US" sz="2800" smtClean="0"/>
          </a:p>
        </p:txBody>
      </p:sp>
      <p:sp>
        <p:nvSpPr>
          <p:cNvPr id="63490" name="Rectangle 2"/>
          <p:cNvSpPr>
            <a:spLocks noGrp="1" noChangeArrowheads="1"/>
          </p:cNvSpPr>
          <p:nvPr>
            <p:ph type="title"/>
          </p:nvPr>
        </p:nvSpPr>
        <p:spPr/>
        <p:txBody>
          <a:bodyPr/>
          <a:lstStyle/>
          <a:p>
            <a:pPr eaLnBrk="1" hangingPunct="1"/>
            <a:r>
              <a:rPr lang="en-US" dirty="0" smtClean="0"/>
              <a:t>Scientific Writing</a:t>
            </a:r>
          </a:p>
        </p:txBody>
      </p:sp>
    </p:spTree>
    <p:extLst>
      <p:ext uri="{BB962C8B-B14F-4D97-AF65-F5344CB8AC3E}">
        <p14:creationId xmlns:p14="http://schemas.microsoft.com/office/powerpoint/2010/main" val="14036681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23">
                                            <p:txEl>
                                              <p:pRg st="0" end="0"/>
                                            </p:txEl>
                                          </p:spTgt>
                                        </p:tgtEl>
                                        <p:attrNameLst>
                                          <p:attrName>style.visibility</p:attrName>
                                        </p:attrNameLst>
                                      </p:cBhvr>
                                      <p:to>
                                        <p:strVal val="visible"/>
                                      </p:to>
                                    </p:set>
                                    <p:anim calcmode="lin" valueType="num">
                                      <p:cBhvr additive="base">
                                        <p:cTn id="7" dur="500" fill="hold"/>
                                        <p:tgtEl>
                                          <p:spTgt spid="747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23">
                                            <p:txEl>
                                              <p:pRg st="1" end="1"/>
                                            </p:txEl>
                                          </p:spTgt>
                                        </p:tgtEl>
                                        <p:attrNameLst>
                                          <p:attrName>style.visibility</p:attrName>
                                        </p:attrNameLst>
                                      </p:cBhvr>
                                      <p:to>
                                        <p:strVal val="visible"/>
                                      </p:to>
                                    </p:set>
                                    <p:anim calcmode="lin" valueType="num">
                                      <p:cBhvr additive="base">
                                        <p:cTn id="13" dur="500" fill="hold"/>
                                        <p:tgtEl>
                                          <p:spTgt spid="7475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47523">
                                            <p:txEl>
                                              <p:pRg st="2" end="2"/>
                                            </p:txEl>
                                          </p:spTgt>
                                        </p:tgtEl>
                                        <p:attrNameLst>
                                          <p:attrName>style.visibility</p:attrName>
                                        </p:attrNameLst>
                                      </p:cBhvr>
                                      <p:to>
                                        <p:strVal val="visible"/>
                                      </p:to>
                                    </p:set>
                                    <p:anim calcmode="lin" valueType="num">
                                      <p:cBhvr additive="base">
                                        <p:cTn id="19" dur="500" fill="hold"/>
                                        <p:tgtEl>
                                          <p:spTgt spid="7475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47523">
                                            <p:txEl>
                                              <p:pRg st="3" end="3"/>
                                            </p:txEl>
                                          </p:spTgt>
                                        </p:tgtEl>
                                        <p:attrNameLst>
                                          <p:attrName>style.visibility</p:attrName>
                                        </p:attrNameLst>
                                      </p:cBhvr>
                                      <p:to>
                                        <p:strVal val="visible"/>
                                      </p:to>
                                    </p:set>
                                    <p:anim calcmode="lin" valueType="num">
                                      <p:cBhvr additive="base">
                                        <p:cTn id="25" dur="500" fill="hold"/>
                                        <p:tgtEl>
                                          <p:spTgt spid="7475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475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normAutofit/>
          </a:bodyPr>
          <a:lstStyle/>
          <a:p>
            <a:pPr eaLnBrk="1" hangingPunct="1">
              <a:buFontTx/>
              <a:buNone/>
            </a:pPr>
            <a:r>
              <a:rPr lang="en-US" sz="2800" smtClean="0"/>
              <a:t>Compare:</a:t>
            </a:r>
          </a:p>
          <a:p>
            <a:pPr eaLnBrk="1" hangingPunct="1">
              <a:buFontTx/>
              <a:buNone/>
            </a:pPr>
            <a:r>
              <a:rPr lang="en-US" sz="2800" smtClean="0"/>
              <a:t>“Loud music came from speakers embedded in the walls, and the entire arena moved as the hungry crowd got to its feet.”</a:t>
            </a:r>
            <a:endParaRPr lang="en-US" sz="2800" i="1" smtClean="0"/>
          </a:p>
          <a:p>
            <a:pPr eaLnBrk="1" hangingPunct="1">
              <a:buFontTx/>
              <a:buNone/>
            </a:pPr>
            <a:r>
              <a:rPr lang="en-US" sz="2800" smtClean="0"/>
              <a:t>With:</a:t>
            </a:r>
          </a:p>
          <a:p>
            <a:pPr eaLnBrk="1" hangingPunct="1">
              <a:buFontTx/>
              <a:buNone/>
            </a:pPr>
            <a:r>
              <a:rPr lang="en-US" sz="2800" smtClean="0"/>
              <a:t>	“Loud music </a:t>
            </a:r>
            <a:r>
              <a:rPr lang="en-US" sz="2800" u="sng" smtClean="0"/>
              <a:t>exploded</a:t>
            </a:r>
            <a:r>
              <a:rPr lang="en-US" sz="2800" smtClean="0"/>
              <a:t> from speakers embedded in the walls, and the entire arena </a:t>
            </a:r>
            <a:r>
              <a:rPr lang="en-US" sz="2800" u="sng" smtClean="0"/>
              <a:t>shook</a:t>
            </a:r>
            <a:r>
              <a:rPr lang="en-US" sz="2800" smtClean="0"/>
              <a:t> as the hungry crowd </a:t>
            </a:r>
            <a:r>
              <a:rPr lang="en-US" sz="2800" u="sng" smtClean="0"/>
              <a:t>leaped</a:t>
            </a:r>
            <a:r>
              <a:rPr lang="en-US" sz="2800" smtClean="0"/>
              <a:t> to its feet.”</a:t>
            </a:r>
            <a:endParaRPr lang="en-US" sz="2800" i="1" smtClean="0"/>
          </a:p>
          <a:p>
            <a:pPr eaLnBrk="1" hangingPunct="1">
              <a:buFontTx/>
              <a:buChar char="•"/>
            </a:pPr>
            <a:endParaRPr lang="en-US" sz="2800" smtClean="0"/>
          </a:p>
          <a:p>
            <a:pPr eaLnBrk="1" hangingPunct="1">
              <a:buFontTx/>
              <a:buChar char="•"/>
            </a:pPr>
            <a:endParaRPr lang="en-US" sz="2800" smtClean="0"/>
          </a:p>
          <a:p>
            <a:pPr eaLnBrk="1" hangingPunct="1"/>
            <a:endParaRPr lang="en-US" sz="2800" smtClean="0"/>
          </a:p>
        </p:txBody>
      </p:sp>
      <p:sp>
        <p:nvSpPr>
          <p:cNvPr id="64514" name="Rectangle 2"/>
          <p:cNvSpPr>
            <a:spLocks noGrp="1" noChangeArrowheads="1"/>
          </p:cNvSpPr>
          <p:nvPr>
            <p:ph type="title"/>
          </p:nvPr>
        </p:nvSpPr>
        <p:spPr/>
        <p:txBody>
          <a:bodyPr/>
          <a:lstStyle/>
          <a:p>
            <a:pPr eaLnBrk="1" hangingPunct="1"/>
            <a:r>
              <a:rPr lang="en-US" dirty="0" smtClean="0"/>
              <a:t>Scientific Writing</a:t>
            </a:r>
          </a:p>
        </p:txBody>
      </p:sp>
    </p:spTree>
    <p:extLst>
      <p:ext uri="{BB962C8B-B14F-4D97-AF65-F5344CB8AC3E}">
        <p14:creationId xmlns:p14="http://schemas.microsoft.com/office/powerpoint/2010/main" val="250078401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0595" name="Rectangle 3"/>
          <p:cNvSpPr>
            <a:spLocks noGrp="1" noChangeArrowheads="1"/>
          </p:cNvSpPr>
          <p:nvPr>
            <p:ph idx="1"/>
          </p:nvPr>
        </p:nvSpPr>
        <p:spPr>
          <a:xfrm>
            <a:off x="0" y="1752600"/>
            <a:ext cx="8815388" cy="4114800"/>
          </a:xfrm>
        </p:spPr>
        <p:txBody>
          <a:bodyPr/>
          <a:lstStyle/>
          <a:p>
            <a:pPr eaLnBrk="1" hangingPunct="1">
              <a:buFontTx/>
              <a:buNone/>
            </a:pPr>
            <a:r>
              <a:rPr lang="en-US" smtClean="0"/>
              <a:t>Pick the right verb!</a:t>
            </a:r>
          </a:p>
          <a:p>
            <a:pPr eaLnBrk="1" hangingPunct="1">
              <a:buFontTx/>
              <a:buNone/>
            </a:pPr>
            <a:r>
              <a:rPr lang="en-US" sz="2800" smtClean="0">
                <a:cs typeface="Times New Roman" pitchFamily="18" charset="0"/>
              </a:rPr>
              <a:t>	</a:t>
            </a:r>
            <a:r>
              <a:rPr lang="en-US" sz="2400" smtClean="0">
                <a:cs typeface="Times New Roman" pitchFamily="18" charset="0"/>
              </a:rPr>
              <a:t>The WHO reports that approximately two-thirds of the world’s diabetics are found in developing countries, and estimates</a:t>
            </a:r>
            <a:r>
              <a:rPr lang="en-US" sz="2400" u="sng" smtClean="0">
                <a:cs typeface="Times New Roman" pitchFamily="18" charset="0"/>
              </a:rPr>
              <a:t> </a:t>
            </a:r>
            <a:r>
              <a:rPr lang="en-US" sz="2400" smtClean="0">
                <a:cs typeface="Times New Roman" pitchFamily="18" charset="0"/>
              </a:rPr>
              <a:t>that the number of diabetics in these countries will double in the next 25 year.</a:t>
            </a:r>
          </a:p>
          <a:p>
            <a:pPr eaLnBrk="1" hangingPunct="1">
              <a:buFontTx/>
              <a:buChar char="•"/>
            </a:pPr>
            <a:endParaRPr lang="en-US" sz="2400" smtClean="0"/>
          </a:p>
          <a:p>
            <a:pPr eaLnBrk="1" hangingPunct="1">
              <a:buFontTx/>
              <a:buChar char="•"/>
            </a:pPr>
            <a:endParaRPr lang="en-US" smtClean="0"/>
          </a:p>
          <a:p>
            <a:pPr eaLnBrk="1" hangingPunct="1"/>
            <a:endParaRPr lang="en-US" smtClean="0"/>
          </a:p>
        </p:txBody>
      </p:sp>
      <p:sp>
        <p:nvSpPr>
          <p:cNvPr id="65538" name="Rectangle 2"/>
          <p:cNvSpPr>
            <a:spLocks noGrp="1" noChangeArrowheads="1"/>
          </p:cNvSpPr>
          <p:nvPr>
            <p:ph type="title"/>
          </p:nvPr>
        </p:nvSpPr>
        <p:spPr/>
        <p:txBody>
          <a:bodyPr/>
          <a:lstStyle/>
          <a:p>
            <a:pPr eaLnBrk="1" hangingPunct="1"/>
            <a:r>
              <a:rPr lang="en-US" smtClean="0"/>
              <a:t>Scientific Writing, HRP 214</a:t>
            </a:r>
          </a:p>
        </p:txBody>
      </p:sp>
      <p:sp>
        <p:nvSpPr>
          <p:cNvPr id="750596" name="Line 4"/>
          <p:cNvSpPr>
            <a:spLocks noChangeShapeType="1"/>
          </p:cNvSpPr>
          <p:nvPr/>
        </p:nvSpPr>
        <p:spPr bwMode="auto">
          <a:xfrm flipH="1">
            <a:off x="6629400" y="3200400"/>
            <a:ext cx="1295400" cy="1752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750599" name="Group 7"/>
          <p:cNvGrpSpPr>
            <a:grpSpLocks/>
          </p:cNvGrpSpPr>
          <p:nvPr/>
        </p:nvGrpSpPr>
        <p:grpSpPr bwMode="auto">
          <a:xfrm>
            <a:off x="2895600" y="2819400"/>
            <a:ext cx="1447800" cy="1828800"/>
            <a:chOff x="1440" y="2256"/>
            <a:chExt cx="912" cy="816"/>
          </a:xfrm>
        </p:grpSpPr>
        <p:sp>
          <p:nvSpPr>
            <p:cNvPr id="65547" name="Line 5"/>
            <p:cNvSpPr>
              <a:spLocks noChangeShapeType="1"/>
            </p:cNvSpPr>
            <p:nvPr/>
          </p:nvSpPr>
          <p:spPr bwMode="auto">
            <a:xfrm flipH="1">
              <a:off x="1440" y="2256"/>
              <a:ext cx="0" cy="76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48" name="Line 6"/>
            <p:cNvSpPr>
              <a:spLocks noChangeShapeType="1"/>
            </p:cNvSpPr>
            <p:nvPr/>
          </p:nvSpPr>
          <p:spPr bwMode="auto">
            <a:xfrm flipH="1">
              <a:off x="1536" y="2256"/>
              <a:ext cx="816" cy="81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750603" name="Group 11"/>
          <p:cNvGrpSpPr>
            <a:grpSpLocks/>
          </p:cNvGrpSpPr>
          <p:nvPr/>
        </p:nvGrpSpPr>
        <p:grpSpPr bwMode="auto">
          <a:xfrm>
            <a:off x="1905000" y="2743200"/>
            <a:ext cx="6400800" cy="381000"/>
            <a:chOff x="1200" y="1728"/>
            <a:chExt cx="4032" cy="240"/>
          </a:xfrm>
        </p:grpSpPr>
        <p:sp>
          <p:nvSpPr>
            <p:cNvPr id="65544" name="Line 8"/>
            <p:cNvSpPr>
              <a:spLocks noChangeShapeType="1"/>
            </p:cNvSpPr>
            <p:nvPr/>
          </p:nvSpPr>
          <p:spPr bwMode="auto">
            <a:xfrm>
              <a:off x="1200" y="172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45" name="Line 9"/>
            <p:cNvSpPr>
              <a:spLocks noChangeShapeType="1"/>
            </p:cNvSpPr>
            <p:nvPr/>
          </p:nvSpPr>
          <p:spPr bwMode="auto">
            <a:xfrm>
              <a:off x="2208" y="1728"/>
              <a:ext cx="115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46" name="Line 10"/>
            <p:cNvSpPr>
              <a:spLocks noChangeShapeType="1"/>
            </p:cNvSpPr>
            <p:nvPr/>
          </p:nvSpPr>
          <p:spPr bwMode="auto">
            <a:xfrm>
              <a:off x="4416" y="1968"/>
              <a:ext cx="8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750604" name="Rectangle 12"/>
          <p:cNvSpPr>
            <a:spLocks noChangeArrowheads="1"/>
          </p:cNvSpPr>
          <p:nvPr/>
        </p:nvSpPr>
        <p:spPr bwMode="auto">
          <a:xfrm>
            <a:off x="609600" y="3886200"/>
            <a:ext cx="85344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CCFF33"/>
              </a:buClr>
              <a:buSzPct val="70000"/>
            </a:pPr>
            <a:r>
              <a:rPr lang="en-US">
                <a:latin typeface="Arial" charset="0"/>
                <a:cs typeface="Times New Roman" pitchFamily="18" charset="0"/>
                <a:sym typeface="Wingdings" pitchFamily="2" charset="2"/>
              </a:rPr>
              <a:t></a:t>
            </a:r>
            <a:endParaRPr lang="en-US">
              <a:latin typeface="Arial" charset="0"/>
              <a:cs typeface="Times New Roman" pitchFamily="18" charset="0"/>
            </a:endParaRPr>
          </a:p>
          <a:p>
            <a:pPr>
              <a:spcBef>
                <a:spcPct val="50000"/>
              </a:spcBef>
              <a:buClr>
                <a:srgbClr val="CCFF33"/>
              </a:buClr>
              <a:buSzPct val="70000"/>
            </a:pPr>
            <a:r>
              <a:rPr lang="en-US">
                <a:latin typeface="Arial" charset="0"/>
                <a:cs typeface="Times New Roman" pitchFamily="18" charset="0"/>
              </a:rPr>
              <a:t>The WHO </a:t>
            </a:r>
            <a:r>
              <a:rPr lang="en-US" u="sng">
                <a:latin typeface="Arial" charset="0"/>
                <a:cs typeface="Times New Roman" pitchFamily="18" charset="0"/>
              </a:rPr>
              <a:t>estimates</a:t>
            </a:r>
            <a:r>
              <a:rPr lang="en-US">
                <a:latin typeface="Arial" charset="0"/>
                <a:cs typeface="Times New Roman" pitchFamily="18" charset="0"/>
              </a:rPr>
              <a:t> that two-thirds of the world’s diabetics are found in developing countries, and </a:t>
            </a:r>
            <a:r>
              <a:rPr lang="en-US" u="sng">
                <a:latin typeface="Arial" charset="0"/>
                <a:cs typeface="Times New Roman" pitchFamily="18" charset="0"/>
              </a:rPr>
              <a:t>projects </a:t>
            </a:r>
            <a:r>
              <a:rPr lang="en-US">
                <a:latin typeface="Arial" charset="0"/>
                <a:cs typeface="Times New Roman" pitchFamily="18" charset="0"/>
              </a:rPr>
              <a:t>that the number of diabetics in these countries will double in the next 25 years. </a:t>
            </a:r>
          </a:p>
        </p:txBody>
      </p:sp>
    </p:spTree>
    <p:extLst>
      <p:ext uri="{BB962C8B-B14F-4D97-AF65-F5344CB8AC3E}">
        <p14:creationId xmlns:p14="http://schemas.microsoft.com/office/powerpoint/2010/main" val="3697378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anim calcmode="lin" valueType="num">
                                      <p:cBhvr additive="base">
                                        <p:cTn id="7" dur="500" fill="hold"/>
                                        <p:tgtEl>
                                          <p:spTgt spid="75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0595">
                                            <p:txEl>
                                              <p:pRg st="1" end="1"/>
                                            </p:txEl>
                                          </p:spTgt>
                                        </p:tgtEl>
                                        <p:attrNameLst>
                                          <p:attrName>style.visibility</p:attrName>
                                        </p:attrNameLst>
                                      </p:cBhvr>
                                      <p:to>
                                        <p:strVal val="visible"/>
                                      </p:to>
                                    </p:set>
                                    <p:anim calcmode="lin" valueType="num">
                                      <p:cBhvr additive="base">
                                        <p:cTn id="13" dur="500" fill="hold"/>
                                        <p:tgtEl>
                                          <p:spTgt spid="7505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05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750603"/>
                                        </p:tgtEl>
                                        <p:attrNameLst>
                                          <p:attrName>style.visibility</p:attrName>
                                        </p:attrNameLst>
                                      </p:cBhvr>
                                      <p:to>
                                        <p:strVal val="visible"/>
                                      </p:to>
                                    </p:set>
                                    <p:animEffect transition="in" filter="wipe(left)">
                                      <p:cBhvr>
                                        <p:cTn id="19" dur="500"/>
                                        <p:tgtEl>
                                          <p:spTgt spid="75060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50604"/>
                                        </p:tgtEl>
                                        <p:attrNameLst>
                                          <p:attrName>style.visibility</p:attrName>
                                        </p:attrNameLst>
                                      </p:cBhvr>
                                      <p:to>
                                        <p:strVal val="visible"/>
                                      </p:to>
                                    </p:set>
                                    <p:anim calcmode="lin" valueType="num">
                                      <p:cBhvr additive="base">
                                        <p:cTn id="24" dur="500" fill="hold"/>
                                        <p:tgtEl>
                                          <p:spTgt spid="750604"/>
                                        </p:tgtEl>
                                        <p:attrNameLst>
                                          <p:attrName>ppt_x</p:attrName>
                                        </p:attrNameLst>
                                      </p:cBhvr>
                                      <p:tavLst>
                                        <p:tav tm="0">
                                          <p:val>
                                            <p:strVal val="0-#ppt_w/2"/>
                                          </p:val>
                                        </p:tav>
                                        <p:tav tm="100000">
                                          <p:val>
                                            <p:strVal val="#ppt_x"/>
                                          </p:val>
                                        </p:tav>
                                      </p:tavLst>
                                    </p:anim>
                                    <p:anim calcmode="lin" valueType="num">
                                      <p:cBhvr additive="base">
                                        <p:cTn id="25" dur="500" fill="hold"/>
                                        <p:tgtEl>
                                          <p:spTgt spid="750604"/>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750599"/>
                                        </p:tgtEl>
                                        <p:attrNameLst>
                                          <p:attrName>style.visibility</p:attrName>
                                        </p:attrNameLst>
                                      </p:cBhvr>
                                      <p:to>
                                        <p:strVal val="visible"/>
                                      </p:to>
                                    </p:set>
                                    <p:animEffect transition="in" filter="wipe(up)">
                                      <p:cBhvr>
                                        <p:cTn id="30" dur="500"/>
                                        <p:tgtEl>
                                          <p:spTgt spid="7505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750596"/>
                                        </p:tgtEl>
                                        <p:attrNameLst>
                                          <p:attrName>style.visibility</p:attrName>
                                        </p:attrNameLst>
                                      </p:cBhvr>
                                      <p:to>
                                        <p:strVal val="visible"/>
                                      </p:to>
                                    </p:set>
                                    <p:animEffect transition="in" filter="wipe(up)">
                                      <p:cBhvr>
                                        <p:cTn id="35" dur="500"/>
                                        <p:tgtEl>
                                          <p:spTgt spid="750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bldLvl="3" autoUpdateAnimBg="0"/>
      <p:bldP spid="750596" grpId="0" animBg="1"/>
      <p:bldP spid="75060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6467" name="Rectangle 3"/>
          <p:cNvSpPr>
            <a:spLocks noGrp="1" noChangeArrowheads="1"/>
          </p:cNvSpPr>
          <p:nvPr>
            <p:ph idx="1"/>
          </p:nvPr>
        </p:nvSpPr>
        <p:spPr/>
        <p:txBody>
          <a:bodyPr/>
          <a:lstStyle/>
          <a:p>
            <a:pPr marL="609600" indent="-609600" eaLnBrk="1" hangingPunct="1">
              <a:buFontTx/>
              <a:buNone/>
            </a:pPr>
            <a:r>
              <a:rPr lang="en-US" smtClean="0"/>
              <a:t>STRONG VERBS carry the main idea of the sentence and sweep the reader along</a:t>
            </a:r>
          </a:p>
          <a:p>
            <a:pPr marL="609600" indent="-609600" eaLnBrk="1" hangingPunct="1">
              <a:buFontTx/>
              <a:buNone/>
            </a:pPr>
            <a:endParaRPr lang="en-US" smtClean="0"/>
          </a:p>
          <a:p>
            <a:pPr marL="609600" indent="-609600" eaLnBrk="1" hangingPunct="1">
              <a:buFontTx/>
              <a:buNone/>
            </a:pPr>
            <a:r>
              <a:rPr lang="en-US" smtClean="0"/>
              <a:t>Put your sentences on a “to be” diet…</a:t>
            </a:r>
          </a:p>
          <a:p>
            <a:pPr marL="609600" indent="-609600" eaLnBrk="1" hangingPunct="1">
              <a:buFontTx/>
              <a:buNone/>
            </a:pPr>
            <a:endParaRPr lang="en-US" smtClean="0"/>
          </a:p>
          <a:p>
            <a:pPr marL="609600" indent="-609600" eaLnBrk="1" hangingPunct="1">
              <a:buFontTx/>
              <a:buNone/>
            </a:pPr>
            <a:r>
              <a:rPr lang="en-US" smtClean="0"/>
              <a:t>Is are was were be been am…</a:t>
            </a:r>
          </a:p>
        </p:txBody>
      </p:sp>
      <p:sp>
        <p:nvSpPr>
          <p:cNvPr id="66562"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4190737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anim calcmode="lin" valueType="num">
                                      <p:cBhvr additive="base">
                                        <p:cTn id="7" dur="500" fill="hold"/>
                                        <p:tgtEl>
                                          <p:spTgt spid="446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6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6467">
                                            <p:txEl>
                                              <p:pRg st="2" end="2"/>
                                            </p:txEl>
                                          </p:spTgt>
                                        </p:tgtEl>
                                        <p:attrNameLst>
                                          <p:attrName>style.visibility</p:attrName>
                                        </p:attrNameLst>
                                      </p:cBhvr>
                                      <p:to>
                                        <p:strVal val="visible"/>
                                      </p:to>
                                    </p:set>
                                    <p:anim calcmode="lin" valueType="num">
                                      <p:cBhvr additive="base">
                                        <p:cTn id="13" dur="500" fill="hold"/>
                                        <p:tgtEl>
                                          <p:spTgt spid="4464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6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6467">
                                            <p:txEl>
                                              <p:pRg st="4" end="4"/>
                                            </p:txEl>
                                          </p:spTgt>
                                        </p:tgtEl>
                                        <p:attrNameLst>
                                          <p:attrName>style.visibility</p:attrName>
                                        </p:attrNameLst>
                                      </p:cBhvr>
                                      <p:to>
                                        <p:strVal val="visible"/>
                                      </p:to>
                                    </p:set>
                                    <p:anim calcmode="lin" valueType="num">
                                      <p:cBhvr additive="base">
                                        <p:cTn id="19" dur="500" fill="hold"/>
                                        <p:tgtEl>
                                          <p:spTgt spid="4464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64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7491" name="Rectangle 3"/>
          <p:cNvSpPr>
            <a:spLocks noGrp="1" noChangeArrowheads="1"/>
          </p:cNvSpPr>
          <p:nvPr>
            <p:ph idx="1"/>
          </p:nvPr>
        </p:nvSpPr>
        <p:spPr>
          <a:xfrm>
            <a:off x="0" y="1981200"/>
            <a:ext cx="8839200" cy="4191000"/>
          </a:xfrm>
        </p:spPr>
        <p:txBody>
          <a:bodyPr/>
          <a:lstStyle/>
          <a:p>
            <a:pPr marL="609600" indent="-609600" eaLnBrk="1" hangingPunct="1">
              <a:lnSpc>
                <a:spcPct val="90000"/>
              </a:lnSpc>
              <a:buFontTx/>
              <a:buNone/>
            </a:pPr>
            <a:r>
              <a:rPr lang="en-US" smtClean="0">
                <a:cs typeface="Times New Roman" pitchFamily="18" charset="0"/>
              </a:rPr>
              <a:t>	There are many ways in which we can arrange the Petri dishes.</a:t>
            </a:r>
          </a:p>
          <a:p>
            <a:pPr marL="609600" indent="-609600" eaLnBrk="1" hangingPunct="1">
              <a:lnSpc>
                <a:spcPct val="90000"/>
              </a:lnSpc>
              <a:buFontTx/>
              <a:buNone/>
            </a:pPr>
            <a:r>
              <a:rPr lang="en-US" smtClean="0">
                <a:cs typeface="Times New Roman" pitchFamily="18" charset="0"/>
              </a:rPr>
              <a:t>	</a:t>
            </a:r>
            <a:r>
              <a:rPr lang="en-US" smtClean="0">
                <a:cs typeface="Times New Roman" pitchFamily="18" charset="0"/>
                <a:sym typeface="Wingdings" pitchFamily="2" charset="2"/>
              </a:rPr>
              <a:t></a:t>
            </a:r>
            <a:r>
              <a:rPr lang="en-US" smtClean="0">
                <a:cs typeface="Times New Roman" pitchFamily="18" charset="0"/>
              </a:rPr>
              <a:t>We can arrange the Petri dishes many ways. </a:t>
            </a:r>
          </a:p>
          <a:p>
            <a:pPr marL="609600" indent="-609600" eaLnBrk="1" hangingPunct="1">
              <a:lnSpc>
                <a:spcPct val="90000"/>
              </a:lnSpc>
              <a:buFontTx/>
              <a:buNone/>
            </a:pPr>
            <a:endParaRPr lang="en-US" smtClean="0">
              <a:cs typeface="Times New Roman" pitchFamily="18" charset="0"/>
            </a:endParaRPr>
          </a:p>
          <a:p>
            <a:pPr marL="609600" indent="-609600" eaLnBrk="1" hangingPunct="1">
              <a:lnSpc>
                <a:spcPct val="90000"/>
              </a:lnSpc>
              <a:buFontTx/>
              <a:buNone/>
            </a:pPr>
            <a:r>
              <a:rPr lang="en-US" smtClean="0">
                <a:cs typeface="Times New Roman" pitchFamily="18" charset="0"/>
              </a:rPr>
              <a:t>	There was a long line of bacteria on the plate.</a:t>
            </a:r>
          </a:p>
          <a:p>
            <a:pPr marL="609600" indent="-609600" eaLnBrk="1" hangingPunct="1">
              <a:lnSpc>
                <a:spcPct val="90000"/>
              </a:lnSpc>
              <a:buFontTx/>
              <a:buNone/>
            </a:pPr>
            <a:r>
              <a:rPr lang="en-US" smtClean="0">
                <a:cs typeface="Times New Roman" pitchFamily="18" charset="0"/>
              </a:rPr>
              <a:t>	</a:t>
            </a:r>
            <a:r>
              <a:rPr lang="en-US" smtClean="0">
                <a:cs typeface="Times New Roman" pitchFamily="18" charset="0"/>
                <a:sym typeface="Wingdings" pitchFamily="2" charset="2"/>
              </a:rPr>
              <a:t></a:t>
            </a:r>
            <a:r>
              <a:rPr lang="en-US" smtClean="0">
                <a:cs typeface="Times New Roman" pitchFamily="18" charset="0"/>
              </a:rPr>
              <a:t>Bacteria lined the plate.</a:t>
            </a:r>
          </a:p>
          <a:p>
            <a:pPr marL="609600" indent="-609600" eaLnBrk="1" hangingPunct="1">
              <a:lnSpc>
                <a:spcPct val="90000"/>
              </a:lnSpc>
              <a:buFontTx/>
              <a:buNone/>
            </a:pPr>
            <a:endParaRPr lang="en-US" smtClean="0"/>
          </a:p>
          <a:p>
            <a:pPr marL="609600" indent="-609600" eaLnBrk="1" hangingPunct="1">
              <a:lnSpc>
                <a:spcPct val="90000"/>
              </a:lnSpc>
              <a:buFontTx/>
              <a:buNone/>
            </a:pPr>
            <a:endParaRPr lang="en-US" smtClean="0"/>
          </a:p>
        </p:txBody>
      </p:sp>
      <p:sp>
        <p:nvSpPr>
          <p:cNvPr id="67586"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280020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3" end="3"/>
                                            </p:txEl>
                                          </p:spTgt>
                                        </p:tgtEl>
                                        <p:attrNameLst>
                                          <p:attrName>style.visibility</p:attrName>
                                        </p:attrNameLst>
                                      </p:cBhvr>
                                      <p:to>
                                        <p:strVal val="visible"/>
                                      </p:to>
                                    </p:set>
                                    <p:anim calcmode="lin" valueType="num">
                                      <p:cBhvr additive="base">
                                        <p:cTn id="19"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4" end="4"/>
                                            </p:txEl>
                                          </p:spTgt>
                                        </p:tgtEl>
                                        <p:attrNameLst>
                                          <p:attrName>style.visibility</p:attrName>
                                        </p:attrNameLst>
                                      </p:cBhvr>
                                      <p:to>
                                        <p:strVal val="visible"/>
                                      </p:to>
                                    </p:set>
                                    <p:anim calcmode="lin" valueType="num">
                                      <p:cBhvr additive="base">
                                        <p:cTn id="25"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5" name="Rectangle 3"/>
          <p:cNvSpPr>
            <a:spLocks noGrp="1" noChangeArrowheads="1"/>
          </p:cNvSpPr>
          <p:nvPr>
            <p:ph idx="1"/>
          </p:nvPr>
        </p:nvSpPr>
        <p:spPr/>
        <p:txBody>
          <a:bodyPr/>
          <a:lstStyle/>
          <a:p>
            <a:pPr eaLnBrk="1" hangingPunct="1">
              <a:buFont typeface="Wingdings" pitchFamily="2" charset="2"/>
              <a:buNone/>
            </a:pPr>
            <a:r>
              <a:rPr lang="en-US" smtClean="0">
                <a:cs typeface="Arial" charset="0"/>
              </a:rPr>
              <a:t>Don’t kill verbs and adjectives by turning them into nouns. </a:t>
            </a:r>
          </a:p>
        </p:txBody>
      </p:sp>
      <p:sp>
        <p:nvSpPr>
          <p:cNvPr id="68610"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1829501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 calcmode="lin" valueType="num">
                                      <p:cBhvr additive="base">
                                        <p:cTn id="7" dur="500" fill="hold"/>
                                        <p:tgtEl>
                                          <p:spTgt spid="172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20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0" y="2209800"/>
            <a:ext cx="9601200" cy="4114800"/>
          </a:xfrm>
        </p:spPr>
        <p:txBody>
          <a:bodyPr>
            <a:normAutofit lnSpcReduction="10000"/>
          </a:bodyPr>
          <a:lstStyle/>
          <a:p>
            <a:pPr eaLnBrk="1" hangingPunct="1">
              <a:buFont typeface="Wingdings" pitchFamily="2" charset="2"/>
              <a:buNone/>
            </a:pPr>
            <a:r>
              <a:rPr lang="en-US" sz="2400" smtClean="0">
                <a:cs typeface="Arial" charset="0"/>
              </a:rPr>
              <a:t>Obtain </a:t>
            </a:r>
            <a:r>
              <a:rPr lang="en-US" sz="2400" u="sng" smtClean="0">
                <a:cs typeface="Arial" charset="0"/>
              </a:rPr>
              <a:t>estimates</a:t>
            </a:r>
            <a:r>
              <a:rPr lang="en-US" sz="2400" smtClean="0">
                <a:cs typeface="Arial" charset="0"/>
              </a:rPr>
              <a:t> of				</a:t>
            </a:r>
          </a:p>
          <a:p>
            <a:pPr eaLnBrk="1" hangingPunct="1">
              <a:buFont typeface="Wingdings" pitchFamily="2" charset="2"/>
              <a:buNone/>
            </a:pPr>
            <a:r>
              <a:rPr lang="en-US" sz="2400" smtClean="0">
                <a:cs typeface="Arial" charset="0"/>
              </a:rPr>
              <a:t>	</a:t>
            </a:r>
          </a:p>
          <a:p>
            <a:pPr eaLnBrk="1" hangingPunct="1">
              <a:buFont typeface="Wingdings" pitchFamily="2" charset="2"/>
              <a:buNone/>
            </a:pPr>
            <a:r>
              <a:rPr lang="en-US" sz="2400" smtClean="0">
                <a:cs typeface="Arial" charset="0"/>
              </a:rPr>
              <a:t>Has seen an </a:t>
            </a:r>
            <a:r>
              <a:rPr lang="en-US" sz="2400" u="sng" smtClean="0">
                <a:cs typeface="Arial" charset="0"/>
              </a:rPr>
              <a:t>expansion</a:t>
            </a:r>
            <a:r>
              <a:rPr lang="en-US" sz="2400" smtClean="0">
                <a:cs typeface="Arial" charset="0"/>
              </a:rPr>
              <a:t> in 		</a:t>
            </a:r>
          </a:p>
          <a:p>
            <a:pPr eaLnBrk="1" hangingPunct="1">
              <a:buFont typeface="Wingdings" pitchFamily="2" charset="2"/>
              <a:buNone/>
            </a:pPr>
            <a:r>
              <a:rPr lang="en-US" sz="2400" smtClean="0">
                <a:cs typeface="Arial" charset="0"/>
              </a:rPr>
              <a:t>	</a:t>
            </a:r>
          </a:p>
          <a:p>
            <a:pPr eaLnBrk="1" hangingPunct="1">
              <a:buFont typeface="Wingdings" pitchFamily="2" charset="2"/>
              <a:buNone/>
            </a:pPr>
            <a:r>
              <a:rPr lang="en-US" sz="2400" smtClean="0">
                <a:cs typeface="Arial" charset="0"/>
              </a:rPr>
              <a:t>Provides a methodologic </a:t>
            </a:r>
            <a:r>
              <a:rPr lang="en-US" sz="2400" u="sng" smtClean="0">
                <a:cs typeface="Arial" charset="0"/>
              </a:rPr>
              <a:t>emphasis</a:t>
            </a:r>
            <a:r>
              <a:rPr lang="en-US" sz="2400" smtClean="0">
                <a:cs typeface="Arial" charset="0"/>
              </a:rPr>
              <a:t> 		</a:t>
            </a:r>
          </a:p>
          <a:p>
            <a:pPr eaLnBrk="1" hangingPunct="1">
              <a:buFont typeface="Wingdings" pitchFamily="2" charset="2"/>
              <a:buNone/>
            </a:pPr>
            <a:endParaRPr lang="en-US" sz="2400" smtClean="0">
              <a:cs typeface="Arial" charset="0"/>
            </a:endParaRPr>
          </a:p>
          <a:p>
            <a:pPr eaLnBrk="1" hangingPunct="1">
              <a:buFont typeface="Wingdings" pitchFamily="2" charset="2"/>
              <a:buNone/>
            </a:pPr>
            <a:r>
              <a:rPr lang="en-US" sz="2400" smtClean="0">
                <a:cs typeface="Arial" charset="0"/>
              </a:rPr>
              <a:t>Take an </a:t>
            </a:r>
            <a:r>
              <a:rPr lang="en-US" sz="2400" u="sng" smtClean="0">
                <a:cs typeface="Arial" charset="0"/>
              </a:rPr>
              <a:t>assessment</a:t>
            </a:r>
            <a:r>
              <a:rPr lang="en-US" sz="2400" smtClean="0">
                <a:cs typeface="Arial" charset="0"/>
              </a:rPr>
              <a:t> of 				</a:t>
            </a:r>
          </a:p>
        </p:txBody>
      </p:sp>
      <p:sp>
        <p:nvSpPr>
          <p:cNvPr id="69634" name="Rectangle 2"/>
          <p:cNvSpPr>
            <a:spLocks noGrp="1" noChangeArrowheads="1"/>
          </p:cNvSpPr>
          <p:nvPr>
            <p:ph type="title"/>
          </p:nvPr>
        </p:nvSpPr>
        <p:spPr/>
        <p:txBody>
          <a:bodyPr/>
          <a:lstStyle/>
          <a:p>
            <a:pPr eaLnBrk="1" hangingPunct="1"/>
            <a:r>
              <a:rPr lang="en-US" smtClean="0"/>
              <a:t>Principles of Effective Writing</a:t>
            </a:r>
          </a:p>
        </p:txBody>
      </p:sp>
      <p:grpSp>
        <p:nvGrpSpPr>
          <p:cNvPr id="167946" name="Group 10"/>
          <p:cNvGrpSpPr>
            <a:grpSpLocks/>
          </p:cNvGrpSpPr>
          <p:nvPr/>
        </p:nvGrpSpPr>
        <p:grpSpPr bwMode="auto">
          <a:xfrm>
            <a:off x="228600" y="1600200"/>
            <a:ext cx="1676400" cy="3657600"/>
            <a:chOff x="144" y="1008"/>
            <a:chExt cx="1056" cy="2304"/>
          </a:xfrm>
        </p:grpSpPr>
        <p:sp>
          <p:nvSpPr>
            <p:cNvPr id="69644" name="Text Box 4"/>
            <p:cNvSpPr txBox="1">
              <a:spLocks noChangeArrowheads="1"/>
            </p:cNvSpPr>
            <p:nvPr/>
          </p:nvSpPr>
          <p:spPr bwMode="auto">
            <a:xfrm>
              <a:off x="144" y="1008"/>
              <a:ext cx="1056" cy="29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Weak verbs</a:t>
              </a:r>
            </a:p>
          </p:txBody>
        </p:sp>
        <p:sp>
          <p:nvSpPr>
            <p:cNvPr id="69645" name="Line 6"/>
            <p:cNvSpPr>
              <a:spLocks noChangeShapeType="1"/>
            </p:cNvSpPr>
            <p:nvPr/>
          </p:nvSpPr>
          <p:spPr bwMode="auto">
            <a:xfrm flipH="1">
              <a:off x="384" y="1296"/>
              <a:ext cx="192" cy="192"/>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6" name="Line 7"/>
            <p:cNvSpPr>
              <a:spLocks noChangeShapeType="1"/>
            </p:cNvSpPr>
            <p:nvPr/>
          </p:nvSpPr>
          <p:spPr bwMode="auto">
            <a:xfrm flipH="1">
              <a:off x="528" y="1296"/>
              <a:ext cx="144" cy="72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7" name="Line 8"/>
            <p:cNvSpPr>
              <a:spLocks noChangeShapeType="1"/>
            </p:cNvSpPr>
            <p:nvPr/>
          </p:nvSpPr>
          <p:spPr bwMode="auto">
            <a:xfrm flipH="1">
              <a:off x="528" y="1344"/>
              <a:ext cx="144" cy="1248"/>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8" name="Line 9"/>
            <p:cNvSpPr>
              <a:spLocks noChangeShapeType="1"/>
            </p:cNvSpPr>
            <p:nvPr/>
          </p:nvSpPr>
          <p:spPr bwMode="auto">
            <a:xfrm flipH="1">
              <a:off x="480" y="1344"/>
              <a:ext cx="240" cy="1968"/>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67951" name="Group 15"/>
          <p:cNvGrpSpPr>
            <a:grpSpLocks/>
          </p:cNvGrpSpPr>
          <p:nvPr/>
        </p:nvGrpSpPr>
        <p:grpSpPr bwMode="auto">
          <a:xfrm>
            <a:off x="1981200" y="2590800"/>
            <a:ext cx="3810000" cy="4216400"/>
            <a:chOff x="1248" y="1632"/>
            <a:chExt cx="2400" cy="2656"/>
          </a:xfrm>
        </p:grpSpPr>
        <p:sp>
          <p:nvSpPr>
            <p:cNvPr id="69639" name="Text Box 5"/>
            <p:cNvSpPr txBox="1">
              <a:spLocks noChangeArrowheads="1"/>
            </p:cNvSpPr>
            <p:nvPr/>
          </p:nvSpPr>
          <p:spPr bwMode="auto">
            <a:xfrm>
              <a:off x="2304" y="3072"/>
              <a:ext cx="1344" cy="121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Formerly spunky verbs transformed into boring nouns</a:t>
              </a:r>
            </a:p>
          </p:txBody>
        </p:sp>
        <p:sp>
          <p:nvSpPr>
            <p:cNvPr id="69640" name="Line 11"/>
            <p:cNvSpPr>
              <a:spLocks noChangeShapeType="1"/>
            </p:cNvSpPr>
            <p:nvPr/>
          </p:nvSpPr>
          <p:spPr bwMode="auto">
            <a:xfrm flipH="1" flipV="1">
              <a:off x="1248" y="1632"/>
              <a:ext cx="1584" cy="144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1" name="Line 12"/>
            <p:cNvSpPr>
              <a:spLocks noChangeShapeType="1"/>
            </p:cNvSpPr>
            <p:nvPr/>
          </p:nvSpPr>
          <p:spPr bwMode="auto">
            <a:xfrm flipH="1" flipV="1">
              <a:off x="1344" y="2160"/>
              <a:ext cx="1488" cy="912"/>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2" name="Line 13"/>
            <p:cNvSpPr>
              <a:spLocks noChangeShapeType="1"/>
            </p:cNvSpPr>
            <p:nvPr/>
          </p:nvSpPr>
          <p:spPr bwMode="auto">
            <a:xfrm flipH="1" flipV="1">
              <a:off x="2688" y="2736"/>
              <a:ext cx="144" cy="33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643" name="Line 14"/>
            <p:cNvSpPr>
              <a:spLocks noChangeShapeType="1"/>
            </p:cNvSpPr>
            <p:nvPr/>
          </p:nvSpPr>
          <p:spPr bwMode="auto">
            <a:xfrm flipH="1">
              <a:off x="1392" y="3216"/>
              <a:ext cx="912" cy="9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167952" name="Text Box 16"/>
          <p:cNvSpPr txBox="1">
            <a:spLocks noChangeArrowheads="1"/>
          </p:cNvSpPr>
          <p:nvPr/>
        </p:nvSpPr>
        <p:spPr bwMode="auto">
          <a:xfrm>
            <a:off x="5562600" y="2133600"/>
            <a:ext cx="396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pPr>
            <a:r>
              <a:rPr lang="en-US">
                <a:latin typeface="Arial" charset="0"/>
              </a:rPr>
              <a:t>estimate</a:t>
            </a:r>
          </a:p>
          <a:p>
            <a:pPr eaLnBrk="1" hangingPunct="1">
              <a:spcBef>
                <a:spcPct val="20000"/>
              </a:spcBef>
            </a:pPr>
            <a:endParaRPr lang="en-US">
              <a:latin typeface="Arial" charset="0"/>
            </a:endParaRPr>
          </a:p>
          <a:p>
            <a:pPr eaLnBrk="1" hangingPunct="1">
              <a:spcBef>
                <a:spcPct val="20000"/>
              </a:spcBef>
            </a:pPr>
            <a:r>
              <a:rPr lang="en-US">
                <a:latin typeface="Arial" charset="0"/>
              </a:rPr>
              <a:t>has expanded</a:t>
            </a:r>
          </a:p>
          <a:p>
            <a:pPr eaLnBrk="1" hangingPunct="1">
              <a:spcBef>
                <a:spcPct val="20000"/>
              </a:spcBef>
            </a:pPr>
            <a:endParaRPr lang="en-US">
              <a:latin typeface="Arial" charset="0"/>
            </a:endParaRPr>
          </a:p>
          <a:p>
            <a:pPr eaLnBrk="1" hangingPunct="1">
              <a:spcBef>
                <a:spcPct val="20000"/>
              </a:spcBef>
            </a:pPr>
            <a:r>
              <a:rPr lang="en-US">
                <a:latin typeface="Arial" charset="0"/>
              </a:rPr>
              <a:t>emphasizes methodology</a:t>
            </a:r>
          </a:p>
          <a:p>
            <a:pPr eaLnBrk="1" hangingPunct="1">
              <a:spcBef>
                <a:spcPct val="20000"/>
              </a:spcBef>
            </a:pPr>
            <a:endParaRPr lang="en-US">
              <a:latin typeface="Arial" charset="0"/>
            </a:endParaRPr>
          </a:p>
          <a:p>
            <a:pPr eaLnBrk="1" hangingPunct="1">
              <a:spcBef>
                <a:spcPct val="20000"/>
              </a:spcBef>
            </a:pPr>
            <a:r>
              <a:rPr lang="en-US">
                <a:latin typeface="Arial" charset="0"/>
              </a:rPr>
              <a:t>assess</a:t>
            </a:r>
          </a:p>
        </p:txBody>
      </p:sp>
    </p:spTree>
    <p:extLst>
      <p:ext uri="{BB962C8B-B14F-4D97-AF65-F5344CB8AC3E}">
        <p14:creationId xmlns:p14="http://schemas.microsoft.com/office/powerpoint/2010/main" val="3152540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67946"/>
                                        </p:tgtEl>
                                        <p:attrNameLst>
                                          <p:attrName>style.visibility</p:attrName>
                                        </p:attrNameLst>
                                      </p:cBhvr>
                                      <p:to>
                                        <p:strVal val="visible"/>
                                      </p:to>
                                    </p:set>
                                    <p:anim calcmode="lin" valueType="num">
                                      <p:cBhvr>
                                        <p:cTn id="7" dur="1000" fill="hold"/>
                                        <p:tgtEl>
                                          <p:spTgt spid="167946"/>
                                        </p:tgtEl>
                                        <p:attrNameLst>
                                          <p:attrName>ppt_w</p:attrName>
                                        </p:attrNameLst>
                                      </p:cBhvr>
                                      <p:tavLst>
                                        <p:tav tm="0">
                                          <p:val>
                                            <p:fltVal val="0"/>
                                          </p:val>
                                        </p:tav>
                                        <p:tav tm="100000">
                                          <p:val>
                                            <p:strVal val="#ppt_w"/>
                                          </p:val>
                                        </p:tav>
                                      </p:tavLst>
                                    </p:anim>
                                    <p:anim calcmode="lin" valueType="num">
                                      <p:cBhvr>
                                        <p:cTn id="8" dur="1000" fill="hold"/>
                                        <p:tgtEl>
                                          <p:spTgt spid="167946"/>
                                        </p:tgtEl>
                                        <p:attrNameLst>
                                          <p:attrName>ppt_h</p:attrName>
                                        </p:attrNameLst>
                                      </p:cBhvr>
                                      <p:tavLst>
                                        <p:tav tm="0">
                                          <p:val>
                                            <p:fltVal val="0"/>
                                          </p:val>
                                        </p:tav>
                                        <p:tav tm="100000">
                                          <p:val>
                                            <p:strVal val="#ppt_h"/>
                                          </p:val>
                                        </p:tav>
                                      </p:tavLst>
                                    </p:anim>
                                    <p:anim calcmode="lin" valueType="num">
                                      <p:cBhvr>
                                        <p:cTn id="9" dur="1000" fill="hold"/>
                                        <p:tgtEl>
                                          <p:spTgt spid="1679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7946"/>
                                        </p:tgtEl>
                                        <p:attrNameLst>
                                          <p:attrName>ppt_y</p:attrName>
                                        </p:attrNameLst>
                                      </p:cBhvr>
                                      <p:tavLst>
                                        <p:tav tm="0" fmla="#ppt_y+(sin(-2*pi*(1-$))*-#ppt_x+cos(-2*pi*(1-$))*(1-#ppt_y))*(1-$)">
                                          <p:val>
                                            <p:fltVal val="0"/>
                                          </p:val>
                                        </p:tav>
                                        <p:tav tm="100000">
                                          <p:val>
                                            <p:fltVal val="1"/>
                                          </p:val>
                                        </p:tav>
                                      </p:tavLst>
                                    </p:anim>
                                  </p:childTnLst>
                                  <p:subTnLst>
                                    <p:set>
                                      <p:cBhvr override="childStyle">
                                        <p:cTn dur="1" fill="hold" display="0" masterRel="nextClick" afterEffect="1"/>
                                        <p:tgtEl>
                                          <p:spTgt spid="167946"/>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67951"/>
                                        </p:tgtEl>
                                        <p:attrNameLst>
                                          <p:attrName>style.visibility</p:attrName>
                                        </p:attrNameLst>
                                      </p:cBhvr>
                                      <p:to>
                                        <p:strVal val="visible"/>
                                      </p:to>
                                    </p:set>
                                    <p:anim calcmode="lin" valueType="num">
                                      <p:cBhvr>
                                        <p:cTn id="15" dur="1000" fill="hold"/>
                                        <p:tgtEl>
                                          <p:spTgt spid="167951"/>
                                        </p:tgtEl>
                                        <p:attrNameLst>
                                          <p:attrName>ppt_w</p:attrName>
                                        </p:attrNameLst>
                                      </p:cBhvr>
                                      <p:tavLst>
                                        <p:tav tm="0">
                                          <p:val>
                                            <p:fltVal val="0"/>
                                          </p:val>
                                        </p:tav>
                                        <p:tav tm="100000">
                                          <p:val>
                                            <p:strVal val="#ppt_w"/>
                                          </p:val>
                                        </p:tav>
                                      </p:tavLst>
                                    </p:anim>
                                    <p:anim calcmode="lin" valueType="num">
                                      <p:cBhvr>
                                        <p:cTn id="16" dur="1000" fill="hold"/>
                                        <p:tgtEl>
                                          <p:spTgt spid="167951"/>
                                        </p:tgtEl>
                                        <p:attrNameLst>
                                          <p:attrName>ppt_h</p:attrName>
                                        </p:attrNameLst>
                                      </p:cBhvr>
                                      <p:tavLst>
                                        <p:tav tm="0">
                                          <p:val>
                                            <p:fltVal val="0"/>
                                          </p:val>
                                        </p:tav>
                                        <p:tav tm="100000">
                                          <p:val>
                                            <p:strVal val="#ppt_h"/>
                                          </p:val>
                                        </p:tav>
                                      </p:tavLst>
                                    </p:anim>
                                    <p:anim calcmode="lin" valueType="num">
                                      <p:cBhvr>
                                        <p:cTn id="17" dur="1000" fill="hold"/>
                                        <p:tgtEl>
                                          <p:spTgt spid="16795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7951"/>
                                        </p:tgtEl>
                                        <p:attrNameLst>
                                          <p:attrName>ppt_y</p:attrName>
                                        </p:attrNameLst>
                                      </p:cBhvr>
                                      <p:tavLst>
                                        <p:tav tm="0" fmla="#ppt_y+(sin(-2*pi*(1-$))*-#ppt_x+cos(-2*pi*(1-$))*(1-#ppt_y))*(1-$)">
                                          <p:val>
                                            <p:fltVal val="0"/>
                                          </p:val>
                                        </p:tav>
                                        <p:tav tm="100000">
                                          <p:val>
                                            <p:fltVal val="1"/>
                                          </p:val>
                                        </p:tav>
                                      </p:tavLst>
                                    </p:anim>
                                  </p:childTnLst>
                                  <p:subTnLst>
                                    <p:set>
                                      <p:cBhvr override="childStyle">
                                        <p:cTn dur="1" fill="hold" display="0" masterRel="nextClick" afterEffect="1"/>
                                        <p:tgtEl>
                                          <p:spTgt spid="167951"/>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67952"/>
                                        </p:tgtEl>
                                        <p:attrNameLst>
                                          <p:attrName>style.visibility</p:attrName>
                                        </p:attrNameLst>
                                      </p:cBhvr>
                                      <p:to>
                                        <p:strVal val="visible"/>
                                      </p:to>
                                    </p:set>
                                    <p:anim calcmode="lin" valueType="num">
                                      <p:cBhvr additive="base">
                                        <p:cTn id="23" dur="500" fill="hold"/>
                                        <p:tgtEl>
                                          <p:spTgt spid="167952"/>
                                        </p:tgtEl>
                                        <p:attrNameLst>
                                          <p:attrName>ppt_x</p:attrName>
                                        </p:attrNameLst>
                                      </p:cBhvr>
                                      <p:tavLst>
                                        <p:tav tm="0">
                                          <p:val>
                                            <p:strVal val="1+#ppt_w/2"/>
                                          </p:val>
                                        </p:tav>
                                        <p:tav tm="100000">
                                          <p:val>
                                            <p:strVal val="#ppt_x"/>
                                          </p:val>
                                        </p:tav>
                                      </p:tavLst>
                                    </p:anim>
                                    <p:anim calcmode="lin" valueType="num">
                                      <p:cBhvr additive="base">
                                        <p:cTn id="24" dur="500" fill="hold"/>
                                        <p:tgtEl>
                                          <p:spTgt spid="1679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5" name="Rectangle 3"/>
          <p:cNvSpPr>
            <a:spLocks noGrp="1" noChangeArrowheads="1"/>
          </p:cNvSpPr>
          <p:nvPr>
            <p:ph idx="1"/>
          </p:nvPr>
        </p:nvSpPr>
        <p:spPr>
          <a:xfrm>
            <a:off x="381000" y="2133600"/>
            <a:ext cx="8208963" cy="4114800"/>
          </a:xfrm>
        </p:spPr>
        <p:txBody>
          <a:bodyPr>
            <a:normAutofit/>
          </a:bodyPr>
          <a:lstStyle/>
          <a:p>
            <a:pPr eaLnBrk="1" hangingPunct="1">
              <a:lnSpc>
                <a:spcPct val="90000"/>
              </a:lnSpc>
              <a:buFontTx/>
              <a:buChar char="•"/>
            </a:pPr>
            <a:endParaRPr lang="en-US" sz="2800" b="1" u="sng" smtClean="0"/>
          </a:p>
          <a:p>
            <a:pPr eaLnBrk="1" hangingPunct="1">
              <a:lnSpc>
                <a:spcPct val="90000"/>
              </a:lnSpc>
              <a:buFontTx/>
              <a:buNone/>
            </a:pPr>
            <a:r>
              <a:rPr lang="en-US" sz="2800" b="1" smtClean="0"/>
              <a:t>“</a:t>
            </a:r>
            <a:r>
              <a:rPr lang="en-US" sz="2800" smtClean="0">
                <a:cs typeface="Times New Roman" pitchFamily="18" charset="0"/>
              </a:rPr>
              <a:t>The expected prevalence of mental retardation, based on the assumption of a normal distribution of intelligence in the population, is stated to be theoretically about 2.5%.”</a:t>
            </a:r>
          </a:p>
          <a:p>
            <a:pPr eaLnBrk="1" hangingPunct="1">
              <a:lnSpc>
                <a:spcPct val="90000"/>
              </a:lnSpc>
              <a:buFontTx/>
              <a:buNone/>
            </a:pPr>
            <a:endParaRPr lang="en-US" sz="2800" smtClean="0">
              <a:cs typeface="Times New Roman" pitchFamily="18" charset="0"/>
            </a:endParaRPr>
          </a:p>
          <a:p>
            <a:pPr eaLnBrk="1" hangingPunct="1">
              <a:lnSpc>
                <a:spcPct val="90000"/>
              </a:lnSpc>
              <a:buFont typeface="Wingdings" pitchFamily="2" charset="2"/>
              <a:buNone/>
            </a:pPr>
            <a:endParaRPr lang="en-US" sz="2800" b="1" smtClean="0"/>
          </a:p>
          <a:p>
            <a:pPr eaLnBrk="1" hangingPunct="1">
              <a:lnSpc>
                <a:spcPct val="90000"/>
              </a:lnSpc>
              <a:buFontTx/>
              <a:buNone/>
            </a:pPr>
            <a:r>
              <a:rPr lang="en-US" sz="2800" b="1" smtClean="0"/>
              <a:t/>
            </a:r>
            <a:br>
              <a:rPr lang="en-US" sz="2800" b="1" smtClean="0"/>
            </a:br>
            <a:endParaRPr lang="en-US" sz="2800" b="1" smtClean="0"/>
          </a:p>
          <a:p>
            <a:pPr eaLnBrk="1" hangingPunct="1">
              <a:lnSpc>
                <a:spcPct val="90000"/>
              </a:lnSpc>
              <a:buFontTx/>
              <a:buChar char="•"/>
            </a:pPr>
            <a:endParaRPr lang="en-US" sz="2800" b="1" smtClean="0"/>
          </a:p>
          <a:p>
            <a:pPr eaLnBrk="1" hangingPunct="1">
              <a:lnSpc>
                <a:spcPct val="90000"/>
              </a:lnSpc>
              <a:buFontTx/>
              <a:buChar char="•"/>
            </a:pPr>
            <a:endParaRPr lang="en-US" sz="2800" smtClean="0"/>
          </a:p>
          <a:p>
            <a:pPr eaLnBrk="1" hangingPunct="1">
              <a:lnSpc>
                <a:spcPct val="90000"/>
              </a:lnSpc>
              <a:buFont typeface="Wingdings" pitchFamily="2" charset="2"/>
              <a:buNone/>
            </a:pPr>
            <a:endParaRPr lang="en-US" sz="2800" smtClean="0"/>
          </a:p>
        </p:txBody>
      </p:sp>
      <p:sp>
        <p:nvSpPr>
          <p:cNvPr id="23554" name="Rectangle 2"/>
          <p:cNvSpPr>
            <a:spLocks noGrp="1" noChangeArrowheads="1"/>
          </p:cNvSpPr>
          <p:nvPr>
            <p:ph type="title"/>
          </p:nvPr>
        </p:nvSpPr>
        <p:spPr>
          <a:xfrm>
            <a:off x="317500" y="965200"/>
            <a:ext cx="8637588" cy="519113"/>
          </a:xfrm>
        </p:spPr>
        <p:txBody>
          <a:bodyPr/>
          <a:lstStyle/>
          <a:p>
            <a:pPr eaLnBrk="1" hangingPunct="1"/>
            <a:r>
              <a:rPr lang="en-US" sz="2800" smtClean="0"/>
              <a:t>Principles of Effective Writing</a:t>
            </a:r>
          </a:p>
        </p:txBody>
      </p:sp>
      <p:sp>
        <p:nvSpPr>
          <p:cNvPr id="23556" name="Text Box 5"/>
          <p:cNvSpPr txBox="1">
            <a:spLocks noChangeArrowheads="1"/>
          </p:cNvSpPr>
          <p:nvPr/>
        </p:nvSpPr>
        <p:spPr bwMode="auto">
          <a:xfrm>
            <a:off x="381000" y="1752600"/>
            <a:ext cx="25146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rgbClr val="CCFF33"/>
              </a:buClr>
              <a:buSzPct val="70000"/>
            </a:pPr>
            <a:r>
              <a:rPr lang="en-US" sz="2800" u="sng">
                <a:latin typeface="Arial" charset="0"/>
              </a:rPr>
              <a:t>Examples:</a:t>
            </a:r>
          </a:p>
          <a:p>
            <a:pPr eaLnBrk="1" hangingPunct="1">
              <a:spcBef>
                <a:spcPct val="50000"/>
              </a:spcBef>
            </a:pPr>
            <a:endParaRPr lang="en-US" sz="2800">
              <a:latin typeface="Arial" charset="0"/>
            </a:endParaRPr>
          </a:p>
        </p:txBody>
      </p:sp>
    </p:spTree>
    <p:extLst>
      <p:ext uri="{BB962C8B-B14F-4D97-AF65-F5344CB8AC3E}">
        <p14:creationId xmlns:p14="http://schemas.microsoft.com/office/powerpoint/2010/main" val="30092342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1235">
                                            <p:txEl>
                                              <p:pRg st="1" end="1"/>
                                            </p:txEl>
                                          </p:spTgt>
                                        </p:tgtEl>
                                        <p:attrNameLst>
                                          <p:attrName>style.visibility</p:attrName>
                                        </p:attrNameLst>
                                      </p:cBhvr>
                                      <p:to>
                                        <p:strVal val="visible"/>
                                      </p:to>
                                    </p:set>
                                    <p:anim calcmode="lin" valueType="num">
                                      <p:cBhvr additive="base">
                                        <p:cTn id="7" dur="500" fill="hold"/>
                                        <p:tgtEl>
                                          <p:spTgt spid="35123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1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1235">
                                            <p:txEl>
                                              <p:pRg st="4" end="4"/>
                                            </p:txEl>
                                          </p:spTgt>
                                        </p:tgtEl>
                                        <p:attrNameLst>
                                          <p:attrName>style.visibility</p:attrName>
                                        </p:attrNameLst>
                                      </p:cBhvr>
                                      <p:to>
                                        <p:strVal val="visible"/>
                                      </p:to>
                                    </p:set>
                                    <p:anim calcmode="lin" valueType="num">
                                      <p:cBhvr additive="base">
                                        <p:cTn id="13" dur="500" fill="hold"/>
                                        <p:tgtEl>
                                          <p:spTgt spid="351235">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12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bldLvl="3"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0" y="2209800"/>
            <a:ext cx="9601200" cy="4114800"/>
          </a:xfrm>
        </p:spPr>
        <p:txBody>
          <a:bodyPr>
            <a:normAutofit lnSpcReduction="10000"/>
          </a:bodyPr>
          <a:lstStyle/>
          <a:p>
            <a:pPr eaLnBrk="1" hangingPunct="1">
              <a:buFont typeface="Wingdings" pitchFamily="2" charset="2"/>
              <a:buNone/>
            </a:pPr>
            <a:r>
              <a:rPr lang="en-US" sz="2400" smtClean="0">
                <a:cs typeface="Arial" charset="0"/>
              </a:rPr>
              <a:t>Provide a </a:t>
            </a:r>
            <a:r>
              <a:rPr lang="en-US" sz="2400" u="sng" smtClean="0">
                <a:cs typeface="Arial" charset="0"/>
              </a:rPr>
              <a:t>review</a:t>
            </a:r>
            <a:r>
              <a:rPr lang="en-US" sz="2400" smtClean="0">
                <a:cs typeface="Arial" charset="0"/>
              </a:rPr>
              <a:t> of								</a:t>
            </a:r>
          </a:p>
          <a:p>
            <a:pPr eaLnBrk="1" hangingPunct="1">
              <a:buFont typeface="Wingdings" pitchFamily="2" charset="2"/>
              <a:buNone/>
            </a:pPr>
            <a:r>
              <a:rPr lang="en-US" sz="2400" smtClean="0">
                <a:cs typeface="Arial" charset="0"/>
              </a:rPr>
              <a:t>	</a:t>
            </a:r>
          </a:p>
          <a:p>
            <a:pPr eaLnBrk="1" hangingPunct="1">
              <a:buFont typeface="Wingdings" pitchFamily="2" charset="2"/>
              <a:buNone/>
            </a:pPr>
            <a:r>
              <a:rPr lang="en-US" sz="2400" smtClean="0">
                <a:cs typeface="Arial" charset="0"/>
              </a:rPr>
              <a:t>Offer </a:t>
            </a:r>
            <a:r>
              <a:rPr lang="en-US" sz="2400" u="sng" smtClean="0">
                <a:cs typeface="Arial" charset="0"/>
              </a:rPr>
              <a:t>confirmation</a:t>
            </a:r>
            <a:r>
              <a:rPr lang="en-US" sz="2400" smtClean="0">
                <a:cs typeface="Arial" charset="0"/>
              </a:rPr>
              <a:t> of  		</a:t>
            </a:r>
          </a:p>
          <a:p>
            <a:pPr eaLnBrk="1" hangingPunct="1">
              <a:buFont typeface="Wingdings" pitchFamily="2" charset="2"/>
              <a:buNone/>
            </a:pPr>
            <a:r>
              <a:rPr lang="en-US" sz="2400" smtClean="0">
                <a:cs typeface="Arial" charset="0"/>
              </a:rPr>
              <a:t>	</a:t>
            </a:r>
          </a:p>
          <a:p>
            <a:pPr eaLnBrk="1" hangingPunct="1">
              <a:buFont typeface="Wingdings" pitchFamily="2" charset="2"/>
              <a:buNone/>
            </a:pPr>
            <a:r>
              <a:rPr lang="en-US" sz="2400" smtClean="0">
                <a:cs typeface="Arial" charset="0"/>
              </a:rPr>
              <a:t>Make a </a:t>
            </a:r>
            <a:r>
              <a:rPr lang="en-US" sz="2400" u="sng" smtClean="0">
                <a:cs typeface="Arial" charset="0"/>
              </a:rPr>
              <a:t>decision</a:t>
            </a:r>
          </a:p>
          <a:p>
            <a:pPr eaLnBrk="1" hangingPunct="1">
              <a:buFont typeface="Wingdings" pitchFamily="2" charset="2"/>
              <a:buNone/>
            </a:pPr>
            <a:endParaRPr lang="en-US" sz="2400" u="sng" smtClean="0">
              <a:cs typeface="Arial" charset="0"/>
            </a:endParaRPr>
          </a:p>
          <a:p>
            <a:pPr eaLnBrk="1" hangingPunct="1">
              <a:buFont typeface="Wingdings" pitchFamily="2" charset="2"/>
              <a:buNone/>
            </a:pPr>
            <a:r>
              <a:rPr lang="en-US" sz="2400" smtClean="0">
                <a:cs typeface="Arial" charset="0"/>
              </a:rPr>
              <a:t>Shows a</a:t>
            </a:r>
            <a:r>
              <a:rPr lang="en-US" sz="2400" u="sng" smtClean="0">
                <a:cs typeface="Arial" charset="0"/>
              </a:rPr>
              <a:t> peak</a:t>
            </a:r>
            <a:r>
              <a:rPr lang="en-US" sz="2400" smtClean="0">
                <a:cs typeface="Arial" charset="0"/>
              </a:rPr>
              <a:t>			</a:t>
            </a:r>
          </a:p>
        </p:txBody>
      </p:sp>
      <p:sp>
        <p:nvSpPr>
          <p:cNvPr id="70658" name="Rectangle 2"/>
          <p:cNvSpPr>
            <a:spLocks noGrp="1" noChangeArrowheads="1"/>
          </p:cNvSpPr>
          <p:nvPr>
            <p:ph type="title"/>
          </p:nvPr>
        </p:nvSpPr>
        <p:spPr/>
        <p:txBody>
          <a:bodyPr/>
          <a:lstStyle/>
          <a:p>
            <a:pPr eaLnBrk="1" hangingPunct="1"/>
            <a:r>
              <a:rPr lang="en-US" smtClean="0"/>
              <a:t>Principles of Effective Writing</a:t>
            </a:r>
          </a:p>
        </p:txBody>
      </p:sp>
      <p:sp>
        <p:nvSpPr>
          <p:cNvPr id="346128" name="Text Box 16"/>
          <p:cNvSpPr txBox="1">
            <a:spLocks noChangeArrowheads="1"/>
          </p:cNvSpPr>
          <p:nvPr/>
        </p:nvSpPr>
        <p:spPr bwMode="auto">
          <a:xfrm>
            <a:off x="5562600" y="2133600"/>
            <a:ext cx="396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pPr>
            <a:r>
              <a:rPr lang="en-US">
                <a:latin typeface="Arial" charset="0"/>
              </a:rPr>
              <a:t>review</a:t>
            </a:r>
          </a:p>
          <a:p>
            <a:pPr eaLnBrk="1" hangingPunct="1">
              <a:spcBef>
                <a:spcPct val="20000"/>
              </a:spcBef>
            </a:pPr>
            <a:endParaRPr lang="en-US">
              <a:latin typeface="Arial" charset="0"/>
            </a:endParaRPr>
          </a:p>
          <a:p>
            <a:pPr eaLnBrk="1" hangingPunct="1">
              <a:spcBef>
                <a:spcPct val="20000"/>
              </a:spcBef>
            </a:pPr>
            <a:r>
              <a:rPr lang="en-US">
                <a:latin typeface="Arial" charset="0"/>
              </a:rPr>
              <a:t>confirm</a:t>
            </a:r>
          </a:p>
          <a:p>
            <a:pPr eaLnBrk="1" hangingPunct="1">
              <a:spcBef>
                <a:spcPct val="20000"/>
              </a:spcBef>
            </a:pPr>
            <a:endParaRPr lang="en-US">
              <a:latin typeface="Arial" charset="0"/>
            </a:endParaRPr>
          </a:p>
          <a:p>
            <a:pPr eaLnBrk="1" hangingPunct="1">
              <a:spcBef>
                <a:spcPct val="20000"/>
              </a:spcBef>
            </a:pPr>
            <a:r>
              <a:rPr lang="en-US">
                <a:latin typeface="Arial" charset="0"/>
              </a:rPr>
              <a:t>decide</a:t>
            </a:r>
          </a:p>
          <a:p>
            <a:pPr eaLnBrk="1" hangingPunct="1">
              <a:spcBef>
                <a:spcPct val="20000"/>
              </a:spcBef>
            </a:pPr>
            <a:endParaRPr lang="en-US">
              <a:latin typeface="Arial" charset="0"/>
            </a:endParaRPr>
          </a:p>
          <a:p>
            <a:pPr eaLnBrk="1" hangingPunct="1">
              <a:spcBef>
                <a:spcPct val="20000"/>
              </a:spcBef>
            </a:pPr>
            <a:r>
              <a:rPr lang="en-US">
                <a:latin typeface="Arial" charset="0"/>
              </a:rPr>
              <a:t>peaks</a:t>
            </a:r>
          </a:p>
        </p:txBody>
      </p:sp>
    </p:spTree>
    <p:extLst>
      <p:ext uri="{BB962C8B-B14F-4D97-AF65-F5344CB8AC3E}">
        <p14:creationId xmlns:p14="http://schemas.microsoft.com/office/powerpoint/2010/main" val="30790247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6128"/>
                                        </p:tgtEl>
                                        <p:attrNameLst>
                                          <p:attrName>style.visibility</p:attrName>
                                        </p:attrNameLst>
                                      </p:cBhvr>
                                      <p:to>
                                        <p:strVal val="visible"/>
                                      </p:to>
                                    </p:set>
                                    <p:anim calcmode="lin" valueType="num">
                                      <p:cBhvr additive="base">
                                        <p:cTn id="7" dur="500" fill="hold"/>
                                        <p:tgtEl>
                                          <p:spTgt spid="346128"/>
                                        </p:tgtEl>
                                        <p:attrNameLst>
                                          <p:attrName>ppt_x</p:attrName>
                                        </p:attrNameLst>
                                      </p:cBhvr>
                                      <p:tavLst>
                                        <p:tav tm="0">
                                          <p:val>
                                            <p:strVal val="1+#ppt_w/2"/>
                                          </p:val>
                                        </p:tav>
                                        <p:tav tm="100000">
                                          <p:val>
                                            <p:strVal val="#ppt_x"/>
                                          </p:val>
                                        </p:tav>
                                      </p:tavLst>
                                    </p:anim>
                                    <p:anim calcmode="lin" valueType="num">
                                      <p:cBhvr additive="base">
                                        <p:cTn id="8" dur="500" fill="hold"/>
                                        <p:tgtEl>
                                          <p:spTgt spid="3461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28"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4115" name="Rectangle 3"/>
          <p:cNvSpPr>
            <a:spLocks noGrp="1" noChangeArrowheads="1"/>
          </p:cNvSpPr>
          <p:nvPr>
            <p:ph idx="1"/>
          </p:nvPr>
        </p:nvSpPr>
        <p:spPr>
          <a:xfrm>
            <a:off x="228600" y="1828800"/>
            <a:ext cx="8208963" cy="4114800"/>
          </a:xfrm>
        </p:spPr>
        <p:txBody>
          <a:bodyPr/>
          <a:lstStyle/>
          <a:p>
            <a:pPr lvl="1" eaLnBrk="1" hangingPunct="1">
              <a:buFont typeface="Wingdings" pitchFamily="2" charset="2"/>
              <a:buNone/>
            </a:pPr>
            <a:r>
              <a:rPr lang="en-US" dirty="0" smtClean="0"/>
              <a:t>The case of the buried predicate…</a:t>
            </a:r>
            <a:endParaRPr lang="en-US" dirty="0" smtClean="0">
              <a:cs typeface="Times New Roman" pitchFamily="18" charset="0"/>
            </a:endParaRPr>
          </a:p>
          <a:p>
            <a:pPr lvl="1" eaLnBrk="1" hangingPunct="1">
              <a:buFont typeface="Wingdings" pitchFamily="2" charset="2"/>
              <a:buNone/>
            </a:pPr>
            <a:endParaRPr lang="en-US" dirty="0" smtClean="0">
              <a:cs typeface="Times New Roman" pitchFamily="18" charset="0"/>
            </a:endParaRPr>
          </a:p>
          <a:p>
            <a:pPr lvl="1" eaLnBrk="1" hangingPunct="1">
              <a:buFont typeface="Wingdings" pitchFamily="2" charset="2"/>
              <a:buNone/>
            </a:pPr>
            <a:r>
              <a:rPr lang="en-US" dirty="0" smtClean="0">
                <a:cs typeface="Times New Roman" pitchFamily="18" charset="0"/>
              </a:rPr>
              <a:t>	</a:t>
            </a:r>
            <a:r>
              <a:rPr lang="en-US" sz="2400" dirty="0" smtClean="0">
                <a:cs typeface="Times New Roman" pitchFamily="18" charset="0"/>
              </a:rPr>
              <a:t>One study of 930 adults with multiple sclerosis (MS) receiving care in one of two managed care settings or in a fee-for-service setting found that only two-thirds of those needing to contact a neurologist for an MS-related problem in the prior 6 months had done so (</a:t>
            </a:r>
            <a:r>
              <a:rPr lang="en-US" sz="2400" dirty="0" err="1" smtClean="0">
                <a:cs typeface="Times New Roman" pitchFamily="18" charset="0"/>
              </a:rPr>
              <a:t>Vickrey</a:t>
            </a:r>
            <a:r>
              <a:rPr lang="en-US" sz="2400" dirty="0" smtClean="0">
                <a:cs typeface="Times New Roman" pitchFamily="18" charset="0"/>
              </a:rPr>
              <a:t> et al 1999). </a:t>
            </a:r>
          </a:p>
        </p:txBody>
      </p:sp>
      <p:sp>
        <p:nvSpPr>
          <p:cNvPr id="71682"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grpSp>
        <p:nvGrpSpPr>
          <p:cNvPr id="474116" name="Group 4"/>
          <p:cNvGrpSpPr>
            <a:grpSpLocks/>
          </p:cNvGrpSpPr>
          <p:nvPr/>
        </p:nvGrpSpPr>
        <p:grpSpPr bwMode="auto">
          <a:xfrm>
            <a:off x="2286000" y="4572000"/>
            <a:ext cx="4648200" cy="1866900"/>
            <a:chOff x="1440" y="2880"/>
            <a:chExt cx="2928" cy="1176"/>
          </a:xfrm>
        </p:grpSpPr>
        <p:sp>
          <p:nvSpPr>
            <p:cNvPr id="71698" name="Line 5"/>
            <p:cNvSpPr>
              <a:spLocks noChangeShapeType="1"/>
            </p:cNvSpPr>
            <p:nvPr/>
          </p:nvSpPr>
          <p:spPr bwMode="auto">
            <a:xfrm>
              <a:off x="1440" y="2880"/>
              <a:ext cx="8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9" name="Text Box 6"/>
            <p:cNvSpPr txBox="1">
              <a:spLocks noChangeArrowheads="1"/>
            </p:cNvSpPr>
            <p:nvPr/>
          </p:nvSpPr>
          <p:spPr bwMode="auto">
            <a:xfrm>
              <a:off x="3504" y="3744"/>
              <a:ext cx="864"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predicate</a:t>
              </a:r>
            </a:p>
          </p:txBody>
        </p:sp>
        <p:sp>
          <p:nvSpPr>
            <p:cNvPr id="71700" name="Line 7"/>
            <p:cNvSpPr>
              <a:spLocks noChangeShapeType="1"/>
            </p:cNvSpPr>
            <p:nvPr/>
          </p:nvSpPr>
          <p:spPr bwMode="auto">
            <a:xfrm flipH="1" flipV="1">
              <a:off x="1968" y="2928"/>
              <a:ext cx="1920" cy="816"/>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74120" name="Group 8"/>
          <p:cNvGrpSpPr>
            <a:grpSpLocks/>
          </p:cNvGrpSpPr>
          <p:nvPr/>
        </p:nvGrpSpPr>
        <p:grpSpPr bwMode="auto">
          <a:xfrm>
            <a:off x="1117600" y="2286000"/>
            <a:ext cx="2057400" cy="838200"/>
            <a:chOff x="720" y="1536"/>
            <a:chExt cx="1296" cy="528"/>
          </a:xfrm>
        </p:grpSpPr>
        <p:sp>
          <p:nvSpPr>
            <p:cNvPr id="71694" name="Line 9"/>
            <p:cNvSpPr>
              <a:spLocks noChangeShapeType="1"/>
            </p:cNvSpPr>
            <p:nvPr/>
          </p:nvSpPr>
          <p:spPr bwMode="auto">
            <a:xfrm>
              <a:off x="768" y="2064"/>
              <a:ext cx="8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5" name="Text Box 10"/>
            <p:cNvSpPr txBox="1">
              <a:spLocks noChangeArrowheads="1"/>
            </p:cNvSpPr>
            <p:nvPr/>
          </p:nvSpPr>
          <p:spPr bwMode="auto">
            <a:xfrm>
              <a:off x="720" y="1536"/>
              <a:ext cx="720"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subject</a:t>
              </a:r>
            </a:p>
          </p:txBody>
        </p:sp>
        <p:sp>
          <p:nvSpPr>
            <p:cNvPr id="71696" name="Line 11"/>
            <p:cNvSpPr>
              <a:spLocks noChangeShapeType="1"/>
            </p:cNvSpPr>
            <p:nvPr/>
          </p:nvSpPr>
          <p:spPr bwMode="auto">
            <a:xfrm>
              <a:off x="1440" y="1632"/>
              <a:ext cx="576"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7" name="Line 12"/>
            <p:cNvSpPr>
              <a:spLocks noChangeShapeType="1"/>
            </p:cNvSpPr>
            <p:nvPr/>
          </p:nvSpPr>
          <p:spPr bwMode="auto">
            <a:xfrm flipH="1">
              <a:off x="1584" y="1632"/>
              <a:ext cx="384" cy="288"/>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74125" name="Group 13"/>
          <p:cNvGrpSpPr>
            <a:grpSpLocks/>
          </p:cNvGrpSpPr>
          <p:nvPr/>
        </p:nvGrpSpPr>
        <p:grpSpPr bwMode="auto">
          <a:xfrm>
            <a:off x="1066800" y="2286000"/>
            <a:ext cx="7162800" cy="2286000"/>
            <a:chOff x="672" y="1440"/>
            <a:chExt cx="4512" cy="1440"/>
          </a:xfrm>
        </p:grpSpPr>
        <p:grpSp>
          <p:nvGrpSpPr>
            <p:cNvPr id="71687" name="Group 14"/>
            <p:cNvGrpSpPr>
              <a:grpSpLocks/>
            </p:cNvGrpSpPr>
            <p:nvPr/>
          </p:nvGrpSpPr>
          <p:grpSpPr bwMode="auto">
            <a:xfrm>
              <a:off x="672" y="1440"/>
              <a:ext cx="4512" cy="1440"/>
              <a:chOff x="672" y="1440"/>
              <a:chExt cx="4512" cy="1440"/>
            </a:xfrm>
          </p:grpSpPr>
          <p:sp>
            <p:nvSpPr>
              <p:cNvPr id="71689" name="Text Box 15"/>
              <p:cNvSpPr txBox="1">
                <a:spLocks noChangeArrowheads="1"/>
              </p:cNvSpPr>
              <p:nvPr/>
            </p:nvSpPr>
            <p:spPr bwMode="auto">
              <a:xfrm>
                <a:off x="3504" y="1440"/>
                <a:ext cx="1680"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a:solidFill>
                      <a:schemeClr val="hlink"/>
                    </a:solidFill>
                  </a:rPr>
                  <a:t>confusing garbage</a:t>
                </a:r>
              </a:p>
            </p:txBody>
          </p:sp>
          <p:sp>
            <p:nvSpPr>
              <p:cNvPr id="71690" name="Line 16"/>
              <p:cNvSpPr>
                <a:spLocks noChangeShapeType="1"/>
              </p:cNvSpPr>
              <p:nvPr/>
            </p:nvSpPr>
            <p:spPr bwMode="auto">
              <a:xfrm>
                <a:off x="1776" y="2064"/>
                <a:ext cx="25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1" name="Line 17"/>
              <p:cNvSpPr>
                <a:spLocks noChangeShapeType="1"/>
              </p:cNvSpPr>
              <p:nvPr/>
            </p:nvSpPr>
            <p:spPr bwMode="auto">
              <a:xfrm>
                <a:off x="720" y="2304"/>
                <a:ext cx="41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2" name="Line 18"/>
              <p:cNvSpPr>
                <a:spLocks noChangeShapeType="1"/>
              </p:cNvSpPr>
              <p:nvPr/>
            </p:nvSpPr>
            <p:spPr bwMode="auto">
              <a:xfrm>
                <a:off x="720" y="2592"/>
                <a:ext cx="44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693" name="Line 19"/>
              <p:cNvSpPr>
                <a:spLocks noChangeShapeType="1"/>
              </p:cNvSpPr>
              <p:nvPr/>
            </p:nvSpPr>
            <p:spPr bwMode="auto">
              <a:xfrm>
                <a:off x="672" y="2880"/>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71688" name="Line 20"/>
            <p:cNvSpPr>
              <a:spLocks noChangeShapeType="1"/>
            </p:cNvSpPr>
            <p:nvPr/>
          </p:nvSpPr>
          <p:spPr bwMode="auto">
            <a:xfrm flipH="1">
              <a:off x="4656" y="1776"/>
              <a:ext cx="432" cy="384"/>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19210698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4115">
                                            <p:txEl>
                                              <p:pRg st="0" end="0"/>
                                            </p:txEl>
                                          </p:spTgt>
                                        </p:tgtEl>
                                        <p:attrNameLst>
                                          <p:attrName>style.visibility</p:attrName>
                                        </p:attrNameLst>
                                      </p:cBhvr>
                                      <p:to>
                                        <p:strVal val="visible"/>
                                      </p:to>
                                    </p:set>
                                    <p:anim calcmode="lin" valueType="num">
                                      <p:cBhvr additive="base">
                                        <p:cTn id="7" dur="500" fill="hold"/>
                                        <p:tgtEl>
                                          <p:spTgt spid="4741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4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4115">
                                            <p:txEl>
                                              <p:pRg st="2" end="2"/>
                                            </p:txEl>
                                          </p:spTgt>
                                        </p:tgtEl>
                                        <p:attrNameLst>
                                          <p:attrName>style.visibility</p:attrName>
                                        </p:attrNameLst>
                                      </p:cBhvr>
                                      <p:to>
                                        <p:strVal val="visible"/>
                                      </p:to>
                                    </p:set>
                                    <p:anim calcmode="lin" valueType="num">
                                      <p:cBhvr additive="base">
                                        <p:cTn id="13" dur="500" fill="hold"/>
                                        <p:tgtEl>
                                          <p:spTgt spid="4741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4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474120"/>
                                        </p:tgtEl>
                                        <p:attrNameLst>
                                          <p:attrName>style.visibility</p:attrName>
                                        </p:attrNameLst>
                                      </p:cBhvr>
                                      <p:to>
                                        <p:strVal val="visible"/>
                                      </p:to>
                                    </p:set>
                                    <p:animEffect transition="in" filter="dissolve">
                                      <p:cBhvr>
                                        <p:cTn id="19" dur="500"/>
                                        <p:tgtEl>
                                          <p:spTgt spid="474120"/>
                                        </p:tgtEl>
                                      </p:cBhvr>
                                    </p:animEffect>
                                  </p:childTnLst>
                                  <p:subTnLst>
                                    <p:set>
                                      <p:cBhvr override="childStyle">
                                        <p:cTn dur="1" fill="hold" display="0" masterRel="nextClick" afterEffect="1"/>
                                        <p:tgtEl>
                                          <p:spTgt spid="474120"/>
                                        </p:tgtEl>
                                        <p:attrNameLst>
                                          <p:attrName>style.visibility</p:attrName>
                                        </p:attrNameLst>
                                      </p:cBhvr>
                                      <p:to>
                                        <p:strVal val="hidden"/>
                                      </p:to>
                                    </p:set>
                                  </p:sub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474125"/>
                                        </p:tgtEl>
                                        <p:attrNameLst>
                                          <p:attrName>style.visibility</p:attrName>
                                        </p:attrNameLst>
                                      </p:cBhvr>
                                      <p:to>
                                        <p:strVal val="visible"/>
                                      </p:to>
                                    </p:set>
                                    <p:animEffect transition="in" filter="dissolve">
                                      <p:cBhvr>
                                        <p:cTn id="24" dur="500"/>
                                        <p:tgtEl>
                                          <p:spTgt spid="474125"/>
                                        </p:tgtEl>
                                      </p:cBhvr>
                                    </p:animEffect>
                                  </p:childTnLst>
                                  <p:subTnLst>
                                    <p:set>
                                      <p:cBhvr override="childStyle">
                                        <p:cTn dur="1" fill="hold" display="0" masterRel="nextClick" afterEffect="1"/>
                                        <p:tgtEl>
                                          <p:spTgt spid="474125"/>
                                        </p:tgtEl>
                                        <p:attrNameLst>
                                          <p:attrName>style.visibility</p:attrName>
                                        </p:attrNameLst>
                                      </p:cBhvr>
                                      <p:to>
                                        <p:strVal val="hidden"/>
                                      </p:to>
                                    </p:set>
                                  </p:sub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474116"/>
                                        </p:tgtEl>
                                        <p:attrNameLst>
                                          <p:attrName>style.visibility</p:attrName>
                                        </p:attrNameLst>
                                      </p:cBhvr>
                                      <p:to>
                                        <p:strVal val="visible"/>
                                      </p:to>
                                    </p:set>
                                    <p:animEffect transition="in" filter="dissolve">
                                      <p:cBhvr>
                                        <p:cTn id="29" dur="500"/>
                                        <p:tgtEl>
                                          <p:spTgt spid="474116"/>
                                        </p:tgtEl>
                                      </p:cBhvr>
                                    </p:animEffect>
                                  </p:childTnLst>
                                  <p:subTnLst>
                                    <p:set>
                                      <p:cBhvr override="childStyle">
                                        <p:cTn dur="1" fill="hold" display="0" masterRel="nextClick" afterEffect="1"/>
                                        <p:tgtEl>
                                          <p:spTgt spid="47411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5"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9" name="Rectangle 3"/>
          <p:cNvSpPr>
            <a:spLocks noGrp="1" noChangeArrowheads="1"/>
          </p:cNvSpPr>
          <p:nvPr>
            <p:ph idx="1"/>
          </p:nvPr>
        </p:nvSpPr>
        <p:spPr>
          <a:xfrm>
            <a:off x="304800" y="1828800"/>
            <a:ext cx="8208963" cy="4114800"/>
          </a:xfrm>
        </p:spPr>
        <p:txBody>
          <a:bodyPr/>
          <a:lstStyle/>
          <a:p>
            <a:pPr lvl="1" eaLnBrk="1" hangingPunct="1">
              <a:buFont typeface="Wingdings" pitchFamily="2" charset="2"/>
              <a:buNone/>
            </a:pPr>
            <a:r>
              <a:rPr lang="en-US" smtClean="0"/>
              <a:t>The case of the buried predicate…</a:t>
            </a:r>
            <a:endParaRPr lang="en-US" smtClean="0">
              <a:cs typeface="Times New Roman" pitchFamily="18" charset="0"/>
            </a:endParaRPr>
          </a:p>
          <a:p>
            <a:pPr lvl="1" eaLnBrk="1" hangingPunct="1">
              <a:buFont typeface="Wingdings" pitchFamily="2" charset="2"/>
              <a:buNone/>
            </a:pPr>
            <a:endParaRPr lang="en-US" sz="2400" smtClean="0">
              <a:cs typeface="Times New Roman" pitchFamily="18" charset="0"/>
            </a:endParaRPr>
          </a:p>
          <a:p>
            <a:pPr lvl="1" eaLnBrk="1" hangingPunct="1">
              <a:buFont typeface="Wingdings" pitchFamily="2" charset="2"/>
              <a:buNone/>
            </a:pPr>
            <a:r>
              <a:rPr lang="en-US" sz="2400" smtClean="0">
                <a:cs typeface="Times New Roman" pitchFamily="18" charset="0"/>
              </a:rPr>
              <a:t>	</a:t>
            </a:r>
            <a:r>
              <a:rPr lang="en-US" smtClean="0">
                <a:cs typeface="Times New Roman" pitchFamily="18" charset="0"/>
              </a:rPr>
              <a:t>One study found that, of 930 adults with multiple sclerosis (MS) who were receiving care in one of two managed care settings or in a fee-for-service setting, only two-thirds of those needing to contact a neurologist for an MS-related problem in the prior six months had done so (Vickrey et al 1999). </a:t>
            </a:r>
          </a:p>
        </p:txBody>
      </p:sp>
      <p:sp>
        <p:nvSpPr>
          <p:cNvPr id="72706"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Tree>
    <p:extLst>
      <p:ext uri="{BB962C8B-B14F-4D97-AF65-F5344CB8AC3E}">
        <p14:creationId xmlns:p14="http://schemas.microsoft.com/office/powerpoint/2010/main" val="20858138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0019">
                                            <p:txEl>
                                              <p:pRg st="0" end="0"/>
                                            </p:txEl>
                                          </p:spTgt>
                                        </p:tgtEl>
                                        <p:attrNameLst>
                                          <p:attrName>style.visibility</p:attrName>
                                        </p:attrNameLst>
                                      </p:cBhvr>
                                      <p:to>
                                        <p:strVal val="visible"/>
                                      </p:to>
                                    </p:set>
                                    <p:anim calcmode="lin" valueType="num">
                                      <p:cBhvr additive="base">
                                        <p:cTn id="7" dur="500" fill="hold"/>
                                        <p:tgtEl>
                                          <p:spTgt spid="470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00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0019">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0019">
                                            <p:txEl>
                                              <p:pRg st="2" end="2"/>
                                            </p:txEl>
                                          </p:spTgt>
                                        </p:tgtEl>
                                        <p:attrNameLst>
                                          <p:attrName>style.visibility</p:attrName>
                                        </p:attrNameLst>
                                      </p:cBhvr>
                                      <p:to>
                                        <p:strVal val="visible"/>
                                      </p:to>
                                    </p:set>
                                    <p:anim calcmode="lin" valueType="num">
                                      <p:cBhvr additive="base">
                                        <p:cTn id="13" dur="500" fill="hold"/>
                                        <p:tgtEl>
                                          <p:spTgt spid="4700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00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0019">
                                            <p:txEl>
                                              <p:pRg st="2" end="2"/>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19"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p:txBody>
          <a:bodyPr/>
          <a:lstStyle/>
          <a:p>
            <a:pPr eaLnBrk="1" hangingPunct="1">
              <a:buFontTx/>
              <a:buChar char="•"/>
            </a:pPr>
            <a:endParaRPr lang="en-US" smtClean="0"/>
          </a:p>
          <a:p>
            <a:pPr eaLnBrk="1" hangingPunct="1">
              <a:buFontTx/>
              <a:buChar char="•"/>
            </a:pPr>
            <a:endParaRPr lang="en-US" smtClean="0"/>
          </a:p>
          <a:p>
            <a:pPr eaLnBrk="1" hangingPunct="1">
              <a:buFontTx/>
              <a:buChar char="•"/>
            </a:pPr>
            <a:endParaRPr lang="en-US" smtClean="0"/>
          </a:p>
          <a:p>
            <a:pPr eaLnBrk="1" hangingPunct="1">
              <a:buFontTx/>
              <a:buChar char="•"/>
            </a:pPr>
            <a:endParaRPr lang="en-US" smtClean="0"/>
          </a:p>
          <a:p>
            <a:pPr eaLnBrk="1" hangingPunct="1">
              <a:buFontTx/>
              <a:buChar char="•"/>
            </a:pPr>
            <a:r>
              <a:rPr lang="en-US" smtClean="0"/>
              <a:t>5. Eliminate negatives; use positive constructions instead</a:t>
            </a:r>
          </a:p>
          <a:p>
            <a:pPr eaLnBrk="1" hangingPunct="1">
              <a:buFontTx/>
              <a:buChar char="•"/>
            </a:pPr>
            <a:endParaRPr lang="en-US" smtClean="0"/>
          </a:p>
        </p:txBody>
      </p:sp>
      <p:sp>
        <p:nvSpPr>
          <p:cNvPr id="73730"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276202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9" name="Rectangle 2051"/>
          <p:cNvSpPr>
            <a:spLocks noGrp="1" noChangeArrowheads="1"/>
          </p:cNvSpPr>
          <p:nvPr>
            <p:ph idx="1"/>
          </p:nvPr>
        </p:nvSpPr>
        <p:spPr/>
        <p:txBody>
          <a:bodyPr/>
          <a:lstStyle/>
          <a:p>
            <a:pPr eaLnBrk="1" hangingPunct="1"/>
            <a:r>
              <a:rPr lang="en-US" b="1" smtClean="0">
                <a:cs typeface="Arial" charset="0"/>
              </a:rPr>
              <a:t>He was </a:t>
            </a:r>
            <a:r>
              <a:rPr lang="en-US" b="1" u="sng" smtClean="0">
                <a:cs typeface="Arial" charset="0"/>
              </a:rPr>
              <a:t>not </a:t>
            </a:r>
            <a:r>
              <a:rPr lang="en-US" b="1" smtClean="0">
                <a:cs typeface="Arial" charset="0"/>
              </a:rPr>
              <a:t>often on time</a:t>
            </a:r>
          </a:p>
          <a:p>
            <a:pPr lvl="1" eaLnBrk="1" hangingPunct="1"/>
            <a:r>
              <a:rPr lang="en-US" sz="2400" b="1" smtClean="0">
                <a:cs typeface="Arial" charset="0"/>
              </a:rPr>
              <a:t>He usually came late.</a:t>
            </a:r>
          </a:p>
          <a:p>
            <a:pPr lvl="1" eaLnBrk="1" hangingPunct="1">
              <a:buFont typeface="Wingdings" pitchFamily="2" charset="2"/>
              <a:buNone/>
            </a:pPr>
            <a:endParaRPr lang="en-US" sz="2400" b="1" smtClean="0">
              <a:cs typeface="Arial" charset="0"/>
            </a:endParaRPr>
          </a:p>
          <a:p>
            <a:pPr eaLnBrk="1" hangingPunct="1"/>
            <a:r>
              <a:rPr lang="en-US" b="1" smtClean="0">
                <a:cs typeface="Arial" charset="0"/>
              </a:rPr>
              <a:t>She did </a:t>
            </a:r>
            <a:r>
              <a:rPr lang="en-US" b="1" u="sng" smtClean="0">
                <a:cs typeface="Arial" charset="0"/>
              </a:rPr>
              <a:t>not</a:t>
            </a:r>
            <a:r>
              <a:rPr lang="en-US" b="1" smtClean="0">
                <a:cs typeface="Arial" charset="0"/>
              </a:rPr>
              <a:t> think that studying writing was a sensible use of one’s time.</a:t>
            </a:r>
          </a:p>
          <a:p>
            <a:pPr lvl="1" eaLnBrk="1" hangingPunct="1"/>
            <a:r>
              <a:rPr lang="en-US" sz="2000" b="1" smtClean="0">
                <a:cs typeface="Arial" charset="0"/>
              </a:rPr>
              <a:t>She thought studying writing was a waste of time.</a:t>
            </a:r>
          </a:p>
          <a:p>
            <a:pPr lvl="1" eaLnBrk="1" hangingPunct="1"/>
            <a:endParaRPr lang="en-US" sz="2400" b="1" smtClean="0">
              <a:cs typeface="Arial" charset="0"/>
            </a:endParaRPr>
          </a:p>
        </p:txBody>
      </p:sp>
      <p:sp>
        <p:nvSpPr>
          <p:cNvPr id="74754" name="Rectangle 2050"/>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19056583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8899">
                                            <p:txEl>
                                              <p:pRg st="0" end="0"/>
                                            </p:txEl>
                                          </p:spTgt>
                                        </p:tgtEl>
                                        <p:attrNameLst>
                                          <p:attrName>style.visibility</p:attrName>
                                        </p:attrNameLst>
                                      </p:cBhvr>
                                      <p:to>
                                        <p:strVal val="visible"/>
                                      </p:to>
                                    </p:set>
                                    <p:anim calcmode="lin" valueType="num">
                                      <p:cBhvr additive="base">
                                        <p:cTn id="7" dur="500" fill="hold"/>
                                        <p:tgtEl>
                                          <p:spTgt spid="208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88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8899">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8899">
                                            <p:txEl>
                                              <p:pRg st="1" end="1"/>
                                            </p:txEl>
                                          </p:spTgt>
                                        </p:tgtEl>
                                        <p:attrNameLst>
                                          <p:attrName>style.visibility</p:attrName>
                                        </p:attrNameLst>
                                      </p:cBhvr>
                                      <p:to>
                                        <p:strVal val="visible"/>
                                      </p:to>
                                    </p:set>
                                    <p:anim calcmode="lin" valueType="num">
                                      <p:cBhvr additive="base">
                                        <p:cTn id="13" dur="500" fill="hold"/>
                                        <p:tgtEl>
                                          <p:spTgt spid="208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88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8899">
                                            <p:txEl>
                                              <p:pRg st="1" end="1"/>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8899">
                                            <p:txEl>
                                              <p:pRg st="3" end="3"/>
                                            </p:txEl>
                                          </p:spTgt>
                                        </p:tgtEl>
                                        <p:attrNameLst>
                                          <p:attrName>style.visibility</p:attrName>
                                        </p:attrNameLst>
                                      </p:cBhvr>
                                      <p:to>
                                        <p:strVal val="visible"/>
                                      </p:to>
                                    </p:set>
                                    <p:anim calcmode="lin" valueType="num">
                                      <p:cBhvr additive="base">
                                        <p:cTn id="19" dur="500" fill="hold"/>
                                        <p:tgtEl>
                                          <p:spTgt spid="2088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88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8899">
                                            <p:txEl>
                                              <p:pRg st="3" end="3"/>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8899">
                                            <p:txEl>
                                              <p:pRg st="4" end="4"/>
                                            </p:txEl>
                                          </p:spTgt>
                                        </p:tgtEl>
                                        <p:attrNameLst>
                                          <p:attrName>style.visibility</p:attrName>
                                        </p:attrNameLst>
                                      </p:cBhvr>
                                      <p:to>
                                        <p:strVal val="visible"/>
                                      </p:to>
                                    </p:set>
                                    <p:anim calcmode="lin" valueType="num">
                                      <p:cBhvr additive="base">
                                        <p:cTn id="25" dur="500" fill="hold"/>
                                        <p:tgtEl>
                                          <p:spTgt spid="2088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88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8899">
                                            <p:txEl>
                                              <p:pRg st="4" end="4"/>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bldLvl="3"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1" name="Rectangle 3"/>
          <p:cNvSpPr>
            <a:spLocks noGrp="1" noChangeArrowheads="1"/>
          </p:cNvSpPr>
          <p:nvPr>
            <p:ph idx="1"/>
          </p:nvPr>
        </p:nvSpPr>
        <p:spPr>
          <a:xfrm>
            <a:off x="328613" y="1941513"/>
            <a:ext cx="9348787" cy="4002087"/>
          </a:xfrm>
        </p:spPr>
        <p:txBody>
          <a:bodyPr/>
          <a:lstStyle/>
          <a:p>
            <a:pPr eaLnBrk="1" hangingPunct="1">
              <a:lnSpc>
                <a:spcPct val="90000"/>
              </a:lnSpc>
            </a:pPr>
            <a:r>
              <a:rPr lang="en-US" dirty="0" smtClean="0"/>
              <a:t>Not honest				</a:t>
            </a:r>
            <a:r>
              <a:rPr lang="en-US" dirty="0" smtClean="0">
                <a:solidFill>
                  <a:srgbClr val="0070C0"/>
                </a:solidFill>
              </a:rPr>
              <a:t>dishonest</a:t>
            </a:r>
          </a:p>
          <a:p>
            <a:pPr eaLnBrk="1" hangingPunct="1">
              <a:lnSpc>
                <a:spcPct val="90000"/>
              </a:lnSpc>
            </a:pPr>
            <a:r>
              <a:rPr lang="en-US" dirty="0" smtClean="0"/>
              <a:t>Not important				</a:t>
            </a:r>
            <a:r>
              <a:rPr lang="en-US" dirty="0" smtClean="0">
                <a:solidFill>
                  <a:srgbClr val="0070C0"/>
                </a:solidFill>
              </a:rPr>
              <a:t>trifling</a:t>
            </a:r>
          </a:p>
          <a:p>
            <a:pPr eaLnBrk="1" hangingPunct="1">
              <a:lnSpc>
                <a:spcPct val="90000"/>
              </a:lnSpc>
            </a:pPr>
            <a:r>
              <a:rPr lang="en-US" dirty="0" smtClean="0"/>
              <a:t>Does not have				</a:t>
            </a:r>
            <a:r>
              <a:rPr lang="en-US" dirty="0" smtClean="0">
                <a:solidFill>
                  <a:srgbClr val="0070C0"/>
                </a:solidFill>
              </a:rPr>
              <a:t>lacks</a:t>
            </a:r>
          </a:p>
          <a:p>
            <a:pPr eaLnBrk="1" hangingPunct="1">
              <a:lnSpc>
                <a:spcPct val="90000"/>
              </a:lnSpc>
            </a:pPr>
            <a:r>
              <a:rPr lang="en-US" dirty="0" smtClean="0"/>
              <a:t>Did not remember			</a:t>
            </a:r>
            <a:r>
              <a:rPr lang="en-US" dirty="0" smtClean="0">
                <a:solidFill>
                  <a:srgbClr val="0070C0"/>
                </a:solidFill>
              </a:rPr>
              <a:t>forgot</a:t>
            </a:r>
          </a:p>
          <a:p>
            <a:pPr eaLnBrk="1" hangingPunct="1">
              <a:lnSpc>
                <a:spcPct val="90000"/>
              </a:lnSpc>
            </a:pPr>
            <a:r>
              <a:rPr lang="en-US" dirty="0" smtClean="0"/>
              <a:t>Did not pay attention to			</a:t>
            </a:r>
            <a:r>
              <a:rPr lang="en-US" dirty="0" smtClean="0">
                <a:solidFill>
                  <a:srgbClr val="0070C0"/>
                </a:solidFill>
              </a:rPr>
              <a:t>ignored</a:t>
            </a:r>
          </a:p>
          <a:p>
            <a:pPr eaLnBrk="1" hangingPunct="1">
              <a:lnSpc>
                <a:spcPct val="90000"/>
              </a:lnSpc>
            </a:pPr>
            <a:r>
              <a:rPr lang="en-US" dirty="0" smtClean="0"/>
              <a:t>Did not have much confidence     	</a:t>
            </a:r>
            <a:r>
              <a:rPr lang="en-US" dirty="0" smtClean="0">
                <a:solidFill>
                  <a:srgbClr val="0070C0"/>
                </a:solidFill>
              </a:rPr>
              <a:t>distrusted</a:t>
            </a:r>
          </a:p>
          <a:p>
            <a:pPr eaLnBrk="1" hangingPunct="1">
              <a:lnSpc>
                <a:spcPct val="90000"/>
              </a:lnSpc>
            </a:pPr>
            <a:r>
              <a:rPr lang="en-US" dirty="0" smtClean="0"/>
              <a:t>Did not succeed				</a:t>
            </a:r>
            <a:r>
              <a:rPr lang="en-US" dirty="0" smtClean="0">
                <a:solidFill>
                  <a:srgbClr val="0070C0"/>
                </a:solidFill>
              </a:rPr>
              <a:t>failed</a:t>
            </a:r>
          </a:p>
        </p:txBody>
      </p:sp>
      <p:sp>
        <p:nvSpPr>
          <p:cNvPr id="75778"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7225031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6371">
                                            <p:txEl>
                                              <p:pRg st="1" end="1"/>
                                            </p:txEl>
                                          </p:spTgt>
                                        </p:tgtEl>
                                        <p:attrNameLst>
                                          <p:attrName>style.visibility</p:attrName>
                                        </p:attrNameLst>
                                      </p:cBhvr>
                                      <p:to>
                                        <p:strVal val="visible"/>
                                      </p:to>
                                    </p:set>
                                    <p:anim calcmode="lin" valueType="num">
                                      <p:cBhvr additive="base">
                                        <p:cTn id="13" dur="500" fill="hold"/>
                                        <p:tgtEl>
                                          <p:spTgt spid="186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6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6371">
                                            <p:txEl>
                                              <p:pRg st="2" end="2"/>
                                            </p:txEl>
                                          </p:spTgt>
                                        </p:tgtEl>
                                        <p:attrNameLst>
                                          <p:attrName>style.visibility</p:attrName>
                                        </p:attrNameLst>
                                      </p:cBhvr>
                                      <p:to>
                                        <p:strVal val="visible"/>
                                      </p:to>
                                    </p:set>
                                    <p:anim calcmode="lin" valueType="num">
                                      <p:cBhvr additive="base">
                                        <p:cTn id="19" dur="500" fill="hold"/>
                                        <p:tgtEl>
                                          <p:spTgt spid="186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6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6371">
                                            <p:txEl>
                                              <p:pRg st="3" end="3"/>
                                            </p:txEl>
                                          </p:spTgt>
                                        </p:tgtEl>
                                        <p:attrNameLst>
                                          <p:attrName>style.visibility</p:attrName>
                                        </p:attrNameLst>
                                      </p:cBhvr>
                                      <p:to>
                                        <p:strVal val="visible"/>
                                      </p:to>
                                    </p:set>
                                    <p:anim calcmode="lin" valueType="num">
                                      <p:cBhvr additive="base">
                                        <p:cTn id="25" dur="500" fill="hold"/>
                                        <p:tgtEl>
                                          <p:spTgt spid="1863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6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6371">
                                            <p:txEl>
                                              <p:pRg st="4" end="4"/>
                                            </p:txEl>
                                          </p:spTgt>
                                        </p:tgtEl>
                                        <p:attrNameLst>
                                          <p:attrName>style.visibility</p:attrName>
                                        </p:attrNameLst>
                                      </p:cBhvr>
                                      <p:to>
                                        <p:strVal val="visible"/>
                                      </p:to>
                                    </p:set>
                                    <p:anim calcmode="lin" valueType="num">
                                      <p:cBhvr additive="base">
                                        <p:cTn id="31" dur="500" fill="hold"/>
                                        <p:tgtEl>
                                          <p:spTgt spid="1863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63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6371">
                                            <p:txEl>
                                              <p:pRg st="5" end="5"/>
                                            </p:txEl>
                                          </p:spTgt>
                                        </p:tgtEl>
                                        <p:attrNameLst>
                                          <p:attrName>style.visibility</p:attrName>
                                        </p:attrNameLst>
                                      </p:cBhvr>
                                      <p:to>
                                        <p:strVal val="visible"/>
                                      </p:to>
                                    </p:set>
                                    <p:anim calcmode="lin" valueType="num">
                                      <p:cBhvr additive="base">
                                        <p:cTn id="37" dur="500" fill="hold"/>
                                        <p:tgtEl>
                                          <p:spTgt spid="1863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63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6371">
                                            <p:txEl>
                                              <p:pRg st="6" end="6"/>
                                            </p:txEl>
                                          </p:spTgt>
                                        </p:tgtEl>
                                        <p:attrNameLst>
                                          <p:attrName>style.visibility</p:attrName>
                                        </p:attrNameLst>
                                      </p:cBhvr>
                                      <p:to>
                                        <p:strVal val="visible"/>
                                      </p:to>
                                    </p:set>
                                    <p:anim calcmode="lin" valueType="num">
                                      <p:cBhvr additive="base">
                                        <p:cTn id="43" dur="500" fill="hold"/>
                                        <p:tgtEl>
                                          <p:spTgt spid="1863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63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9539" name="Rectangle 3"/>
          <p:cNvSpPr>
            <a:spLocks noGrp="1" noChangeArrowheads="1"/>
          </p:cNvSpPr>
          <p:nvPr>
            <p:ph idx="1"/>
          </p:nvPr>
        </p:nvSpPr>
        <p:spPr/>
        <p:txBody>
          <a:bodyPr/>
          <a:lstStyle/>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r>
              <a:rPr lang="en-US" smtClean="0"/>
              <a:t>6. Use parallel construction</a:t>
            </a:r>
          </a:p>
          <a:p>
            <a:pPr lvl="1" eaLnBrk="1" hangingPunct="1">
              <a:buFont typeface="Wingdings" pitchFamily="2" charset="2"/>
              <a:buNone/>
            </a:pPr>
            <a:endParaRPr lang="en-US" smtClean="0"/>
          </a:p>
        </p:txBody>
      </p:sp>
      <p:sp>
        <p:nvSpPr>
          <p:cNvPr id="76802"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Tree>
    <p:extLst>
      <p:ext uri="{BB962C8B-B14F-4D97-AF65-F5344CB8AC3E}">
        <p14:creationId xmlns:p14="http://schemas.microsoft.com/office/powerpoint/2010/main" val="25882200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9539">
                                            <p:txEl>
                                              <p:pRg st="7" end="7"/>
                                            </p:txEl>
                                          </p:spTgt>
                                        </p:tgtEl>
                                        <p:attrNameLst>
                                          <p:attrName>style.visibility</p:attrName>
                                        </p:attrNameLst>
                                      </p:cBhvr>
                                      <p:to>
                                        <p:strVal val="visible"/>
                                      </p:to>
                                    </p:set>
                                    <p:anim calcmode="lin" valueType="num">
                                      <p:cBhvr additive="base">
                                        <p:cTn id="7" dur="500" fill="hold"/>
                                        <p:tgtEl>
                                          <p:spTgt spid="449539">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95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9"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3635" name="Rectangle 3"/>
          <p:cNvSpPr>
            <a:spLocks noGrp="1" noChangeArrowheads="1"/>
          </p:cNvSpPr>
          <p:nvPr>
            <p:ph idx="1"/>
          </p:nvPr>
        </p:nvSpPr>
        <p:spPr/>
        <p:txBody>
          <a:bodyPr>
            <a:normAutofit/>
          </a:bodyPr>
          <a:lstStyle/>
          <a:p>
            <a:pPr lvl="1" eaLnBrk="1" hangingPunct="1">
              <a:lnSpc>
                <a:spcPct val="90000"/>
              </a:lnSpc>
              <a:buFont typeface="Wingdings" pitchFamily="2" charset="2"/>
              <a:buNone/>
            </a:pPr>
            <a:r>
              <a:rPr lang="en-US" sz="2400" b="1" smtClean="0"/>
              <a:t>Unparallel:	</a:t>
            </a:r>
          </a:p>
          <a:p>
            <a:pPr lvl="1" eaLnBrk="1" hangingPunct="1">
              <a:lnSpc>
                <a:spcPct val="90000"/>
              </a:lnSpc>
              <a:buFont typeface="Wingdings" pitchFamily="2" charset="2"/>
              <a:buNone/>
            </a:pPr>
            <a:r>
              <a:rPr lang="en-US" sz="2400" b="1" smtClean="0"/>
              <a:t>	Locusts denuded fields in Utah, rural Iowa was washed away by torrents, and in Arizona the cotton was shriveled by the placing heat.</a:t>
            </a:r>
          </a:p>
          <a:p>
            <a:pPr lvl="1" eaLnBrk="1" hangingPunct="1">
              <a:lnSpc>
                <a:spcPct val="90000"/>
              </a:lnSpc>
              <a:buFont typeface="Wingdings" pitchFamily="2" charset="2"/>
              <a:buNone/>
            </a:pPr>
            <a:endParaRPr lang="en-US" sz="2400" b="1" smtClean="0"/>
          </a:p>
          <a:p>
            <a:pPr lvl="1" eaLnBrk="1" hangingPunct="1">
              <a:lnSpc>
                <a:spcPct val="90000"/>
              </a:lnSpc>
              <a:buFont typeface="Wingdings" pitchFamily="2" charset="2"/>
              <a:buNone/>
            </a:pPr>
            <a:r>
              <a:rPr lang="en-US" sz="2400" b="1" smtClean="0"/>
              <a:t>Vs.</a:t>
            </a:r>
          </a:p>
          <a:p>
            <a:pPr lvl="1" eaLnBrk="1" hangingPunct="1">
              <a:lnSpc>
                <a:spcPct val="90000"/>
              </a:lnSpc>
              <a:buFont typeface="Wingdings" pitchFamily="2" charset="2"/>
              <a:buNone/>
            </a:pPr>
            <a:endParaRPr lang="en-US" sz="2400" b="1" smtClean="0"/>
          </a:p>
          <a:p>
            <a:pPr lvl="1" eaLnBrk="1" hangingPunct="1">
              <a:lnSpc>
                <a:spcPct val="90000"/>
              </a:lnSpc>
              <a:buFont typeface="Wingdings" pitchFamily="2" charset="2"/>
              <a:buNone/>
            </a:pPr>
            <a:r>
              <a:rPr lang="en-US" sz="2400" b="1" smtClean="0"/>
              <a:t>Parallel:</a:t>
            </a:r>
          </a:p>
          <a:p>
            <a:pPr lvl="1" eaLnBrk="1" hangingPunct="1">
              <a:lnSpc>
                <a:spcPct val="90000"/>
              </a:lnSpc>
              <a:buFont typeface="Wingdings" pitchFamily="2" charset="2"/>
              <a:buNone/>
            </a:pPr>
            <a:r>
              <a:rPr lang="en-US" sz="2400" b="1" smtClean="0"/>
              <a:t>	Locusts denuded fields in Utah, torrents washed away rural Iowa, and blazing heat shriveled  Arizona’s cotton.</a:t>
            </a:r>
          </a:p>
          <a:p>
            <a:pPr lvl="1" eaLnBrk="1" hangingPunct="1">
              <a:lnSpc>
                <a:spcPct val="90000"/>
              </a:lnSpc>
              <a:buFont typeface="Wingdings" pitchFamily="2" charset="2"/>
              <a:buNone/>
            </a:pPr>
            <a:endParaRPr lang="en-US" sz="2400" b="1" smtClean="0"/>
          </a:p>
        </p:txBody>
      </p:sp>
      <p:sp>
        <p:nvSpPr>
          <p:cNvPr id="77826"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
        <p:nvSpPr>
          <p:cNvPr id="77828" name="Text Box 4"/>
          <p:cNvSpPr txBox="1">
            <a:spLocks noChangeArrowheads="1"/>
          </p:cNvSpPr>
          <p:nvPr/>
        </p:nvSpPr>
        <p:spPr bwMode="auto">
          <a:xfrm>
            <a:off x="304800" y="6469063"/>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i="1"/>
              <a:t>From: Strunk and White</a:t>
            </a:r>
          </a:p>
        </p:txBody>
      </p:sp>
    </p:spTree>
    <p:extLst>
      <p:ext uri="{BB962C8B-B14F-4D97-AF65-F5344CB8AC3E}">
        <p14:creationId xmlns:p14="http://schemas.microsoft.com/office/powerpoint/2010/main" val="5660948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3635">
                                            <p:txEl>
                                              <p:pRg st="0" end="0"/>
                                            </p:txEl>
                                          </p:spTgt>
                                        </p:tgtEl>
                                        <p:attrNameLst>
                                          <p:attrName>style.visibility</p:attrName>
                                        </p:attrNameLst>
                                      </p:cBhvr>
                                      <p:to>
                                        <p:strVal val="visible"/>
                                      </p:to>
                                    </p:set>
                                    <p:anim calcmode="lin" valueType="num">
                                      <p:cBhvr additive="base">
                                        <p:cTn id="7" dur="500" fill="hold"/>
                                        <p:tgtEl>
                                          <p:spTgt spid="453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3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3635">
                                            <p:txEl>
                                              <p:pRg st="1" end="1"/>
                                            </p:txEl>
                                          </p:spTgt>
                                        </p:tgtEl>
                                        <p:attrNameLst>
                                          <p:attrName>style.visibility</p:attrName>
                                        </p:attrNameLst>
                                      </p:cBhvr>
                                      <p:to>
                                        <p:strVal val="visible"/>
                                      </p:to>
                                    </p:set>
                                    <p:anim calcmode="lin" valueType="num">
                                      <p:cBhvr additive="base">
                                        <p:cTn id="13" dur="500" fill="hold"/>
                                        <p:tgtEl>
                                          <p:spTgt spid="453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3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3635">
                                            <p:txEl>
                                              <p:pRg st="3" end="3"/>
                                            </p:txEl>
                                          </p:spTgt>
                                        </p:tgtEl>
                                        <p:attrNameLst>
                                          <p:attrName>style.visibility</p:attrName>
                                        </p:attrNameLst>
                                      </p:cBhvr>
                                      <p:to>
                                        <p:strVal val="visible"/>
                                      </p:to>
                                    </p:set>
                                    <p:anim calcmode="lin" valueType="num">
                                      <p:cBhvr additive="base">
                                        <p:cTn id="19" dur="500" fill="hold"/>
                                        <p:tgtEl>
                                          <p:spTgt spid="4536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3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3635">
                                            <p:txEl>
                                              <p:pRg st="5" end="5"/>
                                            </p:txEl>
                                          </p:spTgt>
                                        </p:tgtEl>
                                        <p:attrNameLst>
                                          <p:attrName>style.visibility</p:attrName>
                                        </p:attrNameLst>
                                      </p:cBhvr>
                                      <p:to>
                                        <p:strVal val="visible"/>
                                      </p:to>
                                    </p:set>
                                    <p:anim calcmode="lin" valueType="num">
                                      <p:cBhvr additive="base">
                                        <p:cTn id="25" dur="500" fill="hold"/>
                                        <p:tgtEl>
                                          <p:spTgt spid="45363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3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3635">
                                            <p:txEl>
                                              <p:pRg st="6" end="6"/>
                                            </p:txEl>
                                          </p:spTgt>
                                        </p:tgtEl>
                                        <p:attrNameLst>
                                          <p:attrName>style.visibility</p:attrName>
                                        </p:attrNameLst>
                                      </p:cBhvr>
                                      <p:to>
                                        <p:strVal val="visible"/>
                                      </p:to>
                                    </p:set>
                                    <p:anim calcmode="lin" valueType="num">
                                      <p:cBhvr additive="base">
                                        <p:cTn id="31" dur="500" fill="hold"/>
                                        <p:tgtEl>
                                          <p:spTgt spid="45363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3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5" grpId="0" build="p" bldLvl="3"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lvl="1" eaLnBrk="1" hangingPunct="1">
              <a:lnSpc>
                <a:spcPct val="90000"/>
              </a:lnSpc>
              <a:buFont typeface="Wingdings" pitchFamily="2" charset="2"/>
              <a:buNone/>
            </a:pPr>
            <a:r>
              <a:rPr lang="en-US" smtClean="0"/>
              <a:t>Make a choice and abide by it!</a:t>
            </a:r>
          </a:p>
        </p:txBody>
      </p:sp>
      <p:sp>
        <p:nvSpPr>
          <p:cNvPr id="78850"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Tree>
    <p:extLst>
      <p:ext uri="{BB962C8B-B14F-4D97-AF65-F5344CB8AC3E}">
        <p14:creationId xmlns:p14="http://schemas.microsoft.com/office/powerpoint/2010/main" val="39015527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7731" name="Rectangle 3"/>
          <p:cNvSpPr>
            <a:spLocks noGrp="1" noChangeArrowheads="1"/>
          </p:cNvSpPr>
          <p:nvPr>
            <p:ph idx="1"/>
          </p:nvPr>
        </p:nvSpPr>
        <p:spPr/>
        <p:txBody>
          <a:bodyPr/>
          <a:lstStyle/>
          <a:p>
            <a:pPr lvl="1" eaLnBrk="1" hangingPunct="1">
              <a:buFont typeface="Wingdings" pitchFamily="2" charset="2"/>
              <a:buNone/>
            </a:pPr>
            <a:r>
              <a:rPr lang="en-US" smtClean="0"/>
              <a:t>Pairs of ideas—two ideas joined by  “and”, “or”, or “but”—should be written in parallel form.</a:t>
            </a:r>
          </a:p>
          <a:p>
            <a:pPr lvl="1" eaLnBrk="1" hangingPunct="1">
              <a:buFont typeface="Wingdings" pitchFamily="2" charset="2"/>
              <a:buNone/>
            </a:pPr>
            <a:endParaRPr lang="en-US" smtClean="0"/>
          </a:p>
          <a:p>
            <a:pPr lvl="1" eaLnBrk="1" hangingPunct="1">
              <a:buFont typeface="Wingdings" pitchFamily="2" charset="2"/>
              <a:buNone/>
            </a:pPr>
            <a:r>
              <a:rPr lang="en-US" u="sng" smtClean="0"/>
              <a:t>Cardiac input decreased </a:t>
            </a:r>
            <a:r>
              <a:rPr lang="en-US" smtClean="0"/>
              <a:t>by 40% but </a:t>
            </a:r>
          </a:p>
          <a:p>
            <a:pPr lvl="1" eaLnBrk="1" hangingPunct="1">
              <a:buFont typeface="Wingdings" pitchFamily="2" charset="2"/>
              <a:buNone/>
            </a:pPr>
            <a:r>
              <a:rPr lang="en-US" u="sng" smtClean="0"/>
              <a:t>blood pressure decreased</a:t>
            </a:r>
            <a:r>
              <a:rPr lang="en-US" smtClean="0"/>
              <a:t> by only 10%.</a:t>
            </a:r>
          </a:p>
          <a:p>
            <a:pPr lvl="1" eaLnBrk="1" hangingPunct="1">
              <a:buFont typeface="Wingdings" pitchFamily="2" charset="2"/>
              <a:buNone/>
            </a:pPr>
            <a:endParaRPr lang="en-US" smtClean="0"/>
          </a:p>
          <a:p>
            <a:pPr lvl="1" eaLnBrk="1" hangingPunct="1">
              <a:buFont typeface="Wingdings" pitchFamily="2" charset="2"/>
              <a:buNone/>
            </a:pPr>
            <a:r>
              <a:rPr lang="en-US" u="sng" smtClean="0"/>
              <a:t>SVX</a:t>
            </a:r>
            <a:r>
              <a:rPr lang="en-US" smtClean="0"/>
              <a:t> but</a:t>
            </a:r>
            <a:r>
              <a:rPr lang="en-US" u="sng" smtClean="0"/>
              <a:t> SVX</a:t>
            </a:r>
          </a:p>
        </p:txBody>
      </p:sp>
      <p:sp>
        <p:nvSpPr>
          <p:cNvPr id="79874"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Tree>
    <p:extLst>
      <p:ext uri="{BB962C8B-B14F-4D97-AF65-F5344CB8AC3E}">
        <p14:creationId xmlns:p14="http://schemas.microsoft.com/office/powerpoint/2010/main" val="31928417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7731">
                                            <p:txEl>
                                              <p:pRg st="2" end="2"/>
                                            </p:txEl>
                                          </p:spTgt>
                                        </p:tgtEl>
                                        <p:attrNameLst>
                                          <p:attrName>style.visibility</p:attrName>
                                        </p:attrNameLst>
                                      </p:cBhvr>
                                      <p:to>
                                        <p:strVal val="visible"/>
                                      </p:to>
                                    </p:set>
                                    <p:anim calcmode="lin" valueType="num">
                                      <p:cBhvr additive="base">
                                        <p:cTn id="13" dur="500" fill="hold"/>
                                        <p:tgtEl>
                                          <p:spTgt spid="45773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7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7731">
                                            <p:txEl>
                                              <p:pRg st="3" end="3"/>
                                            </p:txEl>
                                          </p:spTgt>
                                        </p:tgtEl>
                                        <p:attrNameLst>
                                          <p:attrName>style.visibility</p:attrName>
                                        </p:attrNameLst>
                                      </p:cBhvr>
                                      <p:to>
                                        <p:strVal val="visible"/>
                                      </p:to>
                                    </p:set>
                                    <p:anim calcmode="lin" valueType="num">
                                      <p:cBhvr additive="base">
                                        <p:cTn id="19" dur="500" fill="hold"/>
                                        <p:tgtEl>
                                          <p:spTgt spid="45773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77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7731">
                                            <p:txEl>
                                              <p:pRg st="5" end="5"/>
                                            </p:txEl>
                                          </p:spTgt>
                                        </p:tgtEl>
                                        <p:attrNameLst>
                                          <p:attrName>style.visibility</p:attrName>
                                        </p:attrNameLst>
                                      </p:cBhvr>
                                      <p:to>
                                        <p:strVal val="visible"/>
                                      </p:to>
                                    </p:set>
                                    <p:anim calcmode="lin" valueType="num">
                                      <p:cBhvr additive="base">
                                        <p:cTn id="25" dur="500" fill="hold"/>
                                        <p:tgtEl>
                                          <p:spTgt spid="45773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77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3283" name="Rectangle 3"/>
          <p:cNvSpPr>
            <a:spLocks noGrp="1" noChangeArrowheads="1"/>
          </p:cNvSpPr>
          <p:nvPr>
            <p:ph idx="1"/>
          </p:nvPr>
        </p:nvSpPr>
        <p:spPr>
          <a:xfrm>
            <a:off x="381000" y="2057400"/>
            <a:ext cx="8208963" cy="4114800"/>
          </a:xfrm>
        </p:spPr>
        <p:txBody>
          <a:bodyPr>
            <a:normAutofit fontScale="92500" lnSpcReduction="10000"/>
          </a:bodyPr>
          <a:lstStyle/>
          <a:p>
            <a:pPr eaLnBrk="1" hangingPunct="1">
              <a:lnSpc>
                <a:spcPct val="90000"/>
              </a:lnSpc>
              <a:buFontTx/>
              <a:buChar char="•"/>
            </a:pPr>
            <a:endParaRPr lang="en-US" sz="2800" b="1" u="sng" smtClean="0"/>
          </a:p>
          <a:p>
            <a:pPr eaLnBrk="1" hangingPunct="1">
              <a:lnSpc>
                <a:spcPct val="90000"/>
              </a:lnSpc>
              <a:buFontTx/>
              <a:buNone/>
            </a:pPr>
            <a:r>
              <a:rPr lang="en-US" sz="2800" b="1" smtClean="0"/>
              <a:t>“</a:t>
            </a:r>
            <a:r>
              <a:rPr lang="en-US" sz="2800" smtClean="0">
                <a:cs typeface="Times New Roman" pitchFamily="18" charset="0"/>
              </a:rPr>
              <a:t>The expected prevalence of mental retardation, based on the assumption of a normal distribution of intelligence in the population, is stated to be theoretically about 2.5%.</a:t>
            </a:r>
          </a:p>
          <a:p>
            <a:pPr eaLnBrk="1" hangingPunct="1">
              <a:lnSpc>
                <a:spcPct val="90000"/>
              </a:lnSpc>
              <a:buFontTx/>
              <a:buNone/>
            </a:pPr>
            <a:r>
              <a:rPr lang="en-US" sz="2800" smtClean="0">
                <a:cs typeface="Times New Roman" pitchFamily="18" charset="0"/>
                <a:sym typeface="Wingdings" pitchFamily="2" charset="2"/>
              </a:rPr>
              <a:t></a:t>
            </a:r>
            <a:endParaRPr lang="en-US" sz="2800" smtClean="0">
              <a:cs typeface="Times New Roman" pitchFamily="18" charset="0"/>
            </a:endParaRPr>
          </a:p>
          <a:p>
            <a:pPr eaLnBrk="1" hangingPunct="1">
              <a:lnSpc>
                <a:spcPct val="90000"/>
              </a:lnSpc>
              <a:buFont typeface="Wingdings" pitchFamily="2" charset="2"/>
              <a:buNone/>
            </a:pPr>
            <a:r>
              <a:rPr lang="en-US" sz="2800" smtClean="0">
                <a:cs typeface="Times New Roman" pitchFamily="18" charset="0"/>
              </a:rPr>
              <a:t>“The expected prevalence of mental retardation, if intelligence is normally distributed, is 2.5%.” </a:t>
            </a:r>
          </a:p>
          <a:p>
            <a:pPr eaLnBrk="1" hangingPunct="1">
              <a:lnSpc>
                <a:spcPct val="90000"/>
              </a:lnSpc>
              <a:buFont typeface="Wingdings" pitchFamily="2" charset="2"/>
              <a:buNone/>
            </a:pPr>
            <a:endParaRPr lang="en-US" sz="2800" b="1" smtClean="0"/>
          </a:p>
          <a:p>
            <a:pPr eaLnBrk="1" hangingPunct="1">
              <a:lnSpc>
                <a:spcPct val="90000"/>
              </a:lnSpc>
              <a:buFontTx/>
              <a:buNone/>
            </a:pPr>
            <a:r>
              <a:rPr lang="en-US" sz="2800" b="1" smtClean="0"/>
              <a:t/>
            </a:r>
            <a:br>
              <a:rPr lang="en-US" sz="2800" b="1" smtClean="0"/>
            </a:br>
            <a:endParaRPr lang="en-US" sz="2800" b="1" smtClean="0"/>
          </a:p>
          <a:p>
            <a:pPr eaLnBrk="1" hangingPunct="1">
              <a:lnSpc>
                <a:spcPct val="90000"/>
              </a:lnSpc>
              <a:buFontTx/>
              <a:buChar char="•"/>
            </a:pPr>
            <a:endParaRPr lang="en-US" sz="2800" b="1" smtClean="0"/>
          </a:p>
          <a:p>
            <a:pPr eaLnBrk="1" hangingPunct="1">
              <a:lnSpc>
                <a:spcPct val="90000"/>
              </a:lnSpc>
              <a:buFontTx/>
              <a:buChar char="•"/>
            </a:pPr>
            <a:endParaRPr lang="en-US" sz="2800" smtClean="0"/>
          </a:p>
          <a:p>
            <a:pPr eaLnBrk="1" hangingPunct="1">
              <a:lnSpc>
                <a:spcPct val="90000"/>
              </a:lnSpc>
              <a:buFont typeface="Wingdings" pitchFamily="2" charset="2"/>
              <a:buNone/>
            </a:pPr>
            <a:endParaRPr lang="en-US" sz="2800" smtClean="0"/>
          </a:p>
        </p:txBody>
      </p:sp>
      <p:sp>
        <p:nvSpPr>
          <p:cNvPr id="25602" name="Rectangle 2"/>
          <p:cNvSpPr>
            <a:spLocks noGrp="1" noChangeArrowheads="1"/>
          </p:cNvSpPr>
          <p:nvPr>
            <p:ph type="title"/>
          </p:nvPr>
        </p:nvSpPr>
        <p:spPr/>
        <p:txBody>
          <a:bodyPr/>
          <a:lstStyle/>
          <a:p>
            <a:pPr eaLnBrk="1" hangingPunct="1"/>
            <a:r>
              <a:rPr lang="en-US" smtClean="0"/>
              <a:t>Principles of Effective Writing</a:t>
            </a:r>
          </a:p>
        </p:txBody>
      </p:sp>
      <p:sp>
        <p:nvSpPr>
          <p:cNvPr id="25604" name="Text Box 4"/>
          <p:cNvSpPr txBox="1">
            <a:spLocks noChangeArrowheads="1"/>
          </p:cNvSpPr>
          <p:nvPr/>
        </p:nvSpPr>
        <p:spPr bwMode="auto">
          <a:xfrm>
            <a:off x="381000" y="1752600"/>
            <a:ext cx="2514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rgbClr val="CCFF33"/>
              </a:buClr>
              <a:buSzPct val="70000"/>
            </a:pPr>
            <a:r>
              <a:rPr lang="en-US" u="sng"/>
              <a:t>Examples:</a:t>
            </a:r>
          </a:p>
          <a:p>
            <a:pPr eaLnBrk="1" hangingPunct="1">
              <a:spcBef>
                <a:spcPct val="50000"/>
              </a:spcBef>
            </a:pPr>
            <a:endParaRPr lang="en-US"/>
          </a:p>
        </p:txBody>
      </p:sp>
    </p:spTree>
    <p:extLst>
      <p:ext uri="{BB962C8B-B14F-4D97-AF65-F5344CB8AC3E}">
        <p14:creationId xmlns:p14="http://schemas.microsoft.com/office/powerpoint/2010/main" val="307799753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3283">
                                            <p:txEl>
                                              <p:pRg st="1" end="1"/>
                                            </p:txEl>
                                          </p:spTgt>
                                        </p:tgtEl>
                                        <p:attrNameLst>
                                          <p:attrName>style.visibility</p:attrName>
                                        </p:attrNameLst>
                                      </p:cBhvr>
                                      <p:to>
                                        <p:strVal val="visible"/>
                                      </p:to>
                                    </p:set>
                                    <p:anim calcmode="lin" valueType="num">
                                      <p:cBhvr additive="base">
                                        <p:cTn id="7" dur="500" fill="hold"/>
                                        <p:tgtEl>
                                          <p:spTgt spid="3532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3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3283">
                                            <p:txEl>
                                              <p:pRg st="2" end="2"/>
                                            </p:txEl>
                                          </p:spTgt>
                                        </p:tgtEl>
                                        <p:attrNameLst>
                                          <p:attrName>style.visibility</p:attrName>
                                        </p:attrNameLst>
                                      </p:cBhvr>
                                      <p:to>
                                        <p:strVal val="visible"/>
                                      </p:to>
                                    </p:set>
                                    <p:anim calcmode="lin" valueType="num">
                                      <p:cBhvr additive="base">
                                        <p:cTn id="13" dur="500" fill="hold"/>
                                        <p:tgtEl>
                                          <p:spTgt spid="3532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32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3283">
                                            <p:txEl>
                                              <p:pRg st="3" end="3"/>
                                            </p:txEl>
                                          </p:spTgt>
                                        </p:tgtEl>
                                        <p:attrNameLst>
                                          <p:attrName>style.visibility</p:attrName>
                                        </p:attrNameLst>
                                      </p:cBhvr>
                                      <p:to>
                                        <p:strVal val="visible"/>
                                      </p:to>
                                    </p:set>
                                    <p:anim calcmode="lin" valueType="num">
                                      <p:cBhvr additive="base">
                                        <p:cTn id="19" dur="500" fill="hold"/>
                                        <p:tgtEl>
                                          <p:spTgt spid="3532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32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3283">
                                            <p:txEl>
                                              <p:pRg st="5" end="5"/>
                                            </p:txEl>
                                          </p:spTgt>
                                        </p:tgtEl>
                                        <p:attrNameLst>
                                          <p:attrName>style.visibility</p:attrName>
                                        </p:attrNameLst>
                                      </p:cBhvr>
                                      <p:to>
                                        <p:strVal val="visible"/>
                                      </p:to>
                                    </p:set>
                                    <p:anim calcmode="lin" valueType="num">
                                      <p:cBhvr additive="base">
                                        <p:cTn id="25" dur="500" fill="hold"/>
                                        <p:tgtEl>
                                          <p:spTgt spid="35328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32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3" grpId="0" build="p" bldLvl="3"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9" name="Rectangle 3"/>
          <p:cNvSpPr>
            <a:spLocks noGrp="1" noChangeArrowheads="1"/>
          </p:cNvSpPr>
          <p:nvPr>
            <p:ph idx="1"/>
          </p:nvPr>
        </p:nvSpPr>
        <p:spPr/>
        <p:txBody>
          <a:bodyPr/>
          <a:lstStyle/>
          <a:p>
            <a:pPr lvl="1" eaLnBrk="1" hangingPunct="1">
              <a:buFont typeface="Wingdings" pitchFamily="2" charset="2"/>
              <a:buNone/>
            </a:pPr>
            <a:r>
              <a:rPr lang="en-US" smtClean="0"/>
              <a:t>Pairs of ideas—two ideas joined by  “and” “or” or “but”—should be written in parallel form.</a:t>
            </a:r>
          </a:p>
          <a:p>
            <a:pPr lvl="1" eaLnBrk="1" hangingPunct="1">
              <a:buFont typeface="Wingdings" pitchFamily="2" charset="2"/>
              <a:buNone/>
            </a:pPr>
            <a:endParaRPr lang="en-US" smtClean="0"/>
          </a:p>
          <a:p>
            <a:pPr lvl="1" eaLnBrk="1" hangingPunct="1">
              <a:buFont typeface="Wingdings" pitchFamily="2" charset="2"/>
              <a:buNone/>
            </a:pPr>
            <a:r>
              <a:rPr lang="en-US" smtClean="0"/>
              <a:t>We hoped </a:t>
            </a:r>
            <a:r>
              <a:rPr lang="en-US" u="sng" smtClean="0"/>
              <a:t>to increase the response</a:t>
            </a:r>
            <a:r>
              <a:rPr lang="en-US" smtClean="0"/>
              <a:t> and </a:t>
            </a:r>
          </a:p>
          <a:p>
            <a:pPr lvl="1" eaLnBrk="1" hangingPunct="1">
              <a:buFont typeface="Wingdings" pitchFamily="2" charset="2"/>
              <a:buNone/>
            </a:pPr>
            <a:r>
              <a:rPr lang="en-US" u="sng" smtClean="0"/>
              <a:t>to improve survival</a:t>
            </a:r>
            <a:r>
              <a:rPr lang="en-US" smtClean="0"/>
              <a:t>.  </a:t>
            </a:r>
          </a:p>
          <a:p>
            <a:pPr lvl="1" eaLnBrk="1" hangingPunct="1">
              <a:buFont typeface="Wingdings" pitchFamily="2" charset="2"/>
              <a:buNone/>
            </a:pPr>
            <a:endParaRPr lang="en-US" smtClean="0"/>
          </a:p>
          <a:p>
            <a:pPr lvl="1" eaLnBrk="1" hangingPunct="1">
              <a:buFont typeface="Wingdings" pitchFamily="2" charset="2"/>
              <a:buNone/>
            </a:pPr>
            <a:r>
              <a:rPr lang="en-US" u="sng" smtClean="0"/>
              <a:t>Infinitive phrase</a:t>
            </a:r>
            <a:r>
              <a:rPr lang="en-US" smtClean="0"/>
              <a:t> and </a:t>
            </a:r>
            <a:r>
              <a:rPr lang="en-US" u="sng" smtClean="0"/>
              <a:t>infinitive phrase</a:t>
            </a:r>
            <a:r>
              <a:rPr lang="en-US" smtClean="0"/>
              <a:t>.</a:t>
            </a:r>
          </a:p>
        </p:txBody>
      </p:sp>
      <p:sp>
        <p:nvSpPr>
          <p:cNvPr id="80898"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Tree>
    <p:extLst>
      <p:ext uri="{BB962C8B-B14F-4D97-AF65-F5344CB8AC3E}">
        <p14:creationId xmlns:p14="http://schemas.microsoft.com/office/powerpoint/2010/main" val="27666727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anim calcmode="lin" valueType="num">
                                      <p:cBhvr additive="base">
                                        <p:cTn id="7" dur="500" fill="hold"/>
                                        <p:tgtEl>
                                          <p:spTgt spid="459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9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9779">
                                            <p:txEl>
                                              <p:pRg st="2" end="2"/>
                                            </p:txEl>
                                          </p:spTgt>
                                        </p:tgtEl>
                                        <p:attrNameLst>
                                          <p:attrName>style.visibility</p:attrName>
                                        </p:attrNameLst>
                                      </p:cBhvr>
                                      <p:to>
                                        <p:strVal val="visible"/>
                                      </p:to>
                                    </p:set>
                                    <p:anim calcmode="lin" valueType="num">
                                      <p:cBhvr additive="base">
                                        <p:cTn id="13" dur="500" fill="hold"/>
                                        <p:tgtEl>
                                          <p:spTgt spid="4597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9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9779">
                                            <p:txEl>
                                              <p:pRg st="3" end="3"/>
                                            </p:txEl>
                                          </p:spTgt>
                                        </p:tgtEl>
                                        <p:attrNameLst>
                                          <p:attrName>style.visibility</p:attrName>
                                        </p:attrNameLst>
                                      </p:cBhvr>
                                      <p:to>
                                        <p:strVal val="visible"/>
                                      </p:to>
                                    </p:set>
                                    <p:anim calcmode="lin" valueType="num">
                                      <p:cBhvr additive="base">
                                        <p:cTn id="19" dur="500" fill="hold"/>
                                        <p:tgtEl>
                                          <p:spTgt spid="4597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9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9779">
                                            <p:txEl>
                                              <p:pRg st="5" end="5"/>
                                            </p:txEl>
                                          </p:spTgt>
                                        </p:tgtEl>
                                        <p:attrNameLst>
                                          <p:attrName>style.visibility</p:attrName>
                                        </p:attrNameLst>
                                      </p:cBhvr>
                                      <p:to>
                                        <p:strVal val="visible"/>
                                      </p:to>
                                    </p:set>
                                    <p:anim calcmode="lin" valueType="num">
                                      <p:cBhvr additive="base">
                                        <p:cTn id="25" dur="500" fill="hold"/>
                                        <p:tgtEl>
                                          <p:spTgt spid="45977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97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bldLvl="3"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7" name="Rectangle 3"/>
          <p:cNvSpPr>
            <a:spLocks noGrp="1" noChangeArrowheads="1"/>
          </p:cNvSpPr>
          <p:nvPr>
            <p:ph idx="1"/>
          </p:nvPr>
        </p:nvSpPr>
        <p:spPr/>
        <p:txBody>
          <a:bodyPr/>
          <a:lstStyle/>
          <a:p>
            <a:pPr lvl="1" eaLnBrk="1" hangingPunct="1">
              <a:buFont typeface="Wingdings" pitchFamily="2" charset="2"/>
              <a:buNone/>
            </a:pPr>
            <a:r>
              <a:rPr lang="en-US" smtClean="0"/>
              <a:t>Lists of ideas (and number lists of ideas) should be written in parallel form.</a:t>
            </a:r>
          </a:p>
          <a:p>
            <a:pPr lvl="1" eaLnBrk="1" hangingPunct="1">
              <a:buFont typeface="Wingdings" pitchFamily="2" charset="2"/>
              <a:buNone/>
            </a:pPr>
            <a:endParaRPr lang="en-US" smtClean="0"/>
          </a:p>
        </p:txBody>
      </p:sp>
      <p:sp>
        <p:nvSpPr>
          <p:cNvPr id="81922" name="Rectangle 2"/>
          <p:cNvSpPr>
            <a:spLocks noGrp="1" noChangeArrowheads="1"/>
          </p:cNvSpPr>
          <p:nvPr>
            <p:ph type="title"/>
          </p:nvPr>
        </p:nvSpPr>
        <p:spPr>
          <a:xfrm>
            <a:off x="506413" y="501650"/>
            <a:ext cx="8637587" cy="1311275"/>
          </a:xfrm>
        </p:spPr>
        <p:txBody>
          <a:bodyPr/>
          <a:lstStyle/>
          <a:p>
            <a:pPr eaLnBrk="1" hangingPunct="1"/>
            <a:r>
              <a:rPr lang="en-US" smtClean="0"/>
              <a:t>Principles of Effective Writing</a:t>
            </a:r>
            <a:br>
              <a:rPr lang="en-US" smtClean="0"/>
            </a:br>
            <a:endParaRPr lang="en-US" sz="3600" smtClean="0"/>
          </a:p>
        </p:txBody>
      </p:sp>
    </p:spTree>
    <p:extLst>
      <p:ext uri="{BB962C8B-B14F-4D97-AF65-F5344CB8AC3E}">
        <p14:creationId xmlns:p14="http://schemas.microsoft.com/office/powerpoint/2010/main" val="19482108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1827">
                                            <p:txEl>
                                              <p:pRg st="0" end="0"/>
                                            </p:txEl>
                                          </p:spTgt>
                                        </p:tgtEl>
                                        <p:attrNameLst>
                                          <p:attrName>style.visibility</p:attrName>
                                        </p:attrNameLst>
                                      </p:cBhvr>
                                      <p:to>
                                        <p:strVal val="visible"/>
                                      </p:to>
                                    </p:set>
                                    <p:anim calcmode="lin" valueType="num">
                                      <p:cBhvr additive="base">
                                        <p:cTn id="7" dur="500" fill="hold"/>
                                        <p:tgtEl>
                                          <p:spTgt spid="461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18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7" grpId="0" build="p" bldLvl="3"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3875" name="Rectangle 3"/>
          <p:cNvSpPr>
            <a:spLocks noGrp="1" noChangeArrowheads="1"/>
          </p:cNvSpPr>
          <p:nvPr>
            <p:ph idx="1"/>
          </p:nvPr>
        </p:nvSpPr>
        <p:spPr>
          <a:xfrm>
            <a:off x="304800" y="1828800"/>
            <a:ext cx="8208963" cy="4114800"/>
          </a:xfrm>
        </p:spPr>
        <p:txBody>
          <a:bodyPr>
            <a:normAutofit fontScale="92500"/>
          </a:bodyPr>
          <a:lstStyle/>
          <a:p>
            <a:pPr lvl="1" eaLnBrk="1" hangingPunct="1">
              <a:lnSpc>
                <a:spcPct val="90000"/>
              </a:lnSpc>
              <a:buFont typeface="Wingdings" pitchFamily="2" charset="2"/>
              <a:buNone/>
            </a:pPr>
            <a:r>
              <a:rPr lang="en-US" sz="2400" dirty="0" smtClean="0"/>
              <a:t>Not Parallel:</a:t>
            </a:r>
          </a:p>
          <a:p>
            <a:pPr lvl="1" eaLnBrk="1" hangingPunct="1">
              <a:lnSpc>
                <a:spcPct val="90000"/>
              </a:lnSpc>
              <a:buFont typeface="Wingdings" pitchFamily="2" charset="2"/>
              <a:buNone/>
            </a:pPr>
            <a:r>
              <a:rPr lang="en-US" sz="2400" dirty="0" smtClean="0"/>
              <a:t>	If you want to be a good doctor, you must </a:t>
            </a:r>
            <a:r>
              <a:rPr lang="en-US" sz="2400" u="sng" dirty="0" smtClean="0"/>
              <a:t>study hard</a:t>
            </a:r>
            <a:r>
              <a:rPr lang="en-US" sz="2400" dirty="0" smtClean="0"/>
              <a:t>, </a:t>
            </a:r>
            <a:r>
              <a:rPr lang="en-US" sz="2400" u="sng" dirty="0" smtClean="0"/>
              <a:t>critically think about</a:t>
            </a:r>
            <a:r>
              <a:rPr lang="en-US" sz="2400" dirty="0" smtClean="0"/>
              <a:t> the medical literature, and </a:t>
            </a:r>
            <a:r>
              <a:rPr lang="en-US" sz="2400" u="sng" dirty="0" smtClean="0"/>
              <a:t>you should be a good listener</a:t>
            </a:r>
            <a:r>
              <a:rPr lang="en-US" sz="2400" dirty="0" smtClean="0"/>
              <a:t>. </a:t>
            </a:r>
          </a:p>
          <a:p>
            <a:pPr lvl="1" eaLnBrk="1" hangingPunct="1">
              <a:lnSpc>
                <a:spcPct val="90000"/>
              </a:lnSpc>
              <a:buFont typeface="Wingdings" pitchFamily="2" charset="2"/>
              <a:buNone/>
            </a:pPr>
            <a:r>
              <a:rPr lang="en-US" sz="2400" dirty="0" smtClean="0"/>
              <a:t>Parallel:</a:t>
            </a:r>
          </a:p>
          <a:p>
            <a:pPr lvl="1" eaLnBrk="1" hangingPunct="1">
              <a:lnSpc>
                <a:spcPct val="90000"/>
              </a:lnSpc>
              <a:buFont typeface="Wingdings" pitchFamily="2" charset="2"/>
              <a:buNone/>
            </a:pPr>
            <a:r>
              <a:rPr lang="en-US" sz="2400" dirty="0" smtClean="0"/>
              <a:t>	If you want to be a good doctor you must </a:t>
            </a:r>
            <a:r>
              <a:rPr lang="en-US" sz="2400" u="sng" dirty="0" smtClean="0"/>
              <a:t>study hard</a:t>
            </a:r>
            <a:r>
              <a:rPr lang="en-US" sz="2400" dirty="0" smtClean="0"/>
              <a:t>, </a:t>
            </a:r>
            <a:r>
              <a:rPr lang="en-US" sz="2400" u="sng" dirty="0" smtClean="0"/>
              <a:t>listen well</a:t>
            </a:r>
            <a:r>
              <a:rPr lang="en-US" sz="2400" dirty="0" smtClean="0"/>
              <a:t>, and </a:t>
            </a:r>
            <a:r>
              <a:rPr lang="en-US" sz="2400" u="sng" dirty="0" smtClean="0"/>
              <a:t>think critically</a:t>
            </a:r>
            <a:r>
              <a:rPr lang="en-US" sz="2400" dirty="0" smtClean="0"/>
              <a:t> about the medical literature.  (imperative, imperative, imperative)</a:t>
            </a:r>
          </a:p>
          <a:p>
            <a:pPr lvl="1" eaLnBrk="1" hangingPunct="1">
              <a:lnSpc>
                <a:spcPct val="90000"/>
              </a:lnSpc>
              <a:buFont typeface="Wingdings" pitchFamily="2" charset="2"/>
              <a:buNone/>
            </a:pPr>
            <a:r>
              <a:rPr lang="en-US" sz="2400" dirty="0" smtClean="0"/>
              <a:t>Parallel:</a:t>
            </a:r>
          </a:p>
          <a:p>
            <a:pPr lvl="1" eaLnBrk="1" hangingPunct="1">
              <a:lnSpc>
                <a:spcPct val="90000"/>
              </a:lnSpc>
              <a:buFont typeface="Wingdings" pitchFamily="2" charset="2"/>
              <a:buNone/>
            </a:pPr>
            <a:r>
              <a:rPr lang="en-US" sz="2400" dirty="0" smtClean="0"/>
              <a:t>	If you want to be a good doctor, you must be </a:t>
            </a:r>
            <a:r>
              <a:rPr lang="en-US" sz="2400" u="sng" dirty="0" smtClean="0"/>
              <a:t>a good student</a:t>
            </a:r>
            <a:r>
              <a:rPr lang="en-US" sz="2400" dirty="0" smtClean="0"/>
              <a:t>, </a:t>
            </a:r>
            <a:r>
              <a:rPr lang="en-US" sz="2400" u="sng" dirty="0" smtClean="0"/>
              <a:t>a good listener</a:t>
            </a:r>
            <a:r>
              <a:rPr lang="en-US" sz="2400" dirty="0" smtClean="0"/>
              <a:t>, and </a:t>
            </a:r>
            <a:r>
              <a:rPr lang="en-US" sz="2400" u="sng" dirty="0" smtClean="0"/>
              <a:t>a critical thinker</a:t>
            </a:r>
            <a:r>
              <a:rPr lang="en-US" sz="2400" dirty="0" smtClean="0"/>
              <a:t> about  the medical literature. (noun, noun, noun)</a:t>
            </a:r>
          </a:p>
        </p:txBody>
      </p:sp>
      <p:sp>
        <p:nvSpPr>
          <p:cNvPr id="82946" name="Rectangle 2"/>
          <p:cNvSpPr>
            <a:spLocks noGrp="1" noChangeArrowheads="1"/>
          </p:cNvSpPr>
          <p:nvPr>
            <p:ph type="title"/>
          </p:nvPr>
        </p:nvSpPr>
        <p:spPr>
          <a:xfrm>
            <a:off x="506413" y="381000"/>
            <a:ext cx="8637587" cy="1431925"/>
          </a:xfrm>
        </p:spPr>
        <p:txBody>
          <a:bodyPr/>
          <a:lstStyle/>
          <a:p>
            <a:pPr eaLnBrk="1" hangingPunct="1"/>
            <a:r>
              <a:rPr lang="en-US" sz="4800" dirty="0" smtClean="0"/>
              <a:t>Principles of Effective Writing</a:t>
            </a:r>
            <a:br>
              <a:rPr lang="en-US" sz="4800" dirty="0" smtClean="0"/>
            </a:br>
            <a:r>
              <a:rPr lang="en-US" sz="4800" dirty="0" smtClean="0"/>
              <a:t>Parallelism</a:t>
            </a:r>
            <a:endParaRPr lang="en-US" sz="3200" dirty="0" smtClean="0"/>
          </a:p>
        </p:txBody>
      </p:sp>
    </p:spTree>
    <p:extLst>
      <p:ext uri="{BB962C8B-B14F-4D97-AF65-F5344CB8AC3E}">
        <p14:creationId xmlns:p14="http://schemas.microsoft.com/office/powerpoint/2010/main" val="30362115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3875">
                                            <p:txEl>
                                              <p:pRg st="0" end="0"/>
                                            </p:txEl>
                                          </p:spTgt>
                                        </p:tgtEl>
                                        <p:attrNameLst>
                                          <p:attrName>style.visibility</p:attrName>
                                        </p:attrNameLst>
                                      </p:cBhvr>
                                      <p:to>
                                        <p:strVal val="visible"/>
                                      </p:to>
                                    </p:set>
                                    <p:anim calcmode="lin" valueType="num">
                                      <p:cBhvr additive="base">
                                        <p:cTn id="7" dur="500" fill="hold"/>
                                        <p:tgtEl>
                                          <p:spTgt spid="463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38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3875">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3875">
                                            <p:txEl>
                                              <p:pRg st="1" end="1"/>
                                            </p:txEl>
                                          </p:spTgt>
                                        </p:tgtEl>
                                        <p:attrNameLst>
                                          <p:attrName>style.visibility</p:attrName>
                                        </p:attrNameLst>
                                      </p:cBhvr>
                                      <p:to>
                                        <p:strVal val="visible"/>
                                      </p:to>
                                    </p:set>
                                    <p:anim calcmode="lin" valueType="num">
                                      <p:cBhvr additive="base">
                                        <p:cTn id="13" dur="500" fill="hold"/>
                                        <p:tgtEl>
                                          <p:spTgt spid="463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387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3875">
                                            <p:txEl>
                                              <p:pRg st="1" end="1"/>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3875">
                                            <p:txEl>
                                              <p:pRg st="2" end="2"/>
                                            </p:txEl>
                                          </p:spTgt>
                                        </p:tgtEl>
                                        <p:attrNameLst>
                                          <p:attrName>style.visibility</p:attrName>
                                        </p:attrNameLst>
                                      </p:cBhvr>
                                      <p:to>
                                        <p:strVal val="visible"/>
                                      </p:to>
                                    </p:set>
                                    <p:anim calcmode="lin" valueType="num">
                                      <p:cBhvr additive="base">
                                        <p:cTn id="19" dur="500" fill="hold"/>
                                        <p:tgtEl>
                                          <p:spTgt spid="4638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387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3875">
                                            <p:txEl>
                                              <p:pRg st="2" end="2"/>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3875">
                                            <p:txEl>
                                              <p:pRg st="3" end="3"/>
                                            </p:txEl>
                                          </p:spTgt>
                                        </p:tgtEl>
                                        <p:attrNameLst>
                                          <p:attrName>style.visibility</p:attrName>
                                        </p:attrNameLst>
                                      </p:cBhvr>
                                      <p:to>
                                        <p:strVal val="visible"/>
                                      </p:to>
                                    </p:set>
                                    <p:anim calcmode="lin" valueType="num">
                                      <p:cBhvr additive="base">
                                        <p:cTn id="25" dur="500" fill="hold"/>
                                        <p:tgtEl>
                                          <p:spTgt spid="4638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38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3875">
                                            <p:txEl>
                                              <p:pRg st="3" end="3"/>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3875">
                                            <p:txEl>
                                              <p:pRg st="4" end="4"/>
                                            </p:txEl>
                                          </p:spTgt>
                                        </p:tgtEl>
                                        <p:attrNameLst>
                                          <p:attrName>style.visibility</p:attrName>
                                        </p:attrNameLst>
                                      </p:cBhvr>
                                      <p:to>
                                        <p:strVal val="visible"/>
                                      </p:to>
                                    </p:set>
                                    <p:anim calcmode="lin" valueType="num">
                                      <p:cBhvr additive="base">
                                        <p:cTn id="31" dur="500" fill="hold"/>
                                        <p:tgtEl>
                                          <p:spTgt spid="4638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638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3875">
                                            <p:txEl>
                                              <p:pRg st="4" end="4"/>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63875">
                                            <p:txEl>
                                              <p:pRg st="5" end="5"/>
                                            </p:txEl>
                                          </p:spTgt>
                                        </p:tgtEl>
                                        <p:attrNameLst>
                                          <p:attrName>style.visibility</p:attrName>
                                        </p:attrNameLst>
                                      </p:cBhvr>
                                      <p:to>
                                        <p:strVal val="visible"/>
                                      </p:to>
                                    </p:set>
                                    <p:anim calcmode="lin" valueType="num">
                                      <p:cBhvr additive="base">
                                        <p:cTn id="37" dur="500" fill="hold"/>
                                        <p:tgtEl>
                                          <p:spTgt spid="4638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638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3875">
                                            <p:txEl>
                                              <p:pRg st="5" end="5"/>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bldLvl="3"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5923" name="Rectangle 3"/>
          <p:cNvSpPr>
            <a:spLocks noGrp="1" noChangeArrowheads="1"/>
          </p:cNvSpPr>
          <p:nvPr>
            <p:ph idx="1"/>
          </p:nvPr>
        </p:nvSpPr>
        <p:spPr>
          <a:xfrm>
            <a:off x="304800" y="1828800"/>
            <a:ext cx="8208963" cy="4114800"/>
          </a:xfrm>
        </p:spPr>
        <p:txBody>
          <a:bodyPr>
            <a:normAutofit lnSpcReduction="10000"/>
          </a:bodyPr>
          <a:lstStyle/>
          <a:p>
            <a:pPr lvl="1" eaLnBrk="1" hangingPunct="1">
              <a:lnSpc>
                <a:spcPct val="90000"/>
              </a:lnSpc>
              <a:buFont typeface="Wingdings" pitchFamily="2" charset="2"/>
              <a:buNone/>
            </a:pPr>
            <a:r>
              <a:rPr lang="en-US" sz="2400" smtClean="0"/>
              <a:t>Not Parallel:</a:t>
            </a:r>
          </a:p>
          <a:p>
            <a:pPr lvl="1" eaLnBrk="1" hangingPunct="1">
              <a:lnSpc>
                <a:spcPct val="90000"/>
              </a:lnSpc>
              <a:buFont typeface="Wingdings" pitchFamily="2" charset="2"/>
              <a:buNone/>
            </a:pPr>
            <a:r>
              <a:rPr lang="en-US" sz="2400" smtClean="0"/>
              <a:t>	</a:t>
            </a:r>
            <a:r>
              <a:rPr lang="en-US" sz="2400" smtClean="0">
                <a:cs typeface="Times New Roman" pitchFamily="18" charset="0"/>
              </a:rPr>
              <a:t>This research follows four distinct phases: (1) establishing measurement instruments (2) pattern measurement (3) developing interventions and (4) the dissemination of successful interventions to other settings and institutions.</a:t>
            </a:r>
            <a:r>
              <a:rPr lang="en-US" sz="2400" smtClean="0"/>
              <a:t> </a:t>
            </a:r>
          </a:p>
          <a:p>
            <a:pPr lvl="1" eaLnBrk="1" hangingPunct="1">
              <a:lnSpc>
                <a:spcPct val="90000"/>
              </a:lnSpc>
              <a:buFont typeface="Wingdings" pitchFamily="2" charset="2"/>
              <a:buNone/>
            </a:pPr>
            <a:r>
              <a:rPr lang="en-US" sz="2400" smtClean="0"/>
              <a:t>Parallel:</a:t>
            </a:r>
          </a:p>
          <a:p>
            <a:pPr lvl="1" eaLnBrk="1" hangingPunct="1">
              <a:lnSpc>
                <a:spcPct val="90000"/>
              </a:lnSpc>
              <a:buFont typeface="Wingdings" pitchFamily="2" charset="2"/>
              <a:buNone/>
            </a:pPr>
            <a:r>
              <a:rPr lang="en-US" sz="2400" smtClean="0">
                <a:cs typeface="Times New Roman" pitchFamily="18" charset="0"/>
              </a:rPr>
              <a:t>	This research follows four distinct phases: (1) </a:t>
            </a:r>
            <a:r>
              <a:rPr lang="en-US" sz="2400" u="sng" smtClean="0">
                <a:cs typeface="Times New Roman" pitchFamily="18" charset="0"/>
              </a:rPr>
              <a:t>establishing</a:t>
            </a:r>
            <a:r>
              <a:rPr lang="en-US" sz="2400" smtClean="0">
                <a:cs typeface="Times New Roman" pitchFamily="18" charset="0"/>
              </a:rPr>
              <a:t> measurement instruments (2) </a:t>
            </a:r>
            <a:r>
              <a:rPr lang="en-US" sz="2400" u="sng" smtClean="0">
                <a:cs typeface="Times New Roman" pitchFamily="18" charset="0"/>
              </a:rPr>
              <a:t>measuring</a:t>
            </a:r>
            <a:r>
              <a:rPr lang="en-US" sz="2400" smtClean="0">
                <a:cs typeface="Times New Roman" pitchFamily="18" charset="0"/>
              </a:rPr>
              <a:t> patterns (3) </a:t>
            </a:r>
            <a:r>
              <a:rPr lang="en-US" sz="2400" u="sng" smtClean="0">
                <a:cs typeface="Times New Roman" pitchFamily="18" charset="0"/>
              </a:rPr>
              <a:t>developing</a:t>
            </a:r>
            <a:r>
              <a:rPr lang="en-US" sz="2400" smtClean="0">
                <a:cs typeface="Times New Roman" pitchFamily="18" charset="0"/>
              </a:rPr>
              <a:t> interventions  and (4) </a:t>
            </a:r>
            <a:r>
              <a:rPr lang="en-US" sz="2400" u="sng" smtClean="0">
                <a:cs typeface="Times New Roman" pitchFamily="18" charset="0"/>
              </a:rPr>
              <a:t>disseminating</a:t>
            </a:r>
            <a:r>
              <a:rPr lang="en-US" sz="2400" smtClean="0">
                <a:cs typeface="Times New Roman" pitchFamily="18" charset="0"/>
              </a:rPr>
              <a:t> successful interventions to other settings and institutions.</a:t>
            </a:r>
            <a:r>
              <a:rPr lang="en-US" sz="2400" smtClean="0"/>
              <a:t> </a:t>
            </a:r>
          </a:p>
        </p:txBody>
      </p:sp>
      <p:sp>
        <p:nvSpPr>
          <p:cNvPr id="83970" name="Rectangle 2"/>
          <p:cNvSpPr>
            <a:spLocks noGrp="1" noChangeArrowheads="1"/>
          </p:cNvSpPr>
          <p:nvPr>
            <p:ph type="title"/>
          </p:nvPr>
        </p:nvSpPr>
        <p:spPr>
          <a:xfrm>
            <a:off x="506413" y="381000"/>
            <a:ext cx="8637587" cy="1431925"/>
          </a:xfrm>
        </p:spPr>
        <p:txBody>
          <a:bodyPr/>
          <a:lstStyle/>
          <a:p>
            <a:pPr eaLnBrk="1" hangingPunct="1"/>
            <a:r>
              <a:rPr lang="en-US" sz="4800" dirty="0" smtClean="0"/>
              <a:t>Principles of Effective Writing</a:t>
            </a:r>
            <a:br>
              <a:rPr lang="en-US" sz="4800" dirty="0" smtClean="0"/>
            </a:br>
            <a:r>
              <a:rPr lang="en-US" sz="4800" dirty="0" smtClean="0"/>
              <a:t>Parallelism</a:t>
            </a:r>
            <a:endParaRPr lang="en-US" sz="3200" dirty="0" smtClean="0"/>
          </a:p>
        </p:txBody>
      </p:sp>
    </p:spTree>
    <p:extLst>
      <p:ext uri="{BB962C8B-B14F-4D97-AF65-F5344CB8AC3E}">
        <p14:creationId xmlns:p14="http://schemas.microsoft.com/office/powerpoint/2010/main" val="9208081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 calcmode="lin" valueType="num">
                                      <p:cBhvr additive="base">
                                        <p:cTn id="7" dur="500" fill="hold"/>
                                        <p:tgtEl>
                                          <p:spTgt spid="465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59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5923">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5923">
                                            <p:txEl>
                                              <p:pRg st="1" end="1"/>
                                            </p:txEl>
                                          </p:spTgt>
                                        </p:tgtEl>
                                        <p:attrNameLst>
                                          <p:attrName>style.visibility</p:attrName>
                                        </p:attrNameLst>
                                      </p:cBhvr>
                                      <p:to>
                                        <p:strVal val="visible"/>
                                      </p:to>
                                    </p:set>
                                    <p:anim calcmode="lin" valueType="num">
                                      <p:cBhvr additive="base">
                                        <p:cTn id="13" dur="500" fill="hold"/>
                                        <p:tgtEl>
                                          <p:spTgt spid="465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59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5923">
                                            <p:txEl>
                                              <p:pRg st="1" end="1"/>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5923">
                                            <p:txEl>
                                              <p:pRg st="2" end="2"/>
                                            </p:txEl>
                                          </p:spTgt>
                                        </p:tgtEl>
                                        <p:attrNameLst>
                                          <p:attrName>style.visibility</p:attrName>
                                        </p:attrNameLst>
                                      </p:cBhvr>
                                      <p:to>
                                        <p:strVal val="visible"/>
                                      </p:to>
                                    </p:set>
                                    <p:anim calcmode="lin" valueType="num">
                                      <p:cBhvr additive="base">
                                        <p:cTn id="19" dur="500" fill="hold"/>
                                        <p:tgtEl>
                                          <p:spTgt spid="4659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59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5923">
                                            <p:txEl>
                                              <p:pRg st="2" end="2"/>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5923">
                                            <p:txEl>
                                              <p:pRg st="3" end="3"/>
                                            </p:txEl>
                                          </p:spTgt>
                                        </p:tgtEl>
                                        <p:attrNameLst>
                                          <p:attrName>style.visibility</p:attrName>
                                        </p:attrNameLst>
                                      </p:cBhvr>
                                      <p:to>
                                        <p:strVal val="visible"/>
                                      </p:to>
                                    </p:set>
                                    <p:anim calcmode="lin" valueType="num">
                                      <p:cBhvr additive="base">
                                        <p:cTn id="25" dur="500" fill="hold"/>
                                        <p:tgtEl>
                                          <p:spTgt spid="4659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59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5923">
                                            <p:txEl>
                                              <p:pRg st="3" end="3"/>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build="p" bldLvl="3"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p:txBody>
          <a:bodyPr/>
          <a:lstStyle/>
          <a:p>
            <a:pPr eaLnBrk="1" hangingPunct="1"/>
            <a:r>
              <a:rPr lang="en-US" smtClean="0"/>
              <a:t>Some Exercises</a:t>
            </a:r>
          </a:p>
        </p:txBody>
      </p:sp>
      <p:sp>
        <p:nvSpPr>
          <p:cNvPr id="8499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7634532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p:txBody>
          <a:bodyPr/>
          <a:lstStyle/>
          <a:p>
            <a:pPr eaLnBrk="1" hangingPunct="1">
              <a:buFont typeface="Wingdings" pitchFamily="2" charset="2"/>
              <a:buNone/>
            </a:pPr>
            <a:r>
              <a:rPr lang="en-US" u="sng" smtClean="0">
                <a:cs typeface="Times New Roman" pitchFamily="18" charset="0"/>
              </a:rPr>
              <a:t>Let’s dissect this sentence:</a:t>
            </a:r>
          </a:p>
          <a:p>
            <a:pPr eaLnBrk="1" hangingPunct="1"/>
            <a:r>
              <a:rPr lang="en-US" smtClean="0">
                <a:cs typeface="Times New Roman" pitchFamily="18" charset="0"/>
              </a:rPr>
              <a:t>“It should be emphasized that these proportions generally are not the result of significant increases in moderate and severe injuries, but in many instances reflect mildly injured persons not being seen at a hospital.”</a:t>
            </a:r>
            <a:r>
              <a:rPr lang="en-US" smtClean="0"/>
              <a:t> </a:t>
            </a:r>
          </a:p>
        </p:txBody>
      </p:sp>
      <p:sp>
        <p:nvSpPr>
          <p:cNvPr id="86018"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5741005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p:txBody>
          <a:bodyPr>
            <a:normAutofit/>
          </a:bodyPr>
          <a:lstStyle/>
          <a:p>
            <a:pPr eaLnBrk="1" hangingPunct="1"/>
            <a:r>
              <a:rPr lang="en-US" sz="2800" dirty="0" smtClean="0">
                <a:cs typeface="Times New Roman" pitchFamily="18" charset="0"/>
              </a:rPr>
              <a:t>It should be emphasized that these proportions generally are not the result of significant increases in moderate and severe injuries, but in many instances reflect mildly injured persons not being seen at a hospital.</a:t>
            </a:r>
            <a:r>
              <a:rPr lang="en-US" sz="2800" dirty="0" smtClean="0"/>
              <a:t> </a:t>
            </a:r>
          </a:p>
        </p:txBody>
      </p:sp>
      <p:sp>
        <p:nvSpPr>
          <p:cNvPr id="87042" name="Rectangle 2"/>
          <p:cNvSpPr>
            <a:spLocks noGrp="1" noChangeArrowheads="1"/>
          </p:cNvSpPr>
          <p:nvPr>
            <p:ph type="title"/>
          </p:nvPr>
        </p:nvSpPr>
        <p:spPr/>
        <p:txBody>
          <a:bodyPr/>
          <a:lstStyle/>
          <a:p>
            <a:pPr eaLnBrk="1" hangingPunct="1"/>
            <a:r>
              <a:rPr lang="en-US" dirty="0" smtClean="0"/>
              <a:t>Principles of Effective Writing</a:t>
            </a:r>
          </a:p>
        </p:txBody>
      </p:sp>
      <p:grpSp>
        <p:nvGrpSpPr>
          <p:cNvPr id="480260" name="Group 4"/>
          <p:cNvGrpSpPr>
            <a:grpSpLocks/>
          </p:cNvGrpSpPr>
          <p:nvPr/>
        </p:nvGrpSpPr>
        <p:grpSpPr bwMode="auto">
          <a:xfrm>
            <a:off x="1041400" y="1371600"/>
            <a:ext cx="7924800" cy="1295400"/>
            <a:chOff x="480" y="720"/>
            <a:chExt cx="4992" cy="816"/>
          </a:xfrm>
        </p:grpSpPr>
        <p:grpSp>
          <p:nvGrpSpPr>
            <p:cNvPr id="87054" name="Group 5"/>
            <p:cNvGrpSpPr>
              <a:grpSpLocks/>
            </p:cNvGrpSpPr>
            <p:nvPr/>
          </p:nvGrpSpPr>
          <p:grpSpPr bwMode="auto">
            <a:xfrm>
              <a:off x="2800" y="720"/>
              <a:ext cx="2672" cy="672"/>
              <a:chOff x="2800" y="720"/>
              <a:chExt cx="2672" cy="672"/>
            </a:xfrm>
          </p:grpSpPr>
          <p:sp>
            <p:nvSpPr>
              <p:cNvPr id="87056" name="Text Box 6"/>
              <p:cNvSpPr txBox="1">
                <a:spLocks noChangeArrowheads="1"/>
              </p:cNvSpPr>
              <p:nvPr/>
            </p:nvSpPr>
            <p:spPr bwMode="auto">
              <a:xfrm>
                <a:off x="4416" y="720"/>
                <a:ext cx="1056" cy="52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a:solidFill>
                      <a:schemeClr val="hlink"/>
                    </a:solidFill>
                  </a:rPr>
                  <a:t>Dead weight!!</a:t>
                </a:r>
              </a:p>
            </p:txBody>
          </p:sp>
          <p:sp>
            <p:nvSpPr>
              <p:cNvPr id="87057" name="Line 7"/>
              <p:cNvSpPr>
                <a:spLocks noChangeShapeType="1"/>
              </p:cNvSpPr>
              <p:nvPr/>
            </p:nvSpPr>
            <p:spPr bwMode="auto">
              <a:xfrm flipH="1">
                <a:off x="2800" y="960"/>
                <a:ext cx="1616" cy="432"/>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7055" name="Line 8"/>
            <p:cNvSpPr>
              <a:spLocks noChangeShapeType="1"/>
            </p:cNvSpPr>
            <p:nvPr/>
          </p:nvSpPr>
          <p:spPr bwMode="auto">
            <a:xfrm>
              <a:off x="480" y="1536"/>
              <a:ext cx="32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80265" name="Group 9"/>
          <p:cNvGrpSpPr>
            <a:grpSpLocks/>
          </p:cNvGrpSpPr>
          <p:nvPr/>
        </p:nvGrpSpPr>
        <p:grpSpPr bwMode="auto">
          <a:xfrm>
            <a:off x="609600" y="2667000"/>
            <a:ext cx="6781800" cy="3838575"/>
            <a:chOff x="144" y="1536"/>
            <a:chExt cx="4272" cy="2418"/>
          </a:xfrm>
        </p:grpSpPr>
        <p:sp>
          <p:nvSpPr>
            <p:cNvPr id="87050" name="Line 10"/>
            <p:cNvSpPr>
              <a:spLocks noChangeShapeType="1"/>
            </p:cNvSpPr>
            <p:nvPr/>
          </p:nvSpPr>
          <p:spPr bwMode="auto">
            <a:xfrm>
              <a:off x="3840" y="153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051" name="Line 11"/>
            <p:cNvSpPr>
              <a:spLocks noChangeShapeType="1"/>
            </p:cNvSpPr>
            <p:nvPr/>
          </p:nvSpPr>
          <p:spPr bwMode="auto">
            <a:xfrm>
              <a:off x="400" y="1824"/>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052" name="Text Box 12"/>
            <p:cNvSpPr txBox="1">
              <a:spLocks noChangeArrowheads="1"/>
            </p:cNvSpPr>
            <p:nvPr/>
          </p:nvSpPr>
          <p:spPr bwMode="auto">
            <a:xfrm>
              <a:off x="144" y="3312"/>
              <a:ext cx="2880" cy="642"/>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dirty="0">
                  <a:solidFill>
                    <a:schemeClr val="hlink"/>
                  </a:solidFill>
                </a:rPr>
                <a:t>Can we use a more informative adjective than a pronoun?  What’s important about “these” proportions?</a:t>
              </a:r>
            </a:p>
          </p:txBody>
        </p:sp>
        <p:sp>
          <p:nvSpPr>
            <p:cNvPr id="87053" name="Line 13"/>
            <p:cNvSpPr>
              <a:spLocks noChangeShapeType="1"/>
            </p:cNvSpPr>
            <p:nvPr/>
          </p:nvSpPr>
          <p:spPr bwMode="auto">
            <a:xfrm flipV="1">
              <a:off x="864" y="1824"/>
              <a:ext cx="0" cy="1488"/>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80270" name="Group 14"/>
          <p:cNvGrpSpPr>
            <a:grpSpLocks/>
          </p:cNvGrpSpPr>
          <p:nvPr/>
        </p:nvGrpSpPr>
        <p:grpSpPr bwMode="auto">
          <a:xfrm>
            <a:off x="3200400" y="2974181"/>
            <a:ext cx="5715000" cy="3805238"/>
            <a:chOff x="1872" y="1776"/>
            <a:chExt cx="3600" cy="2397"/>
          </a:xfrm>
        </p:grpSpPr>
        <p:sp>
          <p:nvSpPr>
            <p:cNvPr id="87047" name="Text Box 15"/>
            <p:cNvSpPr txBox="1">
              <a:spLocks noChangeArrowheads="1"/>
            </p:cNvSpPr>
            <p:nvPr/>
          </p:nvSpPr>
          <p:spPr bwMode="auto">
            <a:xfrm>
              <a:off x="3216" y="3072"/>
              <a:ext cx="2256" cy="1101"/>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More dead weight.  </a:t>
              </a:r>
            </a:p>
            <a:p>
              <a:pPr eaLnBrk="1" hangingPunct="1">
                <a:spcBef>
                  <a:spcPct val="50000"/>
                </a:spcBef>
              </a:pPr>
              <a:r>
                <a:rPr lang="en-US" b="1">
                  <a:solidFill>
                    <a:schemeClr val="hlink"/>
                  </a:solidFill>
                </a:rPr>
                <a:t>Ask yourself, what does the sentence loose without this qualifier?</a:t>
              </a:r>
            </a:p>
          </p:txBody>
        </p:sp>
        <p:sp>
          <p:nvSpPr>
            <p:cNvPr id="87048" name="Line 16"/>
            <p:cNvSpPr>
              <a:spLocks noChangeShapeType="1"/>
            </p:cNvSpPr>
            <p:nvPr/>
          </p:nvSpPr>
          <p:spPr bwMode="auto">
            <a:xfrm flipH="1" flipV="1">
              <a:off x="2448" y="1776"/>
              <a:ext cx="960" cy="1296"/>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049" name="Line 17"/>
            <p:cNvSpPr>
              <a:spLocks noChangeShapeType="1"/>
            </p:cNvSpPr>
            <p:nvPr/>
          </p:nvSpPr>
          <p:spPr bwMode="auto">
            <a:xfrm>
              <a:off x="1872" y="182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26206864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80260"/>
                                        </p:tgtEl>
                                        <p:attrNameLst>
                                          <p:attrName>style.visibility</p:attrName>
                                        </p:attrNameLst>
                                      </p:cBhvr>
                                      <p:to>
                                        <p:strVal val="visible"/>
                                      </p:to>
                                    </p:set>
                                    <p:animEffect transition="in" filter="dissolve">
                                      <p:cBhvr>
                                        <p:cTn id="7" dur="500"/>
                                        <p:tgtEl>
                                          <p:spTgt spid="480260"/>
                                        </p:tgtEl>
                                      </p:cBhvr>
                                    </p:animEffect>
                                  </p:childTnLst>
                                  <p:subTnLst>
                                    <p:set>
                                      <p:cBhvr override="childStyle">
                                        <p:cTn dur="1" fill="hold" display="0" masterRel="nextClick" afterEffect="1"/>
                                        <p:tgtEl>
                                          <p:spTgt spid="480260"/>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80265"/>
                                        </p:tgtEl>
                                        <p:attrNameLst>
                                          <p:attrName>style.visibility</p:attrName>
                                        </p:attrNameLst>
                                      </p:cBhvr>
                                      <p:to>
                                        <p:strVal val="visible"/>
                                      </p:to>
                                    </p:set>
                                    <p:animEffect transition="in" filter="dissolve">
                                      <p:cBhvr>
                                        <p:cTn id="12" dur="500"/>
                                        <p:tgtEl>
                                          <p:spTgt spid="480265"/>
                                        </p:tgtEl>
                                      </p:cBhvr>
                                    </p:animEffect>
                                  </p:childTnLst>
                                  <p:subTnLst>
                                    <p:set>
                                      <p:cBhvr override="childStyle">
                                        <p:cTn dur="1" fill="hold" display="0" masterRel="nextClick" afterEffect="1"/>
                                        <p:tgtEl>
                                          <p:spTgt spid="480265"/>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80270"/>
                                        </p:tgtEl>
                                        <p:attrNameLst>
                                          <p:attrName>style.visibility</p:attrName>
                                        </p:attrNameLst>
                                      </p:cBhvr>
                                      <p:to>
                                        <p:strVal val="visible"/>
                                      </p:to>
                                    </p:set>
                                    <p:animEffect transition="in" filter="dissolve">
                                      <p:cBhvr>
                                        <p:cTn id="17" dur="500"/>
                                        <p:tgtEl>
                                          <p:spTgt spid="480270"/>
                                        </p:tgtEl>
                                      </p:cBhvr>
                                    </p:animEffect>
                                  </p:childTnLst>
                                  <p:subTnLst>
                                    <p:set>
                                      <p:cBhvr override="childStyle">
                                        <p:cTn dur="1" fill="hold" display="0" masterRel="nextClick" afterEffect="1"/>
                                        <p:tgtEl>
                                          <p:spTgt spid="48027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p:txBody>
          <a:bodyPr>
            <a:noAutofit/>
          </a:bodyPr>
          <a:lstStyle/>
          <a:p>
            <a:pPr eaLnBrk="1" hangingPunct="1"/>
            <a:r>
              <a:rPr lang="en-US" sz="3200" dirty="0" smtClean="0">
                <a:cs typeface="Times New Roman" pitchFamily="18" charset="0"/>
              </a:rPr>
              <a:t>It should be emphasized that these proportions generally are not the result of significant increases in moderate and severe injuries, but in many instances reflect mildly injured persons not being seen at a hospital.</a:t>
            </a:r>
            <a:r>
              <a:rPr lang="en-US" sz="3200" dirty="0" smtClean="0"/>
              <a:t> </a:t>
            </a:r>
          </a:p>
        </p:txBody>
      </p:sp>
      <p:sp>
        <p:nvSpPr>
          <p:cNvPr id="88066" name="Rectangle 2"/>
          <p:cNvSpPr>
            <a:spLocks noGrp="1" noChangeArrowheads="1"/>
          </p:cNvSpPr>
          <p:nvPr>
            <p:ph type="title"/>
          </p:nvPr>
        </p:nvSpPr>
        <p:spPr/>
        <p:txBody>
          <a:bodyPr/>
          <a:lstStyle/>
          <a:p>
            <a:pPr eaLnBrk="1" hangingPunct="1"/>
            <a:r>
              <a:rPr lang="en-US" smtClean="0"/>
              <a:t>Principles of Effective Writing</a:t>
            </a:r>
          </a:p>
        </p:txBody>
      </p:sp>
      <p:grpSp>
        <p:nvGrpSpPr>
          <p:cNvPr id="482308" name="Group 4"/>
          <p:cNvGrpSpPr>
            <a:grpSpLocks/>
          </p:cNvGrpSpPr>
          <p:nvPr/>
        </p:nvGrpSpPr>
        <p:grpSpPr bwMode="auto">
          <a:xfrm>
            <a:off x="4405311" y="3211512"/>
            <a:ext cx="4424363" cy="2998788"/>
            <a:chOff x="2448" y="1824"/>
            <a:chExt cx="2787" cy="1889"/>
          </a:xfrm>
        </p:grpSpPr>
        <p:sp>
          <p:nvSpPr>
            <p:cNvPr id="88081" name="Line 5"/>
            <p:cNvSpPr>
              <a:spLocks noChangeShapeType="1"/>
            </p:cNvSpPr>
            <p:nvPr/>
          </p:nvSpPr>
          <p:spPr bwMode="auto">
            <a:xfrm>
              <a:off x="3792" y="1824"/>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82" name="Text Box 6"/>
            <p:cNvSpPr txBox="1">
              <a:spLocks noChangeArrowheads="1"/>
            </p:cNvSpPr>
            <p:nvPr/>
          </p:nvSpPr>
          <p:spPr bwMode="auto">
            <a:xfrm>
              <a:off x="2448" y="3072"/>
              <a:ext cx="2787" cy="641"/>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a:solidFill>
                    <a:schemeClr val="hlink"/>
                  </a:solidFill>
                </a:rPr>
                <a:t>“The result </a:t>
              </a:r>
              <a:r>
                <a:rPr lang="en-US" b="1" dirty="0" err="1">
                  <a:solidFill>
                    <a:schemeClr val="hlink"/>
                  </a:solidFill>
                </a:rPr>
                <a:t>of”</a:t>
              </a:r>
              <a:r>
                <a:rPr lang="en-US" b="1" dirty="0" err="1">
                  <a:solidFill>
                    <a:schemeClr val="hlink"/>
                  </a:solidFill>
                  <a:sym typeface="Wingdings" pitchFamily="2" charset="2"/>
                </a:rPr>
                <a:t></a:t>
              </a:r>
              <a:r>
                <a:rPr lang="en-US" b="1" dirty="0" err="1">
                  <a:solidFill>
                    <a:schemeClr val="hlink"/>
                  </a:solidFill>
                </a:rPr>
                <a:t>due</a:t>
              </a:r>
              <a:r>
                <a:rPr lang="en-US" b="1" dirty="0">
                  <a:solidFill>
                    <a:schemeClr val="hlink"/>
                  </a:solidFill>
                </a:rPr>
                <a:t> to</a:t>
              </a:r>
            </a:p>
            <a:p>
              <a:pPr eaLnBrk="1" hangingPunct="1">
                <a:spcBef>
                  <a:spcPct val="50000"/>
                </a:spcBef>
              </a:pPr>
              <a:r>
                <a:rPr lang="en-US" b="1" dirty="0">
                  <a:solidFill>
                    <a:schemeClr val="hlink"/>
                  </a:solidFill>
                </a:rPr>
                <a:t>“In many </a:t>
              </a:r>
              <a:r>
                <a:rPr lang="en-US" b="1" dirty="0" err="1">
                  <a:solidFill>
                    <a:schemeClr val="hlink"/>
                  </a:solidFill>
                </a:rPr>
                <a:t>instances”</a:t>
              </a:r>
              <a:r>
                <a:rPr lang="en-US" b="1" dirty="0" err="1">
                  <a:solidFill>
                    <a:schemeClr val="hlink"/>
                  </a:solidFill>
                  <a:sym typeface="Wingdings" pitchFamily="2" charset="2"/>
                </a:rPr>
                <a:t></a:t>
              </a:r>
              <a:r>
                <a:rPr lang="en-US" b="1" dirty="0" err="1">
                  <a:solidFill>
                    <a:schemeClr val="hlink"/>
                  </a:solidFill>
                </a:rPr>
                <a:t>often</a:t>
              </a:r>
              <a:endParaRPr lang="en-US" b="1" dirty="0">
                <a:solidFill>
                  <a:schemeClr val="hlink"/>
                </a:solidFill>
              </a:endParaRPr>
            </a:p>
          </p:txBody>
        </p:sp>
        <p:sp>
          <p:nvSpPr>
            <p:cNvPr id="88083" name="Line 7"/>
            <p:cNvSpPr>
              <a:spLocks noChangeShapeType="1"/>
            </p:cNvSpPr>
            <p:nvPr/>
          </p:nvSpPr>
          <p:spPr bwMode="auto">
            <a:xfrm flipV="1">
              <a:off x="4752" y="1824"/>
              <a:ext cx="96" cy="1248"/>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84" name="Line 8"/>
            <p:cNvSpPr>
              <a:spLocks noChangeShapeType="1"/>
            </p:cNvSpPr>
            <p:nvPr/>
          </p:nvSpPr>
          <p:spPr bwMode="auto">
            <a:xfrm>
              <a:off x="2736" y="2448"/>
              <a:ext cx="19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85" name="Line 9"/>
            <p:cNvSpPr>
              <a:spLocks noChangeShapeType="1"/>
            </p:cNvSpPr>
            <p:nvPr/>
          </p:nvSpPr>
          <p:spPr bwMode="auto">
            <a:xfrm flipH="1" flipV="1">
              <a:off x="3072" y="2448"/>
              <a:ext cx="576" cy="672"/>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82314" name="Group 10"/>
          <p:cNvGrpSpPr>
            <a:grpSpLocks/>
          </p:cNvGrpSpPr>
          <p:nvPr/>
        </p:nvGrpSpPr>
        <p:grpSpPr bwMode="auto">
          <a:xfrm>
            <a:off x="5703092" y="3205956"/>
            <a:ext cx="2133600" cy="2946401"/>
            <a:chOff x="3600" y="1815"/>
            <a:chExt cx="1344" cy="1856"/>
          </a:xfrm>
        </p:grpSpPr>
        <p:grpSp>
          <p:nvGrpSpPr>
            <p:cNvPr id="88075" name="Group 11"/>
            <p:cNvGrpSpPr>
              <a:grpSpLocks/>
            </p:cNvGrpSpPr>
            <p:nvPr/>
          </p:nvGrpSpPr>
          <p:grpSpPr bwMode="auto">
            <a:xfrm>
              <a:off x="3600" y="1815"/>
              <a:ext cx="1344" cy="1856"/>
              <a:chOff x="3552" y="1815"/>
              <a:chExt cx="1344" cy="1856"/>
            </a:xfrm>
          </p:grpSpPr>
          <p:sp>
            <p:nvSpPr>
              <p:cNvPr id="88078" name="Text Box 12"/>
              <p:cNvSpPr txBox="1">
                <a:spLocks noChangeArrowheads="1"/>
              </p:cNvSpPr>
              <p:nvPr/>
            </p:nvSpPr>
            <p:spPr bwMode="auto">
              <a:xfrm>
                <a:off x="3933" y="3145"/>
                <a:ext cx="963" cy="52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Use positives.</a:t>
                </a:r>
              </a:p>
            </p:txBody>
          </p:sp>
          <p:sp>
            <p:nvSpPr>
              <p:cNvPr id="88079" name="Line 13"/>
              <p:cNvSpPr>
                <a:spLocks noChangeShapeType="1"/>
              </p:cNvSpPr>
              <p:nvPr/>
            </p:nvSpPr>
            <p:spPr bwMode="auto">
              <a:xfrm flipH="1" flipV="1">
                <a:off x="3600" y="1824"/>
                <a:ext cx="415" cy="1321"/>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80" name="Line 14"/>
              <p:cNvSpPr>
                <a:spLocks noChangeShapeType="1"/>
              </p:cNvSpPr>
              <p:nvPr/>
            </p:nvSpPr>
            <p:spPr bwMode="auto">
              <a:xfrm flipV="1">
                <a:off x="3552" y="1815"/>
                <a:ext cx="384" cy="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8076" name="Line 15"/>
            <p:cNvSpPr>
              <a:spLocks noChangeShapeType="1"/>
            </p:cNvSpPr>
            <p:nvPr/>
          </p:nvSpPr>
          <p:spPr bwMode="auto">
            <a:xfrm flipH="1" flipV="1">
              <a:off x="4080" y="2736"/>
              <a:ext cx="0" cy="432"/>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77" name="Line 16"/>
            <p:cNvSpPr>
              <a:spLocks noChangeShapeType="1"/>
            </p:cNvSpPr>
            <p:nvPr/>
          </p:nvSpPr>
          <p:spPr bwMode="auto">
            <a:xfrm>
              <a:off x="3792" y="2736"/>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82321" name="Group 17"/>
          <p:cNvGrpSpPr>
            <a:grpSpLocks/>
          </p:cNvGrpSpPr>
          <p:nvPr/>
        </p:nvGrpSpPr>
        <p:grpSpPr bwMode="auto">
          <a:xfrm>
            <a:off x="685800" y="4686300"/>
            <a:ext cx="7391400" cy="2054225"/>
            <a:chOff x="192" y="2736"/>
            <a:chExt cx="4656" cy="1294"/>
          </a:xfrm>
        </p:grpSpPr>
        <p:sp>
          <p:nvSpPr>
            <p:cNvPr id="88071" name="Line 18"/>
            <p:cNvSpPr>
              <a:spLocks noChangeShapeType="1"/>
            </p:cNvSpPr>
            <p:nvPr/>
          </p:nvSpPr>
          <p:spPr bwMode="auto">
            <a:xfrm>
              <a:off x="4224" y="2736"/>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72" name="Line 19"/>
            <p:cNvSpPr>
              <a:spLocks noChangeShapeType="1"/>
            </p:cNvSpPr>
            <p:nvPr/>
          </p:nvSpPr>
          <p:spPr bwMode="auto">
            <a:xfrm>
              <a:off x="480" y="3072"/>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073" name="Text Box 20"/>
            <p:cNvSpPr txBox="1">
              <a:spLocks noChangeArrowheads="1"/>
            </p:cNvSpPr>
            <p:nvPr/>
          </p:nvSpPr>
          <p:spPr bwMode="auto">
            <a:xfrm>
              <a:off x="192" y="3504"/>
              <a:ext cx="2112" cy="52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Watch out for awkward uses of “to be”</a:t>
              </a:r>
            </a:p>
          </p:txBody>
        </p:sp>
        <p:sp>
          <p:nvSpPr>
            <p:cNvPr id="88074" name="Line 21"/>
            <p:cNvSpPr>
              <a:spLocks noChangeShapeType="1"/>
            </p:cNvSpPr>
            <p:nvPr/>
          </p:nvSpPr>
          <p:spPr bwMode="auto">
            <a:xfrm flipH="1" flipV="1">
              <a:off x="720" y="3072"/>
              <a:ext cx="288" cy="432"/>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40164816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82308"/>
                                        </p:tgtEl>
                                        <p:attrNameLst>
                                          <p:attrName>style.visibility</p:attrName>
                                        </p:attrNameLst>
                                      </p:cBhvr>
                                      <p:to>
                                        <p:strVal val="visible"/>
                                      </p:to>
                                    </p:set>
                                    <p:animEffect transition="in" filter="dissolve">
                                      <p:cBhvr>
                                        <p:cTn id="7" dur="500"/>
                                        <p:tgtEl>
                                          <p:spTgt spid="482308"/>
                                        </p:tgtEl>
                                      </p:cBhvr>
                                    </p:animEffect>
                                  </p:childTnLst>
                                  <p:subTnLst>
                                    <p:set>
                                      <p:cBhvr override="childStyle">
                                        <p:cTn dur="1" fill="hold" display="0" masterRel="nextClick" afterEffect="1"/>
                                        <p:tgtEl>
                                          <p:spTgt spid="482308"/>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82314"/>
                                        </p:tgtEl>
                                        <p:attrNameLst>
                                          <p:attrName>style.visibility</p:attrName>
                                        </p:attrNameLst>
                                      </p:cBhvr>
                                      <p:to>
                                        <p:strVal val="visible"/>
                                      </p:to>
                                    </p:set>
                                    <p:animEffect transition="in" filter="dissolve">
                                      <p:cBhvr>
                                        <p:cTn id="12" dur="500"/>
                                        <p:tgtEl>
                                          <p:spTgt spid="482314"/>
                                        </p:tgtEl>
                                      </p:cBhvr>
                                    </p:animEffect>
                                  </p:childTnLst>
                                  <p:subTnLst>
                                    <p:set>
                                      <p:cBhvr override="childStyle">
                                        <p:cTn dur="1" fill="hold" display="0" masterRel="nextClick" afterEffect="1"/>
                                        <p:tgtEl>
                                          <p:spTgt spid="482314"/>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82321"/>
                                        </p:tgtEl>
                                        <p:attrNameLst>
                                          <p:attrName>style.visibility</p:attrName>
                                        </p:attrNameLst>
                                      </p:cBhvr>
                                      <p:to>
                                        <p:strVal val="visible"/>
                                      </p:to>
                                    </p:set>
                                    <p:animEffect transition="in" filter="dissolve">
                                      <p:cBhvr>
                                        <p:cTn id="17" dur="500"/>
                                        <p:tgtEl>
                                          <p:spTgt spid="482321"/>
                                        </p:tgtEl>
                                      </p:cBhvr>
                                    </p:animEffect>
                                  </p:childTnLst>
                                  <p:subTnLst>
                                    <p:set>
                                      <p:cBhvr override="childStyle">
                                        <p:cTn dur="1" fill="hold" display="0" masterRel="nextClick" afterEffect="1"/>
                                        <p:tgtEl>
                                          <p:spTgt spid="48232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lstStyle/>
          <a:p>
            <a:pPr eaLnBrk="1" hangingPunct="1"/>
            <a:r>
              <a:rPr lang="en-US" smtClean="0">
                <a:cs typeface="Times New Roman" pitchFamily="18" charset="0"/>
              </a:rPr>
              <a:t>Shifting proportions in injury severity may reflect stricter hospital admission criteria rather than true increases in moderate and severe injuries.</a:t>
            </a:r>
            <a:r>
              <a:rPr lang="en-US" smtClean="0"/>
              <a:t> </a:t>
            </a:r>
          </a:p>
        </p:txBody>
      </p:sp>
      <p:sp>
        <p:nvSpPr>
          <p:cNvPr id="89090"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42531636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Principles of Effective Writing</a:t>
            </a:r>
          </a:p>
        </p:txBody>
      </p:sp>
      <p:sp>
        <p:nvSpPr>
          <p:cNvPr id="781315" name="Rectangle 3"/>
          <p:cNvSpPr>
            <a:spLocks noChangeArrowheads="1"/>
          </p:cNvSpPr>
          <p:nvPr/>
        </p:nvSpPr>
        <p:spPr bwMode="auto">
          <a:xfrm>
            <a:off x="533400" y="1828800"/>
            <a:ext cx="7543800"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Clr>
                <a:srgbClr val="CCFF33"/>
              </a:buClr>
              <a:buSzPct val="70000"/>
              <a:buFont typeface="Wingdings" pitchFamily="2" charset="2"/>
              <a:buNone/>
            </a:pPr>
            <a:r>
              <a:rPr lang="en-US" sz="2800">
                <a:latin typeface="Arial" charset="0"/>
              </a:rPr>
              <a:t>“The fear expressed by some teachers that students would not learn statistics well if they were permitted to use canned computer programs has not been realized in our experience.  A careful monitoring of achievement levels before and after the introduction of computers in the teaching of our course revealed no appreciable change in students’ performances.”</a:t>
            </a:r>
          </a:p>
          <a:p>
            <a:pPr>
              <a:lnSpc>
                <a:spcPct val="90000"/>
              </a:lnSpc>
              <a:spcBef>
                <a:spcPct val="20000"/>
              </a:spcBef>
              <a:buClr>
                <a:srgbClr val="CCFF33"/>
              </a:buClr>
              <a:buSzPct val="70000"/>
              <a:buFont typeface="Wingdings" pitchFamily="2" charset="2"/>
              <a:buNone/>
            </a:pPr>
            <a:r>
              <a:rPr lang="en-US" sz="2800">
                <a:latin typeface="Arial" charset="0"/>
              </a:rPr>
              <a:t> </a:t>
            </a:r>
          </a:p>
        </p:txBody>
      </p:sp>
      <p:grpSp>
        <p:nvGrpSpPr>
          <p:cNvPr id="781316" name="Group 4"/>
          <p:cNvGrpSpPr>
            <a:grpSpLocks/>
          </p:cNvGrpSpPr>
          <p:nvPr/>
        </p:nvGrpSpPr>
        <p:grpSpPr bwMode="auto">
          <a:xfrm>
            <a:off x="609600" y="838200"/>
            <a:ext cx="7315200" cy="2590800"/>
            <a:chOff x="384" y="528"/>
            <a:chExt cx="4608" cy="1632"/>
          </a:xfrm>
        </p:grpSpPr>
        <p:grpSp>
          <p:nvGrpSpPr>
            <p:cNvPr id="90132" name="Group 5"/>
            <p:cNvGrpSpPr>
              <a:grpSpLocks/>
            </p:cNvGrpSpPr>
            <p:nvPr/>
          </p:nvGrpSpPr>
          <p:grpSpPr bwMode="auto">
            <a:xfrm>
              <a:off x="384" y="1392"/>
              <a:ext cx="4320" cy="768"/>
              <a:chOff x="384" y="1392"/>
              <a:chExt cx="4320" cy="768"/>
            </a:xfrm>
          </p:grpSpPr>
          <p:sp>
            <p:nvSpPr>
              <p:cNvPr id="90135" name="Line 6"/>
              <p:cNvSpPr>
                <a:spLocks noChangeShapeType="1"/>
              </p:cNvSpPr>
              <p:nvPr/>
            </p:nvSpPr>
            <p:spPr bwMode="auto">
              <a:xfrm>
                <a:off x="528" y="1392"/>
                <a:ext cx="4128"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36" name="Line 7"/>
              <p:cNvSpPr>
                <a:spLocks noChangeShapeType="1"/>
              </p:cNvSpPr>
              <p:nvPr/>
            </p:nvSpPr>
            <p:spPr bwMode="auto">
              <a:xfrm>
                <a:off x="432" y="1632"/>
                <a:ext cx="4272"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37" name="Line 8"/>
              <p:cNvSpPr>
                <a:spLocks noChangeShapeType="1"/>
              </p:cNvSpPr>
              <p:nvPr/>
            </p:nvSpPr>
            <p:spPr bwMode="auto">
              <a:xfrm>
                <a:off x="480" y="1872"/>
                <a:ext cx="3792"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38" name="Line 9"/>
              <p:cNvSpPr>
                <a:spLocks noChangeShapeType="1"/>
              </p:cNvSpPr>
              <p:nvPr/>
            </p:nvSpPr>
            <p:spPr bwMode="auto">
              <a:xfrm>
                <a:off x="384" y="2160"/>
                <a:ext cx="912"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90133" name="Line 10"/>
            <p:cNvSpPr>
              <a:spLocks noChangeShapeType="1"/>
            </p:cNvSpPr>
            <p:nvPr/>
          </p:nvSpPr>
          <p:spPr bwMode="auto">
            <a:xfrm flipH="1">
              <a:off x="2304" y="672"/>
              <a:ext cx="1680" cy="864"/>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34" name="Text Box 11"/>
            <p:cNvSpPr txBox="1">
              <a:spLocks noChangeArrowheads="1"/>
            </p:cNvSpPr>
            <p:nvPr/>
          </p:nvSpPr>
          <p:spPr bwMode="auto">
            <a:xfrm>
              <a:off x="3936" y="528"/>
              <a:ext cx="1056" cy="54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Really long subject!</a:t>
              </a:r>
            </a:p>
          </p:txBody>
        </p:sp>
      </p:grpSp>
      <p:grpSp>
        <p:nvGrpSpPr>
          <p:cNvPr id="781324" name="Group 12"/>
          <p:cNvGrpSpPr>
            <a:grpSpLocks/>
          </p:cNvGrpSpPr>
          <p:nvPr/>
        </p:nvGrpSpPr>
        <p:grpSpPr bwMode="auto">
          <a:xfrm>
            <a:off x="2895600" y="2286000"/>
            <a:ext cx="5867400" cy="1257300"/>
            <a:chOff x="1824" y="1440"/>
            <a:chExt cx="3696" cy="792"/>
          </a:xfrm>
        </p:grpSpPr>
        <p:sp>
          <p:nvSpPr>
            <p:cNvPr id="90127" name="Rectangle 13"/>
            <p:cNvSpPr>
              <a:spLocks noChangeArrowheads="1"/>
            </p:cNvSpPr>
            <p:nvPr/>
          </p:nvSpPr>
          <p:spPr bwMode="auto">
            <a:xfrm>
              <a:off x="1968" y="1440"/>
              <a:ext cx="336" cy="24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8" name="Rectangle 14"/>
            <p:cNvSpPr>
              <a:spLocks noChangeArrowheads="1"/>
            </p:cNvSpPr>
            <p:nvPr/>
          </p:nvSpPr>
          <p:spPr bwMode="auto">
            <a:xfrm>
              <a:off x="1824" y="1920"/>
              <a:ext cx="336" cy="24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29" name="Line 15"/>
            <p:cNvSpPr>
              <a:spLocks noChangeShapeType="1"/>
            </p:cNvSpPr>
            <p:nvPr/>
          </p:nvSpPr>
          <p:spPr bwMode="auto">
            <a:xfrm flipH="1" flipV="1">
              <a:off x="2256" y="1632"/>
              <a:ext cx="2592" cy="48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30" name="Line 16"/>
            <p:cNvSpPr>
              <a:spLocks noChangeShapeType="1"/>
            </p:cNvSpPr>
            <p:nvPr/>
          </p:nvSpPr>
          <p:spPr bwMode="auto">
            <a:xfrm flipH="1">
              <a:off x="2160" y="2112"/>
              <a:ext cx="2688" cy="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31" name="Text Box 17"/>
            <p:cNvSpPr txBox="1">
              <a:spLocks noChangeArrowheads="1"/>
            </p:cNvSpPr>
            <p:nvPr/>
          </p:nvSpPr>
          <p:spPr bwMode="auto">
            <a:xfrm>
              <a:off x="4464" y="1920"/>
              <a:ext cx="1056"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negatives</a:t>
              </a:r>
            </a:p>
          </p:txBody>
        </p:sp>
      </p:grpSp>
      <p:grpSp>
        <p:nvGrpSpPr>
          <p:cNvPr id="781330" name="Group 18"/>
          <p:cNvGrpSpPr>
            <a:grpSpLocks/>
          </p:cNvGrpSpPr>
          <p:nvPr/>
        </p:nvGrpSpPr>
        <p:grpSpPr bwMode="auto">
          <a:xfrm>
            <a:off x="2286000" y="3429000"/>
            <a:ext cx="4648200" cy="3375025"/>
            <a:chOff x="1440" y="2160"/>
            <a:chExt cx="2928" cy="2126"/>
          </a:xfrm>
        </p:grpSpPr>
        <p:sp>
          <p:nvSpPr>
            <p:cNvPr id="90124" name="Line 19"/>
            <p:cNvSpPr>
              <a:spLocks noChangeShapeType="1"/>
            </p:cNvSpPr>
            <p:nvPr/>
          </p:nvSpPr>
          <p:spPr bwMode="auto">
            <a:xfrm>
              <a:off x="1440" y="2160"/>
              <a:ext cx="2064"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25" name="Line 20"/>
            <p:cNvSpPr>
              <a:spLocks noChangeShapeType="1"/>
            </p:cNvSpPr>
            <p:nvPr/>
          </p:nvSpPr>
          <p:spPr bwMode="auto">
            <a:xfrm flipH="1" flipV="1">
              <a:off x="2448" y="2160"/>
              <a:ext cx="864" cy="1632"/>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26" name="Text Box 21"/>
            <p:cNvSpPr txBox="1">
              <a:spLocks noChangeArrowheads="1"/>
            </p:cNvSpPr>
            <p:nvPr/>
          </p:nvSpPr>
          <p:spPr bwMode="auto">
            <a:xfrm>
              <a:off x="3312" y="3744"/>
              <a:ext cx="1056" cy="54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Passive voice</a:t>
              </a:r>
            </a:p>
          </p:txBody>
        </p:sp>
      </p:grpSp>
      <p:grpSp>
        <p:nvGrpSpPr>
          <p:cNvPr id="781334" name="Group 22"/>
          <p:cNvGrpSpPr>
            <a:grpSpLocks/>
          </p:cNvGrpSpPr>
          <p:nvPr/>
        </p:nvGrpSpPr>
        <p:grpSpPr bwMode="auto">
          <a:xfrm>
            <a:off x="609600" y="3352800"/>
            <a:ext cx="6019800" cy="2781300"/>
            <a:chOff x="384" y="2112"/>
            <a:chExt cx="3792" cy="1752"/>
          </a:xfrm>
        </p:grpSpPr>
        <p:sp>
          <p:nvSpPr>
            <p:cNvPr id="90120" name="Line 23"/>
            <p:cNvSpPr>
              <a:spLocks noChangeShapeType="1"/>
            </p:cNvSpPr>
            <p:nvPr/>
          </p:nvSpPr>
          <p:spPr bwMode="auto">
            <a:xfrm>
              <a:off x="384" y="2352"/>
              <a:ext cx="1056"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21" name="Line 24"/>
            <p:cNvSpPr>
              <a:spLocks noChangeShapeType="1"/>
            </p:cNvSpPr>
            <p:nvPr/>
          </p:nvSpPr>
          <p:spPr bwMode="auto">
            <a:xfrm>
              <a:off x="3648" y="2112"/>
              <a:ext cx="528"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22" name="Line 25"/>
            <p:cNvSpPr>
              <a:spLocks noChangeShapeType="1"/>
            </p:cNvSpPr>
            <p:nvPr/>
          </p:nvSpPr>
          <p:spPr bwMode="auto">
            <a:xfrm flipH="1" flipV="1">
              <a:off x="576" y="2400"/>
              <a:ext cx="672" cy="1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0123" name="Text Box 26"/>
            <p:cNvSpPr txBox="1">
              <a:spLocks noChangeArrowheads="1"/>
            </p:cNvSpPr>
            <p:nvPr/>
          </p:nvSpPr>
          <p:spPr bwMode="auto">
            <a:xfrm>
              <a:off x="1248" y="3552"/>
              <a:ext cx="1056"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wordy</a:t>
              </a:r>
            </a:p>
          </p:txBody>
        </p:sp>
      </p:grpSp>
    </p:spTree>
    <p:extLst>
      <p:ext uri="{BB962C8B-B14F-4D97-AF65-F5344CB8AC3E}">
        <p14:creationId xmlns:p14="http://schemas.microsoft.com/office/powerpoint/2010/main" val="32590263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1315"/>
                                        </p:tgtEl>
                                        <p:attrNameLst>
                                          <p:attrName>style.visibility</p:attrName>
                                        </p:attrNameLst>
                                      </p:cBhvr>
                                      <p:to>
                                        <p:strVal val="visible"/>
                                      </p:to>
                                    </p:set>
                                    <p:anim calcmode="lin" valueType="num">
                                      <p:cBhvr additive="base">
                                        <p:cTn id="7" dur="500" fill="hold"/>
                                        <p:tgtEl>
                                          <p:spTgt spid="781315"/>
                                        </p:tgtEl>
                                        <p:attrNameLst>
                                          <p:attrName>ppt_x</p:attrName>
                                        </p:attrNameLst>
                                      </p:cBhvr>
                                      <p:tavLst>
                                        <p:tav tm="0">
                                          <p:val>
                                            <p:strVal val="0-#ppt_w/2"/>
                                          </p:val>
                                        </p:tav>
                                        <p:tav tm="100000">
                                          <p:val>
                                            <p:strVal val="#ppt_x"/>
                                          </p:val>
                                        </p:tav>
                                      </p:tavLst>
                                    </p:anim>
                                    <p:anim calcmode="lin" valueType="num">
                                      <p:cBhvr additive="base">
                                        <p:cTn id="8" dur="500" fill="hold"/>
                                        <p:tgtEl>
                                          <p:spTgt spid="781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81316"/>
                                        </p:tgtEl>
                                        <p:attrNameLst>
                                          <p:attrName>style.visibility</p:attrName>
                                        </p:attrNameLst>
                                      </p:cBhvr>
                                      <p:to>
                                        <p:strVal val="visible"/>
                                      </p:to>
                                    </p:set>
                                    <p:animEffect transition="in" filter="wipe(left)">
                                      <p:cBhvr>
                                        <p:cTn id="13" dur="500"/>
                                        <p:tgtEl>
                                          <p:spTgt spid="781316"/>
                                        </p:tgtEl>
                                      </p:cBhvr>
                                    </p:animEffect>
                                  </p:childTnLst>
                                  <p:subTnLst>
                                    <p:set>
                                      <p:cBhvr override="childStyle">
                                        <p:cTn dur="1" fill="hold" display="0" masterRel="nextClick" afterEffect="1"/>
                                        <p:tgtEl>
                                          <p:spTgt spid="781316"/>
                                        </p:tgtEl>
                                        <p:attrNameLst>
                                          <p:attrName>style.visibility</p:attrName>
                                        </p:attrNameLst>
                                      </p:cBhvr>
                                      <p:to>
                                        <p:strVal val="hidden"/>
                                      </p:to>
                                    </p:set>
                                  </p:sub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781324"/>
                                        </p:tgtEl>
                                        <p:attrNameLst>
                                          <p:attrName>style.visibility</p:attrName>
                                        </p:attrNameLst>
                                      </p:cBhvr>
                                      <p:to>
                                        <p:strVal val="visible"/>
                                      </p:to>
                                    </p:set>
                                    <p:anim calcmode="lin" valueType="num">
                                      <p:cBhvr>
                                        <p:cTn id="18" dur="500" fill="hold"/>
                                        <p:tgtEl>
                                          <p:spTgt spid="781324"/>
                                        </p:tgtEl>
                                        <p:attrNameLst>
                                          <p:attrName>ppt_w</p:attrName>
                                        </p:attrNameLst>
                                      </p:cBhvr>
                                      <p:tavLst>
                                        <p:tav tm="0">
                                          <p:val>
                                            <p:fltVal val="0"/>
                                          </p:val>
                                        </p:tav>
                                        <p:tav tm="100000">
                                          <p:val>
                                            <p:strVal val="#ppt_w"/>
                                          </p:val>
                                        </p:tav>
                                      </p:tavLst>
                                    </p:anim>
                                    <p:anim calcmode="lin" valueType="num">
                                      <p:cBhvr>
                                        <p:cTn id="19" dur="500" fill="hold"/>
                                        <p:tgtEl>
                                          <p:spTgt spid="781324"/>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781324"/>
                                        </p:tgtEl>
                                        <p:attrNameLst>
                                          <p:attrName>style.visibility</p:attrName>
                                        </p:attrNameLst>
                                      </p:cBhvr>
                                      <p:to>
                                        <p:strVal val="hidden"/>
                                      </p:to>
                                    </p:set>
                                  </p:sub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81330"/>
                                        </p:tgtEl>
                                        <p:attrNameLst>
                                          <p:attrName>style.visibility</p:attrName>
                                        </p:attrNameLst>
                                      </p:cBhvr>
                                      <p:to>
                                        <p:strVal val="visible"/>
                                      </p:to>
                                    </p:set>
                                    <p:animEffect transition="in" filter="wipe(left)">
                                      <p:cBhvr>
                                        <p:cTn id="24" dur="500"/>
                                        <p:tgtEl>
                                          <p:spTgt spid="781330"/>
                                        </p:tgtEl>
                                      </p:cBhvr>
                                    </p:animEffect>
                                  </p:childTnLst>
                                  <p:subTnLst>
                                    <p:set>
                                      <p:cBhvr override="childStyle">
                                        <p:cTn dur="1" fill="hold" display="0" masterRel="nextClick" afterEffect="1"/>
                                        <p:tgtEl>
                                          <p:spTgt spid="781330"/>
                                        </p:tgtEl>
                                        <p:attrNameLst>
                                          <p:attrName>style.visibility</p:attrName>
                                        </p:attrNameLst>
                                      </p:cBhvr>
                                      <p:to>
                                        <p:strVal val="hidden"/>
                                      </p:to>
                                    </p:set>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781334"/>
                                        </p:tgtEl>
                                        <p:attrNameLst>
                                          <p:attrName>style.visibility</p:attrName>
                                        </p:attrNameLst>
                                      </p:cBhvr>
                                      <p:to>
                                        <p:strVal val="visible"/>
                                      </p:to>
                                    </p:set>
                                    <p:animEffect transition="in" filter="wipe(left)">
                                      <p:cBhvr>
                                        <p:cTn id="29" dur="500"/>
                                        <p:tgtEl>
                                          <p:spTgt spid="781334"/>
                                        </p:tgtEl>
                                      </p:cBhvr>
                                    </p:animEffect>
                                  </p:childTnLst>
                                  <p:subTnLst>
                                    <p:set>
                                      <p:cBhvr override="childStyle">
                                        <p:cTn dur="1" fill="hold" display="0" masterRel="nextClick" afterEffect="1"/>
                                        <p:tgtEl>
                                          <p:spTgt spid="78133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9811" name="Rectangle 3"/>
          <p:cNvSpPr>
            <a:spLocks noGrp="1" noChangeArrowheads="1"/>
          </p:cNvSpPr>
          <p:nvPr>
            <p:ph idx="1"/>
          </p:nvPr>
        </p:nvSpPr>
        <p:spPr>
          <a:xfrm>
            <a:off x="381000" y="2057400"/>
            <a:ext cx="8208963" cy="4114800"/>
          </a:xfrm>
        </p:spPr>
        <p:txBody>
          <a:bodyPr>
            <a:normAutofit lnSpcReduction="10000"/>
          </a:bodyPr>
          <a:lstStyle/>
          <a:p>
            <a:pPr eaLnBrk="1" hangingPunct="1">
              <a:lnSpc>
                <a:spcPct val="90000"/>
              </a:lnSpc>
              <a:buFontTx/>
              <a:buChar char="•"/>
            </a:pPr>
            <a:endParaRPr lang="en-US" sz="2000" b="1" u="sng" smtClean="0"/>
          </a:p>
          <a:p>
            <a:pPr eaLnBrk="1" hangingPunct="1">
              <a:lnSpc>
                <a:spcPct val="90000"/>
              </a:lnSpc>
              <a:buFont typeface="Wingdings" pitchFamily="2" charset="2"/>
              <a:buNone/>
            </a:pPr>
            <a:r>
              <a:rPr lang="en-US" sz="2800" smtClean="0">
                <a:cs typeface="Times New Roman" pitchFamily="18" charset="0"/>
              </a:rPr>
              <a:t>	“To control infection with </a:t>
            </a:r>
            <a:r>
              <a:rPr lang="en-US" sz="2800" i="1" smtClean="0">
                <a:cs typeface="Times New Roman" pitchFamily="18" charset="0"/>
              </a:rPr>
              <a:t>Mycobacterium tuberculosis</a:t>
            </a:r>
            <a:r>
              <a:rPr lang="en-US" sz="2800" smtClean="0">
                <a:cs typeface="Times New Roman" pitchFamily="18" charset="0"/>
              </a:rPr>
              <a:t> (M. tb), a robust cell-mediated immune response is necessary, and deficiency in this response predisposes an individual towards active TB.” </a:t>
            </a:r>
          </a:p>
          <a:p>
            <a:pPr eaLnBrk="1" hangingPunct="1">
              <a:lnSpc>
                <a:spcPct val="90000"/>
              </a:lnSpc>
              <a:buFontTx/>
              <a:buNone/>
            </a:pPr>
            <a:r>
              <a:rPr lang="en-US" sz="2800" smtClean="0">
                <a:cs typeface="Times New Roman" pitchFamily="18" charset="0"/>
                <a:sym typeface="Wingdings" pitchFamily="2" charset="2"/>
              </a:rPr>
              <a:t></a:t>
            </a:r>
            <a:endParaRPr lang="en-US" sz="2800" smtClean="0">
              <a:cs typeface="Times New Roman" pitchFamily="18" charset="0"/>
            </a:endParaRPr>
          </a:p>
          <a:p>
            <a:pPr eaLnBrk="1" hangingPunct="1">
              <a:lnSpc>
                <a:spcPct val="90000"/>
              </a:lnSpc>
              <a:buFont typeface="Wingdings" pitchFamily="2" charset="2"/>
              <a:buNone/>
            </a:pPr>
            <a:r>
              <a:rPr lang="en-US" sz="2800" smtClean="0">
                <a:cs typeface="Times New Roman" pitchFamily="18" charset="0"/>
              </a:rPr>
              <a:t>“Deficiency in T-cell-mediated immune response predisposes an individual towards active TB.” </a:t>
            </a:r>
            <a:endParaRPr lang="en-US" sz="2800" b="1" smtClean="0"/>
          </a:p>
          <a:p>
            <a:pPr eaLnBrk="1" hangingPunct="1">
              <a:lnSpc>
                <a:spcPct val="90000"/>
              </a:lnSpc>
              <a:buFontTx/>
              <a:buNone/>
            </a:pPr>
            <a:r>
              <a:rPr lang="en-US" sz="2800" b="1" smtClean="0"/>
              <a:t/>
            </a:r>
            <a:br>
              <a:rPr lang="en-US" sz="2800" b="1" smtClean="0"/>
            </a:br>
            <a:endParaRPr lang="en-US" sz="2800" b="1" smtClean="0"/>
          </a:p>
          <a:p>
            <a:pPr eaLnBrk="1" hangingPunct="1">
              <a:lnSpc>
                <a:spcPct val="90000"/>
              </a:lnSpc>
              <a:buFontTx/>
              <a:buChar char="•"/>
            </a:pPr>
            <a:endParaRPr lang="en-US" sz="1600" b="1" smtClean="0"/>
          </a:p>
          <a:p>
            <a:pPr eaLnBrk="1" hangingPunct="1">
              <a:lnSpc>
                <a:spcPct val="90000"/>
              </a:lnSpc>
              <a:buFontTx/>
              <a:buChar char="•"/>
            </a:pPr>
            <a:endParaRPr lang="en-US" sz="1600" smtClean="0"/>
          </a:p>
          <a:p>
            <a:pPr eaLnBrk="1" hangingPunct="1">
              <a:lnSpc>
                <a:spcPct val="90000"/>
              </a:lnSpc>
              <a:buFont typeface="Wingdings" pitchFamily="2" charset="2"/>
              <a:buNone/>
            </a:pPr>
            <a:endParaRPr lang="en-US" sz="1600" smtClean="0">
              <a:latin typeface="Verdana" pitchFamily="34" charset="0"/>
            </a:endParaRPr>
          </a:p>
        </p:txBody>
      </p:sp>
      <p:sp>
        <p:nvSpPr>
          <p:cNvPr id="26626" name="Rectangle 2"/>
          <p:cNvSpPr>
            <a:spLocks noGrp="1" noChangeArrowheads="1"/>
          </p:cNvSpPr>
          <p:nvPr>
            <p:ph type="title"/>
          </p:nvPr>
        </p:nvSpPr>
        <p:spPr/>
        <p:txBody>
          <a:bodyPr/>
          <a:lstStyle/>
          <a:p>
            <a:pPr eaLnBrk="1" hangingPunct="1"/>
            <a:r>
              <a:rPr lang="en-US" smtClean="0"/>
              <a:t>Principles of Effective Writing</a:t>
            </a:r>
          </a:p>
        </p:txBody>
      </p:sp>
      <p:sp>
        <p:nvSpPr>
          <p:cNvPr id="26628" name="Text Box 4"/>
          <p:cNvSpPr txBox="1">
            <a:spLocks noChangeArrowheads="1"/>
          </p:cNvSpPr>
          <p:nvPr/>
        </p:nvSpPr>
        <p:spPr bwMode="auto">
          <a:xfrm>
            <a:off x="381000" y="1752600"/>
            <a:ext cx="25146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rgbClr val="CCFF33"/>
              </a:buClr>
              <a:buSzPct val="70000"/>
            </a:pPr>
            <a:r>
              <a:rPr lang="en-US" sz="2800" u="sng">
                <a:latin typeface="Arial" charset="0"/>
              </a:rPr>
              <a:t>Examples:</a:t>
            </a:r>
          </a:p>
          <a:p>
            <a:pPr eaLnBrk="1" hangingPunct="1">
              <a:spcBef>
                <a:spcPct val="50000"/>
              </a:spcBef>
            </a:pPr>
            <a:endParaRPr lang="en-US" sz="2800">
              <a:latin typeface="Arial" charset="0"/>
            </a:endParaRPr>
          </a:p>
        </p:txBody>
      </p:sp>
    </p:spTree>
    <p:extLst>
      <p:ext uri="{BB962C8B-B14F-4D97-AF65-F5344CB8AC3E}">
        <p14:creationId xmlns:p14="http://schemas.microsoft.com/office/powerpoint/2010/main" val="4535390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9811">
                                            <p:txEl>
                                              <p:pRg st="1" end="1"/>
                                            </p:txEl>
                                          </p:spTgt>
                                        </p:tgtEl>
                                        <p:attrNameLst>
                                          <p:attrName>style.visibility</p:attrName>
                                        </p:attrNameLst>
                                      </p:cBhvr>
                                      <p:to>
                                        <p:strVal val="visible"/>
                                      </p:to>
                                    </p:set>
                                    <p:anim calcmode="lin" valueType="num">
                                      <p:cBhvr additive="base">
                                        <p:cTn id="7" dur="500" fill="hold"/>
                                        <p:tgtEl>
                                          <p:spTgt spid="7598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9811">
                                            <p:txEl>
                                              <p:pRg st="2" end="2"/>
                                            </p:txEl>
                                          </p:spTgt>
                                        </p:tgtEl>
                                        <p:attrNameLst>
                                          <p:attrName>style.visibility</p:attrName>
                                        </p:attrNameLst>
                                      </p:cBhvr>
                                      <p:to>
                                        <p:strVal val="visible"/>
                                      </p:to>
                                    </p:set>
                                    <p:anim calcmode="lin" valueType="num">
                                      <p:cBhvr additive="base">
                                        <p:cTn id="13" dur="500" fill="hold"/>
                                        <p:tgtEl>
                                          <p:spTgt spid="7598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59811">
                                            <p:txEl>
                                              <p:pRg st="3" end="3"/>
                                            </p:txEl>
                                          </p:spTgt>
                                        </p:tgtEl>
                                        <p:attrNameLst>
                                          <p:attrName>style.visibility</p:attrName>
                                        </p:attrNameLst>
                                      </p:cBhvr>
                                      <p:to>
                                        <p:strVal val="visible"/>
                                      </p:to>
                                    </p:set>
                                    <p:anim calcmode="lin" valueType="num">
                                      <p:cBhvr additive="base">
                                        <p:cTn id="19" dur="500" fill="hold"/>
                                        <p:tgtEl>
                                          <p:spTgt spid="7598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59811">
                                            <p:txEl>
                                              <p:pRg st="4" end="4"/>
                                            </p:txEl>
                                          </p:spTgt>
                                        </p:tgtEl>
                                        <p:attrNameLst>
                                          <p:attrName>style.visibility</p:attrName>
                                        </p:attrNameLst>
                                      </p:cBhvr>
                                      <p:to>
                                        <p:strVal val="visible"/>
                                      </p:to>
                                    </p:set>
                                    <p:anim calcmode="lin" valueType="num">
                                      <p:cBhvr additive="base">
                                        <p:cTn id="25" dur="500" fill="hold"/>
                                        <p:tgtEl>
                                          <p:spTgt spid="75981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598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1" grpId="0" build="p" bldLvl="3"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smtClean="0"/>
              <a:t>Principles of Effective Writing</a:t>
            </a:r>
          </a:p>
        </p:txBody>
      </p:sp>
      <p:sp>
        <p:nvSpPr>
          <p:cNvPr id="91139" name="Rectangle 3"/>
          <p:cNvSpPr>
            <a:spLocks noChangeArrowheads="1"/>
          </p:cNvSpPr>
          <p:nvPr/>
        </p:nvSpPr>
        <p:spPr bwMode="auto">
          <a:xfrm>
            <a:off x="533400" y="1828800"/>
            <a:ext cx="7543800"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Clr>
                <a:srgbClr val="CCFF33"/>
              </a:buClr>
              <a:buSzPct val="70000"/>
              <a:buFont typeface="Wingdings" pitchFamily="2" charset="2"/>
              <a:buNone/>
            </a:pPr>
            <a:r>
              <a:rPr lang="en-US" sz="2800">
                <a:latin typeface="Arial" charset="0"/>
              </a:rPr>
              <a:t>“The fear expressed by some teachers that students would not learn statistics well if they were permitted to use canned computer programs has not been realized in our experience.  A careful monitoring of achievement levels before and after the introduction of computers in the teaching of our course revealed no appreciable change in students’ performances.”</a:t>
            </a:r>
          </a:p>
          <a:p>
            <a:pPr>
              <a:lnSpc>
                <a:spcPct val="90000"/>
              </a:lnSpc>
              <a:spcBef>
                <a:spcPct val="20000"/>
              </a:spcBef>
              <a:buClr>
                <a:srgbClr val="CCFF33"/>
              </a:buClr>
              <a:buSzPct val="70000"/>
              <a:buFont typeface="Wingdings" pitchFamily="2" charset="2"/>
              <a:buNone/>
            </a:pPr>
            <a:r>
              <a:rPr lang="en-US" sz="2800">
                <a:latin typeface="Arial" charset="0"/>
              </a:rPr>
              <a:t> </a:t>
            </a:r>
          </a:p>
        </p:txBody>
      </p:sp>
      <p:grpSp>
        <p:nvGrpSpPr>
          <p:cNvPr id="783364" name="Group 4"/>
          <p:cNvGrpSpPr>
            <a:grpSpLocks/>
          </p:cNvGrpSpPr>
          <p:nvPr/>
        </p:nvGrpSpPr>
        <p:grpSpPr bwMode="auto">
          <a:xfrm>
            <a:off x="585788" y="3810000"/>
            <a:ext cx="7415212" cy="2613025"/>
            <a:chOff x="369" y="2400"/>
            <a:chExt cx="4671" cy="1646"/>
          </a:xfrm>
        </p:grpSpPr>
        <p:sp>
          <p:nvSpPr>
            <p:cNvPr id="91149" name="Line 5"/>
            <p:cNvSpPr>
              <a:spLocks noChangeShapeType="1"/>
            </p:cNvSpPr>
            <p:nvPr/>
          </p:nvSpPr>
          <p:spPr bwMode="auto">
            <a:xfrm>
              <a:off x="410" y="2400"/>
              <a:ext cx="3485"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50" name="Line 6"/>
            <p:cNvSpPr>
              <a:spLocks noChangeShapeType="1"/>
            </p:cNvSpPr>
            <p:nvPr/>
          </p:nvSpPr>
          <p:spPr bwMode="auto">
            <a:xfrm>
              <a:off x="384" y="2640"/>
              <a:ext cx="3936"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51" name="Line 7"/>
            <p:cNvSpPr>
              <a:spLocks noChangeShapeType="1"/>
            </p:cNvSpPr>
            <p:nvPr/>
          </p:nvSpPr>
          <p:spPr bwMode="auto">
            <a:xfrm>
              <a:off x="369" y="2880"/>
              <a:ext cx="4335"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52" name="Line 8"/>
            <p:cNvSpPr>
              <a:spLocks noChangeShapeType="1"/>
            </p:cNvSpPr>
            <p:nvPr/>
          </p:nvSpPr>
          <p:spPr bwMode="auto">
            <a:xfrm>
              <a:off x="432" y="3120"/>
              <a:ext cx="1106"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53" name="Line 9"/>
            <p:cNvSpPr>
              <a:spLocks noChangeShapeType="1"/>
            </p:cNvSpPr>
            <p:nvPr/>
          </p:nvSpPr>
          <p:spPr bwMode="auto">
            <a:xfrm flipH="1" flipV="1">
              <a:off x="2400" y="2544"/>
              <a:ext cx="1584" cy="96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54" name="Text Box 10"/>
            <p:cNvSpPr txBox="1">
              <a:spLocks noChangeArrowheads="1"/>
            </p:cNvSpPr>
            <p:nvPr/>
          </p:nvSpPr>
          <p:spPr bwMode="auto">
            <a:xfrm>
              <a:off x="3984" y="3504"/>
              <a:ext cx="1056" cy="54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Really long subject!</a:t>
              </a:r>
            </a:p>
          </p:txBody>
        </p:sp>
      </p:grpSp>
      <p:grpSp>
        <p:nvGrpSpPr>
          <p:cNvPr id="783371" name="Group 11"/>
          <p:cNvGrpSpPr>
            <a:grpSpLocks/>
          </p:cNvGrpSpPr>
          <p:nvPr/>
        </p:nvGrpSpPr>
        <p:grpSpPr bwMode="auto">
          <a:xfrm>
            <a:off x="0" y="4953000"/>
            <a:ext cx="3733800" cy="1736725"/>
            <a:chOff x="480" y="3120"/>
            <a:chExt cx="1872" cy="1304"/>
          </a:xfrm>
        </p:grpSpPr>
        <p:sp>
          <p:nvSpPr>
            <p:cNvPr id="91146" name="Line 12"/>
            <p:cNvSpPr>
              <a:spLocks noChangeShapeType="1"/>
            </p:cNvSpPr>
            <p:nvPr/>
          </p:nvSpPr>
          <p:spPr bwMode="auto">
            <a:xfrm>
              <a:off x="1536" y="3120"/>
              <a:ext cx="816"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47" name="Line 13"/>
            <p:cNvSpPr>
              <a:spLocks noChangeShapeType="1"/>
            </p:cNvSpPr>
            <p:nvPr/>
          </p:nvSpPr>
          <p:spPr bwMode="auto">
            <a:xfrm flipV="1">
              <a:off x="1248" y="3120"/>
              <a:ext cx="528" cy="624"/>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48" name="Text Box 14"/>
            <p:cNvSpPr txBox="1">
              <a:spLocks noChangeArrowheads="1"/>
            </p:cNvSpPr>
            <p:nvPr/>
          </p:nvSpPr>
          <p:spPr bwMode="auto">
            <a:xfrm>
              <a:off x="480" y="3778"/>
              <a:ext cx="1200" cy="646"/>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Buried predicate + boring verb</a:t>
              </a:r>
            </a:p>
          </p:txBody>
        </p:sp>
      </p:grpSp>
      <p:grpSp>
        <p:nvGrpSpPr>
          <p:cNvPr id="783375" name="Group 15"/>
          <p:cNvGrpSpPr>
            <a:grpSpLocks/>
          </p:cNvGrpSpPr>
          <p:nvPr/>
        </p:nvGrpSpPr>
        <p:grpSpPr bwMode="auto">
          <a:xfrm>
            <a:off x="3352800" y="4876800"/>
            <a:ext cx="2743200" cy="1562100"/>
            <a:chOff x="2112" y="3072"/>
            <a:chExt cx="1728" cy="984"/>
          </a:xfrm>
        </p:grpSpPr>
        <p:sp>
          <p:nvSpPr>
            <p:cNvPr id="91143" name="Line 16"/>
            <p:cNvSpPr>
              <a:spLocks noChangeShapeType="1"/>
            </p:cNvSpPr>
            <p:nvPr/>
          </p:nvSpPr>
          <p:spPr bwMode="auto">
            <a:xfrm>
              <a:off x="2784" y="3072"/>
              <a:ext cx="1056"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1144" name="Text Box 17"/>
            <p:cNvSpPr txBox="1">
              <a:spLocks noChangeArrowheads="1"/>
            </p:cNvSpPr>
            <p:nvPr/>
          </p:nvSpPr>
          <p:spPr bwMode="auto">
            <a:xfrm>
              <a:off x="2112" y="3744"/>
              <a:ext cx="1440" cy="312"/>
            </a:xfrm>
            <a:prstGeom prst="rect">
              <a:avLst/>
            </a:prstGeom>
            <a:solidFill>
              <a:srgbClr val="FFFFFF"/>
            </a:solidFill>
            <a:ln w="381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hlink"/>
                  </a:solidFill>
                </a:rPr>
                <a:t>“hedge” word</a:t>
              </a:r>
            </a:p>
          </p:txBody>
        </p:sp>
        <p:sp>
          <p:nvSpPr>
            <p:cNvPr id="91145" name="Line 18"/>
            <p:cNvSpPr>
              <a:spLocks noChangeShapeType="1"/>
            </p:cNvSpPr>
            <p:nvPr/>
          </p:nvSpPr>
          <p:spPr bwMode="auto">
            <a:xfrm flipV="1">
              <a:off x="2832" y="3072"/>
              <a:ext cx="336" cy="672"/>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36533906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83364"/>
                                        </p:tgtEl>
                                        <p:attrNameLst>
                                          <p:attrName>style.visibility</p:attrName>
                                        </p:attrNameLst>
                                      </p:cBhvr>
                                      <p:to>
                                        <p:strVal val="visible"/>
                                      </p:to>
                                    </p:set>
                                    <p:animEffect transition="in" filter="wipe(left)">
                                      <p:cBhvr>
                                        <p:cTn id="7" dur="500"/>
                                        <p:tgtEl>
                                          <p:spTgt spid="783364"/>
                                        </p:tgtEl>
                                      </p:cBhvr>
                                    </p:animEffect>
                                  </p:childTnLst>
                                  <p:subTnLst>
                                    <p:set>
                                      <p:cBhvr override="childStyle">
                                        <p:cTn dur="1" fill="hold" display="0" masterRel="nextClick" afterEffect="1"/>
                                        <p:tgtEl>
                                          <p:spTgt spid="78336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83371"/>
                                        </p:tgtEl>
                                        <p:attrNameLst>
                                          <p:attrName>style.visibility</p:attrName>
                                        </p:attrNameLst>
                                      </p:cBhvr>
                                      <p:to>
                                        <p:strVal val="visible"/>
                                      </p:to>
                                    </p:set>
                                    <p:animEffect transition="in" filter="wipe(left)">
                                      <p:cBhvr>
                                        <p:cTn id="12" dur="500"/>
                                        <p:tgtEl>
                                          <p:spTgt spid="783371"/>
                                        </p:tgtEl>
                                      </p:cBhvr>
                                    </p:animEffect>
                                  </p:childTnLst>
                                  <p:subTnLst>
                                    <p:set>
                                      <p:cBhvr override="childStyle">
                                        <p:cTn dur="1" fill="hold" display="0" masterRel="nextClick" afterEffect="1"/>
                                        <p:tgtEl>
                                          <p:spTgt spid="783371"/>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83375"/>
                                        </p:tgtEl>
                                        <p:attrNameLst>
                                          <p:attrName>style.visibility</p:attrName>
                                        </p:attrNameLst>
                                      </p:cBhvr>
                                      <p:to>
                                        <p:strVal val="visible"/>
                                      </p:to>
                                    </p:set>
                                    <p:animEffect transition="in" filter="wipe(left)">
                                      <p:cBhvr>
                                        <p:cTn id="17" dur="500"/>
                                        <p:tgtEl>
                                          <p:spTgt spid="783375"/>
                                        </p:tgtEl>
                                      </p:cBhvr>
                                    </p:animEffect>
                                  </p:childTnLst>
                                  <p:subTnLst>
                                    <p:set>
                                      <p:cBhvr override="childStyle">
                                        <p:cTn dur="1" fill="hold" display="0" masterRel="nextClick" afterEffect="1"/>
                                        <p:tgtEl>
                                          <p:spTgt spid="78337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smtClean="0"/>
              <a:t>Principles of Effective Writing</a:t>
            </a:r>
          </a:p>
        </p:txBody>
      </p:sp>
      <p:sp>
        <p:nvSpPr>
          <p:cNvPr id="92163" name="Rectangle 3"/>
          <p:cNvSpPr>
            <a:spLocks noChangeArrowheads="1"/>
          </p:cNvSpPr>
          <p:nvPr/>
        </p:nvSpPr>
        <p:spPr bwMode="auto">
          <a:xfrm>
            <a:off x="533400" y="1828800"/>
            <a:ext cx="7543800" cy="333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Clr>
                <a:srgbClr val="CCFF33"/>
              </a:buClr>
              <a:buSzPct val="70000"/>
              <a:buFont typeface="Wingdings" pitchFamily="2" charset="2"/>
              <a:buNone/>
            </a:pPr>
            <a:r>
              <a:rPr lang="en-US" sz="2800">
                <a:latin typeface="Arial" charset="0"/>
                <a:sym typeface="Wingdings" pitchFamily="2" charset="2"/>
              </a:rPr>
              <a:t></a:t>
            </a:r>
            <a:endParaRPr lang="en-US" sz="2800">
              <a:latin typeface="Arial" charset="0"/>
            </a:endParaRPr>
          </a:p>
          <a:p>
            <a:pPr>
              <a:lnSpc>
                <a:spcPct val="90000"/>
              </a:lnSpc>
              <a:spcBef>
                <a:spcPct val="20000"/>
              </a:spcBef>
              <a:buClr>
                <a:srgbClr val="CCFF33"/>
              </a:buClr>
              <a:buSzPct val="70000"/>
              <a:buFont typeface="Wingdings" pitchFamily="2" charset="2"/>
              <a:buNone/>
            </a:pPr>
            <a:r>
              <a:rPr lang="en-US" sz="2800">
                <a:latin typeface="Arial" charset="0"/>
              </a:rPr>
              <a:t>“Many teachers feared that the use of canned computer programs would prevent students from learning statistics.  We monitored student achievement levels before and after the introduction of computers in our course and found no detriments in performance.”</a:t>
            </a:r>
          </a:p>
          <a:p>
            <a:pPr>
              <a:lnSpc>
                <a:spcPct val="90000"/>
              </a:lnSpc>
              <a:spcBef>
                <a:spcPct val="20000"/>
              </a:spcBef>
              <a:buClr>
                <a:srgbClr val="CCFF33"/>
              </a:buClr>
              <a:buSzPct val="70000"/>
              <a:buFont typeface="Wingdings" pitchFamily="2" charset="2"/>
              <a:buNone/>
            </a:pPr>
            <a:r>
              <a:rPr lang="en-US" sz="2800">
                <a:latin typeface="Arial" charset="0"/>
              </a:rPr>
              <a:t> </a:t>
            </a:r>
          </a:p>
        </p:txBody>
      </p:sp>
    </p:spTree>
    <p:extLst>
      <p:ext uri="{BB962C8B-B14F-4D97-AF65-F5344CB8AC3E}">
        <p14:creationId xmlns:p14="http://schemas.microsoft.com/office/powerpoint/2010/main" val="10388091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p:txBody>
          <a:bodyPr/>
          <a:lstStyle/>
          <a:p>
            <a:pPr eaLnBrk="1" hangingPunct="1">
              <a:buFont typeface="Wingdings" pitchFamily="2" charset="2"/>
              <a:buNone/>
            </a:pPr>
            <a:endParaRPr lang="en-CA" smtClean="0">
              <a:cs typeface="Times New Roman" pitchFamily="18" charset="0"/>
            </a:endParaRPr>
          </a:p>
          <a:p>
            <a:pPr eaLnBrk="1" hangingPunct="1">
              <a:buFont typeface="Wingdings" pitchFamily="2" charset="2"/>
              <a:buNone/>
            </a:pPr>
            <a:endParaRPr lang="en-CA" smtClean="0">
              <a:cs typeface="Times New Roman" pitchFamily="18" charset="0"/>
            </a:endParaRPr>
          </a:p>
          <a:p>
            <a:pPr eaLnBrk="1" hangingPunct="1">
              <a:buFont typeface="Wingdings" pitchFamily="2" charset="2"/>
              <a:buNone/>
            </a:pPr>
            <a:r>
              <a:rPr lang="en-CA" smtClean="0">
                <a:cs typeface="Times New Roman" pitchFamily="18" charset="0"/>
              </a:rPr>
              <a:t>	Review of each center’s progress in recruitment is important to ensure that the cost involved in maintaining each center’s participation is worthwhile.</a:t>
            </a:r>
            <a:r>
              <a:rPr lang="en-US" smtClean="0"/>
              <a:t> </a:t>
            </a:r>
          </a:p>
        </p:txBody>
      </p:sp>
      <p:sp>
        <p:nvSpPr>
          <p:cNvPr id="93186"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19726592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p:txBody>
          <a:bodyPr/>
          <a:lstStyle/>
          <a:p>
            <a:pPr eaLnBrk="1" hangingPunct="1">
              <a:buFont typeface="Wingdings" pitchFamily="2" charset="2"/>
              <a:buNone/>
            </a:pPr>
            <a:endParaRPr lang="en-CA" dirty="0" smtClean="0">
              <a:cs typeface="Times New Roman" pitchFamily="18" charset="0"/>
            </a:endParaRPr>
          </a:p>
          <a:p>
            <a:pPr eaLnBrk="1" hangingPunct="1">
              <a:buFont typeface="Wingdings" pitchFamily="2" charset="2"/>
              <a:buNone/>
            </a:pPr>
            <a:endParaRPr lang="en-CA" dirty="0" smtClean="0">
              <a:cs typeface="Times New Roman" pitchFamily="18" charset="0"/>
            </a:endParaRPr>
          </a:p>
          <a:p>
            <a:pPr eaLnBrk="1" hangingPunct="1">
              <a:buFont typeface="Wingdings" pitchFamily="2" charset="2"/>
              <a:buNone/>
            </a:pPr>
            <a:r>
              <a:rPr lang="en-CA" dirty="0" smtClean="0">
                <a:cs typeface="Times New Roman" pitchFamily="18" charset="0"/>
              </a:rPr>
              <a:t>	</a:t>
            </a:r>
            <a:r>
              <a:rPr lang="en-CA" sz="3200" dirty="0" smtClean="0">
                <a:cs typeface="Times New Roman" pitchFamily="18" charset="0"/>
              </a:rPr>
              <a:t>Review of each center’s progress in recruitment is important to ensure that the cost involved in maintaining each center’s participation is worthwhile.</a:t>
            </a:r>
            <a:r>
              <a:rPr lang="en-US" sz="3200" dirty="0" smtClean="0"/>
              <a:t> </a:t>
            </a:r>
          </a:p>
        </p:txBody>
      </p:sp>
      <p:sp>
        <p:nvSpPr>
          <p:cNvPr id="94210" name="Rectangle 2"/>
          <p:cNvSpPr>
            <a:spLocks noGrp="1" noChangeArrowheads="1"/>
          </p:cNvSpPr>
          <p:nvPr>
            <p:ph type="title"/>
          </p:nvPr>
        </p:nvSpPr>
        <p:spPr/>
        <p:txBody>
          <a:bodyPr/>
          <a:lstStyle/>
          <a:p>
            <a:pPr eaLnBrk="1" hangingPunct="1"/>
            <a:r>
              <a:rPr lang="en-US" smtClean="0"/>
              <a:t>Principles of Effective Writing</a:t>
            </a:r>
          </a:p>
        </p:txBody>
      </p:sp>
      <p:grpSp>
        <p:nvGrpSpPr>
          <p:cNvPr id="793604" name="Group 4"/>
          <p:cNvGrpSpPr>
            <a:grpSpLocks/>
          </p:cNvGrpSpPr>
          <p:nvPr/>
        </p:nvGrpSpPr>
        <p:grpSpPr bwMode="auto">
          <a:xfrm>
            <a:off x="304800" y="4038600"/>
            <a:ext cx="5029200" cy="2708275"/>
            <a:chOff x="192" y="2544"/>
            <a:chExt cx="3168" cy="1706"/>
          </a:xfrm>
        </p:grpSpPr>
        <p:sp>
          <p:nvSpPr>
            <p:cNvPr id="94233" name="Text Box 5"/>
            <p:cNvSpPr txBox="1">
              <a:spLocks noChangeArrowheads="1"/>
            </p:cNvSpPr>
            <p:nvPr/>
          </p:nvSpPr>
          <p:spPr bwMode="auto">
            <a:xfrm>
              <a:off x="192" y="3264"/>
              <a:ext cx="2160" cy="98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Watch vague descriptors such as “important” and “worthwhile”</a:t>
              </a:r>
            </a:p>
          </p:txBody>
        </p:sp>
        <p:sp>
          <p:nvSpPr>
            <p:cNvPr id="94234" name="Line 6"/>
            <p:cNvSpPr>
              <a:spLocks noChangeShapeType="1"/>
            </p:cNvSpPr>
            <p:nvPr/>
          </p:nvSpPr>
          <p:spPr bwMode="auto">
            <a:xfrm>
              <a:off x="2112" y="2544"/>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4235" name="Line 7"/>
            <p:cNvSpPr>
              <a:spLocks noChangeShapeType="1"/>
            </p:cNvSpPr>
            <p:nvPr/>
          </p:nvSpPr>
          <p:spPr bwMode="auto">
            <a:xfrm flipV="1">
              <a:off x="1392" y="2544"/>
              <a:ext cx="1152" cy="720"/>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4236" name="Line 8"/>
            <p:cNvSpPr>
              <a:spLocks noChangeShapeType="1"/>
            </p:cNvSpPr>
            <p:nvPr/>
          </p:nvSpPr>
          <p:spPr bwMode="auto">
            <a:xfrm flipV="1">
              <a:off x="2352" y="3168"/>
              <a:ext cx="384" cy="288"/>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4237" name="Line 9"/>
            <p:cNvSpPr>
              <a:spLocks noChangeShapeType="1"/>
            </p:cNvSpPr>
            <p:nvPr/>
          </p:nvSpPr>
          <p:spPr bwMode="auto">
            <a:xfrm flipV="1">
              <a:off x="2208" y="3168"/>
              <a:ext cx="115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793610" name="Group 10"/>
          <p:cNvGrpSpPr>
            <a:grpSpLocks/>
          </p:cNvGrpSpPr>
          <p:nvPr/>
        </p:nvGrpSpPr>
        <p:grpSpPr bwMode="auto">
          <a:xfrm>
            <a:off x="2895600" y="4038600"/>
            <a:ext cx="5410200" cy="1901825"/>
            <a:chOff x="1824" y="2544"/>
            <a:chExt cx="3408" cy="1198"/>
          </a:xfrm>
        </p:grpSpPr>
        <p:sp>
          <p:nvSpPr>
            <p:cNvPr id="94225" name="Line 11"/>
            <p:cNvSpPr>
              <a:spLocks noChangeShapeType="1"/>
            </p:cNvSpPr>
            <p:nvPr/>
          </p:nvSpPr>
          <p:spPr bwMode="auto">
            <a:xfrm>
              <a:off x="1872" y="316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94226" name="Group 12"/>
            <p:cNvGrpSpPr>
              <a:grpSpLocks/>
            </p:cNvGrpSpPr>
            <p:nvPr/>
          </p:nvGrpSpPr>
          <p:grpSpPr bwMode="auto">
            <a:xfrm>
              <a:off x="1824" y="2544"/>
              <a:ext cx="3408" cy="1198"/>
              <a:chOff x="1824" y="2544"/>
              <a:chExt cx="3408" cy="1198"/>
            </a:xfrm>
          </p:grpSpPr>
          <p:grpSp>
            <p:nvGrpSpPr>
              <p:cNvPr id="94227" name="Group 13"/>
              <p:cNvGrpSpPr>
                <a:grpSpLocks/>
              </p:cNvGrpSpPr>
              <p:nvPr/>
            </p:nvGrpSpPr>
            <p:grpSpPr bwMode="auto">
              <a:xfrm>
                <a:off x="1824" y="2544"/>
                <a:ext cx="3408" cy="1198"/>
                <a:chOff x="1824" y="2544"/>
                <a:chExt cx="3408" cy="1198"/>
              </a:xfrm>
            </p:grpSpPr>
            <p:sp>
              <p:nvSpPr>
                <p:cNvPr id="94230" name="Text Box 14"/>
                <p:cNvSpPr txBox="1">
                  <a:spLocks noChangeArrowheads="1"/>
                </p:cNvSpPr>
                <p:nvPr/>
              </p:nvSpPr>
              <p:spPr bwMode="auto">
                <a:xfrm>
                  <a:off x="4176" y="3216"/>
                  <a:ext cx="1056" cy="52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“to be” is a weak verb</a:t>
                  </a:r>
                </a:p>
              </p:txBody>
            </p:sp>
            <p:sp>
              <p:nvSpPr>
                <p:cNvPr id="94231" name="Line 15"/>
                <p:cNvSpPr>
                  <a:spLocks noChangeShapeType="1"/>
                </p:cNvSpPr>
                <p:nvPr/>
              </p:nvSpPr>
              <p:spPr bwMode="auto">
                <a:xfrm flipH="1" flipV="1">
                  <a:off x="1968" y="2544"/>
                  <a:ext cx="2208" cy="912"/>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4232" name="Line 16"/>
                <p:cNvSpPr>
                  <a:spLocks noChangeShapeType="1"/>
                </p:cNvSpPr>
                <p:nvPr/>
              </p:nvSpPr>
              <p:spPr bwMode="auto">
                <a:xfrm>
                  <a:off x="1824" y="2544"/>
                  <a:ext cx="1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94228" name="Line 17"/>
              <p:cNvSpPr>
                <a:spLocks noChangeShapeType="1"/>
              </p:cNvSpPr>
              <p:nvPr/>
            </p:nvSpPr>
            <p:spPr bwMode="auto">
              <a:xfrm flipH="1" flipV="1">
                <a:off x="1968" y="2544"/>
                <a:ext cx="2208" cy="912"/>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4229" name="Line 18"/>
              <p:cNvSpPr>
                <a:spLocks noChangeShapeType="1"/>
              </p:cNvSpPr>
              <p:nvPr/>
            </p:nvSpPr>
            <p:spPr bwMode="auto">
              <a:xfrm flipH="1" flipV="1">
                <a:off x="2016" y="3168"/>
                <a:ext cx="2160" cy="384"/>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grpSp>
        <p:nvGrpSpPr>
          <p:cNvPr id="793619" name="Group 19"/>
          <p:cNvGrpSpPr>
            <a:grpSpLocks/>
          </p:cNvGrpSpPr>
          <p:nvPr/>
        </p:nvGrpSpPr>
        <p:grpSpPr bwMode="auto">
          <a:xfrm>
            <a:off x="762000" y="1600200"/>
            <a:ext cx="7924800" cy="2438400"/>
            <a:chOff x="480" y="1008"/>
            <a:chExt cx="4992" cy="1536"/>
          </a:xfrm>
        </p:grpSpPr>
        <p:grpSp>
          <p:nvGrpSpPr>
            <p:cNvPr id="94219" name="Group 20"/>
            <p:cNvGrpSpPr>
              <a:grpSpLocks/>
            </p:cNvGrpSpPr>
            <p:nvPr/>
          </p:nvGrpSpPr>
          <p:grpSpPr bwMode="auto">
            <a:xfrm>
              <a:off x="480" y="1008"/>
              <a:ext cx="4992" cy="1248"/>
              <a:chOff x="480" y="1008"/>
              <a:chExt cx="4992" cy="1248"/>
            </a:xfrm>
          </p:grpSpPr>
          <p:grpSp>
            <p:nvGrpSpPr>
              <p:cNvPr id="94221" name="Group 21"/>
              <p:cNvGrpSpPr>
                <a:grpSpLocks/>
              </p:cNvGrpSpPr>
              <p:nvPr/>
            </p:nvGrpSpPr>
            <p:grpSpPr bwMode="auto">
              <a:xfrm>
                <a:off x="2640" y="1008"/>
                <a:ext cx="2832" cy="1104"/>
                <a:chOff x="2640" y="1008"/>
                <a:chExt cx="2832" cy="1104"/>
              </a:xfrm>
            </p:grpSpPr>
            <p:sp>
              <p:nvSpPr>
                <p:cNvPr id="94223" name="Text Box 22"/>
                <p:cNvSpPr txBox="1">
                  <a:spLocks noChangeArrowheads="1"/>
                </p:cNvSpPr>
                <p:nvPr/>
              </p:nvSpPr>
              <p:spPr bwMode="auto">
                <a:xfrm>
                  <a:off x="4416" y="1008"/>
                  <a:ext cx="1056" cy="98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SVO? When’s the verb coming?</a:t>
                  </a:r>
                </a:p>
              </p:txBody>
            </p:sp>
            <p:sp>
              <p:nvSpPr>
                <p:cNvPr id="94224" name="Line 23"/>
                <p:cNvSpPr>
                  <a:spLocks noChangeShapeType="1"/>
                </p:cNvSpPr>
                <p:nvPr/>
              </p:nvSpPr>
              <p:spPr bwMode="auto">
                <a:xfrm flipH="1">
                  <a:off x="2640" y="1536"/>
                  <a:ext cx="1776" cy="576"/>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94222" name="Line 24"/>
              <p:cNvSpPr>
                <a:spLocks noChangeShapeType="1"/>
              </p:cNvSpPr>
              <p:nvPr/>
            </p:nvSpPr>
            <p:spPr bwMode="auto">
              <a:xfrm>
                <a:off x="480" y="2256"/>
                <a:ext cx="39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94220" name="Line 25"/>
            <p:cNvSpPr>
              <a:spLocks noChangeShapeType="1"/>
            </p:cNvSpPr>
            <p:nvPr/>
          </p:nvSpPr>
          <p:spPr bwMode="auto">
            <a:xfrm>
              <a:off x="480" y="2544"/>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793626" name="Group 26"/>
          <p:cNvGrpSpPr>
            <a:grpSpLocks/>
          </p:cNvGrpSpPr>
          <p:nvPr/>
        </p:nvGrpSpPr>
        <p:grpSpPr bwMode="auto">
          <a:xfrm>
            <a:off x="1676400" y="4495800"/>
            <a:ext cx="4724400" cy="1631950"/>
            <a:chOff x="1056" y="2832"/>
            <a:chExt cx="2976" cy="1028"/>
          </a:xfrm>
        </p:grpSpPr>
        <p:sp>
          <p:nvSpPr>
            <p:cNvPr id="94216" name="Line 27"/>
            <p:cNvSpPr>
              <a:spLocks noChangeShapeType="1"/>
            </p:cNvSpPr>
            <p:nvPr/>
          </p:nvSpPr>
          <p:spPr bwMode="auto">
            <a:xfrm>
              <a:off x="1056" y="2880"/>
              <a:ext cx="24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4217" name="Text Box 28"/>
            <p:cNvSpPr txBox="1">
              <a:spLocks noChangeArrowheads="1"/>
            </p:cNvSpPr>
            <p:nvPr/>
          </p:nvSpPr>
          <p:spPr bwMode="auto">
            <a:xfrm>
              <a:off x="2448" y="3564"/>
              <a:ext cx="1584" cy="296"/>
            </a:xfrm>
            <a:prstGeom prst="rect">
              <a:avLst/>
            </a:prstGeom>
            <a:solidFill>
              <a:srgbClr val="FFFFFF"/>
            </a:solidFill>
            <a:ln w="127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solidFill>
                    <a:schemeClr val="hlink"/>
                  </a:solidFill>
                </a:rPr>
                <a:t>Clunky phrase</a:t>
              </a:r>
            </a:p>
          </p:txBody>
        </p:sp>
        <p:sp>
          <p:nvSpPr>
            <p:cNvPr id="94218" name="Line 29"/>
            <p:cNvSpPr>
              <a:spLocks noChangeShapeType="1"/>
            </p:cNvSpPr>
            <p:nvPr/>
          </p:nvSpPr>
          <p:spPr bwMode="auto">
            <a:xfrm flipH="1" flipV="1">
              <a:off x="2448" y="2832"/>
              <a:ext cx="480" cy="720"/>
            </a:xfrm>
            <a:prstGeom prst="line">
              <a:avLst/>
            </a:prstGeom>
            <a:noFill/>
            <a:ln w="254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24260372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93619"/>
                                        </p:tgtEl>
                                        <p:attrNameLst>
                                          <p:attrName>style.visibility</p:attrName>
                                        </p:attrNameLst>
                                      </p:cBhvr>
                                      <p:to>
                                        <p:strVal val="visible"/>
                                      </p:to>
                                    </p:set>
                                    <p:animEffect transition="in" filter="wipe(left)">
                                      <p:cBhvr>
                                        <p:cTn id="7" dur="500"/>
                                        <p:tgtEl>
                                          <p:spTgt spid="793619"/>
                                        </p:tgtEl>
                                      </p:cBhvr>
                                    </p:animEffect>
                                  </p:childTnLst>
                                  <p:subTnLst>
                                    <p:set>
                                      <p:cBhvr override="childStyle">
                                        <p:cTn dur="1" fill="hold" display="0" masterRel="nextClick" afterEffect="1"/>
                                        <p:tgtEl>
                                          <p:spTgt spid="793619"/>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793610"/>
                                        </p:tgtEl>
                                        <p:attrNameLst>
                                          <p:attrName>style.visibility</p:attrName>
                                        </p:attrNameLst>
                                      </p:cBhvr>
                                      <p:to>
                                        <p:strVal val="visible"/>
                                      </p:to>
                                    </p:set>
                                    <p:animEffect transition="in" filter="wipe(right)">
                                      <p:cBhvr>
                                        <p:cTn id="12" dur="500"/>
                                        <p:tgtEl>
                                          <p:spTgt spid="793610"/>
                                        </p:tgtEl>
                                      </p:cBhvr>
                                    </p:animEffect>
                                  </p:childTnLst>
                                  <p:subTnLst>
                                    <p:set>
                                      <p:cBhvr override="childStyle">
                                        <p:cTn dur="1" fill="hold" display="0" masterRel="nextClick" afterEffect="1"/>
                                        <p:tgtEl>
                                          <p:spTgt spid="793610"/>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93604"/>
                                        </p:tgtEl>
                                        <p:attrNameLst>
                                          <p:attrName>style.visibility</p:attrName>
                                        </p:attrNameLst>
                                      </p:cBhvr>
                                      <p:to>
                                        <p:strVal val="visible"/>
                                      </p:to>
                                    </p:set>
                                    <p:animEffect transition="in" filter="wipe(left)">
                                      <p:cBhvr>
                                        <p:cTn id="17" dur="500"/>
                                        <p:tgtEl>
                                          <p:spTgt spid="793604"/>
                                        </p:tgtEl>
                                      </p:cBhvr>
                                    </p:animEffect>
                                  </p:childTnLst>
                                  <p:subTnLst>
                                    <p:set>
                                      <p:cBhvr override="childStyle">
                                        <p:cTn dur="1" fill="hold" display="0" masterRel="nextClick" afterEffect="1"/>
                                        <p:tgtEl>
                                          <p:spTgt spid="793604"/>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793626"/>
                                        </p:tgtEl>
                                        <p:attrNameLst>
                                          <p:attrName>style.visibility</p:attrName>
                                        </p:attrNameLst>
                                      </p:cBhvr>
                                      <p:to>
                                        <p:strVal val="visible"/>
                                      </p:to>
                                    </p:set>
                                    <p:animEffect transition="in" filter="wipe(down)">
                                      <p:cBhvr>
                                        <p:cTn id="22" dur="500"/>
                                        <p:tgtEl>
                                          <p:spTgt spid="793626"/>
                                        </p:tgtEl>
                                      </p:cBhvr>
                                    </p:animEffect>
                                  </p:childTnLst>
                                  <p:subTnLst>
                                    <p:set>
                                      <p:cBhvr override="childStyle">
                                        <p:cTn dur="1" fill="hold" display="0" masterRel="nextClick" afterEffect="1"/>
                                        <p:tgtEl>
                                          <p:spTgt spid="79362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328613" y="1941513"/>
            <a:ext cx="8815387" cy="4114800"/>
          </a:xfrm>
        </p:spPr>
        <p:txBody>
          <a:bodyPr/>
          <a:lstStyle/>
          <a:p>
            <a:pPr eaLnBrk="1" hangingPunct="1">
              <a:buFont typeface="Wingdings" pitchFamily="2" charset="2"/>
              <a:buNone/>
            </a:pPr>
            <a:r>
              <a:rPr lang="en-US" u="sng" smtClean="0"/>
              <a:t>Possible rewrite:</a:t>
            </a:r>
          </a:p>
          <a:p>
            <a:pPr eaLnBrk="1" hangingPunct="1">
              <a:buFont typeface="Wingdings" pitchFamily="2" charset="2"/>
              <a:buNone/>
            </a:pPr>
            <a:endParaRPr lang="en-US" smtClean="0"/>
          </a:p>
          <a:p>
            <a:pPr eaLnBrk="1" hangingPunct="1">
              <a:buFont typeface="Wingdings" pitchFamily="2" charset="2"/>
              <a:buNone/>
            </a:pPr>
            <a:r>
              <a:rPr lang="en-CA" smtClean="0">
                <a:cs typeface="Times New Roman" pitchFamily="18" charset="0"/>
              </a:rPr>
              <a:t>	We should review each center’s recruitment progress to make sure its continued participation is cost-effective.</a:t>
            </a:r>
            <a:r>
              <a:rPr lang="en-US" smtClean="0"/>
              <a:t> </a:t>
            </a:r>
          </a:p>
        </p:txBody>
      </p:sp>
      <p:sp>
        <p:nvSpPr>
          <p:cNvPr id="9523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634768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440364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328613" y="1941513"/>
            <a:ext cx="8815387" cy="4114800"/>
          </a:xfrm>
        </p:spPr>
        <p:txBody>
          <a:bodyPr/>
          <a:lstStyle/>
          <a:p>
            <a:pPr eaLnBrk="1" hangingPunct="1">
              <a:buFont typeface="Wingdings" pitchFamily="2" charset="2"/>
              <a:buNone/>
            </a:pPr>
            <a:r>
              <a:rPr lang="en-US" u="sng" dirty="0" smtClean="0"/>
              <a:t>Possible rewrite:</a:t>
            </a:r>
          </a:p>
          <a:p>
            <a:pPr eaLnBrk="1" hangingPunct="1">
              <a:buFont typeface="Wingdings" pitchFamily="2" charset="2"/>
              <a:buNone/>
            </a:pPr>
            <a:endParaRPr lang="en-US" dirty="0" smtClean="0"/>
          </a:p>
          <a:p>
            <a:pPr eaLnBrk="1" hangingPunct="1">
              <a:buFont typeface="Wingdings" pitchFamily="2" charset="2"/>
              <a:buNone/>
            </a:pPr>
            <a:r>
              <a:rPr lang="en-CA" dirty="0" smtClean="0">
                <a:cs typeface="Times New Roman" pitchFamily="18" charset="0"/>
              </a:rPr>
              <a:t>	We should review each center’s recruitment progress to make sure its continued participation is cost-effective.</a:t>
            </a:r>
            <a:r>
              <a:rPr lang="en-US" dirty="0" smtClean="0"/>
              <a:t> </a:t>
            </a:r>
          </a:p>
        </p:txBody>
      </p:sp>
      <p:sp>
        <p:nvSpPr>
          <p:cNvPr id="9523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6737388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7" name="Rectangle 3"/>
          <p:cNvSpPr>
            <a:spLocks noGrp="1" noChangeArrowheads="1"/>
          </p:cNvSpPr>
          <p:nvPr>
            <p:ph idx="1"/>
          </p:nvPr>
        </p:nvSpPr>
        <p:spPr>
          <a:xfrm>
            <a:off x="328613" y="1941513"/>
            <a:ext cx="8129587" cy="4078287"/>
          </a:xfrm>
        </p:spPr>
        <p:txBody>
          <a:bodyPr/>
          <a:lstStyle/>
          <a:p>
            <a:pPr eaLnBrk="1" hangingPunct="1">
              <a:buFontTx/>
              <a:buNone/>
            </a:pPr>
            <a:r>
              <a:rPr lang="en-US" sz="2400" u="sng" smtClean="0"/>
              <a:t>Examples:</a:t>
            </a:r>
            <a:r>
              <a:rPr lang="en-US" sz="2000" b="1" smtClean="0"/>
              <a:t/>
            </a:r>
            <a:br>
              <a:rPr lang="en-US" sz="2000" b="1" smtClean="0"/>
            </a:br>
            <a:endParaRPr lang="en-US" sz="1800" b="1" smtClean="0"/>
          </a:p>
          <a:p>
            <a:pPr eaLnBrk="1" hangingPunct="1">
              <a:buFontTx/>
              <a:buNone/>
            </a:pPr>
            <a:r>
              <a:rPr lang="en-US" sz="2000" smtClean="0">
                <a:cs typeface="Times New Roman" pitchFamily="18" charset="0"/>
              </a:rPr>
              <a:t>   “This paper provides a review  of the basic tenets of cancer biology study design, using as examples studies that illustrate the methodologic challenges or that demonstrate successful solutions to the difficulties inherent in biological research.”</a:t>
            </a:r>
            <a:r>
              <a:rPr lang="en-US" sz="1800" smtClean="0"/>
              <a:t> </a:t>
            </a:r>
          </a:p>
          <a:p>
            <a:pPr eaLnBrk="1" hangingPunct="1">
              <a:buFontTx/>
              <a:buChar char="•"/>
            </a:pPr>
            <a:endParaRPr lang="en-US" sz="1800" smtClean="0"/>
          </a:p>
          <a:p>
            <a:pPr eaLnBrk="1" hangingPunct="1">
              <a:buFont typeface="Wingdings" pitchFamily="2" charset="2"/>
              <a:buNone/>
            </a:pPr>
            <a:endParaRPr lang="en-US" sz="1800" smtClean="0">
              <a:latin typeface="Verdana" pitchFamily="34" charset="0"/>
            </a:endParaRPr>
          </a:p>
        </p:txBody>
      </p:sp>
      <p:sp>
        <p:nvSpPr>
          <p:cNvPr id="27650" name="Rectangle 2"/>
          <p:cNvSpPr>
            <a:spLocks noGrp="1" noChangeArrowheads="1"/>
          </p:cNvSpPr>
          <p:nvPr>
            <p:ph type="title"/>
          </p:nvPr>
        </p:nvSpPr>
        <p:spPr/>
        <p:txBody>
          <a:bodyPr/>
          <a:lstStyle/>
          <a:p>
            <a:pPr eaLnBrk="1" hangingPunct="1"/>
            <a:r>
              <a:rPr lang="en-US" smtClean="0"/>
              <a:t>Principles of Effective Writing</a:t>
            </a:r>
          </a:p>
        </p:txBody>
      </p:sp>
      <p:sp>
        <p:nvSpPr>
          <p:cNvPr id="344068" name="Line 4"/>
          <p:cNvSpPr>
            <a:spLocks noChangeShapeType="1"/>
          </p:cNvSpPr>
          <p:nvPr/>
        </p:nvSpPr>
        <p:spPr bwMode="auto">
          <a:xfrm>
            <a:off x="2057400" y="2819400"/>
            <a:ext cx="10668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69" name="Line 5"/>
          <p:cNvSpPr>
            <a:spLocks noChangeShapeType="1"/>
          </p:cNvSpPr>
          <p:nvPr/>
        </p:nvSpPr>
        <p:spPr bwMode="auto">
          <a:xfrm>
            <a:off x="4114800" y="2819400"/>
            <a:ext cx="23622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1" name="Text Box 7"/>
          <p:cNvSpPr txBox="1">
            <a:spLocks noChangeArrowheads="1"/>
          </p:cNvSpPr>
          <p:nvPr/>
        </p:nvSpPr>
        <p:spPr bwMode="auto">
          <a:xfrm>
            <a:off x="3810000" y="2590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tx2"/>
                </a:solidFill>
              </a:rPr>
              <a:t>s</a:t>
            </a:r>
            <a:r>
              <a:rPr lang="en-US"/>
              <a:t> </a:t>
            </a:r>
          </a:p>
        </p:txBody>
      </p:sp>
      <p:sp>
        <p:nvSpPr>
          <p:cNvPr id="344072" name="Line 8"/>
          <p:cNvSpPr>
            <a:spLocks noChangeShapeType="1"/>
          </p:cNvSpPr>
          <p:nvPr/>
        </p:nvSpPr>
        <p:spPr bwMode="auto">
          <a:xfrm>
            <a:off x="2971800" y="3124200"/>
            <a:ext cx="3048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3" name="Line 9"/>
          <p:cNvSpPr>
            <a:spLocks noChangeShapeType="1"/>
          </p:cNvSpPr>
          <p:nvPr/>
        </p:nvSpPr>
        <p:spPr bwMode="auto">
          <a:xfrm>
            <a:off x="4495800" y="3124200"/>
            <a:ext cx="6858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4" name="Line 10"/>
          <p:cNvSpPr>
            <a:spLocks noChangeShapeType="1"/>
          </p:cNvSpPr>
          <p:nvPr/>
        </p:nvSpPr>
        <p:spPr bwMode="auto">
          <a:xfrm>
            <a:off x="914400" y="3429000"/>
            <a:ext cx="13716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5" name="Line 11"/>
          <p:cNvSpPr>
            <a:spLocks noChangeShapeType="1"/>
          </p:cNvSpPr>
          <p:nvPr/>
        </p:nvSpPr>
        <p:spPr bwMode="auto">
          <a:xfrm>
            <a:off x="3657600" y="3429000"/>
            <a:ext cx="34290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6" name="Line 12"/>
          <p:cNvSpPr>
            <a:spLocks noChangeShapeType="1"/>
          </p:cNvSpPr>
          <p:nvPr/>
        </p:nvSpPr>
        <p:spPr bwMode="auto">
          <a:xfrm>
            <a:off x="838200" y="3810000"/>
            <a:ext cx="51054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7" name="Line 13"/>
          <p:cNvSpPr>
            <a:spLocks noChangeShapeType="1"/>
          </p:cNvSpPr>
          <p:nvPr/>
        </p:nvSpPr>
        <p:spPr bwMode="auto">
          <a:xfrm>
            <a:off x="6858000" y="3124200"/>
            <a:ext cx="4572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4078" name="Text Box 14"/>
          <p:cNvSpPr txBox="1">
            <a:spLocks noChangeArrowheads="1"/>
          </p:cNvSpPr>
          <p:nvPr/>
        </p:nvSpPr>
        <p:spPr bwMode="auto">
          <a:xfrm>
            <a:off x="6705600" y="33528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chemeClr val="tx2"/>
                </a:solidFill>
              </a:rPr>
              <a:t>and</a:t>
            </a:r>
          </a:p>
        </p:txBody>
      </p:sp>
      <p:sp>
        <p:nvSpPr>
          <p:cNvPr id="344079" name="Text Box 15"/>
          <p:cNvSpPr txBox="1">
            <a:spLocks noChangeArrowheads="1"/>
          </p:cNvSpPr>
          <p:nvPr/>
        </p:nvSpPr>
        <p:spPr bwMode="auto">
          <a:xfrm>
            <a:off x="228600" y="464820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rgbClr val="CCFF33"/>
              </a:buClr>
              <a:buSzPct val="70000"/>
            </a:pPr>
            <a:r>
              <a:rPr lang="en-US">
                <a:latin typeface="Arial" charset="0"/>
              </a:rPr>
              <a:t>“This paper reviews cancer biology study design, using examples that illustrate specific challenges and solutions.”</a:t>
            </a:r>
          </a:p>
          <a:p>
            <a:pPr eaLnBrk="1" hangingPunct="1"/>
            <a:endParaRPr lang="en-US"/>
          </a:p>
        </p:txBody>
      </p:sp>
    </p:spTree>
    <p:extLst>
      <p:ext uri="{BB962C8B-B14F-4D97-AF65-F5344CB8AC3E}">
        <p14:creationId xmlns:p14="http://schemas.microsoft.com/office/powerpoint/2010/main" val="11306223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4067">
                                            <p:txEl>
                                              <p:pRg st="0" end="0"/>
                                            </p:txEl>
                                          </p:spTgt>
                                        </p:tgtEl>
                                        <p:attrNameLst>
                                          <p:attrName>style.visibility</p:attrName>
                                        </p:attrNameLst>
                                      </p:cBhvr>
                                      <p:to>
                                        <p:strVal val="visible"/>
                                      </p:to>
                                    </p:set>
                                    <p:anim calcmode="lin" valueType="num">
                                      <p:cBhvr additive="base">
                                        <p:cTn id="7" dur="500" fill="hold"/>
                                        <p:tgtEl>
                                          <p:spTgt spid="344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4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4067">
                                            <p:txEl>
                                              <p:pRg st="1" end="1"/>
                                            </p:txEl>
                                          </p:spTgt>
                                        </p:tgtEl>
                                        <p:attrNameLst>
                                          <p:attrName>style.visibility</p:attrName>
                                        </p:attrNameLst>
                                      </p:cBhvr>
                                      <p:to>
                                        <p:strVal val="visible"/>
                                      </p:to>
                                    </p:set>
                                    <p:anim calcmode="lin" valueType="num">
                                      <p:cBhvr additive="base">
                                        <p:cTn id="13" dur="500" fill="hold"/>
                                        <p:tgtEl>
                                          <p:spTgt spid="3440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4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44068"/>
                                        </p:tgtEl>
                                        <p:attrNameLst>
                                          <p:attrName>style.visibility</p:attrName>
                                        </p:attrNameLst>
                                      </p:cBhvr>
                                      <p:to>
                                        <p:strVal val="visible"/>
                                      </p:to>
                                    </p:set>
                                    <p:animEffect transition="in" filter="dissolve">
                                      <p:cBhvr>
                                        <p:cTn id="19" dur="500"/>
                                        <p:tgtEl>
                                          <p:spTgt spid="34406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44071"/>
                                        </p:tgtEl>
                                        <p:attrNameLst>
                                          <p:attrName>style.visibility</p:attrName>
                                        </p:attrNameLst>
                                      </p:cBhvr>
                                      <p:to>
                                        <p:strVal val="visible"/>
                                      </p:to>
                                    </p:set>
                                    <p:animEffect transition="in" filter="dissolve">
                                      <p:cBhvr>
                                        <p:cTn id="24" dur="500"/>
                                        <p:tgtEl>
                                          <p:spTgt spid="34407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44069"/>
                                        </p:tgtEl>
                                        <p:attrNameLst>
                                          <p:attrName>style.visibility</p:attrName>
                                        </p:attrNameLst>
                                      </p:cBhvr>
                                      <p:to>
                                        <p:strVal val="visible"/>
                                      </p:to>
                                    </p:set>
                                    <p:animEffect transition="in" filter="dissolve">
                                      <p:cBhvr>
                                        <p:cTn id="29" dur="500"/>
                                        <p:tgtEl>
                                          <p:spTgt spid="34406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44072"/>
                                        </p:tgtEl>
                                        <p:attrNameLst>
                                          <p:attrName>style.visibility</p:attrName>
                                        </p:attrNameLst>
                                      </p:cBhvr>
                                      <p:to>
                                        <p:strVal val="visible"/>
                                      </p:to>
                                    </p:set>
                                    <p:animEffect transition="in" filter="dissolve">
                                      <p:cBhvr>
                                        <p:cTn id="34" dur="500"/>
                                        <p:tgtEl>
                                          <p:spTgt spid="34407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44073"/>
                                        </p:tgtEl>
                                        <p:attrNameLst>
                                          <p:attrName>style.visibility</p:attrName>
                                        </p:attrNameLst>
                                      </p:cBhvr>
                                      <p:to>
                                        <p:strVal val="visible"/>
                                      </p:to>
                                    </p:set>
                                    <p:animEffect transition="in" filter="dissolve">
                                      <p:cBhvr>
                                        <p:cTn id="39" dur="500"/>
                                        <p:tgtEl>
                                          <p:spTgt spid="34407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44077"/>
                                        </p:tgtEl>
                                        <p:attrNameLst>
                                          <p:attrName>style.visibility</p:attrName>
                                        </p:attrNameLst>
                                      </p:cBhvr>
                                      <p:to>
                                        <p:strVal val="visible"/>
                                      </p:to>
                                    </p:set>
                                    <p:animEffect transition="in" filter="dissolve">
                                      <p:cBhvr>
                                        <p:cTn id="44" dur="500"/>
                                        <p:tgtEl>
                                          <p:spTgt spid="34407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44074"/>
                                        </p:tgtEl>
                                        <p:attrNameLst>
                                          <p:attrName>style.visibility</p:attrName>
                                        </p:attrNameLst>
                                      </p:cBhvr>
                                      <p:to>
                                        <p:strVal val="visible"/>
                                      </p:to>
                                    </p:set>
                                    <p:animEffect transition="in" filter="dissolve">
                                      <p:cBhvr>
                                        <p:cTn id="49" dur="500"/>
                                        <p:tgtEl>
                                          <p:spTgt spid="34407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44075"/>
                                        </p:tgtEl>
                                        <p:attrNameLst>
                                          <p:attrName>style.visibility</p:attrName>
                                        </p:attrNameLst>
                                      </p:cBhvr>
                                      <p:to>
                                        <p:strVal val="visible"/>
                                      </p:to>
                                    </p:set>
                                    <p:animEffect transition="in" filter="dissolve">
                                      <p:cBhvr>
                                        <p:cTn id="54" dur="500"/>
                                        <p:tgtEl>
                                          <p:spTgt spid="34407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344078"/>
                                        </p:tgtEl>
                                        <p:attrNameLst>
                                          <p:attrName>style.visibility</p:attrName>
                                        </p:attrNameLst>
                                      </p:cBhvr>
                                      <p:to>
                                        <p:strVal val="visible"/>
                                      </p:to>
                                    </p:set>
                                    <p:animEffect transition="in" filter="dissolve">
                                      <p:cBhvr>
                                        <p:cTn id="59" dur="500"/>
                                        <p:tgtEl>
                                          <p:spTgt spid="34407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344076"/>
                                        </p:tgtEl>
                                        <p:attrNameLst>
                                          <p:attrName>style.visibility</p:attrName>
                                        </p:attrNameLst>
                                      </p:cBhvr>
                                      <p:to>
                                        <p:strVal val="visible"/>
                                      </p:to>
                                    </p:set>
                                    <p:animEffect transition="in" filter="dissolve">
                                      <p:cBhvr>
                                        <p:cTn id="64" dur="500"/>
                                        <p:tgtEl>
                                          <p:spTgt spid="34407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344079"/>
                                        </p:tgtEl>
                                        <p:attrNameLst>
                                          <p:attrName>style.visibility</p:attrName>
                                        </p:attrNameLst>
                                      </p:cBhvr>
                                      <p:to>
                                        <p:strVal val="visible"/>
                                      </p:to>
                                    </p:set>
                                    <p:anim calcmode="lin" valueType="num">
                                      <p:cBhvr additive="base">
                                        <p:cTn id="69" dur="500" fill="hold"/>
                                        <p:tgtEl>
                                          <p:spTgt spid="344079"/>
                                        </p:tgtEl>
                                        <p:attrNameLst>
                                          <p:attrName>ppt_x</p:attrName>
                                        </p:attrNameLst>
                                      </p:cBhvr>
                                      <p:tavLst>
                                        <p:tav tm="0">
                                          <p:val>
                                            <p:strVal val="0-#ppt_w/2"/>
                                          </p:val>
                                        </p:tav>
                                        <p:tav tm="100000">
                                          <p:val>
                                            <p:strVal val="#ppt_x"/>
                                          </p:val>
                                        </p:tav>
                                      </p:tavLst>
                                    </p:anim>
                                    <p:anim calcmode="lin" valueType="num">
                                      <p:cBhvr additive="base">
                                        <p:cTn id="70" dur="500" fill="hold"/>
                                        <p:tgtEl>
                                          <p:spTgt spid="3440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7" grpId="0" build="p" bldLvl="3" autoUpdateAnimBg="0"/>
      <p:bldP spid="344068" grpId="0" animBg="1"/>
      <p:bldP spid="344069" grpId="0" animBg="1"/>
      <p:bldP spid="344071" grpId="0" autoUpdateAnimBg="0"/>
      <p:bldP spid="344072" grpId="0" animBg="1"/>
      <p:bldP spid="344073" grpId="0" animBg="1"/>
      <p:bldP spid="344074" grpId="0" animBg="1"/>
      <p:bldP spid="344075" grpId="0" animBg="1"/>
      <p:bldP spid="344076" grpId="0" animBg="1"/>
      <p:bldP spid="344077" grpId="0" animBg="1"/>
      <p:bldP spid="344078" grpId="0" autoUpdateAnimBg="0"/>
      <p:bldP spid="34407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9" name="Rectangle 3"/>
          <p:cNvSpPr>
            <a:spLocks noGrp="1" noChangeArrowheads="1"/>
          </p:cNvSpPr>
          <p:nvPr>
            <p:ph idx="1"/>
          </p:nvPr>
        </p:nvSpPr>
        <p:spPr/>
        <p:txBody>
          <a:bodyPr/>
          <a:lstStyle/>
          <a:p>
            <a:pPr eaLnBrk="1" hangingPunct="1">
              <a:buFontTx/>
              <a:buNone/>
            </a:pPr>
            <a:r>
              <a:rPr lang="en-US" sz="3600" smtClean="0"/>
              <a:t>Hunt down and cast out all unneeded words that might slow your reader.</a:t>
            </a:r>
          </a:p>
          <a:p>
            <a:pPr eaLnBrk="1" hangingPunct="1">
              <a:buFontTx/>
              <a:buChar char="•"/>
            </a:pPr>
            <a:endParaRPr lang="en-US" sz="3600" b="1" smtClean="0"/>
          </a:p>
          <a:p>
            <a:pPr eaLnBrk="1" hangingPunct="1">
              <a:buFontTx/>
              <a:buChar char="•"/>
            </a:pPr>
            <a:endParaRPr lang="en-US" sz="1800" smtClean="0"/>
          </a:p>
          <a:p>
            <a:pPr eaLnBrk="1" hangingPunct="1">
              <a:buFont typeface="Wingdings" pitchFamily="2" charset="2"/>
              <a:buNone/>
            </a:pPr>
            <a:endParaRPr lang="en-US" sz="1800" smtClean="0">
              <a:latin typeface="Verdana" pitchFamily="34" charset="0"/>
            </a:endParaRPr>
          </a:p>
        </p:txBody>
      </p:sp>
      <p:sp>
        <p:nvSpPr>
          <p:cNvPr id="28674" name="Rectangle 2"/>
          <p:cNvSpPr>
            <a:spLocks noGrp="1" noChangeArrowheads="1"/>
          </p:cNvSpPr>
          <p:nvPr>
            <p:ph type="title"/>
          </p:nvPr>
        </p:nvSpPr>
        <p:spPr/>
        <p:txBody>
          <a:bodyPr/>
          <a:lstStyle/>
          <a:p>
            <a:pPr eaLnBrk="1" hangingPunct="1"/>
            <a:r>
              <a:rPr lang="en-US" smtClean="0"/>
              <a:t>Principles of Effective Writing</a:t>
            </a:r>
          </a:p>
        </p:txBody>
      </p:sp>
    </p:spTree>
    <p:extLst>
      <p:ext uri="{BB962C8B-B14F-4D97-AF65-F5344CB8AC3E}">
        <p14:creationId xmlns:p14="http://schemas.microsoft.com/office/powerpoint/2010/main" val="30752441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 calcmode="lin" valueType="num">
                                      <p:cBhvr additive="base">
                                        <p:cTn id="7" dur="500" fill="hold"/>
                                        <p:tgtEl>
                                          <p:spTgt spid="311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12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527</TotalTime>
  <Words>2198</Words>
  <Application>Microsoft Macintosh PowerPoint</Application>
  <PresentationFormat>On-screen Show (4:3)</PresentationFormat>
  <Paragraphs>480</Paragraphs>
  <Slides>76</Slides>
  <Notes>50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Paper</vt:lpstr>
      <vt:lpstr>Principles of effective writing</vt:lpstr>
      <vt:lpstr>Overview of principles…</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  Principles of Effective Writing Dead weight phrases</vt:lpstr>
      <vt:lpstr>  Principles of Effective Writing Dead weight phrases</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Scientific Writing</vt:lpstr>
      <vt:lpstr>Scientific Writing</vt:lpstr>
      <vt:lpstr>Scientific Writing, HRP 214</vt:lpstr>
      <vt:lpstr>Principles of Effective Writing</vt:lpstr>
      <vt:lpstr>Principles of Effective Writing</vt:lpstr>
      <vt:lpstr>Principles of Effective Writing</vt:lpstr>
      <vt:lpstr>Principles of Effective Writing</vt:lpstr>
      <vt:lpstr>Principles of Effective Writing</vt:lpstr>
      <vt:lpstr>Principles of Effective Writing </vt:lpstr>
      <vt:lpstr>Principles of Effective Writing </vt:lpstr>
      <vt:lpstr>Principles of Effective Writing</vt:lpstr>
      <vt:lpstr>Principles of Effective Writing</vt:lpstr>
      <vt:lpstr>Principles of Effective Writing</vt:lpstr>
      <vt:lpstr>Principles of Effective Writing </vt:lpstr>
      <vt:lpstr>Principles of Effective Writing </vt:lpstr>
      <vt:lpstr>Principles of Effective Writing </vt:lpstr>
      <vt:lpstr>Principles of Effective Writing </vt:lpstr>
      <vt:lpstr>Principles of Effective Writing </vt:lpstr>
      <vt:lpstr>Principles of Effective Writing </vt:lpstr>
      <vt:lpstr>Principles of Effective Writing Parallelism</vt:lpstr>
      <vt:lpstr>Principles of Effective Writing Parallelism</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Principles of Effective Writing</vt:lpstr>
      <vt:lpstr>PowerPoint Presentation</vt:lpstr>
      <vt:lpstr>Principles of Effective Writing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effective writing</dc:title>
  <dc:creator>Mohammed Yaseen</dc:creator>
  <cp:lastModifiedBy>Mohammed Yaseen</cp:lastModifiedBy>
  <cp:revision>3</cp:revision>
  <dcterms:created xsi:type="dcterms:W3CDTF">2020-03-24T07:06:26Z</dcterms:created>
  <dcterms:modified xsi:type="dcterms:W3CDTF">2020-05-02T11:25:00Z</dcterms:modified>
</cp:coreProperties>
</file>