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4" r:id="rId1"/>
  </p:sldMasterIdLst>
  <p:notesMasterIdLst>
    <p:notesMasterId r:id="rId7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872" y="-1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presProps" Target="presProps.xml"/><Relationship Id="rId81" Type="http://schemas.openxmlformats.org/officeDocument/2006/relationships/viewProps" Target="viewProps.xml"/><Relationship Id="rId82" Type="http://schemas.openxmlformats.org/officeDocument/2006/relationships/theme" Target="theme/theme1.xml"/><Relationship Id="rId83"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notesMaster" Target="notesMasters/notesMaster1.xml"/><Relationship Id="rId79" Type="http://schemas.openxmlformats.org/officeDocument/2006/relationships/printerSettings" Target="printerSettings/printerSettings1.bin"/><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029E-1DF2-2A47-B0EC-469FEDA8CE5E}" type="datetimeFigureOut">
              <a:rPr lang="en-US" smtClean="0"/>
              <a:t>5/2/20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1FD8E6-FEA8-C44F-B78C-DE7430C64233}" type="slidenum">
              <a:rPr lang="en-US" smtClean="0"/>
              <a:t>‹#›</a:t>
            </a:fld>
            <a:endParaRPr lang="en-US"/>
          </a:p>
        </p:txBody>
      </p:sp>
    </p:spTree>
    <p:extLst>
      <p:ext uri="{BB962C8B-B14F-4D97-AF65-F5344CB8AC3E}">
        <p14:creationId xmlns:p14="http://schemas.microsoft.com/office/powerpoint/2010/main" val="12033401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74083"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84323"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1026"/>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85347" name="Rectangle 1027"/>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86371"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1026"/>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87395" name="Rectangle 1027"/>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88419"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89443"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90467"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91491"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050"/>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92515" name="Rectangle 2051"/>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050"/>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93539" name="Rectangle 2051"/>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75107"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94563"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1026"/>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95587" name="Rectangle 1027"/>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196611"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97635"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98659"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1026"/>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99683" name="Rectangle 1027"/>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00707"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01731"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202755"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203779"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76131"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204803"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05827"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06851"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07875"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08899"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09923"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10947"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11971"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12995"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14019"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77155"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15043"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16067"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17091"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18115"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19139"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20163"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21187"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22211"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23235"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24259"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79203"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224259"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body" idx="1"/>
          </p:nvPr>
        </p:nvSpPr>
        <p:spPr>
          <a:xfrm>
            <a:off x="671513" y="1571625"/>
            <a:ext cx="5486400" cy="6172200"/>
          </a:xfrm>
          <a:noFill/>
        </p:spPr>
        <p:txBody>
          <a:bodyPr/>
          <a:lstStyle/>
          <a:p>
            <a:pPr marL="285750" indent="-285750">
              <a:buFontTx/>
              <a:buChar char="•"/>
            </a:pPr>
            <a:endParaRPr lang="en-US" sz="1400" smtClean="0"/>
          </a:p>
        </p:txBody>
      </p:sp>
      <p:sp>
        <p:nvSpPr>
          <p:cNvPr id="180227" name="Rectangle 3"/>
          <p:cNvSpPr>
            <a:spLocks noGrp="1" noRot="1" noChangeAspect="1" noChangeArrowheads="1" noTextEdit="1"/>
          </p:cNvSpPr>
          <p:nvPr>
            <p:ph type="sldImg"/>
          </p:nvPr>
        </p:nvSpPr>
        <p:spPr>
          <a:xfrm>
            <a:off x="-1350963" y="-1087438"/>
            <a:ext cx="4568826" cy="3425826"/>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81251"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82275"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body" idx="1"/>
          </p:nvPr>
        </p:nvSpPr>
        <p:spPr>
          <a:xfrm>
            <a:off x="671513" y="1571625"/>
            <a:ext cx="54864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285750" indent="-285750">
              <a:buFontTx/>
              <a:buChar char="•"/>
            </a:pPr>
            <a:endParaRPr lang="en-US" sz="1400" smtClean="0"/>
          </a:p>
        </p:txBody>
      </p:sp>
      <p:sp>
        <p:nvSpPr>
          <p:cNvPr id="183299" name="Rectangle 3"/>
          <p:cNvSpPr>
            <a:spLocks noGrp="1" noRot="1" noChangeAspect="1" noChangeArrowheads="1" noTextEdit="1"/>
          </p:cNvSpPr>
          <p:nvPr>
            <p:ph type="sldImg"/>
          </p:nvPr>
        </p:nvSpPr>
        <p:spPr>
          <a:xfrm>
            <a:off x="-1350963" y="-1087438"/>
            <a:ext cx="4568826" cy="3425826"/>
          </a:xfrm>
          <a:noFill/>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GB"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C50FE5F1-3F13-F443-9397-E125B826AE19}" type="datetimeFigureOut">
              <a:rPr lang="en-US" smtClean="0"/>
              <a:t>5/2/20</a:t>
            </a:fld>
            <a:endParaRPr lang="en-US"/>
          </a:p>
        </p:txBody>
      </p:sp>
      <p:sp>
        <p:nvSpPr>
          <p:cNvPr id="16" name="Slide Number Placeholder 15"/>
          <p:cNvSpPr>
            <a:spLocks noGrp="1"/>
          </p:cNvSpPr>
          <p:nvPr>
            <p:ph type="sldNum" sz="quarter" idx="11"/>
          </p:nvPr>
        </p:nvSpPr>
        <p:spPr/>
        <p:txBody>
          <a:bodyPr/>
          <a:lstStyle/>
          <a:p>
            <a:fld id="{010E3E3B-A4A4-8C4A-B12D-FD52D5B873FC}"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C50FE5F1-3F13-F443-9397-E125B826AE19}" type="datetimeFigureOut">
              <a:rPr lang="en-US" smtClean="0"/>
              <a:t>5/2/20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E3E3B-A4A4-8C4A-B12D-FD52D5B873F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C50FE5F1-3F13-F443-9397-E125B826AE19}" type="datetimeFigureOut">
              <a:rPr lang="en-US" smtClean="0"/>
              <a:t>5/2/20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E3E3B-A4A4-8C4A-B12D-FD52D5B873F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4" name="Date Placeholder 13"/>
          <p:cNvSpPr>
            <a:spLocks noGrp="1"/>
          </p:cNvSpPr>
          <p:nvPr>
            <p:ph type="dt" sz="half" idx="14"/>
          </p:nvPr>
        </p:nvSpPr>
        <p:spPr/>
        <p:txBody>
          <a:bodyPr/>
          <a:lstStyle/>
          <a:p>
            <a:fld id="{C50FE5F1-3F13-F443-9397-E125B826AE19}" type="datetimeFigureOut">
              <a:rPr lang="en-US" smtClean="0"/>
              <a:t>5/2/20</a:t>
            </a:fld>
            <a:endParaRPr lang="en-US"/>
          </a:p>
        </p:txBody>
      </p:sp>
      <p:sp>
        <p:nvSpPr>
          <p:cNvPr id="15" name="Slide Number Placeholder 14"/>
          <p:cNvSpPr>
            <a:spLocks noGrp="1"/>
          </p:cNvSpPr>
          <p:nvPr>
            <p:ph type="sldNum" sz="quarter" idx="15"/>
          </p:nvPr>
        </p:nvSpPr>
        <p:spPr/>
        <p:txBody>
          <a:bodyPr/>
          <a:lstStyle>
            <a:lvl1pPr algn="ctr">
              <a:defRPr/>
            </a:lvl1pPr>
          </a:lstStyle>
          <a:p>
            <a:fld id="{010E3E3B-A4A4-8C4A-B12D-FD52D5B873FC}"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GB"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0FE5F1-3F13-F443-9397-E125B826AE19}" type="datetimeFigureOut">
              <a:rPr lang="en-US" smtClean="0"/>
              <a:t>5/2/20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E3E3B-A4A4-8C4A-B12D-FD52D5B873FC}"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50FE5F1-3F13-F443-9397-E125B826AE19}" type="datetimeFigureOut">
              <a:rPr lang="en-US" smtClean="0"/>
              <a:t>5/2/20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E3E3B-A4A4-8C4A-B12D-FD52D5B873FC}" type="slidenum">
              <a:rPr lang="en-US" smtClean="0"/>
              <a:t>‹#›</a:t>
            </a:fld>
            <a:endParaRPr lang="en-US"/>
          </a:p>
        </p:txBody>
      </p:sp>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10E3E3B-A4A4-8C4A-B12D-FD52D5B873FC}"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C50FE5F1-3F13-F443-9397-E125B826AE19}" type="datetimeFigureOut">
              <a:rPr lang="en-US" smtClean="0"/>
              <a:t>5/2/20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GB"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50FE5F1-3F13-F443-9397-E125B826AE19}" type="datetimeFigureOut">
              <a:rPr lang="en-US" smtClean="0"/>
              <a:t>5/2/20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0E3E3B-A4A4-8C4A-B12D-FD52D5B873FC}" type="slidenum">
              <a:rPr lang="en-US" smtClean="0"/>
              <a:t>‹#›</a:t>
            </a:fld>
            <a:endParaRPr lang="en-US"/>
          </a:p>
        </p:txBody>
      </p:sp>
      <p:sp>
        <p:nvSpPr>
          <p:cNvPr id="2" name="Title 1"/>
          <p:cNvSpPr>
            <a:spLocks noGrp="1"/>
          </p:cNvSpPr>
          <p:nvPr>
            <p:ph type="title"/>
          </p:nvPr>
        </p:nvSpPr>
        <p:spPr/>
        <p:txBody>
          <a:bodyPr/>
          <a:lstStyle/>
          <a:p>
            <a:r>
              <a:rPr kumimoji="0" lang="en-GB"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0FE5F1-3F13-F443-9397-E125B826AE19}" type="datetimeFigureOut">
              <a:rPr lang="en-US" smtClean="0"/>
              <a:t>5/2/20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0E3E3B-A4A4-8C4A-B12D-FD52D5B873F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GB" smtClean="0"/>
              <a:t>Click to edit Master title style</a:t>
            </a:r>
            <a:endParaRPr kumimoji="0" lang="en-US"/>
          </a:p>
        </p:txBody>
      </p:sp>
      <p:sp>
        <p:nvSpPr>
          <p:cNvPr id="8" name="Date Placeholder 7"/>
          <p:cNvSpPr>
            <a:spLocks noGrp="1"/>
          </p:cNvSpPr>
          <p:nvPr>
            <p:ph type="dt" sz="half" idx="14"/>
          </p:nvPr>
        </p:nvSpPr>
        <p:spPr/>
        <p:txBody>
          <a:bodyPr/>
          <a:lstStyle/>
          <a:p>
            <a:fld id="{C50FE5F1-3F13-F443-9397-E125B826AE19}" type="datetimeFigureOut">
              <a:rPr lang="en-US" smtClean="0"/>
              <a:t>5/2/20</a:t>
            </a:fld>
            <a:endParaRPr lang="en-US"/>
          </a:p>
        </p:txBody>
      </p:sp>
      <p:sp>
        <p:nvSpPr>
          <p:cNvPr id="9" name="Slide Number Placeholder 8"/>
          <p:cNvSpPr>
            <a:spLocks noGrp="1"/>
          </p:cNvSpPr>
          <p:nvPr>
            <p:ph type="sldNum" sz="quarter" idx="15"/>
          </p:nvPr>
        </p:nvSpPr>
        <p:spPr/>
        <p:txBody>
          <a:bodyPr/>
          <a:lstStyle/>
          <a:p>
            <a:fld id="{010E3E3B-A4A4-8C4A-B12D-FD52D5B873FC}"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GB" smtClean="0"/>
              <a:t>Drag picture to placeholder or click icon to add</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GB" smtClean="0"/>
              <a:t>Click to edit Master text styles</a:t>
            </a:r>
          </a:p>
        </p:txBody>
      </p:sp>
      <p:sp>
        <p:nvSpPr>
          <p:cNvPr id="8" name="Date Placeholder 7"/>
          <p:cNvSpPr>
            <a:spLocks noGrp="1"/>
          </p:cNvSpPr>
          <p:nvPr>
            <p:ph type="dt" sz="half" idx="10"/>
          </p:nvPr>
        </p:nvSpPr>
        <p:spPr/>
        <p:txBody>
          <a:bodyPr/>
          <a:lstStyle/>
          <a:p>
            <a:fld id="{C50FE5F1-3F13-F443-9397-E125B826AE19}" type="datetimeFigureOut">
              <a:rPr lang="en-US" smtClean="0"/>
              <a:t>5/2/20</a:t>
            </a:fld>
            <a:endParaRPr lang="en-US"/>
          </a:p>
        </p:txBody>
      </p:sp>
      <p:sp>
        <p:nvSpPr>
          <p:cNvPr id="9" name="Slide Number Placeholder 8"/>
          <p:cNvSpPr>
            <a:spLocks noGrp="1"/>
          </p:cNvSpPr>
          <p:nvPr>
            <p:ph type="sldNum" sz="quarter" idx="11"/>
          </p:nvPr>
        </p:nvSpPr>
        <p:spPr/>
        <p:txBody>
          <a:bodyPr/>
          <a:lstStyle/>
          <a:p>
            <a:fld id="{010E3E3B-A4A4-8C4A-B12D-FD52D5B873FC}"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C50FE5F1-3F13-F443-9397-E125B826AE19}" type="datetimeFigureOut">
              <a:rPr lang="en-US" smtClean="0"/>
              <a:t>5/2/20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10E3E3B-A4A4-8C4A-B12D-FD52D5B873FC}"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GB"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8348" y="1371600"/>
            <a:ext cx="8147304" cy="1892300"/>
          </a:xfrm>
        </p:spPr>
        <p:txBody>
          <a:bodyPr>
            <a:noAutofit/>
          </a:bodyPr>
          <a:lstStyle/>
          <a:p>
            <a:r>
              <a:rPr lang="en-US" sz="6600" b="1" dirty="0" smtClean="0"/>
              <a:t>Principles of effective writing</a:t>
            </a:r>
            <a:endParaRPr lang="en-US" sz="6600" b="1" dirty="0"/>
          </a:p>
        </p:txBody>
      </p:sp>
    </p:spTree>
    <p:extLst>
      <p:ext uri="{BB962C8B-B14F-4D97-AF65-F5344CB8AC3E}">
        <p14:creationId xmlns:p14="http://schemas.microsoft.com/office/powerpoint/2010/main" val="101947089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p:txBody>
          <a:bodyPr/>
          <a:lstStyle/>
          <a:p>
            <a:pPr eaLnBrk="1" hangingPunct="1">
              <a:buFont typeface="Wingdings" pitchFamily="2" charset="2"/>
              <a:buNone/>
            </a:pPr>
            <a:r>
              <a:rPr lang="en-US" b="1" smtClean="0">
                <a:latin typeface="Verdana" pitchFamily="34" charset="0"/>
              </a:rPr>
              <a:t>Very, really, quite, basically, generally </a:t>
            </a:r>
            <a:endParaRPr lang="en-US" smtClean="0">
              <a:latin typeface="Verdana" pitchFamily="34" charset="0"/>
            </a:endParaRPr>
          </a:p>
          <a:p>
            <a:pPr eaLnBrk="1" hangingPunct="1">
              <a:buFont typeface="Wingdings" pitchFamily="2" charset="2"/>
              <a:buNone/>
            </a:pPr>
            <a:endParaRPr lang="en-US" smtClean="0">
              <a:latin typeface="Verdana" pitchFamily="34" charset="0"/>
            </a:endParaRPr>
          </a:p>
          <a:p>
            <a:pPr eaLnBrk="1" hangingPunct="1">
              <a:buFont typeface="Wingdings" pitchFamily="2" charset="2"/>
              <a:buNone/>
            </a:pPr>
            <a:r>
              <a:rPr lang="en-US" smtClean="0">
                <a:latin typeface="Verdana" pitchFamily="34" charset="0"/>
              </a:rPr>
              <a:t>These words seldom add anything useful. Try the sentence without them and see if it improves.</a:t>
            </a:r>
            <a:br>
              <a:rPr lang="en-US" smtClean="0">
                <a:latin typeface="Verdana" pitchFamily="34" charset="0"/>
              </a:rPr>
            </a:br>
            <a:endParaRPr lang="en-US" smtClean="0">
              <a:latin typeface="Verdana" pitchFamily="34" charset="0"/>
            </a:endParaRPr>
          </a:p>
        </p:txBody>
      </p:sp>
      <p:sp>
        <p:nvSpPr>
          <p:cNvPr id="29698"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20542833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8707" name="Rectangle 1027"/>
          <p:cNvSpPr>
            <a:spLocks noGrp="1" noChangeArrowheads="1"/>
          </p:cNvSpPr>
          <p:nvPr>
            <p:ph idx="1"/>
          </p:nvPr>
        </p:nvSpPr>
        <p:spPr/>
        <p:txBody>
          <a:bodyPr/>
          <a:lstStyle/>
          <a:p>
            <a:pPr eaLnBrk="1" hangingPunct="1">
              <a:buFont typeface="Wingdings" pitchFamily="2" charset="2"/>
              <a:buNone/>
            </a:pPr>
            <a:r>
              <a:rPr lang="en-US" b="1" smtClean="0">
                <a:latin typeface="Verdana" pitchFamily="34" charset="0"/>
              </a:rPr>
              <a:t>Watch out for the verb “to be”</a:t>
            </a:r>
          </a:p>
          <a:p>
            <a:pPr eaLnBrk="1" hangingPunct="1">
              <a:buFont typeface="Wingdings" pitchFamily="2" charset="2"/>
              <a:buNone/>
            </a:pPr>
            <a:r>
              <a:rPr lang="en-US" b="1" smtClean="0">
                <a:latin typeface="Verdana" pitchFamily="34" charset="0"/>
              </a:rPr>
              <a:t>	</a:t>
            </a:r>
            <a:r>
              <a:rPr lang="en-US" smtClean="0">
                <a:latin typeface="Verdana" pitchFamily="34" charset="0"/>
              </a:rPr>
              <a:t>Often “there are” is extra weight.</a:t>
            </a:r>
            <a:br>
              <a:rPr lang="en-US" smtClean="0">
                <a:latin typeface="Verdana" pitchFamily="34" charset="0"/>
              </a:rPr>
            </a:br>
            <a:endParaRPr lang="en-US" smtClean="0">
              <a:latin typeface="Verdana" pitchFamily="34" charset="0"/>
            </a:endParaRPr>
          </a:p>
          <a:p>
            <a:pPr eaLnBrk="1" hangingPunct="1"/>
            <a:r>
              <a:rPr lang="en-US" smtClean="0">
                <a:latin typeface="Verdana" pitchFamily="34" charset="0"/>
              </a:rPr>
              <a:t>There are many students who like writing.</a:t>
            </a:r>
          </a:p>
          <a:p>
            <a:pPr lvl="1" eaLnBrk="1" hangingPunct="1"/>
            <a:r>
              <a:rPr lang="en-US" smtClean="0">
                <a:latin typeface="Verdana" pitchFamily="34" charset="0"/>
              </a:rPr>
              <a:t>Many students like writing.</a:t>
            </a:r>
          </a:p>
          <a:p>
            <a:pPr lvl="1" eaLnBrk="1" hangingPunct="1"/>
            <a:endParaRPr lang="en-US" smtClean="0">
              <a:latin typeface="Verdana" pitchFamily="34" charset="0"/>
            </a:endParaRPr>
          </a:p>
        </p:txBody>
      </p:sp>
      <p:sp>
        <p:nvSpPr>
          <p:cNvPr id="30722" name="Rectangle 1026"/>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360068565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8707">
                                            <p:txEl>
                                              <p:pRg st="0" end="0"/>
                                            </p:txEl>
                                          </p:spTgt>
                                        </p:tgtEl>
                                        <p:attrNameLst>
                                          <p:attrName>style.visibility</p:attrName>
                                        </p:attrNameLst>
                                      </p:cBhvr>
                                      <p:to>
                                        <p:strVal val="visible"/>
                                      </p:to>
                                    </p:set>
                                    <p:anim calcmode="lin" valueType="num">
                                      <p:cBhvr additive="base">
                                        <p:cTn id="7" dur="500" fill="hold"/>
                                        <p:tgtEl>
                                          <p:spTgt spid="3287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87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8707">
                                            <p:txEl>
                                              <p:pRg st="1" end="1"/>
                                            </p:txEl>
                                          </p:spTgt>
                                        </p:tgtEl>
                                        <p:attrNameLst>
                                          <p:attrName>style.visibility</p:attrName>
                                        </p:attrNameLst>
                                      </p:cBhvr>
                                      <p:to>
                                        <p:strVal val="visible"/>
                                      </p:to>
                                    </p:set>
                                    <p:anim calcmode="lin" valueType="num">
                                      <p:cBhvr additive="base">
                                        <p:cTn id="13" dur="500" fill="hold"/>
                                        <p:tgtEl>
                                          <p:spTgt spid="3287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87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8707">
                                            <p:txEl>
                                              <p:pRg st="2" end="2"/>
                                            </p:txEl>
                                          </p:spTgt>
                                        </p:tgtEl>
                                        <p:attrNameLst>
                                          <p:attrName>style.visibility</p:attrName>
                                        </p:attrNameLst>
                                      </p:cBhvr>
                                      <p:to>
                                        <p:strVal val="visible"/>
                                      </p:to>
                                    </p:set>
                                    <p:anim calcmode="lin" valueType="num">
                                      <p:cBhvr additive="base">
                                        <p:cTn id="19" dur="500" fill="hold"/>
                                        <p:tgtEl>
                                          <p:spTgt spid="3287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87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8707">
                                            <p:txEl>
                                              <p:pRg st="3" end="3"/>
                                            </p:txEl>
                                          </p:spTgt>
                                        </p:tgtEl>
                                        <p:attrNameLst>
                                          <p:attrName>style.visibility</p:attrName>
                                        </p:attrNameLst>
                                      </p:cBhvr>
                                      <p:to>
                                        <p:strVal val="visible"/>
                                      </p:to>
                                    </p:set>
                                    <p:anim calcmode="lin" valueType="num">
                                      <p:cBhvr additive="base">
                                        <p:cTn id="25" dur="500" fill="hold"/>
                                        <p:tgtEl>
                                          <p:spTgt spid="32870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870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07" grpId="0" build="p" bldLvl="3"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4739" name="Rectangle 3"/>
          <p:cNvSpPr>
            <a:spLocks noGrp="1" noChangeArrowheads="1"/>
          </p:cNvSpPr>
          <p:nvPr>
            <p:ph idx="1"/>
          </p:nvPr>
        </p:nvSpPr>
        <p:spPr/>
        <p:txBody>
          <a:bodyPr>
            <a:normAutofit/>
          </a:bodyPr>
          <a:lstStyle/>
          <a:p>
            <a:pPr eaLnBrk="1" hangingPunct="1"/>
            <a:r>
              <a:rPr lang="en-US" dirty="0" smtClean="0">
                <a:cs typeface="Times New Roman" pitchFamily="18" charset="0"/>
              </a:rPr>
              <a:t>in the event that</a:t>
            </a:r>
          </a:p>
          <a:p>
            <a:pPr eaLnBrk="1" hangingPunct="1"/>
            <a:r>
              <a:rPr lang="en-US" dirty="0" smtClean="0">
                <a:cs typeface="Times New Roman" pitchFamily="18" charset="0"/>
              </a:rPr>
              <a:t>in the nature of</a:t>
            </a:r>
          </a:p>
          <a:p>
            <a:pPr eaLnBrk="1" hangingPunct="1"/>
            <a:r>
              <a:rPr lang="en-US" dirty="0" smtClean="0">
                <a:cs typeface="Times New Roman" pitchFamily="18" charset="0"/>
              </a:rPr>
              <a:t>it has been estimated that</a:t>
            </a:r>
          </a:p>
          <a:p>
            <a:pPr eaLnBrk="1" hangingPunct="1"/>
            <a:r>
              <a:rPr lang="en-US" dirty="0" smtClean="0">
                <a:cs typeface="Times New Roman" pitchFamily="18" charset="0"/>
              </a:rPr>
              <a:t>it seems that</a:t>
            </a:r>
          </a:p>
          <a:p>
            <a:pPr eaLnBrk="1" hangingPunct="1"/>
            <a:r>
              <a:rPr lang="en-US" dirty="0" smtClean="0">
                <a:cs typeface="Times New Roman" pitchFamily="18" charset="0"/>
              </a:rPr>
              <a:t>the point I am trying to make</a:t>
            </a:r>
          </a:p>
          <a:p>
            <a:pPr eaLnBrk="1" hangingPunct="1"/>
            <a:r>
              <a:rPr lang="en-US" dirty="0" smtClean="0">
                <a:cs typeface="Times New Roman" pitchFamily="18" charset="0"/>
              </a:rPr>
              <a:t>what I mean to say is</a:t>
            </a:r>
          </a:p>
          <a:p>
            <a:pPr eaLnBrk="1" hangingPunct="1"/>
            <a:r>
              <a:rPr lang="en-US" dirty="0" smtClean="0">
                <a:cs typeface="Times New Roman" pitchFamily="18" charset="0"/>
              </a:rPr>
              <a:t>it may be argued that</a:t>
            </a:r>
          </a:p>
          <a:p>
            <a:pPr eaLnBrk="1" hangingPunct="1"/>
            <a:endParaRPr lang="en-US" dirty="0" smtClean="0"/>
          </a:p>
        </p:txBody>
      </p:sp>
      <p:sp>
        <p:nvSpPr>
          <p:cNvPr id="31746" name="Rectangle 2"/>
          <p:cNvSpPr>
            <a:spLocks noGrp="1" noChangeArrowheads="1"/>
          </p:cNvSpPr>
          <p:nvPr>
            <p:ph type="title"/>
          </p:nvPr>
        </p:nvSpPr>
        <p:spPr>
          <a:xfrm>
            <a:off x="506413" y="152400"/>
            <a:ext cx="8637587" cy="776288"/>
          </a:xfrm>
        </p:spPr>
        <p:txBody>
          <a:bodyPr>
            <a:normAutofit fontScale="90000"/>
          </a:bodyPr>
          <a:lstStyle/>
          <a:p>
            <a:pPr eaLnBrk="1" hangingPunct="1"/>
            <a:r>
              <a:rPr lang="en-US" dirty="0" smtClean="0"/>
              <a:t/>
            </a:r>
            <a:br>
              <a:rPr lang="en-US" dirty="0" smtClean="0"/>
            </a:br>
            <a:r>
              <a:rPr lang="en-US" dirty="0" smtClean="0"/>
              <a:t/>
            </a:r>
            <a:br>
              <a:rPr lang="en-US" dirty="0" smtClean="0"/>
            </a:br>
            <a:r>
              <a:rPr lang="en-US" sz="2800" dirty="0" smtClean="0"/>
              <a:t>Principles of Effective Writing</a:t>
            </a:r>
            <a:br>
              <a:rPr lang="en-US" sz="2800" dirty="0" smtClean="0"/>
            </a:br>
            <a:r>
              <a:rPr lang="en-US" u="sng" dirty="0" smtClean="0"/>
              <a:t>Dead weight phrases</a:t>
            </a:r>
          </a:p>
        </p:txBody>
      </p:sp>
    </p:spTree>
    <p:extLst>
      <p:ext uri="{BB962C8B-B14F-4D97-AF65-F5344CB8AC3E}">
        <p14:creationId xmlns:p14="http://schemas.microsoft.com/office/powerpoint/2010/main" val="2376111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4739">
                                            <p:txEl>
                                              <p:pRg st="0" end="0"/>
                                            </p:txEl>
                                          </p:spTgt>
                                        </p:tgtEl>
                                        <p:attrNameLst>
                                          <p:attrName>style.visibility</p:attrName>
                                        </p:attrNameLst>
                                      </p:cBhvr>
                                      <p:to>
                                        <p:strVal val="visible"/>
                                      </p:to>
                                    </p:set>
                                    <p:anim calcmode="lin" valueType="num">
                                      <p:cBhvr additive="base">
                                        <p:cTn id="7" dur="500" fill="hold"/>
                                        <p:tgtEl>
                                          <p:spTgt spid="2447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47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4739">
                                            <p:txEl>
                                              <p:pRg st="1" end="1"/>
                                            </p:txEl>
                                          </p:spTgt>
                                        </p:tgtEl>
                                        <p:attrNameLst>
                                          <p:attrName>style.visibility</p:attrName>
                                        </p:attrNameLst>
                                      </p:cBhvr>
                                      <p:to>
                                        <p:strVal val="visible"/>
                                      </p:to>
                                    </p:set>
                                    <p:anim calcmode="lin" valueType="num">
                                      <p:cBhvr additive="base">
                                        <p:cTn id="13" dur="500" fill="hold"/>
                                        <p:tgtEl>
                                          <p:spTgt spid="2447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47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4739">
                                            <p:txEl>
                                              <p:pRg st="2" end="2"/>
                                            </p:txEl>
                                          </p:spTgt>
                                        </p:tgtEl>
                                        <p:attrNameLst>
                                          <p:attrName>style.visibility</p:attrName>
                                        </p:attrNameLst>
                                      </p:cBhvr>
                                      <p:to>
                                        <p:strVal val="visible"/>
                                      </p:to>
                                    </p:set>
                                    <p:anim calcmode="lin" valueType="num">
                                      <p:cBhvr additive="base">
                                        <p:cTn id="19" dur="500" fill="hold"/>
                                        <p:tgtEl>
                                          <p:spTgt spid="2447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47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4739">
                                            <p:txEl>
                                              <p:pRg st="3" end="3"/>
                                            </p:txEl>
                                          </p:spTgt>
                                        </p:tgtEl>
                                        <p:attrNameLst>
                                          <p:attrName>style.visibility</p:attrName>
                                        </p:attrNameLst>
                                      </p:cBhvr>
                                      <p:to>
                                        <p:strVal val="visible"/>
                                      </p:to>
                                    </p:set>
                                    <p:anim calcmode="lin" valueType="num">
                                      <p:cBhvr additive="base">
                                        <p:cTn id="25" dur="500" fill="hold"/>
                                        <p:tgtEl>
                                          <p:spTgt spid="2447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47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44739">
                                            <p:txEl>
                                              <p:pRg st="4" end="4"/>
                                            </p:txEl>
                                          </p:spTgt>
                                        </p:tgtEl>
                                        <p:attrNameLst>
                                          <p:attrName>style.visibility</p:attrName>
                                        </p:attrNameLst>
                                      </p:cBhvr>
                                      <p:to>
                                        <p:strVal val="visible"/>
                                      </p:to>
                                    </p:set>
                                    <p:anim calcmode="lin" valueType="num">
                                      <p:cBhvr additive="base">
                                        <p:cTn id="31" dur="500" fill="hold"/>
                                        <p:tgtEl>
                                          <p:spTgt spid="24473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447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44739">
                                            <p:txEl>
                                              <p:pRg st="5" end="5"/>
                                            </p:txEl>
                                          </p:spTgt>
                                        </p:tgtEl>
                                        <p:attrNameLst>
                                          <p:attrName>style.visibility</p:attrName>
                                        </p:attrNameLst>
                                      </p:cBhvr>
                                      <p:to>
                                        <p:strVal val="visible"/>
                                      </p:to>
                                    </p:set>
                                    <p:anim calcmode="lin" valueType="num">
                                      <p:cBhvr additive="base">
                                        <p:cTn id="37" dur="500" fill="hold"/>
                                        <p:tgtEl>
                                          <p:spTgt spid="24473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447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44739">
                                            <p:txEl>
                                              <p:pRg st="6" end="6"/>
                                            </p:txEl>
                                          </p:spTgt>
                                        </p:tgtEl>
                                        <p:attrNameLst>
                                          <p:attrName>style.visibility</p:attrName>
                                        </p:attrNameLst>
                                      </p:cBhvr>
                                      <p:to>
                                        <p:strVal val="visible"/>
                                      </p:to>
                                    </p:set>
                                    <p:anim calcmode="lin" valueType="num">
                                      <p:cBhvr additive="base">
                                        <p:cTn id="43" dur="500" fill="hold"/>
                                        <p:tgtEl>
                                          <p:spTgt spid="24473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4473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2691" name="Rectangle 3"/>
          <p:cNvSpPr>
            <a:spLocks noGrp="1" noChangeArrowheads="1"/>
          </p:cNvSpPr>
          <p:nvPr>
            <p:ph idx="1"/>
          </p:nvPr>
        </p:nvSpPr>
        <p:spPr/>
        <p:txBody>
          <a:bodyPr>
            <a:normAutofit/>
          </a:bodyPr>
          <a:lstStyle/>
          <a:p>
            <a:pPr eaLnBrk="1" hangingPunct="1"/>
            <a:r>
              <a:rPr lang="en-US" smtClean="0">
                <a:cs typeface="Times New Roman" pitchFamily="18" charset="0"/>
              </a:rPr>
              <a:t>for the most part</a:t>
            </a:r>
          </a:p>
          <a:p>
            <a:pPr eaLnBrk="1" hangingPunct="1"/>
            <a:r>
              <a:rPr lang="en-US" smtClean="0">
                <a:cs typeface="Times New Roman" pitchFamily="18" charset="0"/>
              </a:rPr>
              <a:t>for the purpose of</a:t>
            </a:r>
          </a:p>
          <a:p>
            <a:pPr eaLnBrk="1" hangingPunct="1"/>
            <a:r>
              <a:rPr lang="en-US" smtClean="0">
                <a:cs typeface="Times New Roman" pitchFamily="18" charset="0"/>
              </a:rPr>
              <a:t>in a manner of speaking</a:t>
            </a:r>
          </a:p>
          <a:p>
            <a:pPr eaLnBrk="1" hangingPunct="1"/>
            <a:r>
              <a:rPr lang="en-US" smtClean="0">
                <a:cs typeface="Times New Roman" pitchFamily="18" charset="0"/>
              </a:rPr>
              <a:t>in a very real sense</a:t>
            </a:r>
          </a:p>
          <a:p>
            <a:pPr eaLnBrk="1" hangingPunct="1"/>
            <a:r>
              <a:rPr lang="en-US" smtClean="0">
                <a:cs typeface="Times New Roman" pitchFamily="18" charset="0"/>
              </a:rPr>
              <a:t>in my opinion</a:t>
            </a:r>
          </a:p>
          <a:p>
            <a:pPr eaLnBrk="1" hangingPunct="1"/>
            <a:r>
              <a:rPr lang="en-US" smtClean="0">
                <a:cs typeface="Times New Roman" pitchFamily="18" charset="0"/>
              </a:rPr>
              <a:t>in the case of </a:t>
            </a:r>
          </a:p>
          <a:p>
            <a:pPr eaLnBrk="1" hangingPunct="1"/>
            <a:r>
              <a:rPr lang="en-US" smtClean="0">
                <a:cs typeface="Times New Roman" pitchFamily="18" charset="0"/>
              </a:rPr>
              <a:t>in the final analysis</a:t>
            </a:r>
          </a:p>
        </p:txBody>
      </p:sp>
      <p:sp>
        <p:nvSpPr>
          <p:cNvPr id="32770" name="Rectangle 2"/>
          <p:cNvSpPr>
            <a:spLocks noGrp="1" noChangeArrowheads="1"/>
          </p:cNvSpPr>
          <p:nvPr>
            <p:ph type="title"/>
          </p:nvPr>
        </p:nvSpPr>
        <p:spPr>
          <a:xfrm>
            <a:off x="506413" y="-1112838"/>
            <a:ext cx="8637587" cy="2955926"/>
          </a:xfrm>
        </p:spPr>
        <p:txBody>
          <a:bodyPr/>
          <a:lstStyle/>
          <a:p>
            <a:pPr eaLnBrk="1" hangingPunct="1"/>
            <a:r>
              <a:rPr lang="en-US" dirty="0" smtClean="0"/>
              <a:t/>
            </a:r>
            <a:br>
              <a:rPr lang="en-US" dirty="0" smtClean="0"/>
            </a:br>
            <a:r>
              <a:rPr lang="en-US" dirty="0" smtClean="0"/>
              <a:t/>
            </a:r>
            <a:br>
              <a:rPr lang="en-US" dirty="0" smtClean="0"/>
            </a:br>
            <a:r>
              <a:rPr lang="en-US" sz="2800" dirty="0" smtClean="0"/>
              <a:t>Principles of Effective Writing</a:t>
            </a:r>
            <a:br>
              <a:rPr lang="en-US" sz="2800" dirty="0" smtClean="0"/>
            </a:br>
            <a:r>
              <a:rPr lang="en-US" u="sng" dirty="0" smtClean="0"/>
              <a:t>Dead weight phrases</a:t>
            </a:r>
          </a:p>
        </p:txBody>
      </p:sp>
    </p:spTree>
    <p:extLst>
      <p:ext uri="{BB962C8B-B14F-4D97-AF65-F5344CB8AC3E}">
        <p14:creationId xmlns:p14="http://schemas.microsoft.com/office/powerpoint/2010/main" val="279400631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anim calcmode="lin" valueType="num">
                                      <p:cBhvr additive="base">
                                        <p:cTn id="7" dur="500" fill="hold"/>
                                        <p:tgtEl>
                                          <p:spTgt spid="2426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26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2691">
                                            <p:txEl>
                                              <p:pRg st="1" end="1"/>
                                            </p:txEl>
                                          </p:spTgt>
                                        </p:tgtEl>
                                        <p:attrNameLst>
                                          <p:attrName>style.visibility</p:attrName>
                                        </p:attrNameLst>
                                      </p:cBhvr>
                                      <p:to>
                                        <p:strVal val="visible"/>
                                      </p:to>
                                    </p:set>
                                    <p:anim calcmode="lin" valueType="num">
                                      <p:cBhvr additive="base">
                                        <p:cTn id="13" dur="500" fill="hold"/>
                                        <p:tgtEl>
                                          <p:spTgt spid="2426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26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2691">
                                            <p:txEl>
                                              <p:pRg st="2" end="2"/>
                                            </p:txEl>
                                          </p:spTgt>
                                        </p:tgtEl>
                                        <p:attrNameLst>
                                          <p:attrName>style.visibility</p:attrName>
                                        </p:attrNameLst>
                                      </p:cBhvr>
                                      <p:to>
                                        <p:strVal val="visible"/>
                                      </p:to>
                                    </p:set>
                                    <p:anim calcmode="lin" valueType="num">
                                      <p:cBhvr additive="base">
                                        <p:cTn id="19" dur="500" fill="hold"/>
                                        <p:tgtEl>
                                          <p:spTgt spid="2426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26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2691">
                                            <p:txEl>
                                              <p:pRg st="3" end="3"/>
                                            </p:txEl>
                                          </p:spTgt>
                                        </p:tgtEl>
                                        <p:attrNameLst>
                                          <p:attrName>style.visibility</p:attrName>
                                        </p:attrNameLst>
                                      </p:cBhvr>
                                      <p:to>
                                        <p:strVal val="visible"/>
                                      </p:to>
                                    </p:set>
                                    <p:anim calcmode="lin" valueType="num">
                                      <p:cBhvr additive="base">
                                        <p:cTn id="25" dur="500" fill="hold"/>
                                        <p:tgtEl>
                                          <p:spTgt spid="24269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26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42691">
                                            <p:txEl>
                                              <p:pRg st="4" end="4"/>
                                            </p:txEl>
                                          </p:spTgt>
                                        </p:tgtEl>
                                        <p:attrNameLst>
                                          <p:attrName>style.visibility</p:attrName>
                                        </p:attrNameLst>
                                      </p:cBhvr>
                                      <p:to>
                                        <p:strVal val="visible"/>
                                      </p:to>
                                    </p:set>
                                    <p:anim calcmode="lin" valueType="num">
                                      <p:cBhvr additive="base">
                                        <p:cTn id="31" dur="500" fill="hold"/>
                                        <p:tgtEl>
                                          <p:spTgt spid="24269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426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42691">
                                            <p:txEl>
                                              <p:pRg st="5" end="5"/>
                                            </p:txEl>
                                          </p:spTgt>
                                        </p:tgtEl>
                                        <p:attrNameLst>
                                          <p:attrName>style.visibility</p:attrName>
                                        </p:attrNameLst>
                                      </p:cBhvr>
                                      <p:to>
                                        <p:strVal val="visible"/>
                                      </p:to>
                                    </p:set>
                                    <p:anim calcmode="lin" valueType="num">
                                      <p:cBhvr additive="base">
                                        <p:cTn id="37" dur="500" fill="hold"/>
                                        <p:tgtEl>
                                          <p:spTgt spid="24269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4269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42691">
                                            <p:txEl>
                                              <p:pRg st="6" end="6"/>
                                            </p:txEl>
                                          </p:spTgt>
                                        </p:tgtEl>
                                        <p:attrNameLst>
                                          <p:attrName>style.visibility</p:attrName>
                                        </p:attrNameLst>
                                      </p:cBhvr>
                                      <p:to>
                                        <p:strVal val="visible"/>
                                      </p:to>
                                    </p:set>
                                    <p:anim calcmode="lin" valueType="num">
                                      <p:cBhvr additive="base">
                                        <p:cTn id="43" dur="500" fill="hold"/>
                                        <p:tgtEl>
                                          <p:spTgt spid="24269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4269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3347" name="Rectangle 2051"/>
          <p:cNvSpPr>
            <a:spLocks noGrp="1" noChangeArrowheads="1"/>
          </p:cNvSpPr>
          <p:nvPr>
            <p:ph idx="1"/>
          </p:nvPr>
        </p:nvSpPr>
        <p:spPr>
          <a:xfrm>
            <a:off x="381000" y="2590800"/>
            <a:ext cx="8208963" cy="4114800"/>
          </a:xfrm>
        </p:spPr>
        <p:txBody>
          <a:bodyPr>
            <a:normAutofit/>
          </a:bodyPr>
          <a:lstStyle/>
          <a:p>
            <a:pPr eaLnBrk="1" hangingPunct="1"/>
            <a:r>
              <a:rPr lang="en-US" dirty="0" smtClean="0">
                <a:cs typeface="Arial" charset="0"/>
              </a:rPr>
              <a:t>All three of the 			the three</a:t>
            </a:r>
          </a:p>
          <a:p>
            <a:pPr eaLnBrk="1" hangingPunct="1"/>
            <a:r>
              <a:rPr lang="en-US" dirty="0" smtClean="0">
                <a:cs typeface="Arial" charset="0"/>
              </a:rPr>
              <a:t>Fewer in number			fewer</a:t>
            </a:r>
          </a:p>
          <a:p>
            <a:pPr eaLnBrk="1" hangingPunct="1"/>
            <a:r>
              <a:rPr lang="en-US" dirty="0" smtClean="0">
                <a:cs typeface="Arial" charset="0"/>
              </a:rPr>
              <a:t>Give rise to			cause</a:t>
            </a:r>
          </a:p>
          <a:p>
            <a:pPr eaLnBrk="1" hangingPunct="1"/>
            <a:r>
              <a:rPr lang="en-US" dirty="0" smtClean="0">
                <a:cs typeface="Arial" charset="0"/>
              </a:rPr>
              <a:t>In all cases				always</a:t>
            </a:r>
          </a:p>
          <a:p>
            <a:pPr eaLnBrk="1" hangingPunct="1"/>
            <a:r>
              <a:rPr lang="en-US" dirty="0" smtClean="0">
                <a:cs typeface="Arial" charset="0"/>
              </a:rPr>
              <a:t>In a position to			can</a:t>
            </a:r>
          </a:p>
          <a:p>
            <a:pPr eaLnBrk="1" hangingPunct="1"/>
            <a:r>
              <a:rPr lang="en-US" dirty="0" smtClean="0">
                <a:cs typeface="Arial" charset="0"/>
              </a:rPr>
              <a:t>In close proximity to		near</a:t>
            </a:r>
          </a:p>
          <a:p>
            <a:pPr eaLnBrk="1" hangingPunct="1"/>
            <a:r>
              <a:rPr lang="en-US" dirty="0" smtClean="0">
                <a:cs typeface="Arial" charset="0"/>
              </a:rPr>
              <a:t>In order to				to</a:t>
            </a:r>
          </a:p>
          <a:p>
            <a:pPr eaLnBrk="1" hangingPunct="1"/>
            <a:endParaRPr lang="en-US" dirty="0" smtClean="0">
              <a:cs typeface="Arial" charset="0"/>
            </a:endParaRPr>
          </a:p>
        </p:txBody>
      </p:sp>
      <p:sp>
        <p:nvSpPr>
          <p:cNvPr id="33794" name="Rectangle 2050"/>
          <p:cNvSpPr>
            <a:spLocks noGrp="1" noChangeArrowheads="1"/>
          </p:cNvSpPr>
          <p:nvPr>
            <p:ph type="title"/>
          </p:nvPr>
        </p:nvSpPr>
        <p:spPr/>
        <p:txBody>
          <a:bodyPr/>
          <a:lstStyle/>
          <a:p>
            <a:pPr eaLnBrk="1" hangingPunct="1"/>
            <a:r>
              <a:rPr lang="en-US" smtClean="0"/>
              <a:t>Principles of Effective Writing</a:t>
            </a:r>
          </a:p>
        </p:txBody>
      </p:sp>
      <p:sp>
        <p:nvSpPr>
          <p:cNvPr id="313348" name="Rectangle 2052"/>
          <p:cNvSpPr>
            <a:spLocks noChangeArrowheads="1"/>
          </p:cNvSpPr>
          <p:nvPr/>
        </p:nvSpPr>
        <p:spPr bwMode="auto">
          <a:xfrm>
            <a:off x="533400" y="2103438"/>
            <a:ext cx="7327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rgbClr val="CCFF33"/>
              </a:buClr>
              <a:buSzPct val="70000"/>
              <a:buFont typeface="Wingdings" pitchFamily="2" charset="2"/>
              <a:buNone/>
            </a:pPr>
            <a:r>
              <a:rPr lang="en-US" sz="3200" u="sng" dirty="0">
                <a:latin typeface="Arial" charset="0"/>
                <a:cs typeface="Arial" charset="0"/>
              </a:rPr>
              <a:t>Clunky phrase</a:t>
            </a:r>
            <a:r>
              <a:rPr lang="en-US" sz="3200" dirty="0">
                <a:latin typeface="Arial" charset="0"/>
                <a:cs typeface="Arial" charset="0"/>
              </a:rPr>
              <a:t>			      </a:t>
            </a:r>
            <a:r>
              <a:rPr lang="en-US" sz="3200" u="sng" dirty="0">
                <a:latin typeface="Arial" charset="0"/>
                <a:cs typeface="Arial" charset="0"/>
              </a:rPr>
              <a:t>Equivalent</a:t>
            </a:r>
          </a:p>
        </p:txBody>
      </p:sp>
    </p:spTree>
    <p:extLst>
      <p:ext uri="{BB962C8B-B14F-4D97-AF65-F5344CB8AC3E}">
        <p14:creationId xmlns:p14="http://schemas.microsoft.com/office/powerpoint/2010/main" val="187301971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3348"/>
                                        </p:tgtEl>
                                        <p:attrNameLst>
                                          <p:attrName>style.visibility</p:attrName>
                                        </p:attrNameLst>
                                      </p:cBhvr>
                                      <p:to>
                                        <p:strVal val="visible"/>
                                      </p:to>
                                    </p:set>
                                    <p:anim calcmode="lin" valueType="num">
                                      <p:cBhvr additive="base">
                                        <p:cTn id="7" dur="500" fill="hold"/>
                                        <p:tgtEl>
                                          <p:spTgt spid="313348"/>
                                        </p:tgtEl>
                                        <p:attrNameLst>
                                          <p:attrName>ppt_x</p:attrName>
                                        </p:attrNameLst>
                                      </p:cBhvr>
                                      <p:tavLst>
                                        <p:tav tm="0">
                                          <p:val>
                                            <p:strVal val="0-#ppt_w/2"/>
                                          </p:val>
                                        </p:tav>
                                        <p:tav tm="100000">
                                          <p:val>
                                            <p:strVal val="#ppt_x"/>
                                          </p:val>
                                        </p:tav>
                                      </p:tavLst>
                                    </p:anim>
                                    <p:anim calcmode="lin" valueType="num">
                                      <p:cBhvr additive="base">
                                        <p:cTn id="8" dur="500" fill="hold"/>
                                        <p:tgtEl>
                                          <p:spTgt spid="3133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3347">
                                            <p:txEl>
                                              <p:pRg st="0" end="0"/>
                                            </p:txEl>
                                          </p:spTgt>
                                        </p:tgtEl>
                                        <p:attrNameLst>
                                          <p:attrName>style.visibility</p:attrName>
                                        </p:attrNameLst>
                                      </p:cBhvr>
                                      <p:to>
                                        <p:strVal val="visible"/>
                                      </p:to>
                                    </p:set>
                                    <p:anim calcmode="lin" valueType="num">
                                      <p:cBhvr additive="base">
                                        <p:cTn id="13" dur="500" fill="hold"/>
                                        <p:tgtEl>
                                          <p:spTgt spid="31334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334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13347">
                                            <p:txEl>
                                              <p:pRg st="0" end="0"/>
                                            </p:txEl>
                                          </p:spTgt>
                                        </p:tgtEl>
                                        <p:attrNameLst>
                                          <p:attrName>ppt_c</p:attrName>
                                        </p:attrNameLst>
                                      </p:cBhvr>
                                      <p:to>
                                        <a:schemeClr val="bg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3347">
                                            <p:txEl>
                                              <p:pRg st="1" end="1"/>
                                            </p:txEl>
                                          </p:spTgt>
                                        </p:tgtEl>
                                        <p:attrNameLst>
                                          <p:attrName>style.visibility</p:attrName>
                                        </p:attrNameLst>
                                      </p:cBhvr>
                                      <p:to>
                                        <p:strVal val="visible"/>
                                      </p:to>
                                    </p:set>
                                    <p:anim calcmode="lin" valueType="num">
                                      <p:cBhvr additive="base">
                                        <p:cTn id="19" dur="500" fill="hold"/>
                                        <p:tgtEl>
                                          <p:spTgt spid="31334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334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13347">
                                            <p:txEl>
                                              <p:pRg st="1" end="1"/>
                                            </p:txEl>
                                          </p:spTgt>
                                        </p:tgtEl>
                                        <p:attrNameLst>
                                          <p:attrName>ppt_c</p:attrName>
                                        </p:attrNameLst>
                                      </p:cBhvr>
                                      <p:to>
                                        <a:schemeClr val="bg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13347">
                                            <p:txEl>
                                              <p:pRg st="2" end="2"/>
                                            </p:txEl>
                                          </p:spTgt>
                                        </p:tgtEl>
                                        <p:attrNameLst>
                                          <p:attrName>style.visibility</p:attrName>
                                        </p:attrNameLst>
                                      </p:cBhvr>
                                      <p:to>
                                        <p:strVal val="visible"/>
                                      </p:to>
                                    </p:set>
                                    <p:anim calcmode="lin" valueType="num">
                                      <p:cBhvr additive="base">
                                        <p:cTn id="25" dur="500" fill="hold"/>
                                        <p:tgtEl>
                                          <p:spTgt spid="31334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3347">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13347">
                                            <p:txEl>
                                              <p:pRg st="2" end="2"/>
                                            </p:txEl>
                                          </p:spTgt>
                                        </p:tgtEl>
                                        <p:attrNameLst>
                                          <p:attrName>ppt_c</p:attrName>
                                        </p:attrNameLst>
                                      </p:cBhvr>
                                      <p:to>
                                        <a:schemeClr val="bg1"/>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13347">
                                            <p:txEl>
                                              <p:pRg st="3" end="3"/>
                                            </p:txEl>
                                          </p:spTgt>
                                        </p:tgtEl>
                                        <p:attrNameLst>
                                          <p:attrName>style.visibility</p:attrName>
                                        </p:attrNameLst>
                                      </p:cBhvr>
                                      <p:to>
                                        <p:strVal val="visible"/>
                                      </p:to>
                                    </p:set>
                                    <p:anim calcmode="lin" valueType="num">
                                      <p:cBhvr additive="base">
                                        <p:cTn id="31" dur="500" fill="hold"/>
                                        <p:tgtEl>
                                          <p:spTgt spid="31334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1334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13347">
                                            <p:txEl>
                                              <p:pRg st="3" end="3"/>
                                            </p:txEl>
                                          </p:spTgt>
                                        </p:tgtEl>
                                        <p:attrNameLst>
                                          <p:attrName>ppt_c</p:attrName>
                                        </p:attrNameLst>
                                      </p:cBhvr>
                                      <p:to>
                                        <a:schemeClr val="bg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13347">
                                            <p:txEl>
                                              <p:pRg st="4" end="4"/>
                                            </p:txEl>
                                          </p:spTgt>
                                        </p:tgtEl>
                                        <p:attrNameLst>
                                          <p:attrName>style.visibility</p:attrName>
                                        </p:attrNameLst>
                                      </p:cBhvr>
                                      <p:to>
                                        <p:strVal val="visible"/>
                                      </p:to>
                                    </p:set>
                                    <p:anim calcmode="lin" valueType="num">
                                      <p:cBhvr additive="base">
                                        <p:cTn id="37" dur="500" fill="hold"/>
                                        <p:tgtEl>
                                          <p:spTgt spid="31334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1334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13347">
                                            <p:txEl>
                                              <p:pRg st="4" end="4"/>
                                            </p:txEl>
                                          </p:spTgt>
                                        </p:tgtEl>
                                        <p:attrNameLst>
                                          <p:attrName>ppt_c</p:attrName>
                                        </p:attrNameLst>
                                      </p:cBhvr>
                                      <p:to>
                                        <a:schemeClr val="bg1"/>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13347">
                                            <p:txEl>
                                              <p:pRg st="5" end="5"/>
                                            </p:txEl>
                                          </p:spTgt>
                                        </p:tgtEl>
                                        <p:attrNameLst>
                                          <p:attrName>style.visibility</p:attrName>
                                        </p:attrNameLst>
                                      </p:cBhvr>
                                      <p:to>
                                        <p:strVal val="visible"/>
                                      </p:to>
                                    </p:set>
                                    <p:anim calcmode="lin" valueType="num">
                                      <p:cBhvr additive="base">
                                        <p:cTn id="43" dur="500" fill="hold"/>
                                        <p:tgtEl>
                                          <p:spTgt spid="31334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13347">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13347">
                                            <p:txEl>
                                              <p:pRg st="5" end="5"/>
                                            </p:txEl>
                                          </p:spTgt>
                                        </p:tgtEl>
                                        <p:attrNameLst>
                                          <p:attrName>ppt_c</p:attrName>
                                        </p:attrNameLst>
                                      </p:cBhvr>
                                      <p:to>
                                        <a:schemeClr val="bg1"/>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13347">
                                            <p:txEl>
                                              <p:pRg st="6" end="6"/>
                                            </p:txEl>
                                          </p:spTgt>
                                        </p:tgtEl>
                                        <p:attrNameLst>
                                          <p:attrName>style.visibility</p:attrName>
                                        </p:attrNameLst>
                                      </p:cBhvr>
                                      <p:to>
                                        <p:strVal val="visible"/>
                                      </p:to>
                                    </p:set>
                                    <p:anim calcmode="lin" valueType="num">
                                      <p:cBhvr additive="base">
                                        <p:cTn id="49" dur="500" fill="hold"/>
                                        <p:tgtEl>
                                          <p:spTgt spid="313347">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13347">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13347">
                                            <p:txEl>
                                              <p:pRg st="6" end="6"/>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build="p" bldLvl="3" autoUpdateAnimBg="0"/>
      <p:bldP spid="31334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0227" name="Rectangle 3"/>
          <p:cNvSpPr>
            <a:spLocks noGrp="1" noChangeArrowheads="1"/>
          </p:cNvSpPr>
          <p:nvPr>
            <p:ph idx="1"/>
          </p:nvPr>
        </p:nvSpPr>
        <p:spPr>
          <a:xfrm>
            <a:off x="381000" y="2590800"/>
            <a:ext cx="8208963" cy="4114800"/>
          </a:xfrm>
        </p:spPr>
        <p:txBody>
          <a:bodyPr/>
          <a:lstStyle/>
          <a:p>
            <a:pPr eaLnBrk="1" hangingPunct="1"/>
            <a:r>
              <a:rPr lang="en-US" dirty="0" smtClean="0">
                <a:cs typeface="Arial" charset="0"/>
              </a:rPr>
              <a:t>A majority of				most</a:t>
            </a:r>
          </a:p>
          <a:p>
            <a:pPr eaLnBrk="1" hangingPunct="1"/>
            <a:r>
              <a:rPr lang="en-US" dirty="0" smtClean="0">
                <a:cs typeface="Arial" charset="0"/>
              </a:rPr>
              <a:t>A number of 				many</a:t>
            </a:r>
          </a:p>
          <a:p>
            <a:pPr eaLnBrk="1" hangingPunct="1"/>
            <a:r>
              <a:rPr lang="en-US" dirty="0" smtClean="0">
                <a:cs typeface="Arial" charset="0"/>
              </a:rPr>
              <a:t>Are of the same opinion	                         agree</a:t>
            </a:r>
          </a:p>
          <a:p>
            <a:pPr eaLnBrk="1" hangingPunct="1"/>
            <a:r>
              <a:rPr lang="en-US" dirty="0" smtClean="0">
                <a:cs typeface="Arial" charset="0"/>
              </a:rPr>
              <a:t>At the present moment		             now</a:t>
            </a:r>
          </a:p>
          <a:p>
            <a:pPr eaLnBrk="1" hangingPunct="1"/>
            <a:r>
              <a:rPr lang="en-US" dirty="0" smtClean="0">
                <a:cs typeface="Arial" charset="0"/>
              </a:rPr>
              <a:t>Less frequently occurring 	              rare</a:t>
            </a:r>
          </a:p>
        </p:txBody>
      </p:sp>
      <p:sp>
        <p:nvSpPr>
          <p:cNvPr id="34818" name="Rectangle 2"/>
          <p:cNvSpPr>
            <a:spLocks noGrp="1" noChangeArrowheads="1"/>
          </p:cNvSpPr>
          <p:nvPr>
            <p:ph type="title"/>
          </p:nvPr>
        </p:nvSpPr>
        <p:spPr/>
        <p:txBody>
          <a:bodyPr/>
          <a:lstStyle/>
          <a:p>
            <a:pPr eaLnBrk="1" hangingPunct="1"/>
            <a:r>
              <a:rPr lang="en-US" smtClean="0"/>
              <a:t>Principles of Effective Writing</a:t>
            </a:r>
          </a:p>
        </p:txBody>
      </p:sp>
      <p:sp>
        <p:nvSpPr>
          <p:cNvPr id="180228" name="Rectangle 4"/>
          <p:cNvSpPr>
            <a:spLocks noChangeArrowheads="1"/>
          </p:cNvSpPr>
          <p:nvPr/>
        </p:nvSpPr>
        <p:spPr bwMode="auto">
          <a:xfrm>
            <a:off x="533400" y="2103438"/>
            <a:ext cx="7327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rgbClr val="CCFF33"/>
              </a:buClr>
              <a:buSzPct val="70000"/>
              <a:buFont typeface="Wingdings" pitchFamily="2" charset="2"/>
              <a:buNone/>
            </a:pPr>
            <a:r>
              <a:rPr lang="en-US" sz="3200" u="sng" dirty="0">
                <a:latin typeface="Arial" charset="0"/>
                <a:cs typeface="Arial" charset="0"/>
              </a:rPr>
              <a:t>Clunky phrase</a:t>
            </a:r>
            <a:r>
              <a:rPr lang="en-US" sz="3200" dirty="0">
                <a:latin typeface="Arial" charset="0"/>
                <a:cs typeface="Arial" charset="0"/>
              </a:rPr>
              <a:t>			      </a:t>
            </a:r>
            <a:r>
              <a:rPr lang="en-US" sz="3200" u="sng" dirty="0">
                <a:latin typeface="Arial" charset="0"/>
                <a:cs typeface="Arial" charset="0"/>
              </a:rPr>
              <a:t>Equivalent</a:t>
            </a:r>
          </a:p>
        </p:txBody>
      </p:sp>
    </p:spTree>
    <p:extLst>
      <p:ext uri="{BB962C8B-B14F-4D97-AF65-F5344CB8AC3E}">
        <p14:creationId xmlns:p14="http://schemas.microsoft.com/office/powerpoint/2010/main" val="152625353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0228"/>
                                        </p:tgtEl>
                                        <p:attrNameLst>
                                          <p:attrName>style.visibility</p:attrName>
                                        </p:attrNameLst>
                                      </p:cBhvr>
                                      <p:to>
                                        <p:strVal val="visible"/>
                                      </p:to>
                                    </p:set>
                                    <p:anim calcmode="lin" valueType="num">
                                      <p:cBhvr additive="base">
                                        <p:cTn id="7" dur="500" fill="hold"/>
                                        <p:tgtEl>
                                          <p:spTgt spid="180228"/>
                                        </p:tgtEl>
                                        <p:attrNameLst>
                                          <p:attrName>ppt_x</p:attrName>
                                        </p:attrNameLst>
                                      </p:cBhvr>
                                      <p:tavLst>
                                        <p:tav tm="0">
                                          <p:val>
                                            <p:strVal val="0-#ppt_w/2"/>
                                          </p:val>
                                        </p:tav>
                                        <p:tav tm="100000">
                                          <p:val>
                                            <p:strVal val="#ppt_x"/>
                                          </p:val>
                                        </p:tav>
                                      </p:tavLst>
                                    </p:anim>
                                    <p:anim calcmode="lin" valueType="num">
                                      <p:cBhvr additive="base">
                                        <p:cTn id="8" dur="500" fill="hold"/>
                                        <p:tgtEl>
                                          <p:spTgt spid="18022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0227">
                                            <p:txEl>
                                              <p:pRg st="0" end="0"/>
                                            </p:txEl>
                                          </p:spTgt>
                                        </p:tgtEl>
                                        <p:attrNameLst>
                                          <p:attrName>style.visibility</p:attrName>
                                        </p:attrNameLst>
                                      </p:cBhvr>
                                      <p:to>
                                        <p:strVal val="visible"/>
                                      </p:to>
                                    </p:set>
                                    <p:anim calcmode="lin" valueType="num">
                                      <p:cBhvr additive="base">
                                        <p:cTn id="13" dur="500" fill="hold"/>
                                        <p:tgtEl>
                                          <p:spTgt spid="18022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022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80227">
                                            <p:txEl>
                                              <p:pRg st="0" end="0"/>
                                            </p:txEl>
                                          </p:spTgt>
                                        </p:tgtEl>
                                        <p:attrNameLst>
                                          <p:attrName>ppt_c</p:attrName>
                                        </p:attrNameLst>
                                      </p:cBhvr>
                                      <p:to>
                                        <a:schemeClr val="bg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0227">
                                            <p:txEl>
                                              <p:pRg st="1" end="1"/>
                                            </p:txEl>
                                          </p:spTgt>
                                        </p:tgtEl>
                                        <p:attrNameLst>
                                          <p:attrName>style.visibility</p:attrName>
                                        </p:attrNameLst>
                                      </p:cBhvr>
                                      <p:to>
                                        <p:strVal val="visible"/>
                                      </p:to>
                                    </p:set>
                                    <p:anim calcmode="lin" valueType="num">
                                      <p:cBhvr additive="base">
                                        <p:cTn id="19" dur="500" fill="hold"/>
                                        <p:tgtEl>
                                          <p:spTgt spid="18022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022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80227">
                                            <p:txEl>
                                              <p:pRg st="1" end="1"/>
                                            </p:txEl>
                                          </p:spTgt>
                                        </p:tgtEl>
                                        <p:attrNameLst>
                                          <p:attrName>ppt_c</p:attrName>
                                        </p:attrNameLst>
                                      </p:cBhvr>
                                      <p:to>
                                        <a:schemeClr val="bg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0227">
                                            <p:txEl>
                                              <p:pRg st="2" end="2"/>
                                            </p:txEl>
                                          </p:spTgt>
                                        </p:tgtEl>
                                        <p:attrNameLst>
                                          <p:attrName>style.visibility</p:attrName>
                                        </p:attrNameLst>
                                      </p:cBhvr>
                                      <p:to>
                                        <p:strVal val="visible"/>
                                      </p:to>
                                    </p:set>
                                    <p:anim calcmode="lin" valueType="num">
                                      <p:cBhvr additive="base">
                                        <p:cTn id="25" dur="500" fill="hold"/>
                                        <p:tgtEl>
                                          <p:spTgt spid="18022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0227">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80227">
                                            <p:txEl>
                                              <p:pRg st="2" end="2"/>
                                            </p:txEl>
                                          </p:spTgt>
                                        </p:tgtEl>
                                        <p:attrNameLst>
                                          <p:attrName>ppt_c</p:attrName>
                                        </p:attrNameLst>
                                      </p:cBhvr>
                                      <p:to>
                                        <a:schemeClr val="bg1"/>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0227">
                                            <p:txEl>
                                              <p:pRg st="3" end="3"/>
                                            </p:txEl>
                                          </p:spTgt>
                                        </p:tgtEl>
                                        <p:attrNameLst>
                                          <p:attrName>style.visibility</p:attrName>
                                        </p:attrNameLst>
                                      </p:cBhvr>
                                      <p:to>
                                        <p:strVal val="visible"/>
                                      </p:to>
                                    </p:set>
                                    <p:anim calcmode="lin" valueType="num">
                                      <p:cBhvr additive="base">
                                        <p:cTn id="31" dur="500" fill="hold"/>
                                        <p:tgtEl>
                                          <p:spTgt spid="18022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022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80227">
                                            <p:txEl>
                                              <p:pRg st="3" end="3"/>
                                            </p:txEl>
                                          </p:spTgt>
                                        </p:tgtEl>
                                        <p:attrNameLst>
                                          <p:attrName>ppt_c</p:attrName>
                                        </p:attrNameLst>
                                      </p:cBhvr>
                                      <p:to>
                                        <a:schemeClr val="bg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0227">
                                            <p:txEl>
                                              <p:pRg st="4" end="4"/>
                                            </p:txEl>
                                          </p:spTgt>
                                        </p:tgtEl>
                                        <p:attrNameLst>
                                          <p:attrName>style.visibility</p:attrName>
                                        </p:attrNameLst>
                                      </p:cBhvr>
                                      <p:to>
                                        <p:strVal val="visible"/>
                                      </p:to>
                                    </p:set>
                                    <p:anim calcmode="lin" valueType="num">
                                      <p:cBhvr additive="base">
                                        <p:cTn id="37" dur="500" fill="hold"/>
                                        <p:tgtEl>
                                          <p:spTgt spid="18022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8022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80227">
                                            <p:txEl>
                                              <p:pRg st="4" end="4"/>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7" grpId="0" build="p" autoUpdateAnimBg="0"/>
      <p:bldP spid="18022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1" name="Rectangle 3"/>
          <p:cNvSpPr>
            <a:spLocks noGrp="1" noChangeArrowheads="1"/>
          </p:cNvSpPr>
          <p:nvPr>
            <p:ph idx="1"/>
          </p:nvPr>
        </p:nvSpPr>
        <p:spPr>
          <a:xfrm>
            <a:off x="609600" y="3124200"/>
            <a:ext cx="8208963" cy="3048000"/>
          </a:xfrm>
        </p:spPr>
        <p:txBody>
          <a:bodyPr/>
          <a:lstStyle/>
          <a:p>
            <a:pPr eaLnBrk="1" hangingPunct="1"/>
            <a:r>
              <a:rPr lang="en-US" dirty="0" smtClean="0"/>
              <a:t>With the possible exception of 	            except</a:t>
            </a:r>
          </a:p>
          <a:p>
            <a:pPr eaLnBrk="1" hangingPunct="1"/>
            <a:r>
              <a:rPr lang="en-US" dirty="0" smtClean="0"/>
              <a:t>Due to the fact that 			because</a:t>
            </a:r>
          </a:p>
          <a:p>
            <a:pPr eaLnBrk="1" hangingPunct="1"/>
            <a:r>
              <a:rPr lang="en-US" dirty="0" smtClean="0"/>
              <a:t>For the purpose of 			for</a:t>
            </a:r>
          </a:p>
        </p:txBody>
      </p:sp>
      <p:sp>
        <p:nvSpPr>
          <p:cNvPr id="35842" name="Rectangle 2"/>
          <p:cNvSpPr>
            <a:spLocks noGrp="1" noChangeArrowheads="1"/>
          </p:cNvSpPr>
          <p:nvPr>
            <p:ph type="title"/>
          </p:nvPr>
        </p:nvSpPr>
        <p:spPr/>
        <p:txBody>
          <a:bodyPr/>
          <a:lstStyle/>
          <a:p>
            <a:pPr eaLnBrk="1" hangingPunct="1"/>
            <a:r>
              <a:rPr lang="en-US" smtClean="0"/>
              <a:t>Principles of Effective Writing</a:t>
            </a:r>
          </a:p>
        </p:txBody>
      </p:sp>
      <p:sp>
        <p:nvSpPr>
          <p:cNvPr id="73732" name="Rectangle 4"/>
          <p:cNvSpPr>
            <a:spLocks noChangeArrowheads="1"/>
          </p:cNvSpPr>
          <p:nvPr/>
        </p:nvSpPr>
        <p:spPr bwMode="auto">
          <a:xfrm>
            <a:off x="533400" y="2362200"/>
            <a:ext cx="75517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rgbClr val="CCFF33"/>
              </a:buClr>
              <a:buSzPct val="70000"/>
              <a:buFont typeface="Wingdings" pitchFamily="2" charset="2"/>
              <a:buNone/>
            </a:pPr>
            <a:r>
              <a:rPr lang="en-US" sz="2800" u="sng" dirty="0">
                <a:latin typeface="Arial" charset="0"/>
              </a:rPr>
              <a:t>Beware of</a:t>
            </a:r>
            <a:r>
              <a:rPr lang="en-US" sz="2800" dirty="0">
                <a:latin typeface="Arial" charset="0"/>
              </a:rPr>
              <a:t>					</a:t>
            </a:r>
            <a:r>
              <a:rPr lang="en-US" sz="2800" u="sng" dirty="0">
                <a:latin typeface="Arial" charset="0"/>
              </a:rPr>
              <a:t>Use instead</a:t>
            </a:r>
          </a:p>
        </p:txBody>
      </p:sp>
    </p:spTree>
    <p:extLst>
      <p:ext uri="{BB962C8B-B14F-4D97-AF65-F5344CB8AC3E}">
        <p14:creationId xmlns:p14="http://schemas.microsoft.com/office/powerpoint/2010/main" val="296749478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732"/>
                                        </p:tgtEl>
                                        <p:attrNameLst>
                                          <p:attrName>style.visibility</p:attrName>
                                        </p:attrNameLst>
                                      </p:cBhvr>
                                      <p:to>
                                        <p:strVal val="visible"/>
                                      </p:to>
                                    </p:set>
                                    <p:anim calcmode="lin" valueType="num">
                                      <p:cBhvr additive="base">
                                        <p:cTn id="7" dur="500" fill="hold"/>
                                        <p:tgtEl>
                                          <p:spTgt spid="73732"/>
                                        </p:tgtEl>
                                        <p:attrNameLst>
                                          <p:attrName>ppt_x</p:attrName>
                                        </p:attrNameLst>
                                      </p:cBhvr>
                                      <p:tavLst>
                                        <p:tav tm="0">
                                          <p:val>
                                            <p:strVal val="0-#ppt_w/2"/>
                                          </p:val>
                                        </p:tav>
                                        <p:tav tm="100000">
                                          <p:val>
                                            <p:strVal val="#ppt_x"/>
                                          </p:val>
                                        </p:tav>
                                      </p:tavLst>
                                    </p:anim>
                                    <p:anim calcmode="lin" valueType="num">
                                      <p:cBhvr additive="base">
                                        <p:cTn id="8" dur="500" fill="hold"/>
                                        <p:tgtEl>
                                          <p:spTgt spid="7373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3731">
                                            <p:txEl>
                                              <p:pRg st="0" end="0"/>
                                            </p:txEl>
                                          </p:spTgt>
                                        </p:tgtEl>
                                        <p:attrNameLst>
                                          <p:attrName>style.visibility</p:attrName>
                                        </p:attrNameLst>
                                      </p:cBhvr>
                                      <p:to>
                                        <p:strVal val="visible"/>
                                      </p:to>
                                    </p:set>
                                    <p:anim calcmode="lin" valueType="num">
                                      <p:cBhvr additive="base">
                                        <p:cTn id="13" dur="500" fill="hold"/>
                                        <p:tgtEl>
                                          <p:spTgt spid="7373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373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3731">
                                            <p:txEl>
                                              <p:pRg st="0" end="0"/>
                                            </p:txEl>
                                          </p:spTgt>
                                        </p:tgtEl>
                                        <p:attrNameLst>
                                          <p:attrName>ppt_c</p:attrName>
                                        </p:attrNameLst>
                                      </p:cBhvr>
                                      <p:to>
                                        <a:schemeClr val="bg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3731">
                                            <p:txEl>
                                              <p:pRg st="1" end="1"/>
                                            </p:txEl>
                                          </p:spTgt>
                                        </p:tgtEl>
                                        <p:attrNameLst>
                                          <p:attrName>style.visibility</p:attrName>
                                        </p:attrNameLst>
                                      </p:cBhvr>
                                      <p:to>
                                        <p:strVal val="visible"/>
                                      </p:to>
                                    </p:set>
                                    <p:anim calcmode="lin" valueType="num">
                                      <p:cBhvr additive="base">
                                        <p:cTn id="19" dur="500" fill="hold"/>
                                        <p:tgtEl>
                                          <p:spTgt spid="7373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373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3731">
                                            <p:txEl>
                                              <p:pRg st="1" end="1"/>
                                            </p:txEl>
                                          </p:spTgt>
                                        </p:tgtEl>
                                        <p:attrNameLst>
                                          <p:attrName>ppt_c</p:attrName>
                                        </p:attrNameLst>
                                      </p:cBhvr>
                                      <p:to>
                                        <a:schemeClr val="bg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3731">
                                            <p:txEl>
                                              <p:pRg st="2" end="2"/>
                                            </p:txEl>
                                          </p:spTgt>
                                        </p:tgtEl>
                                        <p:attrNameLst>
                                          <p:attrName>style.visibility</p:attrName>
                                        </p:attrNameLst>
                                      </p:cBhvr>
                                      <p:to>
                                        <p:strVal val="visible"/>
                                      </p:to>
                                    </p:set>
                                    <p:anim calcmode="lin" valueType="num">
                                      <p:cBhvr additive="base">
                                        <p:cTn id="25" dur="500" fill="hold"/>
                                        <p:tgtEl>
                                          <p:spTgt spid="7373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373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3731">
                                            <p:txEl>
                                              <p:pRg st="2" end="2"/>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P spid="73732"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5699" name="Rectangle 3"/>
          <p:cNvSpPr>
            <a:spLocks noGrp="1" noChangeArrowheads="1"/>
          </p:cNvSpPr>
          <p:nvPr>
            <p:ph idx="1"/>
          </p:nvPr>
        </p:nvSpPr>
        <p:spPr>
          <a:xfrm>
            <a:off x="365760" y="2133600"/>
            <a:ext cx="8625840" cy="4191000"/>
          </a:xfrm>
        </p:spPr>
        <p:txBody>
          <a:bodyPr>
            <a:normAutofit fontScale="92500"/>
          </a:bodyPr>
          <a:lstStyle/>
          <a:p>
            <a:pPr lvl="4" eaLnBrk="1" hangingPunct="1">
              <a:buFont typeface="Wingdings" pitchFamily="2" charset="2"/>
              <a:buNone/>
            </a:pPr>
            <a:r>
              <a:rPr lang="en-US" sz="2400" b="1" u="sng" dirty="0" smtClean="0"/>
              <a:t>Wordy</a:t>
            </a:r>
            <a:r>
              <a:rPr lang="en-US" sz="2400" b="1" dirty="0" smtClean="0"/>
              <a:t>					</a:t>
            </a:r>
            <a:r>
              <a:rPr lang="en-US" sz="2400" b="1" u="sng" dirty="0" smtClean="0"/>
              <a:t>Pointed</a:t>
            </a:r>
            <a:endParaRPr lang="en-US" sz="2400" b="1" dirty="0" smtClean="0"/>
          </a:p>
          <a:p>
            <a:pPr lvl="4" eaLnBrk="1" hangingPunct="1">
              <a:buFont typeface="Wingdings" pitchFamily="2" charset="2"/>
              <a:buNone/>
            </a:pPr>
            <a:r>
              <a:rPr lang="en-US" sz="2400" b="1" dirty="0" smtClean="0"/>
              <a:t>in spite of the fact that			</a:t>
            </a:r>
            <a:r>
              <a:rPr lang="en-US" sz="2400" b="1" dirty="0" smtClean="0">
                <a:solidFill>
                  <a:srgbClr val="0070C0"/>
                </a:solidFill>
              </a:rPr>
              <a:t>although</a:t>
            </a:r>
          </a:p>
          <a:p>
            <a:pPr lvl="4" eaLnBrk="1" hangingPunct="1">
              <a:buFont typeface="Wingdings" pitchFamily="2" charset="2"/>
              <a:buNone/>
            </a:pPr>
            <a:r>
              <a:rPr lang="en-US" sz="2400" b="1" dirty="0" smtClean="0"/>
              <a:t>in the event that				</a:t>
            </a:r>
            <a:r>
              <a:rPr lang="en-US" sz="2400" b="1" dirty="0" smtClean="0">
                <a:solidFill>
                  <a:srgbClr val="0070C0"/>
                </a:solidFill>
              </a:rPr>
              <a:t>if</a:t>
            </a:r>
          </a:p>
          <a:p>
            <a:pPr lvl="4" eaLnBrk="1" hangingPunct="1">
              <a:buFont typeface="Wingdings" pitchFamily="2" charset="2"/>
              <a:buNone/>
            </a:pPr>
            <a:r>
              <a:rPr lang="en-US" sz="2400" b="1" dirty="0" smtClean="0"/>
              <a:t>new innovations				</a:t>
            </a:r>
            <a:r>
              <a:rPr lang="en-US" sz="2400" b="1" dirty="0" smtClean="0">
                <a:solidFill>
                  <a:srgbClr val="0070C0"/>
                </a:solidFill>
              </a:rPr>
              <a:t>innovations</a:t>
            </a:r>
          </a:p>
          <a:p>
            <a:pPr lvl="4" eaLnBrk="1" hangingPunct="1">
              <a:buFont typeface="Wingdings" pitchFamily="2" charset="2"/>
              <a:buNone/>
            </a:pPr>
            <a:r>
              <a:rPr lang="en-US" sz="2400" b="1" dirty="0" smtClean="0"/>
              <a:t>one and the same			</a:t>
            </a:r>
            <a:r>
              <a:rPr lang="en-US" sz="2400" b="1" dirty="0" smtClean="0">
                <a:solidFill>
                  <a:srgbClr val="0070C0"/>
                </a:solidFill>
              </a:rPr>
              <a:t>the same</a:t>
            </a:r>
          </a:p>
          <a:p>
            <a:pPr lvl="4" eaLnBrk="1" hangingPunct="1">
              <a:buFont typeface="Wingdings" pitchFamily="2" charset="2"/>
              <a:buNone/>
            </a:pPr>
            <a:r>
              <a:rPr lang="en-US" sz="2400" b="1" dirty="0" smtClean="0"/>
              <a:t>period of four days			</a:t>
            </a:r>
            <a:r>
              <a:rPr lang="en-US" sz="2400" b="1" dirty="0" smtClean="0">
                <a:solidFill>
                  <a:srgbClr val="0070C0"/>
                </a:solidFill>
              </a:rPr>
              <a:t>four days</a:t>
            </a:r>
          </a:p>
          <a:p>
            <a:pPr lvl="4" eaLnBrk="1" hangingPunct="1">
              <a:buFont typeface="Wingdings" pitchFamily="2" charset="2"/>
              <a:buNone/>
            </a:pPr>
            <a:r>
              <a:rPr lang="en-US" sz="2400" b="1" dirty="0" smtClean="0"/>
              <a:t>personal opinion			</a:t>
            </a:r>
            <a:r>
              <a:rPr lang="en-US" sz="2400" b="1" dirty="0" smtClean="0">
                <a:solidFill>
                  <a:srgbClr val="0070C0"/>
                </a:solidFill>
              </a:rPr>
              <a:t>opinion</a:t>
            </a:r>
          </a:p>
          <a:p>
            <a:pPr lvl="4" eaLnBrk="1" hangingPunct="1">
              <a:buFont typeface="Wingdings" pitchFamily="2" charset="2"/>
              <a:buNone/>
            </a:pPr>
            <a:r>
              <a:rPr lang="en-US" sz="2400" b="1" dirty="0" smtClean="0"/>
              <a:t>shorter/longer in length			</a:t>
            </a:r>
            <a:r>
              <a:rPr lang="en-US" sz="2400" b="1" dirty="0" smtClean="0">
                <a:solidFill>
                  <a:srgbClr val="0070C0"/>
                </a:solidFill>
              </a:rPr>
              <a:t>shorter/longer</a:t>
            </a:r>
          </a:p>
          <a:p>
            <a:pPr eaLnBrk="1" hangingPunct="1">
              <a:buFont typeface="Wingdings" pitchFamily="2" charset="2"/>
              <a:buNone/>
            </a:pPr>
            <a:r>
              <a:rPr lang="en-US" sz="2800" dirty="0" smtClean="0">
                <a:cs typeface="Times New Roman" pitchFamily="18" charset="0"/>
              </a:rPr>
              <a:t>		</a:t>
            </a:r>
            <a:r>
              <a:rPr lang="en-US" sz="2400" b="1" dirty="0" smtClean="0">
                <a:cs typeface="Times New Roman" pitchFamily="18" charset="0"/>
              </a:rPr>
              <a:t>	</a:t>
            </a:r>
          </a:p>
        </p:txBody>
      </p:sp>
      <p:sp>
        <p:nvSpPr>
          <p:cNvPr id="36866" name="Rectangle 2"/>
          <p:cNvSpPr>
            <a:spLocks noGrp="1" noChangeArrowheads="1"/>
          </p:cNvSpPr>
          <p:nvPr>
            <p:ph type="title"/>
          </p:nvPr>
        </p:nvSpPr>
        <p:spPr>
          <a:xfrm>
            <a:off x="506413" y="457200"/>
            <a:ext cx="8637587" cy="762000"/>
          </a:xfrm>
        </p:spPr>
        <p:txBody>
          <a:bodyPr/>
          <a:lstStyle/>
          <a:p>
            <a:pPr eaLnBrk="1" hangingPunct="1"/>
            <a:r>
              <a:rPr lang="en-US" smtClean="0"/>
              <a:t>Principles of Effective Writing</a:t>
            </a:r>
          </a:p>
        </p:txBody>
      </p:sp>
    </p:spTree>
    <p:extLst>
      <p:ext uri="{BB962C8B-B14F-4D97-AF65-F5344CB8AC3E}">
        <p14:creationId xmlns:p14="http://schemas.microsoft.com/office/powerpoint/2010/main" val="20240460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5699">
                                            <p:txEl>
                                              <p:pRg st="0" end="0"/>
                                            </p:txEl>
                                          </p:spTgt>
                                        </p:tgtEl>
                                        <p:attrNameLst>
                                          <p:attrName>style.visibility</p:attrName>
                                        </p:attrNameLst>
                                      </p:cBhvr>
                                      <p:to>
                                        <p:strVal val="visible"/>
                                      </p:to>
                                    </p:set>
                                    <p:anim calcmode="lin" valueType="num">
                                      <p:cBhvr additive="base">
                                        <p:cTn id="7" dur="500" fill="hold"/>
                                        <p:tgtEl>
                                          <p:spTgt spid="285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569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85699">
                                            <p:txEl>
                                              <p:pRg st="1" end="1"/>
                                            </p:txEl>
                                          </p:spTgt>
                                        </p:tgtEl>
                                        <p:attrNameLst>
                                          <p:attrName>style.visibility</p:attrName>
                                        </p:attrNameLst>
                                      </p:cBhvr>
                                      <p:to>
                                        <p:strVal val="visible"/>
                                      </p:to>
                                    </p:set>
                                    <p:anim calcmode="lin" valueType="num">
                                      <p:cBhvr additive="base">
                                        <p:cTn id="11" dur="500" fill="hold"/>
                                        <p:tgtEl>
                                          <p:spTgt spid="28569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8569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85699">
                                            <p:txEl>
                                              <p:pRg st="2" end="2"/>
                                            </p:txEl>
                                          </p:spTgt>
                                        </p:tgtEl>
                                        <p:attrNameLst>
                                          <p:attrName>style.visibility</p:attrName>
                                        </p:attrNameLst>
                                      </p:cBhvr>
                                      <p:to>
                                        <p:strVal val="visible"/>
                                      </p:to>
                                    </p:set>
                                    <p:anim calcmode="lin" valueType="num">
                                      <p:cBhvr additive="base">
                                        <p:cTn id="15" dur="500" fill="hold"/>
                                        <p:tgtEl>
                                          <p:spTgt spid="285699">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85699">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85699">
                                            <p:txEl>
                                              <p:pRg st="3" end="3"/>
                                            </p:txEl>
                                          </p:spTgt>
                                        </p:tgtEl>
                                        <p:attrNameLst>
                                          <p:attrName>style.visibility</p:attrName>
                                        </p:attrNameLst>
                                      </p:cBhvr>
                                      <p:to>
                                        <p:strVal val="visible"/>
                                      </p:to>
                                    </p:set>
                                    <p:anim calcmode="lin" valueType="num">
                                      <p:cBhvr additive="base">
                                        <p:cTn id="19" dur="500" fill="hold"/>
                                        <p:tgtEl>
                                          <p:spTgt spid="28569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5699">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85699">
                                            <p:txEl>
                                              <p:pRg st="4" end="4"/>
                                            </p:txEl>
                                          </p:spTgt>
                                        </p:tgtEl>
                                        <p:attrNameLst>
                                          <p:attrName>style.visibility</p:attrName>
                                        </p:attrNameLst>
                                      </p:cBhvr>
                                      <p:to>
                                        <p:strVal val="visible"/>
                                      </p:to>
                                    </p:set>
                                    <p:anim calcmode="lin" valueType="num">
                                      <p:cBhvr additive="base">
                                        <p:cTn id="23" dur="500" fill="hold"/>
                                        <p:tgtEl>
                                          <p:spTgt spid="285699">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85699">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85699">
                                            <p:txEl>
                                              <p:pRg st="5" end="5"/>
                                            </p:txEl>
                                          </p:spTgt>
                                        </p:tgtEl>
                                        <p:attrNameLst>
                                          <p:attrName>style.visibility</p:attrName>
                                        </p:attrNameLst>
                                      </p:cBhvr>
                                      <p:to>
                                        <p:strVal val="visible"/>
                                      </p:to>
                                    </p:set>
                                    <p:anim calcmode="lin" valueType="num">
                                      <p:cBhvr additive="base">
                                        <p:cTn id="27" dur="500" fill="hold"/>
                                        <p:tgtEl>
                                          <p:spTgt spid="285699">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85699">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285699">
                                            <p:txEl>
                                              <p:pRg st="6" end="6"/>
                                            </p:txEl>
                                          </p:spTgt>
                                        </p:tgtEl>
                                        <p:attrNameLst>
                                          <p:attrName>style.visibility</p:attrName>
                                        </p:attrNameLst>
                                      </p:cBhvr>
                                      <p:to>
                                        <p:strVal val="visible"/>
                                      </p:to>
                                    </p:set>
                                    <p:anim calcmode="lin" valueType="num">
                                      <p:cBhvr additive="base">
                                        <p:cTn id="31" dur="500" fill="hold"/>
                                        <p:tgtEl>
                                          <p:spTgt spid="285699">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5699">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285699">
                                            <p:txEl>
                                              <p:pRg st="7" end="7"/>
                                            </p:txEl>
                                          </p:spTgt>
                                        </p:tgtEl>
                                        <p:attrNameLst>
                                          <p:attrName>style.visibility</p:attrName>
                                        </p:attrNameLst>
                                      </p:cBhvr>
                                      <p:to>
                                        <p:strVal val="visible"/>
                                      </p:to>
                                    </p:set>
                                    <p:anim calcmode="lin" valueType="num">
                                      <p:cBhvr additive="base">
                                        <p:cTn id="35" dur="500" fill="hold"/>
                                        <p:tgtEl>
                                          <p:spTgt spid="285699">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8569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285699">
                                            <p:txEl>
                                              <p:pRg st="8" end="8"/>
                                            </p:txEl>
                                          </p:spTgt>
                                        </p:tgtEl>
                                        <p:attrNameLst>
                                          <p:attrName>style.visibility</p:attrName>
                                        </p:attrNameLst>
                                      </p:cBhvr>
                                      <p:to>
                                        <p:strVal val="visible"/>
                                      </p:to>
                                    </p:set>
                                    <p:anim calcmode="lin" valueType="num">
                                      <p:cBhvr additive="base">
                                        <p:cTn id="41" dur="500" fill="hold"/>
                                        <p:tgtEl>
                                          <p:spTgt spid="285699">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28569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9"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Principles of Effective Writing</a:t>
            </a:r>
          </a:p>
        </p:txBody>
      </p:sp>
      <p:sp>
        <p:nvSpPr>
          <p:cNvPr id="317443" name="Rectangle 3"/>
          <p:cNvSpPr>
            <a:spLocks noChangeArrowheads="1"/>
          </p:cNvSpPr>
          <p:nvPr/>
        </p:nvSpPr>
        <p:spPr bwMode="auto">
          <a:xfrm>
            <a:off x="1524000" y="2133600"/>
            <a:ext cx="60960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057400" lvl="4" indent="-228600">
              <a:lnSpc>
                <a:spcPct val="90000"/>
              </a:lnSpc>
              <a:spcBef>
                <a:spcPct val="20000"/>
              </a:spcBef>
              <a:buClr>
                <a:schemeClr val="hlink"/>
              </a:buClr>
              <a:buSzPct val="65000"/>
              <a:buFont typeface="Wingdings" pitchFamily="2" charset="2"/>
              <a:buNone/>
            </a:pPr>
            <a:endParaRPr lang="en-US" b="1">
              <a:latin typeface="Arial" charset="0"/>
            </a:endParaRPr>
          </a:p>
          <a:p>
            <a:pPr marL="342900" indent="-342900">
              <a:lnSpc>
                <a:spcPct val="90000"/>
              </a:lnSpc>
              <a:spcBef>
                <a:spcPct val="20000"/>
              </a:spcBef>
              <a:buClr>
                <a:srgbClr val="CCFF33"/>
              </a:buClr>
              <a:buSzPct val="70000"/>
              <a:buFont typeface="Wingdings" pitchFamily="2" charset="2"/>
              <a:buChar char="n"/>
            </a:pPr>
            <a:endParaRPr lang="en-US" b="1">
              <a:latin typeface="Arial" charset="0"/>
            </a:endParaRPr>
          </a:p>
        </p:txBody>
      </p:sp>
      <p:sp>
        <p:nvSpPr>
          <p:cNvPr id="317444" name="Text Box 4"/>
          <p:cNvSpPr txBox="1">
            <a:spLocks noChangeArrowheads="1"/>
          </p:cNvSpPr>
          <p:nvPr/>
        </p:nvSpPr>
        <p:spPr bwMode="auto">
          <a:xfrm>
            <a:off x="457200" y="2057400"/>
            <a:ext cx="7924800" cy="351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dirty="0"/>
              <a:t>Constantly be on the lookout for extraneous words that crop up like weeds….</a:t>
            </a:r>
          </a:p>
          <a:p>
            <a:pPr eaLnBrk="1" hangingPunct="1">
              <a:spcBef>
                <a:spcPct val="50000"/>
              </a:spcBef>
            </a:pPr>
            <a:endParaRPr lang="en-US" sz="2800" dirty="0"/>
          </a:p>
          <a:p>
            <a:pPr eaLnBrk="1" hangingPunct="1">
              <a:spcBef>
                <a:spcPct val="50000"/>
              </a:spcBef>
            </a:pPr>
            <a:r>
              <a:rPr lang="en-US" sz="2800" dirty="0"/>
              <a:t>Ask yourself, is this word or phrase necessary?  </a:t>
            </a:r>
          </a:p>
          <a:p>
            <a:pPr eaLnBrk="1" hangingPunct="1">
              <a:spcBef>
                <a:spcPct val="50000"/>
              </a:spcBef>
            </a:pPr>
            <a:r>
              <a:rPr lang="en-US" sz="2800" dirty="0"/>
              <a:t>What happens if I take it out?</a:t>
            </a:r>
          </a:p>
          <a:p>
            <a:pPr eaLnBrk="1" hangingPunct="1">
              <a:spcBef>
                <a:spcPct val="50000"/>
              </a:spcBef>
            </a:pPr>
            <a:r>
              <a:rPr lang="en-US" sz="2800" dirty="0"/>
              <a:t>Most of the time, you’ll find you don’t need it!</a:t>
            </a:r>
          </a:p>
        </p:txBody>
      </p:sp>
    </p:spTree>
    <p:extLst>
      <p:ext uri="{BB962C8B-B14F-4D97-AF65-F5344CB8AC3E}">
        <p14:creationId xmlns:p14="http://schemas.microsoft.com/office/powerpoint/2010/main" val="154426532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17443"/>
                                        </p:tgtEl>
                                        <p:attrNameLst>
                                          <p:attrName>style.visibility</p:attrName>
                                        </p:attrNameLst>
                                      </p:cBhvr>
                                      <p:to>
                                        <p:strVal val="visible"/>
                                      </p:to>
                                    </p:set>
                                    <p:anim calcmode="lin" valueType="num">
                                      <p:cBhvr additive="base">
                                        <p:cTn id="7" dur="500" fill="hold"/>
                                        <p:tgtEl>
                                          <p:spTgt spid="317443"/>
                                        </p:tgtEl>
                                        <p:attrNameLst>
                                          <p:attrName>ppt_x</p:attrName>
                                        </p:attrNameLst>
                                      </p:cBhvr>
                                      <p:tavLst>
                                        <p:tav tm="0">
                                          <p:val>
                                            <p:strVal val="0-#ppt_w/2"/>
                                          </p:val>
                                        </p:tav>
                                        <p:tav tm="100000">
                                          <p:val>
                                            <p:strVal val="#ppt_x"/>
                                          </p:val>
                                        </p:tav>
                                      </p:tavLst>
                                    </p:anim>
                                    <p:anim calcmode="lin" valueType="num">
                                      <p:cBhvr additive="base">
                                        <p:cTn id="8" dur="500" fill="hold"/>
                                        <p:tgtEl>
                                          <p:spTgt spid="31744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44">
                                            <p:txEl>
                                              <p:pRg st="0" end="0"/>
                                            </p:txEl>
                                          </p:spTgt>
                                        </p:tgtEl>
                                        <p:attrNameLst>
                                          <p:attrName>style.visibility</p:attrName>
                                        </p:attrNameLst>
                                      </p:cBhvr>
                                      <p:to>
                                        <p:strVal val="visible"/>
                                      </p:to>
                                    </p:set>
                                    <p:anim calcmode="lin" valueType="num">
                                      <p:cBhvr additive="base">
                                        <p:cTn id="13" dur="500" fill="hold"/>
                                        <p:tgtEl>
                                          <p:spTgt spid="317444">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44">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17444">
                                            <p:txEl>
                                              <p:pRg st="0" end="0"/>
                                            </p:txEl>
                                          </p:spTgt>
                                        </p:tgtEl>
                                        <p:attrNameLst>
                                          <p:attrName>ppt_c</p:attrName>
                                        </p:attrNameLst>
                                      </p:cBhvr>
                                      <p:to>
                                        <a:schemeClr val="bg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44">
                                            <p:txEl>
                                              <p:pRg st="2" end="2"/>
                                            </p:txEl>
                                          </p:spTgt>
                                        </p:tgtEl>
                                        <p:attrNameLst>
                                          <p:attrName>style.visibility</p:attrName>
                                        </p:attrNameLst>
                                      </p:cBhvr>
                                      <p:to>
                                        <p:strVal val="visible"/>
                                      </p:to>
                                    </p:set>
                                    <p:anim calcmode="lin" valueType="num">
                                      <p:cBhvr additive="base">
                                        <p:cTn id="19" dur="500" fill="hold"/>
                                        <p:tgtEl>
                                          <p:spTgt spid="31744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44">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17444">
                                            <p:txEl>
                                              <p:pRg st="2" end="2"/>
                                            </p:txEl>
                                          </p:spTgt>
                                        </p:tgtEl>
                                        <p:attrNameLst>
                                          <p:attrName>ppt_c</p:attrName>
                                        </p:attrNameLst>
                                      </p:cBhvr>
                                      <p:to>
                                        <a:schemeClr val="bg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17444">
                                            <p:txEl>
                                              <p:pRg st="3" end="3"/>
                                            </p:txEl>
                                          </p:spTgt>
                                        </p:tgtEl>
                                        <p:attrNameLst>
                                          <p:attrName>style.visibility</p:attrName>
                                        </p:attrNameLst>
                                      </p:cBhvr>
                                      <p:to>
                                        <p:strVal val="visible"/>
                                      </p:to>
                                    </p:set>
                                    <p:anim calcmode="lin" valueType="num">
                                      <p:cBhvr additive="base">
                                        <p:cTn id="25" dur="500" fill="hold"/>
                                        <p:tgtEl>
                                          <p:spTgt spid="31744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7444">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17444">
                                            <p:txEl>
                                              <p:pRg st="3" end="3"/>
                                            </p:txEl>
                                          </p:spTgt>
                                        </p:tgtEl>
                                        <p:attrNameLst>
                                          <p:attrName>ppt_c</p:attrName>
                                        </p:attrNameLst>
                                      </p:cBhvr>
                                      <p:to>
                                        <a:schemeClr val="bg1"/>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17444">
                                            <p:txEl>
                                              <p:pRg st="4" end="4"/>
                                            </p:txEl>
                                          </p:spTgt>
                                        </p:tgtEl>
                                        <p:attrNameLst>
                                          <p:attrName>style.visibility</p:attrName>
                                        </p:attrNameLst>
                                      </p:cBhvr>
                                      <p:to>
                                        <p:strVal val="visible"/>
                                      </p:to>
                                    </p:set>
                                    <p:anim calcmode="lin" valueType="num">
                                      <p:cBhvr additive="base">
                                        <p:cTn id="31" dur="500" fill="hold"/>
                                        <p:tgtEl>
                                          <p:spTgt spid="31744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17444">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17444">
                                            <p:txEl>
                                              <p:pRg st="4" end="4"/>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3" grpId="0" autoUpdateAnimBg="0"/>
      <p:bldP spid="317444"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1027"/>
          <p:cNvSpPr>
            <a:spLocks noGrp="1" noChangeArrowheads="1"/>
          </p:cNvSpPr>
          <p:nvPr>
            <p:ph idx="1"/>
          </p:nvPr>
        </p:nvSpPr>
        <p:spPr/>
        <p:txBody>
          <a:bodyPr/>
          <a:lstStyle/>
          <a:p>
            <a:pPr eaLnBrk="1" hangingPunct="1">
              <a:buFontTx/>
              <a:buChar char="•"/>
            </a:pPr>
            <a:endParaRPr lang="en-US" smtClean="0"/>
          </a:p>
          <a:p>
            <a:pPr eaLnBrk="1" hangingPunct="1">
              <a:buFontTx/>
              <a:buChar char="•"/>
            </a:pPr>
            <a:r>
              <a:rPr lang="en-US" smtClean="0"/>
              <a:t>2. Cut, cut, cut; learn to part with your words</a:t>
            </a:r>
          </a:p>
          <a:p>
            <a:pPr eaLnBrk="1" hangingPunct="1">
              <a:buFontTx/>
              <a:buChar char="•"/>
            </a:pPr>
            <a:endParaRPr lang="en-US" smtClean="0"/>
          </a:p>
        </p:txBody>
      </p:sp>
      <p:sp>
        <p:nvSpPr>
          <p:cNvPr id="38914" name="Rectangle 1026"/>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210854411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533400" y="2590800"/>
            <a:ext cx="8208963" cy="4114800"/>
          </a:xfrm>
        </p:spPr>
        <p:txBody>
          <a:bodyPr>
            <a:normAutofit lnSpcReduction="10000"/>
          </a:bodyPr>
          <a:lstStyle/>
          <a:p>
            <a:pPr algn="just" eaLnBrk="1" hangingPunct="1">
              <a:lnSpc>
                <a:spcPct val="90000"/>
              </a:lnSpc>
              <a:buFont typeface="Wingdings" pitchFamily="2" charset="2"/>
              <a:buNone/>
            </a:pPr>
            <a:r>
              <a:rPr lang="en-US" sz="2800" u="sng" dirty="0" smtClean="0"/>
              <a:t>Words:</a:t>
            </a:r>
          </a:p>
          <a:p>
            <a:pPr algn="just" eaLnBrk="1" hangingPunct="1">
              <a:lnSpc>
                <a:spcPct val="90000"/>
              </a:lnSpc>
              <a:buFontTx/>
              <a:buChar char="•"/>
            </a:pPr>
            <a:r>
              <a:rPr lang="en-US" sz="2800" dirty="0" smtClean="0"/>
              <a:t>1. Reduce dead weight words and phrases</a:t>
            </a:r>
          </a:p>
          <a:p>
            <a:pPr algn="just" eaLnBrk="1" hangingPunct="1">
              <a:lnSpc>
                <a:spcPct val="90000"/>
              </a:lnSpc>
              <a:buFontTx/>
              <a:buChar char="•"/>
            </a:pPr>
            <a:r>
              <a:rPr lang="en-US" sz="2800" dirty="0" smtClean="0"/>
              <a:t>2. Cut, cut, cut; learn to part with your words</a:t>
            </a:r>
          </a:p>
          <a:p>
            <a:pPr algn="just" eaLnBrk="1" hangingPunct="1">
              <a:lnSpc>
                <a:spcPct val="90000"/>
              </a:lnSpc>
              <a:buFontTx/>
              <a:buNone/>
            </a:pPr>
            <a:r>
              <a:rPr lang="en-US" sz="2800" u="sng" dirty="0" smtClean="0"/>
              <a:t>Sentences:</a:t>
            </a:r>
          </a:p>
          <a:p>
            <a:pPr algn="just" eaLnBrk="1" hangingPunct="1">
              <a:lnSpc>
                <a:spcPct val="90000"/>
              </a:lnSpc>
              <a:buFontTx/>
              <a:buChar char="•"/>
            </a:pPr>
            <a:r>
              <a:rPr lang="en-US" sz="2800" dirty="0" smtClean="0"/>
              <a:t>3. Follow: subject + verb + object </a:t>
            </a:r>
            <a:r>
              <a:rPr lang="en-US" sz="2800" i="1" dirty="0" smtClean="0"/>
              <a:t>(SVO) </a:t>
            </a:r>
          </a:p>
          <a:p>
            <a:pPr algn="just" eaLnBrk="1" hangingPunct="1">
              <a:lnSpc>
                <a:spcPct val="90000"/>
              </a:lnSpc>
              <a:buFontTx/>
              <a:buChar char="•"/>
            </a:pPr>
            <a:r>
              <a:rPr lang="en-US" sz="2800" dirty="0" smtClean="0"/>
              <a:t>4. Use strong verbs and avoid turning verbs into nouns </a:t>
            </a:r>
          </a:p>
          <a:p>
            <a:pPr algn="just" eaLnBrk="1" hangingPunct="1">
              <a:lnSpc>
                <a:spcPct val="90000"/>
              </a:lnSpc>
              <a:buFontTx/>
              <a:buChar char="•"/>
            </a:pPr>
            <a:r>
              <a:rPr lang="en-US" sz="2800" dirty="0" smtClean="0"/>
              <a:t>5. Eliminate negatives; use positive constructions instead</a:t>
            </a:r>
          </a:p>
          <a:p>
            <a:pPr algn="just" eaLnBrk="1" hangingPunct="1">
              <a:lnSpc>
                <a:spcPct val="90000"/>
              </a:lnSpc>
              <a:buFontTx/>
              <a:buChar char="•"/>
            </a:pPr>
            <a:r>
              <a:rPr lang="en-US" sz="2800" dirty="0" smtClean="0"/>
              <a:t>6. Use parallel Construction</a:t>
            </a:r>
          </a:p>
        </p:txBody>
      </p:sp>
      <p:sp>
        <p:nvSpPr>
          <p:cNvPr id="20482" name="Rectangle 2"/>
          <p:cNvSpPr>
            <a:spLocks noGrp="1" noChangeArrowheads="1"/>
          </p:cNvSpPr>
          <p:nvPr>
            <p:ph type="title"/>
          </p:nvPr>
        </p:nvSpPr>
        <p:spPr>
          <a:xfrm>
            <a:off x="304800" y="914400"/>
            <a:ext cx="8637588" cy="762000"/>
          </a:xfrm>
        </p:spPr>
        <p:txBody>
          <a:bodyPr/>
          <a:lstStyle/>
          <a:p>
            <a:pPr eaLnBrk="1" hangingPunct="1"/>
            <a:r>
              <a:rPr lang="en-US" dirty="0" smtClean="0"/>
              <a:t>Overview of principles…</a:t>
            </a:r>
          </a:p>
        </p:txBody>
      </p:sp>
    </p:spTree>
    <p:extLst>
      <p:ext uri="{BB962C8B-B14F-4D97-AF65-F5344CB8AC3E}">
        <p14:creationId xmlns:p14="http://schemas.microsoft.com/office/powerpoint/2010/main" val="289116165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5539">
                                            <p:txEl>
                                              <p:pRg st="0" end="0"/>
                                            </p:txEl>
                                          </p:spTgt>
                                        </p:tgtEl>
                                        <p:attrNameLst>
                                          <p:attrName>ppt_c</p:attrName>
                                        </p:attrNameLst>
                                      </p:cBhvr>
                                      <p:to>
                                        <a:schemeClr val="bg1"/>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5539">
                                            <p:txEl>
                                              <p:pRg st="1" end="1"/>
                                            </p:txEl>
                                          </p:spTgt>
                                        </p:tgtEl>
                                        <p:attrNameLst>
                                          <p:attrName>style.visibility</p:attrName>
                                        </p:attrNameLst>
                                      </p:cBhvr>
                                      <p:to>
                                        <p:strVal val="visible"/>
                                      </p:to>
                                    </p:set>
                                    <p:anim calcmode="lin" valueType="num">
                                      <p:cBhvr additive="base">
                                        <p:cTn id="13" dur="500" fill="hold"/>
                                        <p:tgtEl>
                                          <p:spTgt spid="655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5539">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5539">
                                            <p:txEl>
                                              <p:pRg st="1" end="1"/>
                                            </p:txEl>
                                          </p:spTgt>
                                        </p:tgtEl>
                                        <p:attrNameLst>
                                          <p:attrName>ppt_c</p:attrName>
                                        </p:attrNameLst>
                                      </p:cBhvr>
                                      <p:to>
                                        <a:schemeClr val="bg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5539">
                                            <p:txEl>
                                              <p:pRg st="2" end="2"/>
                                            </p:txEl>
                                          </p:spTgt>
                                        </p:tgtEl>
                                        <p:attrNameLst>
                                          <p:attrName>style.visibility</p:attrName>
                                        </p:attrNameLst>
                                      </p:cBhvr>
                                      <p:to>
                                        <p:strVal val="visible"/>
                                      </p:to>
                                    </p:set>
                                    <p:anim calcmode="lin" valueType="num">
                                      <p:cBhvr additive="base">
                                        <p:cTn id="19" dur="500" fill="hold"/>
                                        <p:tgtEl>
                                          <p:spTgt spid="655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39">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5539">
                                            <p:txEl>
                                              <p:pRg st="2" end="2"/>
                                            </p:txEl>
                                          </p:spTgt>
                                        </p:tgtEl>
                                        <p:attrNameLst>
                                          <p:attrName>ppt_c</p:attrName>
                                        </p:attrNameLst>
                                      </p:cBhvr>
                                      <p:to>
                                        <a:schemeClr val="bg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5539">
                                            <p:txEl>
                                              <p:pRg st="3" end="3"/>
                                            </p:txEl>
                                          </p:spTgt>
                                        </p:tgtEl>
                                        <p:attrNameLst>
                                          <p:attrName>style.visibility</p:attrName>
                                        </p:attrNameLst>
                                      </p:cBhvr>
                                      <p:to>
                                        <p:strVal val="visible"/>
                                      </p:to>
                                    </p:set>
                                    <p:anim calcmode="lin" valueType="num">
                                      <p:cBhvr additive="base">
                                        <p:cTn id="25" dur="500" fill="hold"/>
                                        <p:tgtEl>
                                          <p:spTgt spid="655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5539">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5539">
                                            <p:txEl>
                                              <p:pRg st="3" end="3"/>
                                            </p:txEl>
                                          </p:spTgt>
                                        </p:tgtEl>
                                        <p:attrNameLst>
                                          <p:attrName>ppt_c</p:attrName>
                                        </p:attrNameLst>
                                      </p:cBhvr>
                                      <p:to>
                                        <a:schemeClr val="bg1"/>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5539">
                                            <p:txEl>
                                              <p:pRg st="4" end="4"/>
                                            </p:txEl>
                                          </p:spTgt>
                                        </p:tgtEl>
                                        <p:attrNameLst>
                                          <p:attrName>style.visibility</p:attrName>
                                        </p:attrNameLst>
                                      </p:cBhvr>
                                      <p:to>
                                        <p:strVal val="visible"/>
                                      </p:to>
                                    </p:set>
                                    <p:anim calcmode="lin" valueType="num">
                                      <p:cBhvr additive="base">
                                        <p:cTn id="31" dur="500" fill="hold"/>
                                        <p:tgtEl>
                                          <p:spTgt spid="6553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5539">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5539">
                                            <p:txEl>
                                              <p:pRg st="4" end="4"/>
                                            </p:txEl>
                                          </p:spTgt>
                                        </p:tgtEl>
                                        <p:attrNameLst>
                                          <p:attrName>ppt_c</p:attrName>
                                        </p:attrNameLst>
                                      </p:cBhvr>
                                      <p:to>
                                        <a:schemeClr val="bg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5539">
                                            <p:txEl>
                                              <p:pRg st="5" end="5"/>
                                            </p:txEl>
                                          </p:spTgt>
                                        </p:tgtEl>
                                        <p:attrNameLst>
                                          <p:attrName>style.visibility</p:attrName>
                                        </p:attrNameLst>
                                      </p:cBhvr>
                                      <p:to>
                                        <p:strVal val="visible"/>
                                      </p:to>
                                    </p:set>
                                    <p:anim calcmode="lin" valueType="num">
                                      <p:cBhvr additive="base">
                                        <p:cTn id="37" dur="500" fill="hold"/>
                                        <p:tgtEl>
                                          <p:spTgt spid="6553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5539">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5539">
                                            <p:txEl>
                                              <p:pRg st="5" end="5"/>
                                            </p:txEl>
                                          </p:spTgt>
                                        </p:tgtEl>
                                        <p:attrNameLst>
                                          <p:attrName>ppt_c</p:attrName>
                                        </p:attrNameLst>
                                      </p:cBhvr>
                                      <p:to>
                                        <a:schemeClr val="bg1"/>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5539">
                                            <p:txEl>
                                              <p:pRg st="6" end="6"/>
                                            </p:txEl>
                                          </p:spTgt>
                                        </p:tgtEl>
                                        <p:attrNameLst>
                                          <p:attrName>style.visibility</p:attrName>
                                        </p:attrNameLst>
                                      </p:cBhvr>
                                      <p:to>
                                        <p:strVal val="visible"/>
                                      </p:to>
                                    </p:set>
                                    <p:anim calcmode="lin" valueType="num">
                                      <p:cBhvr additive="base">
                                        <p:cTn id="43" dur="500" fill="hold"/>
                                        <p:tgtEl>
                                          <p:spTgt spid="6553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5539">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5539">
                                            <p:txEl>
                                              <p:pRg st="6" end="6"/>
                                            </p:txEl>
                                          </p:spTgt>
                                        </p:tgtEl>
                                        <p:attrNameLst>
                                          <p:attrName>ppt_c</p:attrName>
                                        </p:attrNameLst>
                                      </p:cBhvr>
                                      <p:to>
                                        <a:schemeClr val="bg1"/>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5539">
                                            <p:txEl>
                                              <p:pRg st="7" end="7"/>
                                            </p:txEl>
                                          </p:spTgt>
                                        </p:tgtEl>
                                        <p:attrNameLst>
                                          <p:attrName>style.visibility</p:attrName>
                                        </p:attrNameLst>
                                      </p:cBhvr>
                                      <p:to>
                                        <p:strVal val="visible"/>
                                      </p:to>
                                    </p:set>
                                    <p:anim calcmode="lin" valueType="num">
                                      <p:cBhvr additive="base">
                                        <p:cTn id="49" dur="500" fill="hold"/>
                                        <p:tgtEl>
                                          <p:spTgt spid="65539">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5539">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5539">
                                            <p:txEl>
                                              <p:pRg st="7" end="7"/>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bldLvl="3"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pPr eaLnBrk="1" hangingPunct="1">
              <a:buFont typeface="Wingdings" pitchFamily="2" charset="2"/>
              <a:buNone/>
            </a:pPr>
            <a:endParaRPr lang="en-US" b="1" smtClean="0">
              <a:cs typeface="Arial" charset="0"/>
            </a:endParaRPr>
          </a:p>
          <a:p>
            <a:pPr eaLnBrk="1" hangingPunct="1">
              <a:buFont typeface="Wingdings" pitchFamily="2" charset="2"/>
              <a:buNone/>
            </a:pPr>
            <a:endParaRPr lang="en-US" b="1" smtClean="0">
              <a:cs typeface="Arial" charset="0"/>
            </a:endParaRPr>
          </a:p>
          <a:p>
            <a:pPr eaLnBrk="1" hangingPunct="1">
              <a:buFont typeface="Wingdings" pitchFamily="2" charset="2"/>
              <a:buNone/>
            </a:pPr>
            <a:r>
              <a:rPr lang="en-US" b="1" smtClean="0">
                <a:cs typeface="Arial" charset="0"/>
              </a:rPr>
              <a:t>DON'T BE AFRAID TO CUT</a:t>
            </a:r>
          </a:p>
        </p:txBody>
      </p:sp>
      <p:sp>
        <p:nvSpPr>
          <p:cNvPr id="39938"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50291336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3"/>
          <p:cNvSpPr>
            <a:spLocks noGrp="1" noChangeArrowheads="1"/>
          </p:cNvSpPr>
          <p:nvPr>
            <p:ph idx="1"/>
          </p:nvPr>
        </p:nvSpPr>
        <p:spPr>
          <a:xfrm>
            <a:off x="381000" y="2133600"/>
            <a:ext cx="8208963" cy="4114800"/>
          </a:xfrm>
        </p:spPr>
        <p:txBody>
          <a:bodyPr>
            <a:normAutofit/>
          </a:bodyPr>
          <a:lstStyle/>
          <a:p>
            <a:pPr eaLnBrk="1" hangingPunct="1">
              <a:lnSpc>
                <a:spcPct val="90000"/>
              </a:lnSpc>
            </a:pPr>
            <a:r>
              <a:rPr lang="en-US" sz="2800" u="sng" dirty="0" smtClean="0"/>
              <a:t>Be vigilant and ruthless</a:t>
            </a:r>
          </a:p>
          <a:p>
            <a:pPr eaLnBrk="1" hangingPunct="1">
              <a:lnSpc>
                <a:spcPct val="90000"/>
              </a:lnSpc>
            </a:pPr>
            <a:endParaRPr lang="en-US" sz="2800" u="sng" dirty="0" smtClean="0"/>
          </a:p>
          <a:p>
            <a:pPr eaLnBrk="1" hangingPunct="1">
              <a:lnSpc>
                <a:spcPct val="90000"/>
              </a:lnSpc>
            </a:pPr>
            <a:r>
              <a:rPr lang="en-US" sz="2800" dirty="0" smtClean="0"/>
              <a:t>After investing much effort to put words on a page, we often find it hard to part with them.</a:t>
            </a:r>
          </a:p>
          <a:p>
            <a:pPr eaLnBrk="1" hangingPunct="1">
              <a:lnSpc>
                <a:spcPct val="90000"/>
              </a:lnSpc>
            </a:pPr>
            <a:endParaRPr lang="en-US" sz="2800" dirty="0" smtClean="0"/>
          </a:p>
          <a:p>
            <a:pPr eaLnBrk="1" hangingPunct="1">
              <a:lnSpc>
                <a:spcPct val="90000"/>
              </a:lnSpc>
              <a:buFont typeface="Wingdings" pitchFamily="2" charset="2"/>
              <a:buNone/>
            </a:pPr>
            <a:r>
              <a:rPr lang="en-US" sz="2800" dirty="0" smtClean="0"/>
              <a:t>But fight their seductive pull…</a:t>
            </a:r>
          </a:p>
          <a:p>
            <a:pPr eaLnBrk="1" hangingPunct="1">
              <a:lnSpc>
                <a:spcPct val="90000"/>
              </a:lnSpc>
            </a:pPr>
            <a:r>
              <a:rPr lang="en-US" sz="2800" dirty="0" smtClean="0"/>
              <a:t>Try the sentence without the extra words and see how it’s better—conveys the same idea with </a:t>
            </a:r>
            <a:r>
              <a:rPr lang="en-US" sz="2800" u="sng" dirty="0" smtClean="0"/>
              <a:t>more power</a:t>
            </a:r>
            <a:r>
              <a:rPr lang="en-US" sz="2800" dirty="0" smtClean="0"/>
              <a:t> </a:t>
            </a:r>
          </a:p>
          <a:p>
            <a:pPr eaLnBrk="1" hangingPunct="1">
              <a:lnSpc>
                <a:spcPct val="90000"/>
              </a:lnSpc>
            </a:pPr>
            <a:endParaRPr lang="en-US" sz="2800" u="sng" dirty="0" smtClean="0"/>
          </a:p>
          <a:p>
            <a:pPr eaLnBrk="1" hangingPunct="1">
              <a:lnSpc>
                <a:spcPct val="90000"/>
              </a:lnSpc>
            </a:pPr>
            <a:endParaRPr lang="en-US" sz="2800" dirty="0" smtClean="0"/>
          </a:p>
        </p:txBody>
      </p:sp>
      <p:sp>
        <p:nvSpPr>
          <p:cNvPr id="40962"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31404647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anim calcmode="lin" valueType="num">
                                      <p:cBhvr additive="base">
                                        <p:cTn id="13" dur="500" fill="hold"/>
                                        <p:tgtEl>
                                          <p:spTgt spid="102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7">
                                            <p:txEl>
                                              <p:pRg st="4" end="4"/>
                                            </p:txEl>
                                          </p:spTgt>
                                        </p:tgtEl>
                                        <p:attrNameLst>
                                          <p:attrName>style.visibility</p:attrName>
                                        </p:attrNameLst>
                                      </p:cBhvr>
                                      <p:to>
                                        <p:strVal val="visible"/>
                                      </p:to>
                                    </p:set>
                                    <p:anim calcmode="lin" valueType="num">
                                      <p:cBhvr additive="base">
                                        <p:cTn id="19" dur="500" fill="hold"/>
                                        <p:tgtEl>
                                          <p:spTgt spid="102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7">
                                            <p:txEl>
                                              <p:pRg st="5" end="5"/>
                                            </p:txEl>
                                          </p:spTgt>
                                        </p:tgtEl>
                                        <p:attrNameLst>
                                          <p:attrName>style.visibility</p:attrName>
                                        </p:attrNameLst>
                                      </p:cBhvr>
                                      <p:to>
                                        <p:strVal val="visible"/>
                                      </p:to>
                                    </p:set>
                                    <p:anim calcmode="lin" valueType="num">
                                      <p:cBhvr additive="base">
                                        <p:cTn id="25" dur="500" fill="hold"/>
                                        <p:tgtEl>
                                          <p:spTgt spid="1027">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p:txBody>
          <a:bodyPr/>
          <a:lstStyle/>
          <a:p>
            <a:pPr eaLnBrk="1" hangingPunct="1"/>
            <a:r>
              <a:rPr lang="en-US" smtClean="0"/>
              <a:t>Parting with your words…</a:t>
            </a:r>
          </a:p>
          <a:p>
            <a:pPr eaLnBrk="1" hangingPunct="1"/>
            <a:endParaRPr lang="en-US" smtClean="0"/>
          </a:p>
          <a:p>
            <a:pPr eaLnBrk="1" hangingPunct="1"/>
            <a:endParaRPr lang="en-US" smtClean="0"/>
          </a:p>
        </p:txBody>
      </p:sp>
      <p:sp>
        <p:nvSpPr>
          <p:cNvPr id="41986"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212961445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2755" name="Rectangle 3"/>
          <p:cNvSpPr>
            <a:spLocks noGrp="1" noChangeArrowheads="1"/>
          </p:cNvSpPr>
          <p:nvPr>
            <p:ph idx="1"/>
          </p:nvPr>
        </p:nvSpPr>
        <p:spPr/>
        <p:txBody>
          <a:bodyPr/>
          <a:lstStyle/>
          <a:p>
            <a:pPr eaLnBrk="1" hangingPunct="1">
              <a:lnSpc>
                <a:spcPct val="90000"/>
              </a:lnSpc>
              <a:buFont typeface="Wingdings" pitchFamily="2" charset="2"/>
              <a:buNone/>
            </a:pPr>
            <a:r>
              <a:rPr lang="en-US" u="sng" smtClean="0">
                <a:cs typeface="Times New Roman" pitchFamily="18" charset="0"/>
              </a:rPr>
              <a:t>Example:</a:t>
            </a:r>
          </a:p>
          <a:p>
            <a:pPr eaLnBrk="1" hangingPunct="1">
              <a:lnSpc>
                <a:spcPct val="90000"/>
              </a:lnSpc>
              <a:buFont typeface="Wingdings" pitchFamily="2" charset="2"/>
              <a:buNone/>
            </a:pPr>
            <a:r>
              <a:rPr lang="en-US" smtClean="0">
                <a:cs typeface="Times New Roman" pitchFamily="18" charset="0"/>
              </a:rPr>
              <a:t>“Brain injury incidence shows two peak periods in almost all reports: rates are the highest in young people, and the elderly.”</a:t>
            </a:r>
          </a:p>
          <a:p>
            <a:pPr eaLnBrk="1" hangingPunct="1">
              <a:lnSpc>
                <a:spcPct val="90000"/>
              </a:lnSpc>
            </a:pPr>
            <a:endParaRPr lang="en-US" smtClean="0">
              <a:cs typeface="Times New Roman" pitchFamily="18" charset="0"/>
            </a:endParaRPr>
          </a:p>
          <a:p>
            <a:pPr eaLnBrk="1" hangingPunct="1">
              <a:lnSpc>
                <a:spcPct val="90000"/>
              </a:lnSpc>
              <a:buFont typeface="Wingdings" pitchFamily="2" charset="2"/>
              <a:buNone/>
            </a:pPr>
            <a:r>
              <a:rPr lang="en-US" smtClean="0">
                <a:cs typeface="Times New Roman" pitchFamily="18" charset="0"/>
              </a:rPr>
              <a:t>More punch</a:t>
            </a:r>
            <a:r>
              <a:rPr lang="en-US" smtClean="0">
                <a:cs typeface="Times New Roman" pitchFamily="18" charset="0"/>
                <a:sym typeface="Wingdings" pitchFamily="2" charset="2"/>
              </a:rPr>
              <a:t></a:t>
            </a:r>
            <a:endParaRPr lang="en-US" smtClean="0">
              <a:cs typeface="Times New Roman" pitchFamily="18" charset="0"/>
            </a:endParaRPr>
          </a:p>
          <a:p>
            <a:pPr eaLnBrk="1" hangingPunct="1">
              <a:lnSpc>
                <a:spcPct val="90000"/>
              </a:lnSpc>
              <a:buFont typeface="Wingdings" pitchFamily="2" charset="2"/>
              <a:buNone/>
            </a:pPr>
            <a:r>
              <a:rPr lang="en-US" smtClean="0">
                <a:cs typeface="Times New Roman" pitchFamily="18" charset="0"/>
              </a:rPr>
              <a:t>“Brain injury incidence peaks in the young and the elderly.” </a:t>
            </a:r>
          </a:p>
        </p:txBody>
      </p:sp>
      <p:sp>
        <p:nvSpPr>
          <p:cNvPr id="43010"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203237986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2755">
                                            <p:txEl>
                                              <p:pRg st="0" end="0"/>
                                            </p:txEl>
                                          </p:spTgt>
                                        </p:tgtEl>
                                        <p:attrNameLst>
                                          <p:attrName>style.visibility</p:attrName>
                                        </p:attrNameLst>
                                      </p:cBhvr>
                                      <p:to>
                                        <p:strVal val="visible"/>
                                      </p:to>
                                    </p:set>
                                    <p:anim calcmode="lin" valueType="num">
                                      <p:cBhvr additive="base">
                                        <p:cTn id="7" dur="500" fill="hold"/>
                                        <p:tgtEl>
                                          <p:spTgt spid="2027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27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2755">
                                            <p:txEl>
                                              <p:pRg st="1" end="1"/>
                                            </p:txEl>
                                          </p:spTgt>
                                        </p:tgtEl>
                                        <p:attrNameLst>
                                          <p:attrName>style.visibility</p:attrName>
                                        </p:attrNameLst>
                                      </p:cBhvr>
                                      <p:to>
                                        <p:strVal val="visible"/>
                                      </p:to>
                                    </p:set>
                                    <p:anim calcmode="lin" valueType="num">
                                      <p:cBhvr additive="base">
                                        <p:cTn id="13" dur="500" fill="hold"/>
                                        <p:tgtEl>
                                          <p:spTgt spid="2027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27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2755">
                                            <p:txEl>
                                              <p:pRg st="3" end="3"/>
                                            </p:txEl>
                                          </p:spTgt>
                                        </p:tgtEl>
                                        <p:attrNameLst>
                                          <p:attrName>style.visibility</p:attrName>
                                        </p:attrNameLst>
                                      </p:cBhvr>
                                      <p:to>
                                        <p:strVal val="visible"/>
                                      </p:to>
                                    </p:set>
                                    <p:anim calcmode="lin" valueType="num">
                                      <p:cBhvr additive="base">
                                        <p:cTn id="19" dur="500" fill="hold"/>
                                        <p:tgtEl>
                                          <p:spTgt spid="20275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27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2755">
                                            <p:txEl>
                                              <p:pRg st="4" end="4"/>
                                            </p:txEl>
                                          </p:spTgt>
                                        </p:tgtEl>
                                        <p:attrNameLst>
                                          <p:attrName>style.visibility</p:attrName>
                                        </p:attrNameLst>
                                      </p:cBhvr>
                                      <p:to>
                                        <p:strVal val="visible"/>
                                      </p:to>
                                    </p:set>
                                    <p:anim calcmode="lin" valueType="num">
                                      <p:cBhvr additive="base">
                                        <p:cTn id="25" dur="500" fill="hold"/>
                                        <p:tgtEl>
                                          <p:spTgt spid="20275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275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p:txBody>
          <a:bodyPr/>
          <a:lstStyle/>
          <a:p>
            <a:pPr eaLnBrk="1" hangingPunct="1">
              <a:buFontTx/>
              <a:buChar char="•"/>
            </a:pPr>
            <a:endParaRPr lang="en-US" smtClean="0"/>
          </a:p>
          <a:p>
            <a:pPr eaLnBrk="1" hangingPunct="1">
              <a:buFontTx/>
              <a:buChar char="•"/>
            </a:pPr>
            <a:endParaRPr lang="en-US" smtClean="0"/>
          </a:p>
          <a:p>
            <a:pPr eaLnBrk="1" hangingPunct="1">
              <a:buFontTx/>
              <a:buNone/>
            </a:pPr>
            <a:r>
              <a:rPr lang="en-US" smtClean="0"/>
              <a:t>Sentences</a:t>
            </a:r>
          </a:p>
          <a:p>
            <a:pPr eaLnBrk="1" hangingPunct="1">
              <a:buFontTx/>
              <a:buChar char="•"/>
            </a:pPr>
            <a:endParaRPr lang="en-US" smtClean="0"/>
          </a:p>
          <a:p>
            <a:pPr eaLnBrk="1" hangingPunct="1">
              <a:buFontTx/>
              <a:buChar char="•"/>
            </a:pPr>
            <a:r>
              <a:rPr lang="en-US" smtClean="0"/>
              <a:t>3. Follow: subject + verb + </a:t>
            </a:r>
            <a:r>
              <a:rPr lang="en-US" i="1" smtClean="0"/>
              <a:t>object	</a:t>
            </a:r>
          </a:p>
          <a:p>
            <a:pPr eaLnBrk="1" hangingPunct="1">
              <a:buFontTx/>
              <a:buNone/>
            </a:pPr>
            <a:r>
              <a:rPr lang="en-US" i="1" smtClean="0"/>
              <a:t>	(active voice!)</a:t>
            </a:r>
          </a:p>
          <a:p>
            <a:pPr eaLnBrk="1" hangingPunct="1">
              <a:buFontTx/>
              <a:buChar char="•"/>
            </a:pPr>
            <a:endParaRPr lang="en-US" smtClean="0"/>
          </a:p>
          <a:p>
            <a:pPr eaLnBrk="1" hangingPunct="1">
              <a:buFontTx/>
              <a:buChar char="•"/>
            </a:pPr>
            <a:endParaRPr lang="en-US" smtClean="0"/>
          </a:p>
          <a:p>
            <a:pPr eaLnBrk="1" hangingPunct="1"/>
            <a:endParaRPr lang="en-US" smtClean="0"/>
          </a:p>
        </p:txBody>
      </p:sp>
      <p:sp>
        <p:nvSpPr>
          <p:cNvPr id="44034"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408713595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0755" name="Rectangle 1027"/>
          <p:cNvSpPr>
            <a:spLocks noGrp="1" noChangeArrowheads="1"/>
          </p:cNvSpPr>
          <p:nvPr>
            <p:ph idx="1"/>
          </p:nvPr>
        </p:nvSpPr>
        <p:spPr/>
        <p:txBody>
          <a:bodyPr/>
          <a:lstStyle/>
          <a:p>
            <a:pPr eaLnBrk="1" hangingPunct="1">
              <a:buFontTx/>
              <a:buNone/>
            </a:pPr>
            <a:r>
              <a:rPr lang="en-US" smtClean="0"/>
              <a:t>“Subject verb object”</a:t>
            </a:r>
          </a:p>
          <a:p>
            <a:pPr eaLnBrk="1" hangingPunct="1">
              <a:buFontTx/>
              <a:buNone/>
            </a:pPr>
            <a:r>
              <a:rPr lang="en-US" smtClean="0"/>
              <a:t>“Subject verb object”</a:t>
            </a:r>
          </a:p>
          <a:p>
            <a:pPr eaLnBrk="1" hangingPunct="1">
              <a:buFontTx/>
              <a:buNone/>
            </a:pPr>
            <a:r>
              <a:rPr lang="en-US" smtClean="0"/>
              <a:t>“Subject verb object”</a:t>
            </a:r>
          </a:p>
          <a:p>
            <a:pPr eaLnBrk="1" hangingPunct="1">
              <a:buFontTx/>
              <a:buNone/>
            </a:pPr>
            <a:r>
              <a:rPr lang="en-US" smtClean="0"/>
              <a:t>“Subject verb object”</a:t>
            </a:r>
          </a:p>
          <a:p>
            <a:pPr eaLnBrk="1" hangingPunct="1">
              <a:buFont typeface="Wingdings" pitchFamily="2" charset="2"/>
              <a:buNone/>
            </a:pPr>
            <a:r>
              <a:rPr lang="en-US" smtClean="0"/>
              <a:t>or just…</a:t>
            </a:r>
          </a:p>
          <a:p>
            <a:pPr eaLnBrk="1" hangingPunct="1">
              <a:buFont typeface="Wingdings" pitchFamily="2" charset="2"/>
              <a:buNone/>
            </a:pPr>
            <a:r>
              <a:rPr lang="en-US" smtClean="0"/>
              <a:t>“Subject verb”</a:t>
            </a:r>
          </a:p>
        </p:txBody>
      </p:sp>
      <p:sp>
        <p:nvSpPr>
          <p:cNvPr id="45058" name="Rectangle 1026"/>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4446643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0755">
                                            <p:txEl>
                                              <p:pRg st="0" end="0"/>
                                            </p:txEl>
                                          </p:spTgt>
                                        </p:tgtEl>
                                        <p:attrNameLst>
                                          <p:attrName>style.visibility</p:attrName>
                                        </p:attrNameLst>
                                      </p:cBhvr>
                                      <p:to>
                                        <p:strVal val="visible"/>
                                      </p:to>
                                    </p:set>
                                    <p:anim calcmode="lin" valueType="num">
                                      <p:cBhvr additive="base">
                                        <p:cTn id="7" dur="500" fill="hold"/>
                                        <p:tgtEl>
                                          <p:spTgt spid="3307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07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0755">
                                            <p:txEl>
                                              <p:pRg st="1" end="1"/>
                                            </p:txEl>
                                          </p:spTgt>
                                        </p:tgtEl>
                                        <p:attrNameLst>
                                          <p:attrName>style.visibility</p:attrName>
                                        </p:attrNameLst>
                                      </p:cBhvr>
                                      <p:to>
                                        <p:strVal val="visible"/>
                                      </p:to>
                                    </p:set>
                                    <p:anim calcmode="lin" valueType="num">
                                      <p:cBhvr additive="base">
                                        <p:cTn id="13" dur="500" fill="hold"/>
                                        <p:tgtEl>
                                          <p:spTgt spid="3307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07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30755">
                                            <p:txEl>
                                              <p:pRg st="2" end="2"/>
                                            </p:txEl>
                                          </p:spTgt>
                                        </p:tgtEl>
                                        <p:attrNameLst>
                                          <p:attrName>style.visibility</p:attrName>
                                        </p:attrNameLst>
                                      </p:cBhvr>
                                      <p:to>
                                        <p:strVal val="visible"/>
                                      </p:to>
                                    </p:set>
                                    <p:anim calcmode="lin" valueType="num">
                                      <p:cBhvr additive="base">
                                        <p:cTn id="19" dur="500" fill="hold"/>
                                        <p:tgtEl>
                                          <p:spTgt spid="3307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307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30755">
                                            <p:txEl>
                                              <p:pRg st="3" end="3"/>
                                            </p:txEl>
                                          </p:spTgt>
                                        </p:tgtEl>
                                        <p:attrNameLst>
                                          <p:attrName>style.visibility</p:attrName>
                                        </p:attrNameLst>
                                      </p:cBhvr>
                                      <p:to>
                                        <p:strVal val="visible"/>
                                      </p:to>
                                    </p:set>
                                    <p:anim calcmode="lin" valueType="num">
                                      <p:cBhvr additive="base">
                                        <p:cTn id="25" dur="500" fill="hold"/>
                                        <p:tgtEl>
                                          <p:spTgt spid="3307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307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30755">
                                            <p:txEl>
                                              <p:pRg st="4" end="4"/>
                                            </p:txEl>
                                          </p:spTgt>
                                        </p:tgtEl>
                                        <p:attrNameLst>
                                          <p:attrName>style.visibility</p:attrName>
                                        </p:attrNameLst>
                                      </p:cBhvr>
                                      <p:to>
                                        <p:strVal val="visible"/>
                                      </p:to>
                                    </p:set>
                                    <p:anim calcmode="lin" valueType="num">
                                      <p:cBhvr additive="base">
                                        <p:cTn id="31" dur="500" fill="hold"/>
                                        <p:tgtEl>
                                          <p:spTgt spid="33075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3075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30755">
                                            <p:txEl>
                                              <p:pRg st="5" end="5"/>
                                            </p:txEl>
                                          </p:spTgt>
                                        </p:tgtEl>
                                        <p:attrNameLst>
                                          <p:attrName>style.visibility</p:attrName>
                                        </p:attrNameLst>
                                      </p:cBhvr>
                                      <p:to>
                                        <p:strVal val="visible"/>
                                      </p:to>
                                    </p:set>
                                    <p:anim calcmode="lin" valueType="num">
                                      <p:cBhvr additive="base">
                                        <p:cTn id="37" dur="500" fill="hold"/>
                                        <p:tgtEl>
                                          <p:spTgt spid="33075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3075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2195" name="Rectangle 3"/>
          <p:cNvSpPr>
            <a:spLocks noGrp="1" noChangeArrowheads="1"/>
          </p:cNvSpPr>
          <p:nvPr>
            <p:ph idx="1"/>
          </p:nvPr>
        </p:nvSpPr>
        <p:spPr/>
        <p:txBody>
          <a:bodyPr/>
          <a:lstStyle/>
          <a:p>
            <a:pPr eaLnBrk="1" hangingPunct="1">
              <a:buFont typeface="Wingdings" pitchFamily="2" charset="2"/>
              <a:buNone/>
            </a:pPr>
            <a:r>
              <a:rPr lang="en-US" b="1" smtClean="0">
                <a:latin typeface="Times" charset="0"/>
                <a:cs typeface="Times New Roman" pitchFamily="18" charset="0"/>
              </a:rPr>
              <a:t>The passive voice….</a:t>
            </a:r>
          </a:p>
          <a:p>
            <a:pPr eaLnBrk="1" hangingPunct="1"/>
            <a:r>
              <a:rPr lang="en-US" smtClean="0">
                <a:latin typeface="Times" charset="0"/>
                <a:cs typeface="Times New Roman" pitchFamily="18" charset="0"/>
              </a:rPr>
              <a:t>In passive-voice sentences, the subject is acted upon; the subject doesn’t act.</a:t>
            </a:r>
            <a:endParaRPr lang="en-US" smtClean="0">
              <a:latin typeface="Times" charset="0"/>
            </a:endParaRPr>
          </a:p>
          <a:p>
            <a:pPr eaLnBrk="1" hangingPunct="1"/>
            <a:r>
              <a:rPr lang="en-US" smtClean="0">
                <a:latin typeface="Times" charset="0"/>
              </a:rPr>
              <a:t>Passive verb =  a form of the verb “to be” +  the past participle of the main verb  </a:t>
            </a:r>
          </a:p>
          <a:p>
            <a:pPr eaLnBrk="1" hangingPunct="1"/>
            <a:r>
              <a:rPr lang="en-US" smtClean="0">
                <a:latin typeface="Times" charset="0"/>
              </a:rPr>
              <a:t>The main verb must be a transitive verb (that is, take an object).</a:t>
            </a:r>
          </a:p>
          <a:p>
            <a:pPr eaLnBrk="1" hangingPunct="1"/>
            <a:endParaRPr lang="en-US" smtClean="0">
              <a:latin typeface="Times" charset="0"/>
            </a:endParaRPr>
          </a:p>
          <a:p>
            <a:pPr eaLnBrk="1" hangingPunct="1"/>
            <a:endParaRPr lang="en-US" smtClean="0"/>
          </a:p>
        </p:txBody>
      </p:sp>
      <p:sp>
        <p:nvSpPr>
          <p:cNvPr id="46082"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11041614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2195">
                                            <p:txEl>
                                              <p:pRg st="0" end="0"/>
                                            </p:txEl>
                                          </p:spTgt>
                                        </p:tgtEl>
                                        <p:attrNameLst>
                                          <p:attrName>style.visibility</p:attrName>
                                        </p:attrNameLst>
                                      </p:cBhvr>
                                      <p:to>
                                        <p:strVal val="visible"/>
                                      </p:to>
                                    </p:set>
                                    <p:anim calcmode="lin" valueType="num">
                                      <p:cBhvr additive="base">
                                        <p:cTn id="7" dur="500" fill="hold"/>
                                        <p:tgtEl>
                                          <p:spTgt spid="392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2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2195">
                                            <p:txEl>
                                              <p:pRg st="1" end="1"/>
                                            </p:txEl>
                                          </p:spTgt>
                                        </p:tgtEl>
                                        <p:attrNameLst>
                                          <p:attrName>style.visibility</p:attrName>
                                        </p:attrNameLst>
                                      </p:cBhvr>
                                      <p:to>
                                        <p:strVal val="visible"/>
                                      </p:to>
                                    </p:set>
                                    <p:anim calcmode="lin" valueType="num">
                                      <p:cBhvr additive="base">
                                        <p:cTn id="13" dur="500" fill="hold"/>
                                        <p:tgtEl>
                                          <p:spTgt spid="392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2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92195">
                                            <p:txEl>
                                              <p:pRg st="2" end="2"/>
                                            </p:txEl>
                                          </p:spTgt>
                                        </p:tgtEl>
                                        <p:attrNameLst>
                                          <p:attrName>style.visibility</p:attrName>
                                        </p:attrNameLst>
                                      </p:cBhvr>
                                      <p:to>
                                        <p:strVal val="visible"/>
                                      </p:to>
                                    </p:set>
                                    <p:anim calcmode="lin" valueType="num">
                                      <p:cBhvr additive="base">
                                        <p:cTn id="19" dur="500" fill="hold"/>
                                        <p:tgtEl>
                                          <p:spTgt spid="3921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92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92195">
                                            <p:txEl>
                                              <p:pRg st="3" end="3"/>
                                            </p:txEl>
                                          </p:spTgt>
                                        </p:tgtEl>
                                        <p:attrNameLst>
                                          <p:attrName>style.visibility</p:attrName>
                                        </p:attrNameLst>
                                      </p:cBhvr>
                                      <p:to>
                                        <p:strVal val="visible"/>
                                      </p:to>
                                    </p:set>
                                    <p:anim calcmode="lin" valueType="num">
                                      <p:cBhvr additive="base">
                                        <p:cTn id="25" dur="500" fill="hold"/>
                                        <p:tgtEl>
                                          <p:spTgt spid="3921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9219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195"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3219" name="Rectangle 3"/>
          <p:cNvSpPr>
            <a:spLocks noGrp="1" noChangeArrowheads="1"/>
          </p:cNvSpPr>
          <p:nvPr>
            <p:ph idx="1"/>
          </p:nvPr>
        </p:nvSpPr>
        <p:spPr>
          <a:xfrm>
            <a:off x="609600" y="1905000"/>
            <a:ext cx="8208963" cy="4114800"/>
          </a:xfrm>
        </p:spPr>
        <p:txBody>
          <a:bodyPr/>
          <a:lstStyle/>
          <a:p>
            <a:pPr eaLnBrk="1" hangingPunct="1">
              <a:buFont typeface="Wingdings" pitchFamily="2" charset="2"/>
              <a:buNone/>
            </a:pPr>
            <a:r>
              <a:rPr lang="en-US" b="1" smtClean="0">
                <a:latin typeface="Times" charset="0"/>
              </a:rPr>
              <a:t>She is loved.  </a:t>
            </a:r>
          </a:p>
          <a:p>
            <a:pPr eaLnBrk="1" hangingPunct="1">
              <a:buFont typeface="Wingdings" pitchFamily="2" charset="2"/>
              <a:buNone/>
            </a:pPr>
            <a:r>
              <a:rPr lang="en-US" b="1" smtClean="0">
                <a:latin typeface="Times" charset="0"/>
                <a:sym typeface="Wingdings" pitchFamily="2" charset="2"/>
              </a:rPr>
              <a:t> Which evokes the question, “Who’s loving her?”</a:t>
            </a:r>
            <a:endParaRPr lang="en-US" b="1" smtClean="0">
              <a:latin typeface="Times" charset="0"/>
            </a:endParaRPr>
          </a:p>
          <a:p>
            <a:pPr eaLnBrk="1" hangingPunct="1"/>
            <a:endParaRPr lang="en-US" smtClean="0"/>
          </a:p>
        </p:txBody>
      </p:sp>
      <p:sp>
        <p:nvSpPr>
          <p:cNvPr id="47106" name="Rectangle 2"/>
          <p:cNvSpPr>
            <a:spLocks noGrp="1" noChangeArrowheads="1"/>
          </p:cNvSpPr>
          <p:nvPr>
            <p:ph type="title"/>
          </p:nvPr>
        </p:nvSpPr>
        <p:spPr/>
        <p:txBody>
          <a:bodyPr/>
          <a:lstStyle/>
          <a:p>
            <a:pPr eaLnBrk="1" hangingPunct="1"/>
            <a:r>
              <a:rPr lang="en-US" smtClean="0"/>
              <a:t>Principles of Effective Writing</a:t>
            </a:r>
          </a:p>
        </p:txBody>
      </p:sp>
      <p:grpSp>
        <p:nvGrpSpPr>
          <p:cNvPr id="393220" name="Group 4"/>
          <p:cNvGrpSpPr>
            <a:grpSpLocks/>
          </p:cNvGrpSpPr>
          <p:nvPr/>
        </p:nvGrpSpPr>
        <p:grpSpPr bwMode="auto">
          <a:xfrm>
            <a:off x="1752600" y="1905000"/>
            <a:ext cx="5410200" cy="2568575"/>
            <a:chOff x="1104" y="1200"/>
            <a:chExt cx="3408" cy="1618"/>
          </a:xfrm>
        </p:grpSpPr>
        <p:sp>
          <p:nvSpPr>
            <p:cNvPr id="47117" name="Rectangle 5"/>
            <p:cNvSpPr>
              <a:spLocks noChangeArrowheads="1"/>
            </p:cNvSpPr>
            <p:nvPr/>
          </p:nvSpPr>
          <p:spPr bwMode="auto">
            <a:xfrm>
              <a:off x="1104" y="1200"/>
              <a:ext cx="672" cy="432"/>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8" name="Line 6"/>
            <p:cNvSpPr>
              <a:spLocks noChangeShapeType="1"/>
            </p:cNvSpPr>
            <p:nvPr/>
          </p:nvSpPr>
          <p:spPr bwMode="auto">
            <a:xfrm flipH="1" flipV="1">
              <a:off x="1584" y="1632"/>
              <a:ext cx="1152" cy="768"/>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119" name="Text Box 7"/>
            <p:cNvSpPr txBox="1">
              <a:spLocks noChangeArrowheads="1"/>
            </p:cNvSpPr>
            <p:nvPr/>
          </p:nvSpPr>
          <p:spPr bwMode="auto">
            <a:xfrm>
              <a:off x="2736" y="2448"/>
              <a:ext cx="1776" cy="370"/>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1800">
                  <a:solidFill>
                    <a:srgbClr val="FF3300"/>
                  </a:solidFill>
                </a:rPr>
                <a:t>Past participle of a transitive verb: to love (</a:t>
              </a:r>
              <a:r>
                <a:rPr lang="en-US" sz="1800" i="1">
                  <a:solidFill>
                    <a:srgbClr val="FF3300"/>
                  </a:solidFill>
                </a:rPr>
                <a:t>direct object</a:t>
              </a:r>
              <a:r>
                <a:rPr lang="en-US" sz="1800">
                  <a:solidFill>
                    <a:srgbClr val="FF3300"/>
                  </a:solidFill>
                </a:rPr>
                <a:t>).</a:t>
              </a:r>
            </a:p>
          </p:txBody>
        </p:sp>
      </p:grpSp>
      <p:grpSp>
        <p:nvGrpSpPr>
          <p:cNvPr id="393224" name="Group 8"/>
          <p:cNvGrpSpPr>
            <a:grpSpLocks/>
          </p:cNvGrpSpPr>
          <p:nvPr/>
        </p:nvGrpSpPr>
        <p:grpSpPr bwMode="auto">
          <a:xfrm>
            <a:off x="1371600" y="1981200"/>
            <a:ext cx="2438400" cy="3238500"/>
            <a:chOff x="864" y="1248"/>
            <a:chExt cx="1536" cy="2040"/>
          </a:xfrm>
        </p:grpSpPr>
        <p:sp>
          <p:nvSpPr>
            <p:cNvPr id="47114" name="Rectangle 9"/>
            <p:cNvSpPr>
              <a:spLocks noChangeArrowheads="1"/>
            </p:cNvSpPr>
            <p:nvPr/>
          </p:nvSpPr>
          <p:spPr bwMode="auto">
            <a:xfrm>
              <a:off x="864" y="1248"/>
              <a:ext cx="240" cy="336"/>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5" name="Line 10"/>
            <p:cNvSpPr>
              <a:spLocks noChangeShapeType="1"/>
            </p:cNvSpPr>
            <p:nvPr/>
          </p:nvSpPr>
          <p:spPr bwMode="auto">
            <a:xfrm flipH="1" flipV="1">
              <a:off x="960" y="1536"/>
              <a:ext cx="672" cy="1536"/>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116" name="Text Box 11"/>
            <p:cNvSpPr txBox="1">
              <a:spLocks noChangeArrowheads="1"/>
            </p:cNvSpPr>
            <p:nvPr/>
          </p:nvSpPr>
          <p:spPr bwMode="auto">
            <a:xfrm>
              <a:off x="1248" y="3072"/>
              <a:ext cx="1152" cy="216"/>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a:solidFill>
                    <a:srgbClr val="FF3300"/>
                  </a:solidFill>
                </a:rPr>
                <a:t>Form of “to be”</a:t>
              </a:r>
            </a:p>
          </p:txBody>
        </p:sp>
      </p:grpSp>
      <p:grpSp>
        <p:nvGrpSpPr>
          <p:cNvPr id="393228" name="Group 12"/>
          <p:cNvGrpSpPr>
            <a:grpSpLocks/>
          </p:cNvGrpSpPr>
          <p:nvPr/>
        </p:nvGrpSpPr>
        <p:grpSpPr bwMode="auto">
          <a:xfrm>
            <a:off x="0" y="1905000"/>
            <a:ext cx="1828800" cy="4381500"/>
            <a:chOff x="0" y="1200"/>
            <a:chExt cx="1152" cy="2760"/>
          </a:xfrm>
        </p:grpSpPr>
        <p:sp>
          <p:nvSpPr>
            <p:cNvPr id="47111" name="Rectangle 13"/>
            <p:cNvSpPr>
              <a:spLocks noChangeArrowheads="1"/>
            </p:cNvSpPr>
            <p:nvPr/>
          </p:nvSpPr>
          <p:spPr bwMode="auto">
            <a:xfrm>
              <a:off x="432" y="1200"/>
              <a:ext cx="384" cy="336"/>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2" name="Line 14"/>
            <p:cNvSpPr>
              <a:spLocks noChangeShapeType="1"/>
            </p:cNvSpPr>
            <p:nvPr/>
          </p:nvSpPr>
          <p:spPr bwMode="auto">
            <a:xfrm flipV="1">
              <a:off x="288" y="1536"/>
              <a:ext cx="288" cy="1248"/>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113" name="Text Box 15"/>
            <p:cNvSpPr txBox="1">
              <a:spLocks noChangeArrowheads="1"/>
            </p:cNvSpPr>
            <p:nvPr/>
          </p:nvSpPr>
          <p:spPr bwMode="auto">
            <a:xfrm>
              <a:off x="0" y="2784"/>
              <a:ext cx="1152" cy="1176"/>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a:solidFill>
                    <a:srgbClr val="FF3300"/>
                  </a:solidFill>
                </a:rPr>
                <a:t>The direct object of the verb</a:t>
              </a:r>
              <a:r>
                <a:rPr lang="en-US" sz="2000" i="1">
                  <a:solidFill>
                    <a:srgbClr val="FF3300"/>
                  </a:solidFill>
                </a:rPr>
                <a:t>.</a:t>
              </a:r>
              <a:r>
                <a:rPr lang="en-US" sz="2000">
                  <a:solidFill>
                    <a:srgbClr val="FF3300"/>
                  </a:solidFill>
                </a:rPr>
                <a:t>  She’s not the subject since she’s not the one doing the loving.</a:t>
              </a:r>
            </a:p>
          </p:txBody>
        </p:sp>
      </p:grpSp>
    </p:spTree>
    <p:extLst>
      <p:ext uri="{BB962C8B-B14F-4D97-AF65-F5344CB8AC3E}">
        <p14:creationId xmlns:p14="http://schemas.microsoft.com/office/powerpoint/2010/main" val="42819638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3219">
                                            <p:txEl>
                                              <p:pRg st="0" end="0"/>
                                            </p:txEl>
                                          </p:spTgt>
                                        </p:tgtEl>
                                        <p:attrNameLst>
                                          <p:attrName>style.visibility</p:attrName>
                                        </p:attrNameLst>
                                      </p:cBhvr>
                                      <p:to>
                                        <p:strVal val="visible"/>
                                      </p:to>
                                    </p:set>
                                    <p:anim calcmode="lin" valueType="num">
                                      <p:cBhvr additive="base">
                                        <p:cTn id="7" dur="500" fill="hold"/>
                                        <p:tgtEl>
                                          <p:spTgt spid="393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3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3219">
                                            <p:txEl>
                                              <p:pRg st="1" end="1"/>
                                            </p:txEl>
                                          </p:spTgt>
                                        </p:tgtEl>
                                        <p:attrNameLst>
                                          <p:attrName>style.visibility</p:attrName>
                                        </p:attrNameLst>
                                      </p:cBhvr>
                                      <p:to>
                                        <p:strVal val="visible"/>
                                      </p:to>
                                    </p:set>
                                    <p:anim calcmode="lin" valueType="num">
                                      <p:cBhvr additive="base">
                                        <p:cTn id="13" dur="500" fill="hold"/>
                                        <p:tgtEl>
                                          <p:spTgt spid="393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3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393220"/>
                                        </p:tgtEl>
                                        <p:attrNameLst>
                                          <p:attrName>style.visibility</p:attrName>
                                        </p:attrNameLst>
                                      </p:cBhvr>
                                      <p:to>
                                        <p:strVal val="visible"/>
                                      </p:to>
                                    </p:set>
                                    <p:anim calcmode="lin" valueType="num">
                                      <p:cBhvr>
                                        <p:cTn id="19" dur="500" fill="hold"/>
                                        <p:tgtEl>
                                          <p:spTgt spid="393220"/>
                                        </p:tgtEl>
                                        <p:attrNameLst>
                                          <p:attrName>ppt_w</p:attrName>
                                        </p:attrNameLst>
                                      </p:cBhvr>
                                      <p:tavLst>
                                        <p:tav tm="0">
                                          <p:val>
                                            <p:fltVal val="0"/>
                                          </p:val>
                                        </p:tav>
                                        <p:tav tm="100000">
                                          <p:val>
                                            <p:strVal val="#ppt_w"/>
                                          </p:val>
                                        </p:tav>
                                      </p:tavLst>
                                    </p:anim>
                                    <p:anim calcmode="lin" valueType="num">
                                      <p:cBhvr>
                                        <p:cTn id="20" dur="500" fill="hold"/>
                                        <p:tgtEl>
                                          <p:spTgt spid="393220"/>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393224"/>
                                        </p:tgtEl>
                                        <p:attrNameLst>
                                          <p:attrName>style.visibility</p:attrName>
                                        </p:attrNameLst>
                                      </p:cBhvr>
                                      <p:to>
                                        <p:strVal val="visible"/>
                                      </p:to>
                                    </p:set>
                                    <p:anim calcmode="lin" valueType="num">
                                      <p:cBhvr>
                                        <p:cTn id="25" dur="500" fill="hold"/>
                                        <p:tgtEl>
                                          <p:spTgt spid="393224"/>
                                        </p:tgtEl>
                                        <p:attrNameLst>
                                          <p:attrName>ppt_w</p:attrName>
                                        </p:attrNameLst>
                                      </p:cBhvr>
                                      <p:tavLst>
                                        <p:tav tm="0">
                                          <p:val>
                                            <p:fltVal val="0"/>
                                          </p:val>
                                        </p:tav>
                                        <p:tav tm="100000">
                                          <p:val>
                                            <p:strVal val="#ppt_w"/>
                                          </p:val>
                                        </p:tav>
                                      </p:tavLst>
                                    </p:anim>
                                    <p:anim calcmode="lin" valueType="num">
                                      <p:cBhvr>
                                        <p:cTn id="26" dur="500" fill="hold"/>
                                        <p:tgtEl>
                                          <p:spTgt spid="393224"/>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nodeType="clickEffect">
                                  <p:stCondLst>
                                    <p:cond delay="0"/>
                                  </p:stCondLst>
                                  <p:childTnLst>
                                    <p:set>
                                      <p:cBhvr>
                                        <p:cTn id="30" dur="1" fill="hold">
                                          <p:stCondLst>
                                            <p:cond delay="0"/>
                                          </p:stCondLst>
                                        </p:cTn>
                                        <p:tgtEl>
                                          <p:spTgt spid="393228"/>
                                        </p:tgtEl>
                                        <p:attrNameLst>
                                          <p:attrName>style.visibility</p:attrName>
                                        </p:attrNameLst>
                                      </p:cBhvr>
                                      <p:to>
                                        <p:strVal val="visible"/>
                                      </p:to>
                                    </p:set>
                                    <p:anim calcmode="lin" valueType="num">
                                      <p:cBhvr>
                                        <p:cTn id="31" dur="500" fill="hold"/>
                                        <p:tgtEl>
                                          <p:spTgt spid="393228"/>
                                        </p:tgtEl>
                                        <p:attrNameLst>
                                          <p:attrName>ppt_w</p:attrName>
                                        </p:attrNameLst>
                                      </p:cBhvr>
                                      <p:tavLst>
                                        <p:tav tm="0">
                                          <p:val>
                                            <p:fltVal val="0"/>
                                          </p:val>
                                        </p:tav>
                                        <p:tav tm="100000">
                                          <p:val>
                                            <p:strVal val="#ppt_w"/>
                                          </p:val>
                                        </p:tav>
                                      </p:tavLst>
                                    </p:anim>
                                    <p:anim calcmode="lin" valueType="num">
                                      <p:cBhvr>
                                        <p:cTn id="32" dur="500" fill="hold"/>
                                        <p:tgtEl>
                                          <p:spTgt spid="3932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1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4243" name="Rectangle 3"/>
          <p:cNvSpPr>
            <a:spLocks noGrp="1" noChangeArrowheads="1"/>
          </p:cNvSpPr>
          <p:nvPr>
            <p:ph idx="1"/>
          </p:nvPr>
        </p:nvSpPr>
        <p:spPr>
          <a:xfrm>
            <a:off x="655320" y="2103120"/>
            <a:ext cx="8208963" cy="4114800"/>
          </a:xfrm>
        </p:spPr>
        <p:txBody>
          <a:bodyPr/>
          <a:lstStyle/>
          <a:p>
            <a:pPr eaLnBrk="1" hangingPunct="1">
              <a:buFont typeface="Wingdings" pitchFamily="2" charset="2"/>
              <a:buNone/>
            </a:pPr>
            <a:r>
              <a:rPr lang="en-US" dirty="0" smtClean="0">
                <a:latin typeface="Trebuchet MS" pitchFamily="34" charset="0"/>
              </a:rPr>
              <a:t>President Kennedy </a:t>
            </a:r>
            <a:r>
              <a:rPr lang="en-US" b="1" dirty="0" smtClean="0">
                <a:latin typeface="Trebuchet MS" pitchFamily="34" charset="0"/>
              </a:rPr>
              <a:t>was shot</a:t>
            </a:r>
            <a:r>
              <a:rPr lang="en-US" dirty="0" smtClean="0">
                <a:latin typeface="Trebuchet MS" pitchFamily="34" charset="0"/>
              </a:rPr>
              <a:t> in 1963.</a:t>
            </a:r>
            <a:endParaRPr lang="en-US" dirty="0" smtClean="0">
              <a:latin typeface="Times" charset="0"/>
            </a:endParaRPr>
          </a:p>
          <a:p>
            <a:pPr eaLnBrk="1" hangingPunct="1">
              <a:buFont typeface="Wingdings" pitchFamily="2" charset="2"/>
              <a:buNone/>
            </a:pPr>
            <a:endParaRPr lang="en-US" dirty="0" smtClean="0">
              <a:latin typeface="Trebuchet MS" pitchFamily="34" charset="0"/>
            </a:endParaRPr>
          </a:p>
          <a:p>
            <a:pPr eaLnBrk="1" hangingPunct="1">
              <a:buFont typeface="Wingdings" pitchFamily="2" charset="2"/>
              <a:buNone/>
            </a:pPr>
            <a:endParaRPr lang="en-US" dirty="0" smtClean="0">
              <a:latin typeface="Trebuchet MS" pitchFamily="34" charset="0"/>
            </a:endParaRPr>
          </a:p>
          <a:p>
            <a:pPr eaLnBrk="1" hangingPunct="1"/>
            <a:endParaRPr lang="en-US" dirty="0" smtClean="0"/>
          </a:p>
        </p:txBody>
      </p:sp>
      <p:sp>
        <p:nvSpPr>
          <p:cNvPr id="48130" name="Rectangle 2"/>
          <p:cNvSpPr>
            <a:spLocks noGrp="1" noChangeArrowheads="1"/>
          </p:cNvSpPr>
          <p:nvPr>
            <p:ph type="title"/>
          </p:nvPr>
        </p:nvSpPr>
        <p:spPr/>
        <p:txBody>
          <a:bodyPr/>
          <a:lstStyle/>
          <a:p>
            <a:pPr eaLnBrk="1" hangingPunct="1"/>
            <a:r>
              <a:rPr lang="en-US" smtClean="0"/>
              <a:t>Principles of Effective Writing</a:t>
            </a:r>
          </a:p>
        </p:txBody>
      </p:sp>
      <p:grpSp>
        <p:nvGrpSpPr>
          <p:cNvPr id="394244" name="Group 4"/>
          <p:cNvGrpSpPr>
            <a:grpSpLocks/>
          </p:cNvGrpSpPr>
          <p:nvPr/>
        </p:nvGrpSpPr>
        <p:grpSpPr bwMode="auto">
          <a:xfrm>
            <a:off x="5029200" y="1981200"/>
            <a:ext cx="3733800" cy="3482975"/>
            <a:chOff x="3168" y="1248"/>
            <a:chExt cx="2352" cy="2194"/>
          </a:xfrm>
        </p:grpSpPr>
        <p:sp>
          <p:nvSpPr>
            <p:cNvPr id="48142" name="Rectangle 5"/>
            <p:cNvSpPr>
              <a:spLocks noChangeArrowheads="1"/>
            </p:cNvSpPr>
            <p:nvPr/>
          </p:nvSpPr>
          <p:spPr bwMode="auto">
            <a:xfrm>
              <a:off x="3168" y="1248"/>
              <a:ext cx="576" cy="336"/>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3" name="Line 6"/>
            <p:cNvSpPr>
              <a:spLocks noChangeShapeType="1"/>
            </p:cNvSpPr>
            <p:nvPr/>
          </p:nvSpPr>
          <p:spPr bwMode="auto">
            <a:xfrm flipH="1" flipV="1">
              <a:off x="3600" y="1536"/>
              <a:ext cx="144" cy="1488"/>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8144" name="Text Box 7"/>
            <p:cNvSpPr txBox="1">
              <a:spLocks noChangeArrowheads="1"/>
            </p:cNvSpPr>
            <p:nvPr/>
          </p:nvSpPr>
          <p:spPr bwMode="auto">
            <a:xfrm>
              <a:off x="3744" y="3072"/>
              <a:ext cx="1776" cy="370"/>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1800">
                  <a:solidFill>
                    <a:srgbClr val="FF3300"/>
                  </a:solidFill>
                </a:rPr>
                <a:t>Past participle of a transitive verb: to shoot (</a:t>
              </a:r>
              <a:r>
                <a:rPr lang="en-US" sz="1800" i="1">
                  <a:solidFill>
                    <a:srgbClr val="FF3300"/>
                  </a:solidFill>
                </a:rPr>
                <a:t>direct object</a:t>
              </a:r>
              <a:r>
                <a:rPr lang="en-US" sz="1800">
                  <a:solidFill>
                    <a:srgbClr val="FF3300"/>
                  </a:solidFill>
                </a:rPr>
                <a:t>).</a:t>
              </a:r>
            </a:p>
          </p:txBody>
        </p:sp>
      </p:grpSp>
      <p:grpSp>
        <p:nvGrpSpPr>
          <p:cNvPr id="394248" name="Group 8"/>
          <p:cNvGrpSpPr>
            <a:grpSpLocks/>
          </p:cNvGrpSpPr>
          <p:nvPr/>
        </p:nvGrpSpPr>
        <p:grpSpPr bwMode="auto">
          <a:xfrm>
            <a:off x="3505200" y="2057400"/>
            <a:ext cx="1828800" cy="2019300"/>
            <a:chOff x="2208" y="1296"/>
            <a:chExt cx="1152" cy="1272"/>
          </a:xfrm>
        </p:grpSpPr>
        <p:sp>
          <p:nvSpPr>
            <p:cNvPr id="48139" name="Rectangle 9"/>
            <p:cNvSpPr>
              <a:spLocks noChangeArrowheads="1"/>
            </p:cNvSpPr>
            <p:nvPr/>
          </p:nvSpPr>
          <p:spPr bwMode="auto">
            <a:xfrm>
              <a:off x="2592" y="1296"/>
              <a:ext cx="576" cy="288"/>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0" name="Line 10"/>
            <p:cNvSpPr>
              <a:spLocks noChangeShapeType="1"/>
            </p:cNvSpPr>
            <p:nvPr/>
          </p:nvSpPr>
          <p:spPr bwMode="auto">
            <a:xfrm flipV="1">
              <a:off x="2544" y="1584"/>
              <a:ext cx="144" cy="768"/>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8141" name="Text Box 11"/>
            <p:cNvSpPr txBox="1">
              <a:spLocks noChangeArrowheads="1"/>
            </p:cNvSpPr>
            <p:nvPr/>
          </p:nvSpPr>
          <p:spPr bwMode="auto">
            <a:xfrm>
              <a:off x="2208" y="2352"/>
              <a:ext cx="1152" cy="216"/>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a:solidFill>
                    <a:srgbClr val="FF3300"/>
                  </a:solidFill>
                </a:rPr>
                <a:t>Form of “to be”</a:t>
              </a:r>
            </a:p>
          </p:txBody>
        </p:sp>
      </p:grpSp>
      <p:grpSp>
        <p:nvGrpSpPr>
          <p:cNvPr id="394252" name="Group 12"/>
          <p:cNvGrpSpPr>
            <a:grpSpLocks/>
          </p:cNvGrpSpPr>
          <p:nvPr/>
        </p:nvGrpSpPr>
        <p:grpSpPr bwMode="auto">
          <a:xfrm>
            <a:off x="381000" y="1905000"/>
            <a:ext cx="3733800" cy="3086100"/>
            <a:chOff x="240" y="1200"/>
            <a:chExt cx="2352" cy="1944"/>
          </a:xfrm>
        </p:grpSpPr>
        <p:sp>
          <p:nvSpPr>
            <p:cNvPr id="48136" name="Rectangle 13"/>
            <p:cNvSpPr>
              <a:spLocks noChangeArrowheads="1"/>
            </p:cNvSpPr>
            <p:nvPr/>
          </p:nvSpPr>
          <p:spPr bwMode="auto">
            <a:xfrm>
              <a:off x="432" y="1200"/>
              <a:ext cx="2160" cy="384"/>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37" name="Line 14"/>
            <p:cNvSpPr>
              <a:spLocks noChangeShapeType="1"/>
            </p:cNvSpPr>
            <p:nvPr/>
          </p:nvSpPr>
          <p:spPr bwMode="auto">
            <a:xfrm flipV="1">
              <a:off x="288" y="1536"/>
              <a:ext cx="288" cy="1248"/>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8138" name="Text Box 15"/>
            <p:cNvSpPr txBox="1">
              <a:spLocks noChangeArrowheads="1"/>
            </p:cNvSpPr>
            <p:nvPr/>
          </p:nvSpPr>
          <p:spPr bwMode="auto">
            <a:xfrm>
              <a:off x="240" y="1968"/>
              <a:ext cx="1152" cy="1176"/>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a:solidFill>
                    <a:srgbClr val="FF3300"/>
                  </a:solidFill>
                </a:rPr>
                <a:t>The direct object of the verb.  He’s  not the subject since he’s not the one doing the shooting.</a:t>
              </a:r>
            </a:p>
          </p:txBody>
        </p:sp>
      </p:grpSp>
      <p:sp>
        <p:nvSpPr>
          <p:cNvPr id="394256" name="Text Box 16"/>
          <p:cNvSpPr txBox="1">
            <a:spLocks noChangeArrowheads="1"/>
          </p:cNvSpPr>
          <p:nvPr/>
        </p:nvSpPr>
        <p:spPr bwMode="auto">
          <a:xfrm>
            <a:off x="0" y="5943600"/>
            <a:ext cx="10210800"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buClr>
                <a:srgbClr val="CCFF33"/>
              </a:buClr>
              <a:buSzPct val="70000"/>
              <a:buFont typeface="Wingdings" pitchFamily="2" charset="2"/>
              <a:buNone/>
            </a:pPr>
            <a:r>
              <a:rPr lang="en-US" sz="3200" u="sng">
                <a:latin typeface="Trebuchet MS" pitchFamily="34" charset="0"/>
              </a:rPr>
              <a:t>Active:</a:t>
            </a:r>
            <a:r>
              <a:rPr lang="en-US" sz="3200">
                <a:latin typeface="Trebuchet MS" pitchFamily="34" charset="0"/>
              </a:rPr>
              <a:t> Oswald </a:t>
            </a:r>
            <a:r>
              <a:rPr lang="en-US" sz="3200" b="1">
                <a:latin typeface="Trebuchet MS" pitchFamily="34" charset="0"/>
              </a:rPr>
              <a:t>shot</a:t>
            </a:r>
            <a:r>
              <a:rPr lang="en-US" sz="3200">
                <a:latin typeface="Trebuchet MS" pitchFamily="34" charset="0"/>
              </a:rPr>
              <a:t> President Kennedy in 1963.</a:t>
            </a:r>
            <a:endParaRPr lang="en-US" sz="3200">
              <a:latin typeface="Times" charset="0"/>
            </a:endParaRPr>
          </a:p>
          <a:p>
            <a:pPr eaLnBrk="1" hangingPunct="1">
              <a:spcBef>
                <a:spcPct val="50000"/>
              </a:spcBef>
            </a:pPr>
            <a:endParaRPr lang="en-US"/>
          </a:p>
        </p:txBody>
      </p:sp>
    </p:spTree>
    <p:extLst>
      <p:ext uri="{BB962C8B-B14F-4D97-AF65-F5344CB8AC3E}">
        <p14:creationId xmlns:p14="http://schemas.microsoft.com/office/powerpoint/2010/main" val="16847558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4243">
                                            <p:txEl>
                                              <p:pRg st="0" end="0"/>
                                            </p:txEl>
                                          </p:spTgt>
                                        </p:tgtEl>
                                        <p:attrNameLst>
                                          <p:attrName>style.visibility</p:attrName>
                                        </p:attrNameLst>
                                      </p:cBhvr>
                                      <p:to>
                                        <p:strVal val="visible"/>
                                      </p:to>
                                    </p:set>
                                    <p:anim calcmode="lin" valueType="num">
                                      <p:cBhvr additive="base">
                                        <p:cTn id="7" dur="500" fill="hold"/>
                                        <p:tgtEl>
                                          <p:spTgt spid="394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4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394244"/>
                                        </p:tgtEl>
                                        <p:attrNameLst>
                                          <p:attrName>style.visibility</p:attrName>
                                        </p:attrNameLst>
                                      </p:cBhvr>
                                      <p:to>
                                        <p:strVal val="visible"/>
                                      </p:to>
                                    </p:set>
                                    <p:animEffect transition="in" filter="wipe(left)">
                                      <p:cBhvr>
                                        <p:cTn id="13" dur="500"/>
                                        <p:tgtEl>
                                          <p:spTgt spid="39424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394248"/>
                                        </p:tgtEl>
                                        <p:attrNameLst>
                                          <p:attrName>style.visibility</p:attrName>
                                        </p:attrNameLst>
                                      </p:cBhvr>
                                      <p:to>
                                        <p:strVal val="visible"/>
                                      </p:to>
                                    </p:set>
                                    <p:animEffect transition="in" filter="wipe(left)">
                                      <p:cBhvr>
                                        <p:cTn id="18" dur="500"/>
                                        <p:tgtEl>
                                          <p:spTgt spid="39424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394252"/>
                                        </p:tgtEl>
                                        <p:attrNameLst>
                                          <p:attrName>style.visibility</p:attrName>
                                        </p:attrNameLst>
                                      </p:cBhvr>
                                      <p:to>
                                        <p:strVal val="visible"/>
                                      </p:to>
                                    </p:set>
                                    <p:animEffect transition="in" filter="wipe(left)">
                                      <p:cBhvr>
                                        <p:cTn id="23" dur="500"/>
                                        <p:tgtEl>
                                          <p:spTgt spid="39425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394256"/>
                                        </p:tgtEl>
                                        <p:attrNameLst>
                                          <p:attrName>style.visibility</p:attrName>
                                        </p:attrNameLst>
                                      </p:cBhvr>
                                      <p:to>
                                        <p:strVal val="visible"/>
                                      </p:to>
                                    </p:set>
                                    <p:anim calcmode="lin" valueType="num">
                                      <p:cBhvr additive="base">
                                        <p:cTn id="28" dur="500" fill="hold"/>
                                        <p:tgtEl>
                                          <p:spTgt spid="394256"/>
                                        </p:tgtEl>
                                        <p:attrNameLst>
                                          <p:attrName>ppt_x</p:attrName>
                                        </p:attrNameLst>
                                      </p:cBhvr>
                                      <p:tavLst>
                                        <p:tav tm="0">
                                          <p:val>
                                            <p:strVal val="0-#ppt_w/2"/>
                                          </p:val>
                                        </p:tav>
                                        <p:tav tm="100000">
                                          <p:val>
                                            <p:strVal val="#ppt_x"/>
                                          </p:val>
                                        </p:tav>
                                      </p:tavLst>
                                    </p:anim>
                                    <p:anim calcmode="lin" valueType="num">
                                      <p:cBhvr additive="base">
                                        <p:cTn id="29" dur="500" fill="hold"/>
                                        <p:tgtEl>
                                          <p:spTgt spid="3942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3" grpId="0" build="p" autoUpdateAnimBg="0"/>
      <p:bldP spid="39425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5267" name="Rectangle 3"/>
          <p:cNvSpPr>
            <a:spLocks noGrp="1" noChangeArrowheads="1"/>
          </p:cNvSpPr>
          <p:nvPr>
            <p:ph idx="1"/>
          </p:nvPr>
        </p:nvSpPr>
        <p:spPr/>
        <p:txBody>
          <a:bodyPr/>
          <a:lstStyle/>
          <a:p>
            <a:pPr eaLnBrk="1" hangingPunct="1">
              <a:buFontTx/>
              <a:buNone/>
            </a:pPr>
            <a:r>
              <a:rPr lang="en-US" smtClean="0"/>
              <a:t>In the passive voice,</a:t>
            </a:r>
          </a:p>
          <a:p>
            <a:pPr eaLnBrk="1" hangingPunct="1">
              <a:buFontTx/>
              <a:buNone/>
            </a:pPr>
            <a:r>
              <a:rPr lang="en-US" smtClean="0"/>
              <a:t>“The agent is AWOL” –</a:t>
            </a:r>
            <a:r>
              <a:rPr lang="en-US" i="1" smtClean="0"/>
              <a:t>Sin and Syntax</a:t>
            </a:r>
          </a:p>
          <a:p>
            <a:pPr eaLnBrk="1" hangingPunct="1">
              <a:buFontTx/>
              <a:buNone/>
            </a:pPr>
            <a:endParaRPr lang="en-US" i="1" smtClean="0"/>
          </a:p>
          <a:p>
            <a:pPr eaLnBrk="1" hangingPunct="1">
              <a:buFontTx/>
              <a:buNone/>
            </a:pPr>
            <a:r>
              <a:rPr lang="en-US" smtClean="0"/>
              <a:t>e.g. “Mistakes were made.” </a:t>
            </a:r>
          </a:p>
          <a:p>
            <a:pPr eaLnBrk="1" hangingPunct="1">
              <a:buFontTx/>
              <a:buNone/>
            </a:pPr>
            <a:r>
              <a:rPr lang="en-US" smtClean="0">
                <a:sym typeface="Symbol" pitchFamily="18" charset="2"/>
              </a:rPr>
              <a:t></a:t>
            </a:r>
            <a:r>
              <a:rPr lang="en-US" smtClean="0"/>
              <a:t>Nobody is responsible.</a:t>
            </a:r>
          </a:p>
          <a:p>
            <a:pPr eaLnBrk="1" hangingPunct="1">
              <a:buFontTx/>
              <a:buNone/>
            </a:pPr>
            <a:endParaRPr lang="en-US" smtClean="0"/>
          </a:p>
          <a:p>
            <a:pPr eaLnBrk="1" hangingPunct="1">
              <a:buFontTx/>
              <a:buNone/>
            </a:pPr>
            <a:r>
              <a:rPr lang="en-US" i="1" smtClean="0"/>
              <a:t>vs.  The President</a:t>
            </a:r>
            <a:r>
              <a:rPr lang="en-US" smtClean="0"/>
              <a:t> made mistakes…</a:t>
            </a:r>
          </a:p>
          <a:p>
            <a:pPr eaLnBrk="1" hangingPunct="1">
              <a:buFontTx/>
              <a:buNone/>
            </a:pPr>
            <a:endParaRPr lang="en-US" smtClean="0"/>
          </a:p>
        </p:txBody>
      </p:sp>
      <p:sp>
        <p:nvSpPr>
          <p:cNvPr id="49154"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31485710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5267">
                                            <p:txEl>
                                              <p:pRg st="0" end="0"/>
                                            </p:txEl>
                                          </p:spTgt>
                                        </p:tgtEl>
                                        <p:attrNameLst>
                                          <p:attrName>style.visibility</p:attrName>
                                        </p:attrNameLst>
                                      </p:cBhvr>
                                      <p:to>
                                        <p:strVal val="visible"/>
                                      </p:to>
                                    </p:set>
                                    <p:anim calcmode="lin" valueType="num">
                                      <p:cBhvr additive="base">
                                        <p:cTn id="7" dur="500" fill="hold"/>
                                        <p:tgtEl>
                                          <p:spTgt spid="395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5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5267">
                                            <p:txEl>
                                              <p:pRg st="1" end="1"/>
                                            </p:txEl>
                                          </p:spTgt>
                                        </p:tgtEl>
                                        <p:attrNameLst>
                                          <p:attrName>style.visibility</p:attrName>
                                        </p:attrNameLst>
                                      </p:cBhvr>
                                      <p:to>
                                        <p:strVal val="visible"/>
                                      </p:to>
                                    </p:set>
                                    <p:anim calcmode="lin" valueType="num">
                                      <p:cBhvr additive="base">
                                        <p:cTn id="13" dur="500" fill="hold"/>
                                        <p:tgtEl>
                                          <p:spTgt spid="3952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5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95267">
                                            <p:txEl>
                                              <p:pRg st="3" end="3"/>
                                            </p:txEl>
                                          </p:spTgt>
                                        </p:tgtEl>
                                        <p:attrNameLst>
                                          <p:attrName>style.visibility</p:attrName>
                                        </p:attrNameLst>
                                      </p:cBhvr>
                                      <p:to>
                                        <p:strVal val="visible"/>
                                      </p:to>
                                    </p:set>
                                    <p:anim calcmode="lin" valueType="num">
                                      <p:cBhvr additive="base">
                                        <p:cTn id="19" dur="500" fill="hold"/>
                                        <p:tgtEl>
                                          <p:spTgt spid="39526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952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95267">
                                            <p:txEl>
                                              <p:pRg st="4" end="4"/>
                                            </p:txEl>
                                          </p:spTgt>
                                        </p:tgtEl>
                                        <p:attrNameLst>
                                          <p:attrName>style.visibility</p:attrName>
                                        </p:attrNameLst>
                                      </p:cBhvr>
                                      <p:to>
                                        <p:strVal val="visible"/>
                                      </p:to>
                                    </p:set>
                                    <p:anim calcmode="lin" valueType="num">
                                      <p:cBhvr additive="base">
                                        <p:cTn id="25" dur="500" fill="hold"/>
                                        <p:tgtEl>
                                          <p:spTgt spid="39526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952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95267">
                                            <p:txEl>
                                              <p:pRg st="6" end="6"/>
                                            </p:txEl>
                                          </p:spTgt>
                                        </p:tgtEl>
                                        <p:attrNameLst>
                                          <p:attrName>style.visibility</p:attrName>
                                        </p:attrNameLst>
                                      </p:cBhvr>
                                      <p:to>
                                        <p:strVal val="visible"/>
                                      </p:to>
                                    </p:set>
                                    <p:anim calcmode="lin" valueType="num">
                                      <p:cBhvr additive="base">
                                        <p:cTn id="31" dur="500" fill="hold"/>
                                        <p:tgtEl>
                                          <p:spTgt spid="39526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9526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6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9555" name="Rectangle 1027"/>
          <p:cNvSpPr>
            <a:spLocks noGrp="1" noChangeArrowheads="1"/>
          </p:cNvSpPr>
          <p:nvPr>
            <p:ph idx="1"/>
          </p:nvPr>
        </p:nvSpPr>
        <p:spPr/>
        <p:txBody>
          <a:bodyPr/>
          <a:lstStyle/>
          <a:p>
            <a:pPr eaLnBrk="1" hangingPunct="1">
              <a:buFontTx/>
              <a:buNone/>
            </a:pPr>
            <a:r>
              <a:rPr lang="en-US" u="sng" smtClean="0"/>
              <a:t>Words</a:t>
            </a:r>
          </a:p>
          <a:p>
            <a:pPr eaLnBrk="1" hangingPunct="1">
              <a:buFontTx/>
              <a:buChar char="•"/>
            </a:pPr>
            <a:r>
              <a:rPr lang="en-US" smtClean="0"/>
              <a:t>1. Reduce dead weight words and phrases </a:t>
            </a:r>
          </a:p>
          <a:p>
            <a:pPr lvl="2" eaLnBrk="1" hangingPunct="1">
              <a:buFontTx/>
              <a:buChar char="•"/>
            </a:pPr>
            <a:r>
              <a:rPr lang="en-US" smtClean="0"/>
              <a:t>Get rid of jargon and repetition</a:t>
            </a:r>
          </a:p>
          <a:p>
            <a:pPr eaLnBrk="1" hangingPunct="1">
              <a:buFontTx/>
              <a:buChar char="•"/>
            </a:pPr>
            <a:endParaRPr lang="en-US" smtClean="0"/>
          </a:p>
          <a:p>
            <a:pPr eaLnBrk="1" hangingPunct="1">
              <a:buFontTx/>
              <a:buNone/>
            </a:pPr>
            <a:r>
              <a:rPr lang="en-US" smtClean="0"/>
              <a:t>“</a:t>
            </a:r>
            <a:r>
              <a:rPr lang="en-US" i="1" smtClean="0"/>
              <a:t>Verbose</a:t>
            </a:r>
            <a:r>
              <a:rPr lang="en-US" smtClean="0"/>
              <a:t> is not a synonym for </a:t>
            </a:r>
            <a:r>
              <a:rPr lang="en-US" i="1" smtClean="0"/>
              <a:t>literary</a:t>
            </a:r>
            <a:r>
              <a:rPr lang="en-US" smtClean="0"/>
              <a:t>.”</a:t>
            </a:r>
            <a:endParaRPr lang="en-US" sz="1600" i="1" smtClean="0"/>
          </a:p>
          <a:p>
            <a:pPr eaLnBrk="1" hangingPunct="1">
              <a:buFont typeface="Wingdings" pitchFamily="2" charset="2"/>
              <a:buNone/>
            </a:pPr>
            <a:endParaRPr lang="en-US" sz="1600" i="1" smtClean="0">
              <a:latin typeface="Verdana" pitchFamily="34" charset="0"/>
            </a:endParaRPr>
          </a:p>
        </p:txBody>
      </p:sp>
      <p:sp>
        <p:nvSpPr>
          <p:cNvPr id="21506" name="Rectangle 1026"/>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46127880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9555">
                                            <p:txEl>
                                              <p:pRg st="0" end="0"/>
                                            </p:txEl>
                                          </p:spTgt>
                                        </p:tgtEl>
                                        <p:attrNameLst>
                                          <p:attrName>style.visibility</p:attrName>
                                        </p:attrNameLst>
                                      </p:cBhvr>
                                      <p:to>
                                        <p:strVal val="visible"/>
                                      </p:to>
                                    </p:set>
                                    <p:anim calcmode="lin" valueType="num">
                                      <p:cBhvr additive="base">
                                        <p:cTn id="7" dur="500" fill="hold"/>
                                        <p:tgtEl>
                                          <p:spTgt spid="279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9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9555">
                                            <p:txEl>
                                              <p:pRg st="1" end="1"/>
                                            </p:txEl>
                                          </p:spTgt>
                                        </p:tgtEl>
                                        <p:attrNameLst>
                                          <p:attrName>style.visibility</p:attrName>
                                        </p:attrNameLst>
                                      </p:cBhvr>
                                      <p:to>
                                        <p:strVal val="visible"/>
                                      </p:to>
                                    </p:set>
                                    <p:anim calcmode="lin" valueType="num">
                                      <p:cBhvr additive="base">
                                        <p:cTn id="13" dur="500" fill="hold"/>
                                        <p:tgtEl>
                                          <p:spTgt spid="2795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9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9555">
                                            <p:txEl>
                                              <p:pRg st="2" end="2"/>
                                            </p:txEl>
                                          </p:spTgt>
                                        </p:tgtEl>
                                        <p:attrNameLst>
                                          <p:attrName>style.visibility</p:attrName>
                                        </p:attrNameLst>
                                      </p:cBhvr>
                                      <p:to>
                                        <p:strVal val="visible"/>
                                      </p:to>
                                    </p:set>
                                    <p:anim calcmode="lin" valueType="num">
                                      <p:cBhvr additive="base">
                                        <p:cTn id="19" dur="500" fill="hold"/>
                                        <p:tgtEl>
                                          <p:spTgt spid="2795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95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79555">
                                            <p:txEl>
                                              <p:pRg st="4" end="4"/>
                                            </p:txEl>
                                          </p:spTgt>
                                        </p:tgtEl>
                                        <p:attrNameLst>
                                          <p:attrName>style.visibility</p:attrName>
                                        </p:attrNameLst>
                                      </p:cBhvr>
                                      <p:to>
                                        <p:strVal val="visible"/>
                                      </p:to>
                                    </p:set>
                                    <p:anim calcmode="lin" valueType="num">
                                      <p:cBhvr additive="base">
                                        <p:cTn id="25" dur="500" fill="hold"/>
                                        <p:tgtEl>
                                          <p:spTgt spid="27955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955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555" grpId="0" build="p" bldLvl="3"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6291" name="Rectangle 3"/>
          <p:cNvSpPr>
            <a:spLocks noGrp="1" noChangeArrowheads="1"/>
          </p:cNvSpPr>
          <p:nvPr>
            <p:ph idx="1"/>
          </p:nvPr>
        </p:nvSpPr>
        <p:spPr>
          <a:xfrm>
            <a:off x="0" y="2209800"/>
            <a:ext cx="9144000" cy="4114800"/>
          </a:xfrm>
        </p:spPr>
        <p:txBody>
          <a:bodyPr/>
          <a:lstStyle/>
          <a:p>
            <a:pPr eaLnBrk="1" hangingPunct="1">
              <a:buFont typeface="Wingdings" pitchFamily="2" charset="2"/>
              <a:buNone/>
            </a:pPr>
            <a:r>
              <a:rPr lang="en-US" sz="3200" dirty="0" smtClean="0">
                <a:latin typeface="Times" charset="0"/>
              </a:rPr>
              <a:t>"Cigarette ads </a:t>
            </a:r>
            <a:r>
              <a:rPr lang="en-US" sz="3200" u="sng" dirty="0" smtClean="0">
                <a:latin typeface="Times" charset="0"/>
              </a:rPr>
              <a:t>were designed</a:t>
            </a:r>
            <a:r>
              <a:rPr lang="en-US" sz="3200" dirty="0" smtClean="0">
                <a:latin typeface="Times" charset="0"/>
              </a:rPr>
              <a:t> to appeal especially to children." </a:t>
            </a:r>
          </a:p>
          <a:p>
            <a:pPr eaLnBrk="1" hangingPunct="1">
              <a:buFont typeface="Wingdings" pitchFamily="2" charset="2"/>
              <a:buNone/>
            </a:pPr>
            <a:r>
              <a:rPr lang="en-US" sz="3200" dirty="0" smtClean="0">
                <a:latin typeface="Times" charset="0"/>
              </a:rPr>
              <a:t>vs.</a:t>
            </a:r>
          </a:p>
          <a:p>
            <a:pPr eaLnBrk="1" hangingPunct="1">
              <a:buFont typeface="Wingdings" pitchFamily="2" charset="2"/>
              <a:buNone/>
            </a:pPr>
            <a:r>
              <a:rPr lang="en-US" sz="3200" dirty="0" smtClean="0">
                <a:latin typeface="Times" charset="0"/>
              </a:rPr>
              <a:t> "We </a:t>
            </a:r>
            <a:r>
              <a:rPr lang="en-US" sz="3200" u="sng" dirty="0" smtClean="0">
                <a:latin typeface="Times" charset="0"/>
              </a:rPr>
              <a:t>designed</a:t>
            </a:r>
            <a:r>
              <a:rPr lang="en-US" sz="3200" dirty="0" smtClean="0">
                <a:latin typeface="Times" charset="0"/>
              </a:rPr>
              <a:t> the cigarette ads to appeal especially to children.” </a:t>
            </a:r>
          </a:p>
          <a:p>
            <a:pPr eaLnBrk="1" hangingPunct="1">
              <a:buFont typeface="Wingdings" pitchFamily="2" charset="2"/>
              <a:buNone/>
            </a:pPr>
            <a:endParaRPr lang="en-US" dirty="0" smtClean="0">
              <a:latin typeface="Times" charset="0"/>
            </a:endParaRPr>
          </a:p>
          <a:p>
            <a:pPr eaLnBrk="1" hangingPunct="1">
              <a:buFontTx/>
              <a:buNone/>
            </a:pPr>
            <a:endParaRPr lang="en-US" dirty="0" smtClean="0"/>
          </a:p>
        </p:txBody>
      </p:sp>
      <p:sp>
        <p:nvSpPr>
          <p:cNvPr id="50178" name="Rectangle 2"/>
          <p:cNvSpPr>
            <a:spLocks noGrp="1" noChangeArrowheads="1"/>
          </p:cNvSpPr>
          <p:nvPr>
            <p:ph type="title"/>
          </p:nvPr>
        </p:nvSpPr>
        <p:spPr/>
        <p:txBody>
          <a:bodyPr/>
          <a:lstStyle/>
          <a:p>
            <a:pPr eaLnBrk="1" hangingPunct="1"/>
            <a:r>
              <a:rPr lang="en-US" smtClean="0"/>
              <a:t>Principles of Effective Writing</a:t>
            </a:r>
          </a:p>
        </p:txBody>
      </p:sp>
      <p:grpSp>
        <p:nvGrpSpPr>
          <p:cNvPr id="396292" name="Group 4"/>
          <p:cNvGrpSpPr>
            <a:grpSpLocks/>
          </p:cNvGrpSpPr>
          <p:nvPr/>
        </p:nvGrpSpPr>
        <p:grpSpPr bwMode="auto">
          <a:xfrm>
            <a:off x="228600" y="3733800"/>
            <a:ext cx="5562600" cy="2552700"/>
            <a:chOff x="240" y="2352"/>
            <a:chExt cx="3504" cy="1608"/>
          </a:xfrm>
        </p:grpSpPr>
        <p:sp>
          <p:nvSpPr>
            <p:cNvPr id="50181" name="Rectangle 5"/>
            <p:cNvSpPr>
              <a:spLocks noChangeArrowheads="1"/>
            </p:cNvSpPr>
            <p:nvPr/>
          </p:nvSpPr>
          <p:spPr bwMode="auto">
            <a:xfrm>
              <a:off x="240" y="2352"/>
              <a:ext cx="576" cy="480"/>
            </a:xfrm>
            <a:prstGeom prst="rect">
              <a:avLst/>
            </a:prstGeom>
            <a:noFill/>
            <a:ln w="38100">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2" name="Line 6"/>
            <p:cNvSpPr>
              <a:spLocks noChangeShapeType="1"/>
            </p:cNvSpPr>
            <p:nvPr/>
          </p:nvSpPr>
          <p:spPr bwMode="auto">
            <a:xfrm>
              <a:off x="624" y="2832"/>
              <a:ext cx="1536" cy="864"/>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0183" name="Text Box 7"/>
            <p:cNvSpPr txBox="1">
              <a:spLocks noChangeArrowheads="1"/>
            </p:cNvSpPr>
            <p:nvPr/>
          </p:nvSpPr>
          <p:spPr bwMode="auto">
            <a:xfrm>
              <a:off x="2160" y="3648"/>
              <a:ext cx="1584" cy="312"/>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rgbClr val="FF3300"/>
                  </a:solidFill>
                </a:rPr>
                <a:t>Responsible party!</a:t>
              </a:r>
            </a:p>
          </p:txBody>
        </p:sp>
      </p:grpSp>
    </p:spTree>
    <p:extLst>
      <p:ext uri="{BB962C8B-B14F-4D97-AF65-F5344CB8AC3E}">
        <p14:creationId xmlns:p14="http://schemas.microsoft.com/office/powerpoint/2010/main" val="8446166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6291">
                                            <p:txEl>
                                              <p:pRg st="0" end="0"/>
                                            </p:txEl>
                                          </p:spTgt>
                                        </p:tgtEl>
                                        <p:attrNameLst>
                                          <p:attrName>style.visibility</p:attrName>
                                        </p:attrNameLst>
                                      </p:cBhvr>
                                      <p:to>
                                        <p:strVal val="visible"/>
                                      </p:to>
                                    </p:set>
                                    <p:anim calcmode="lin" valueType="num">
                                      <p:cBhvr additive="base">
                                        <p:cTn id="7" dur="500" fill="hold"/>
                                        <p:tgtEl>
                                          <p:spTgt spid="396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6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6291">
                                            <p:txEl>
                                              <p:pRg st="1" end="1"/>
                                            </p:txEl>
                                          </p:spTgt>
                                        </p:tgtEl>
                                        <p:attrNameLst>
                                          <p:attrName>style.visibility</p:attrName>
                                        </p:attrNameLst>
                                      </p:cBhvr>
                                      <p:to>
                                        <p:strVal val="visible"/>
                                      </p:to>
                                    </p:set>
                                    <p:anim calcmode="lin" valueType="num">
                                      <p:cBhvr additive="base">
                                        <p:cTn id="13" dur="500" fill="hold"/>
                                        <p:tgtEl>
                                          <p:spTgt spid="3962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6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96291">
                                            <p:txEl>
                                              <p:pRg st="2" end="2"/>
                                            </p:txEl>
                                          </p:spTgt>
                                        </p:tgtEl>
                                        <p:attrNameLst>
                                          <p:attrName>style.visibility</p:attrName>
                                        </p:attrNameLst>
                                      </p:cBhvr>
                                      <p:to>
                                        <p:strVal val="visible"/>
                                      </p:to>
                                    </p:set>
                                    <p:anim calcmode="lin" valueType="num">
                                      <p:cBhvr additive="base">
                                        <p:cTn id="19" dur="500" fill="hold"/>
                                        <p:tgtEl>
                                          <p:spTgt spid="3962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962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396292"/>
                                        </p:tgtEl>
                                        <p:attrNameLst>
                                          <p:attrName>style.visibility</p:attrName>
                                        </p:attrNameLst>
                                      </p:cBhvr>
                                      <p:to>
                                        <p:strVal val="visible"/>
                                      </p:to>
                                    </p:set>
                                    <p:anim calcmode="lin" valueType="num">
                                      <p:cBhvr>
                                        <p:cTn id="25" dur="500" fill="hold"/>
                                        <p:tgtEl>
                                          <p:spTgt spid="396292"/>
                                        </p:tgtEl>
                                        <p:attrNameLst>
                                          <p:attrName>ppt_w</p:attrName>
                                        </p:attrNameLst>
                                      </p:cBhvr>
                                      <p:tavLst>
                                        <p:tav tm="0">
                                          <p:val>
                                            <p:fltVal val="0"/>
                                          </p:val>
                                        </p:tav>
                                        <p:tav tm="100000">
                                          <p:val>
                                            <p:strVal val="#ppt_w"/>
                                          </p:val>
                                        </p:tav>
                                      </p:tavLst>
                                    </p:anim>
                                    <p:anim calcmode="lin" valueType="num">
                                      <p:cBhvr>
                                        <p:cTn id="26" dur="500" fill="hold"/>
                                        <p:tgtEl>
                                          <p:spTgt spid="39629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291"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7011" name="Rectangle 3"/>
          <p:cNvSpPr>
            <a:spLocks noGrp="1" noChangeArrowheads="1"/>
          </p:cNvSpPr>
          <p:nvPr>
            <p:ph idx="1"/>
          </p:nvPr>
        </p:nvSpPr>
        <p:spPr/>
        <p:txBody>
          <a:bodyPr>
            <a:normAutofit/>
          </a:bodyPr>
          <a:lstStyle/>
          <a:p>
            <a:pPr eaLnBrk="1" hangingPunct="1">
              <a:lnSpc>
                <a:spcPct val="90000"/>
              </a:lnSpc>
              <a:buFontTx/>
              <a:buNone/>
            </a:pPr>
            <a:r>
              <a:rPr lang="en-US" sz="2800" smtClean="0"/>
              <a:t>How do you recognize the passive voice?</a:t>
            </a:r>
          </a:p>
          <a:p>
            <a:pPr eaLnBrk="1" hangingPunct="1">
              <a:lnSpc>
                <a:spcPct val="90000"/>
              </a:lnSpc>
              <a:buFontTx/>
              <a:buNone/>
            </a:pPr>
            <a:endParaRPr lang="en-US" sz="2800" smtClean="0"/>
          </a:p>
          <a:p>
            <a:pPr eaLnBrk="1" hangingPunct="1">
              <a:lnSpc>
                <a:spcPct val="90000"/>
              </a:lnSpc>
              <a:buFontTx/>
              <a:buNone/>
            </a:pPr>
            <a:r>
              <a:rPr lang="en-US" sz="2800" smtClean="0"/>
              <a:t>Object-Verb-Subject</a:t>
            </a:r>
          </a:p>
          <a:p>
            <a:pPr eaLnBrk="1" hangingPunct="1">
              <a:lnSpc>
                <a:spcPct val="90000"/>
              </a:lnSpc>
              <a:buFontTx/>
              <a:buNone/>
            </a:pPr>
            <a:endParaRPr lang="en-US" sz="2800" smtClean="0"/>
          </a:p>
          <a:p>
            <a:pPr eaLnBrk="1" hangingPunct="1">
              <a:lnSpc>
                <a:spcPct val="90000"/>
              </a:lnSpc>
              <a:buFontTx/>
              <a:buNone/>
            </a:pPr>
            <a:r>
              <a:rPr lang="en-US" sz="2800" smtClean="0"/>
              <a:t>OR just…</a:t>
            </a:r>
          </a:p>
          <a:p>
            <a:pPr eaLnBrk="1" hangingPunct="1">
              <a:lnSpc>
                <a:spcPct val="90000"/>
              </a:lnSpc>
              <a:buFontTx/>
              <a:buNone/>
            </a:pPr>
            <a:endParaRPr lang="en-US" sz="2800" smtClean="0"/>
          </a:p>
          <a:p>
            <a:pPr eaLnBrk="1" hangingPunct="1">
              <a:lnSpc>
                <a:spcPct val="90000"/>
              </a:lnSpc>
              <a:buFontTx/>
              <a:buNone/>
            </a:pPr>
            <a:r>
              <a:rPr lang="en-US" sz="2800" smtClean="0"/>
              <a:t>Object-Verb  	The agent is truly AWOL!</a:t>
            </a:r>
          </a:p>
          <a:p>
            <a:pPr eaLnBrk="1" hangingPunct="1">
              <a:lnSpc>
                <a:spcPct val="90000"/>
              </a:lnSpc>
              <a:buFontTx/>
              <a:buNone/>
            </a:pPr>
            <a:endParaRPr lang="en-US" sz="2800" smtClean="0"/>
          </a:p>
          <a:p>
            <a:pPr eaLnBrk="1" hangingPunct="1">
              <a:lnSpc>
                <a:spcPct val="90000"/>
              </a:lnSpc>
              <a:buFontTx/>
              <a:buNone/>
            </a:pPr>
            <a:r>
              <a:rPr lang="en-US" sz="2800" smtClean="0">
                <a:latin typeface="Verdana" pitchFamily="34" charset="0"/>
              </a:rPr>
              <a:t>	</a:t>
            </a:r>
            <a:endParaRPr lang="en-US" sz="2800" smtClean="0"/>
          </a:p>
          <a:p>
            <a:pPr eaLnBrk="1" hangingPunct="1">
              <a:lnSpc>
                <a:spcPct val="90000"/>
              </a:lnSpc>
              <a:buFontTx/>
              <a:buNone/>
            </a:pPr>
            <a:endParaRPr lang="en-US" sz="2800" smtClean="0"/>
          </a:p>
        </p:txBody>
      </p:sp>
      <p:sp>
        <p:nvSpPr>
          <p:cNvPr id="51202"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39305167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27011">
                                            <p:txEl>
                                              <p:pRg st="0" end="0"/>
                                            </p:txEl>
                                          </p:spTgt>
                                        </p:tgtEl>
                                        <p:attrNameLst>
                                          <p:attrName>style.visibility</p:attrName>
                                        </p:attrNameLst>
                                      </p:cBhvr>
                                      <p:to>
                                        <p:strVal val="visible"/>
                                      </p:to>
                                    </p:set>
                                    <p:anim calcmode="lin" valueType="num">
                                      <p:cBhvr additive="base">
                                        <p:cTn id="7" dur="500" fill="hold"/>
                                        <p:tgtEl>
                                          <p:spTgt spid="4270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7011">
                                            <p:txEl>
                                              <p:pRg st="0" end="0"/>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427011">
                                            <p:txEl>
                                              <p:pRg st="0" end="0"/>
                                            </p:txEl>
                                          </p:spTgt>
                                        </p:tgtEl>
                                        <p:attrNameLst>
                                          <p:attrName>style.visibility</p:attrName>
                                        </p:attrNameLst>
                                      </p:cBhvr>
                                      <p:to>
                                        <p:strVal val="hidden"/>
                                      </p:to>
                                    </p:set>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27011">
                                            <p:txEl>
                                              <p:pRg st="2" end="2"/>
                                            </p:txEl>
                                          </p:spTgt>
                                        </p:tgtEl>
                                        <p:attrNameLst>
                                          <p:attrName>style.visibility</p:attrName>
                                        </p:attrNameLst>
                                      </p:cBhvr>
                                      <p:to>
                                        <p:strVal val="visible"/>
                                      </p:to>
                                    </p:set>
                                    <p:anim calcmode="lin" valueType="num">
                                      <p:cBhvr additive="base">
                                        <p:cTn id="13" dur="500" fill="hold"/>
                                        <p:tgtEl>
                                          <p:spTgt spid="42701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27011">
                                            <p:txEl>
                                              <p:pRg st="2" end="2"/>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427011">
                                            <p:txEl>
                                              <p:pRg st="2" end="2"/>
                                            </p:txEl>
                                          </p:spTgt>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27011">
                                            <p:txEl>
                                              <p:pRg st="4" end="4"/>
                                            </p:txEl>
                                          </p:spTgt>
                                        </p:tgtEl>
                                        <p:attrNameLst>
                                          <p:attrName>style.visibility</p:attrName>
                                        </p:attrNameLst>
                                      </p:cBhvr>
                                      <p:to>
                                        <p:strVal val="visible"/>
                                      </p:to>
                                    </p:set>
                                    <p:anim calcmode="lin" valueType="num">
                                      <p:cBhvr additive="base">
                                        <p:cTn id="19" dur="500" fill="hold"/>
                                        <p:tgtEl>
                                          <p:spTgt spid="42701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27011">
                                            <p:txEl>
                                              <p:pRg st="4" end="4"/>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427011">
                                            <p:txEl>
                                              <p:pRg st="4" end="4"/>
                                            </p:txEl>
                                          </p:spTgt>
                                        </p:tgtEl>
                                        <p:attrNameLst>
                                          <p:attrName>style.visibility</p:attrName>
                                        </p:attrNameLst>
                                      </p:cBhvr>
                                      <p:to>
                                        <p:strVal val="hidden"/>
                                      </p:to>
                                    </p:set>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27011">
                                            <p:txEl>
                                              <p:pRg st="6" end="6"/>
                                            </p:txEl>
                                          </p:spTgt>
                                        </p:tgtEl>
                                        <p:attrNameLst>
                                          <p:attrName>style.visibility</p:attrName>
                                        </p:attrNameLst>
                                      </p:cBhvr>
                                      <p:to>
                                        <p:strVal val="visible"/>
                                      </p:to>
                                    </p:set>
                                    <p:anim calcmode="lin" valueType="num">
                                      <p:cBhvr additive="base">
                                        <p:cTn id="25" dur="500" fill="hold"/>
                                        <p:tgtEl>
                                          <p:spTgt spid="427011">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27011">
                                            <p:txEl>
                                              <p:pRg st="6" end="6"/>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427011">
                                            <p:txEl>
                                              <p:pRg st="6" end="6"/>
                                            </p:txEl>
                                          </p:spTgt>
                                        </p:tgtEl>
                                        <p:attrNameLst>
                                          <p:attrName>style.visibility</p:attrName>
                                        </p:attrNameLst>
                                      </p:cBhvr>
                                      <p:to>
                                        <p:strVal val="hidden"/>
                                      </p:to>
                                    </p:set>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27011">
                                            <p:txEl>
                                              <p:pRg st="8" end="8"/>
                                            </p:txEl>
                                          </p:spTgt>
                                        </p:tgtEl>
                                        <p:attrNameLst>
                                          <p:attrName>style.visibility</p:attrName>
                                        </p:attrNameLst>
                                      </p:cBhvr>
                                      <p:to>
                                        <p:strVal val="visible"/>
                                      </p:to>
                                    </p:set>
                                    <p:anim calcmode="lin" valueType="num">
                                      <p:cBhvr additive="base">
                                        <p:cTn id="31" dur="500" fill="hold"/>
                                        <p:tgtEl>
                                          <p:spTgt spid="427011">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27011">
                                            <p:txEl>
                                              <p:pRg st="8" end="8"/>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427011">
                                            <p:txEl>
                                              <p:pRg st="8" end="8"/>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1"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8035" name="Rectangle 3"/>
          <p:cNvSpPr>
            <a:spLocks noGrp="1" noChangeArrowheads="1"/>
          </p:cNvSpPr>
          <p:nvPr>
            <p:ph idx="1"/>
          </p:nvPr>
        </p:nvSpPr>
        <p:spPr/>
        <p:txBody>
          <a:bodyPr/>
          <a:lstStyle/>
          <a:p>
            <a:pPr eaLnBrk="1" hangingPunct="1">
              <a:buFontTx/>
              <a:buNone/>
            </a:pPr>
            <a:r>
              <a:rPr lang="en-US" dirty="0" smtClean="0"/>
              <a:t>Examples…</a:t>
            </a:r>
          </a:p>
          <a:p>
            <a:pPr eaLnBrk="1" hangingPunct="1">
              <a:buFontTx/>
              <a:buNone/>
            </a:pPr>
            <a:r>
              <a:rPr lang="en-US" dirty="0" smtClean="0"/>
              <a:t>Passive:</a:t>
            </a:r>
          </a:p>
          <a:p>
            <a:pPr eaLnBrk="1" hangingPunct="1">
              <a:buFontTx/>
              <a:buNone/>
            </a:pPr>
            <a:r>
              <a:rPr lang="en-US" sz="2800" dirty="0" smtClean="0"/>
              <a:t>My first visit to Boston will always be remembered by me.</a:t>
            </a:r>
          </a:p>
          <a:p>
            <a:pPr eaLnBrk="1" hangingPunct="1">
              <a:buFontTx/>
              <a:buNone/>
            </a:pPr>
            <a:endParaRPr lang="en-US" dirty="0" smtClean="0"/>
          </a:p>
        </p:txBody>
      </p:sp>
      <p:sp>
        <p:nvSpPr>
          <p:cNvPr id="52226" name="Rectangle 2"/>
          <p:cNvSpPr>
            <a:spLocks noGrp="1" noChangeArrowheads="1"/>
          </p:cNvSpPr>
          <p:nvPr>
            <p:ph type="title"/>
          </p:nvPr>
        </p:nvSpPr>
        <p:spPr/>
        <p:txBody>
          <a:bodyPr/>
          <a:lstStyle/>
          <a:p>
            <a:pPr eaLnBrk="1" hangingPunct="1"/>
            <a:r>
              <a:rPr lang="en-US" smtClean="0"/>
              <a:t>Principles of Effective Writing</a:t>
            </a:r>
          </a:p>
        </p:txBody>
      </p:sp>
      <p:sp>
        <p:nvSpPr>
          <p:cNvPr id="428036" name="Text Box 4"/>
          <p:cNvSpPr txBox="1">
            <a:spLocks noChangeArrowheads="1"/>
          </p:cNvSpPr>
          <p:nvPr/>
        </p:nvSpPr>
        <p:spPr bwMode="auto">
          <a:xfrm>
            <a:off x="304800" y="5245100"/>
            <a:ext cx="8839200" cy="1065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0000"/>
              </a:lnSpc>
              <a:spcBef>
                <a:spcPct val="20000"/>
              </a:spcBef>
              <a:buClr>
                <a:srgbClr val="CCFF33"/>
              </a:buClr>
              <a:buSzPct val="70000"/>
            </a:pPr>
            <a:r>
              <a:rPr lang="en-US" sz="3200">
                <a:latin typeface="Arial" charset="0"/>
              </a:rPr>
              <a:t>Active:</a:t>
            </a:r>
          </a:p>
          <a:p>
            <a:pPr eaLnBrk="1" hangingPunct="1">
              <a:lnSpc>
                <a:spcPct val="90000"/>
              </a:lnSpc>
              <a:spcBef>
                <a:spcPct val="20000"/>
              </a:spcBef>
              <a:buClr>
                <a:srgbClr val="CCFF33"/>
              </a:buClr>
              <a:buSzPct val="70000"/>
            </a:pPr>
            <a:r>
              <a:rPr lang="en-US" sz="3200">
                <a:latin typeface="Arial" charset="0"/>
              </a:rPr>
              <a:t>I will always remember my first visit to Boston.</a:t>
            </a:r>
          </a:p>
        </p:txBody>
      </p:sp>
      <p:grpSp>
        <p:nvGrpSpPr>
          <p:cNvPr id="428037" name="Group 5"/>
          <p:cNvGrpSpPr>
            <a:grpSpLocks/>
          </p:cNvGrpSpPr>
          <p:nvPr/>
        </p:nvGrpSpPr>
        <p:grpSpPr bwMode="auto">
          <a:xfrm>
            <a:off x="457200" y="2133600"/>
            <a:ext cx="6019800" cy="1447800"/>
            <a:chOff x="288" y="1344"/>
            <a:chExt cx="3792" cy="912"/>
          </a:xfrm>
        </p:grpSpPr>
        <p:sp>
          <p:nvSpPr>
            <p:cNvPr id="52243" name="Line 6"/>
            <p:cNvSpPr>
              <a:spLocks noChangeShapeType="1"/>
            </p:cNvSpPr>
            <p:nvPr/>
          </p:nvSpPr>
          <p:spPr bwMode="auto">
            <a:xfrm>
              <a:off x="288" y="2256"/>
              <a:ext cx="244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52244" name="Group 7"/>
            <p:cNvGrpSpPr>
              <a:grpSpLocks/>
            </p:cNvGrpSpPr>
            <p:nvPr/>
          </p:nvGrpSpPr>
          <p:grpSpPr bwMode="auto">
            <a:xfrm>
              <a:off x="2160" y="1344"/>
              <a:ext cx="1920" cy="720"/>
              <a:chOff x="2160" y="1344"/>
              <a:chExt cx="1920" cy="720"/>
            </a:xfrm>
          </p:grpSpPr>
          <p:sp>
            <p:nvSpPr>
              <p:cNvPr id="52245" name="Line 8"/>
              <p:cNvSpPr>
                <a:spLocks noChangeShapeType="1"/>
              </p:cNvSpPr>
              <p:nvPr/>
            </p:nvSpPr>
            <p:spPr bwMode="auto">
              <a:xfrm flipH="1">
                <a:off x="2160" y="1632"/>
                <a:ext cx="1008" cy="432"/>
              </a:xfrm>
              <a:prstGeom prst="line">
                <a:avLst/>
              </a:prstGeom>
              <a:noFill/>
              <a:ln w="127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2246" name="Text Box 9"/>
              <p:cNvSpPr txBox="1">
                <a:spLocks noChangeArrowheads="1"/>
              </p:cNvSpPr>
              <p:nvPr/>
            </p:nvSpPr>
            <p:spPr bwMode="auto">
              <a:xfrm>
                <a:off x="3168" y="1344"/>
                <a:ext cx="912" cy="29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chemeClr val="hlink"/>
                    </a:solidFill>
                  </a:rPr>
                  <a:t>Object</a:t>
                </a:r>
              </a:p>
            </p:txBody>
          </p:sp>
        </p:grpSp>
      </p:grpSp>
      <p:grpSp>
        <p:nvGrpSpPr>
          <p:cNvPr id="428042" name="Group 10"/>
          <p:cNvGrpSpPr>
            <a:grpSpLocks/>
          </p:cNvGrpSpPr>
          <p:nvPr/>
        </p:nvGrpSpPr>
        <p:grpSpPr bwMode="auto">
          <a:xfrm>
            <a:off x="3733800" y="4038600"/>
            <a:ext cx="3810000" cy="1003300"/>
            <a:chOff x="2304" y="2544"/>
            <a:chExt cx="2400" cy="632"/>
          </a:xfrm>
        </p:grpSpPr>
        <p:sp>
          <p:nvSpPr>
            <p:cNvPr id="52240" name="Line 11"/>
            <p:cNvSpPr>
              <a:spLocks noChangeShapeType="1"/>
            </p:cNvSpPr>
            <p:nvPr/>
          </p:nvSpPr>
          <p:spPr bwMode="auto">
            <a:xfrm flipH="1" flipV="1">
              <a:off x="2544" y="2544"/>
              <a:ext cx="1248" cy="384"/>
            </a:xfrm>
            <a:prstGeom prst="line">
              <a:avLst/>
            </a:prstGeom>
            <a:noFill/>
            <a:ln w="127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2241" name="Text Box 12"/>
            <p:cNvSpPr txBox="1">
              <a:spLocks noChangeArrowheads="1"/>
            </p:cNvSpPr>
            <p:nvPr/>
          </p:nvSpPr>
          <p:spPr bwMode="auto">
            <a:xfrm>
              <a:off x="3792" y="2880"/>
              <a:ext cx="912" cy="29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chemeClr val="hlink"/>
                  </a:solidFill>
                </a:rPr>
                <a:t>Subject</a:t>
              </a:r>
            </a:p>
          </p:txBody>
        </p:sp>
        <p:sp>
          <p:nvSpPr>
            <p:cNvPr id="52242" name="Line 13"/>
            <p:cNvSpPr>
              <a:spLocks noChangeShapeType="1"/>
            </p:cNvSpPr>
            <p:nvPr/>
          </p:nvSpPr>
          <p:spPr bwMode="auto">
            <a:xfrm>
              <a:off x="2304" y="2544"/>
              <a:ext cx="38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428046" name="Group 14"/>
          <p:cNvGrpSpPr>
            <a:grpSpLocks/>
          </p:cNvGrpSpPr>
          <p:nvPr/>
        </p:nvGrpSpPr>
        <p:grpSpPr bwMode="auto">
          <a:xfrm>
            <a:off x="762000" y="3581400"/>
            <a:ext cx="6096000" cy="1612900"/>
            <a:chOff x="480" y="2256"/>
            <a:chExt cx="3840" cy="1016"/>
          </a:xfrm>
        </p:grpSpPr>
        <p:grpSp>
          <p:nvGrpSpPr>
            <p:cNvPr id="52233" name="Group 15"/>
            <p:cNvGrpSpPr>
              <a:grpSpLocks/>
            </p:cNvGrpSpPr>
            <p:nvPr/>
          </p:nvGrpSpPr>
          <p:grpSpPr bwMode="auto">
            <a:xfrm>
              <a:off x="480" y="2256"/>
              <a:ext cx="3840" cy="1016"/>
              <a:chOff x="480" y="2256"/>
              <a:chExt cx="3840" cy="1016"/>
            </a:xfrm>
          </p:grpSpPr>
          <p:sp>
            <p:nvSpPr>
              <p:cNvPr id="52235" name="Line 16"/>
              <p:cNvSpPr>
                <a:spLocks noChangeShapeType="1"/>
              </p:cNvSpPr>
              <p:nvPr/>
            </p:nvSpPr>
            <p:spPr bwMode="auto">
              <a:xfrm>
                <a:off x="4080" y="2256"/>
                <a:ext cx="24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2236" name="Line 17"/>
              <p:cNvSpPr>
                <a:spLocks noChangeShapeType="1"/>
              </p:cNvSpPr>
              <p:nvPr/>
            </p:nvSpPr>
            <p:spPr bwMode="auto">
              <a:xfrm>
                <a:off x="480" y="2544"/>
                <a:ext cx="139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52237" name="Group 18"/>
              <p:cNvGrpSpPr>
                <a:grpSpLocks/>
              </p:cNvGrpSpPr>
              <p:nvPr/>
            </p:nvGrpSpPr>
            <p:grpSpPr bwMode="auto">
              <a:xfrm>
                <a:off x="1344" y="2544"/>
                <a:ext cx="1008" cy="728"/>
                <a:chOff x="1344" y="2544"/>
                <a:chExt cx="1008" cy="728"/>
              </a:xfrm>
            </p:grpSpPr>
            <p:sp>
              <p:nvSpPr>
                <p:cNvPr id="52238" name="Line 19"/>
                <p:cNvSpPr>
                  <a:spLocks noChangeShapeType="1"/>
                </p:cNvSpPr>
                <p:nvPr/>
              </p:nvSpPr>
              <p:spPr bwMode="auto">
                <a:xfrm flipH="1" flipV="1">
                  <a:off x="1344" y="2544"/>
                  <a:ext cx="288" cy="432"/>
                </a:xfrm>
                <a:prstGeom prst="line">
                  <a:avLst/>
                </a:prstGeom>
                <a:noFill/>
                <a:ln w="127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2239" name="Text Box 20"/>
                <p:cNvSpPr txBox="1">
                  <a:spLocks noChangeArrowheads="1"/>
                </p:cNvSpPr>
                <p:nvPr/>
              </p:nvSpPr>
              <p:spPr bwMode="auto">
                <a:xfrm>
                  <a:off x="1632" y="2976"/>
                  <a:ext cx="720" cy="29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chemeClr val="hlink"/>
                      </a:solidFill>
                    </a:rPr>
                    <a:t>Verb</a:t>
                  </a:r>
                </a:p>
              </p:txBody>
            </p:sp>
          </p:grpSp>
        </p:grpSp>
        <p:sp>
          <p:nvSpPr>
            <p:cNvPr id="52234" name="Line 21"/>
            <p:cNvSpPr>
              <a:spLocks noChangeShapeType="1"/>
            </p:cNvSpPr>
            <p:nvPr/>
          </p:nvSpPr>
          <p:spPr bwMode="auto">
            <a:xfrm>
              <a:off x="2832" y="2256"/>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52232" name="Rectangle 22"/>
          <p:cNvSpPr>
            <a:spLocks noChangeArrowheads="1"/>
          </p:cNvSpPr>
          <p:nvPr/>
        </p:nvSpPr>
        <p:spPr bwMode="auto">
          <a:xfrm>
            <a:off x="0" y="6473825"/>
            <a:ext cx="238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sz="1800"/>
              <a:t>From: </a:t>
            </a:r>
            <a:r>
              <a:rPr lang="en-US" sz="1800" i="1"/>
              <a:t>Strunk and White</a:t>
            </a:r>
          </a:p>
        </p:txBody>
      </p:sp>
    </p:spTree>
    <p:extLst>
      <p:ext uri="{BB962C8B-B14F-4D97-AF65-F5344CB8AC3E}">
        <p14:creationId xmlns:p14="http://schemas.microsoft.com/office/powerpoint/2010/main" val="37374132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28035">
                                            <p:txEl>
                                              <p:pRg st="0" end="0"/>
                                            </p:txEl>
                                          </p:spTgt>
                                        </p:tgtEl>
                                        <p:attrNameLst>
                                          <p:attrName>style.visibility</p:attrName>
                                        </p:attrNameLst>
                                      </p:cBhvr>
                                      <p:to>
                                        <p:strVal val="visible"/>
                                      </p:to>
                                    </p:set>
                                    <p:anim calcmode="lin" valueType="num">
                                      <p:cBhvr additive="base">
                                        <p:cTn id="7" dur="500" fill="hold"/>
                                        <p:tgtEl>
                                          <p:spTgt spid="428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80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28035">
                                            <p:txEl>
                                              <p:pRg st="1" end="1"/>
                                            </p:txEl>
                                          </p:spTgt>
                                        </p:tgtEl>
                                        <p:attrNameLst>
                                          <p:attrName>style.visibility</p:attrName>
                                        </p:attrNameLst>
                                      </p:cBhvr>
                                      <p:to>
                                        <p:strVal val="visible"/>
                                      </p:to>
                                    </p:set>
                                    <p:anim calcmode="lin" valueType="num">
                                      <p:cBhvr additive="base">
                                        <p:cTn id="13" dur="500" fill="hold"/>
                                        <p:tgtEl>
                                          <p:spTgt spid="4280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280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28035">
                                            <p:txEl>
                                              <p:pRg st="2" end="2"/>
                                            </p:txEl>
                                          </p:spTgt>
                                        </p:tgtEl>
                                        <p:attrNameLst>
                                          <p:attrName>style.visibility</p:attrName>
                                        </p:attrNameLst>
                                      </p:cBhvr>
                                      <p:to>
                                        <p:strVal val="visible"/>
                                      </p:to>
                                    </p:set>
                                    <p:anim calcmode="lin" valueType="num">
                                      <p:cBhvr additive="base">
                                        <p:cTn id="19" dur="500" fill="hold"/>
                                        <p:tgtEl>
                                          <p:spTgt spid="4280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280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428037"/>
                                        </p:tgtEl>
                                        <p:attrNameLst>
                                          <p:attrName>style.visibility</p:attrName>
                                        </p:attrNameLst>
                                      </p:cBhvr>
                                      <p:to>
                                        <p:strVal val="visible"/>
                                      </p:to>
                                    </p:set>
                                    <p:animEffect transition="in" filter="wipe(left)">
                                      <p:cBhvr>
                                        <p:cTn id="25" dur="500"/>
                                        <p:tgtEl>
                                          <p:spTgt spid="42803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428046"/>
                                        </p:tgtEl>
                                        <p:attrNameLst>
                                          <p:attrName>style.visibility</p:attrName>
                                        </p:attrNameLst>
                                      </p:cBhvr>
                                      <p:to>
                                        <p:strVal val="visible"/>
                                      </p:to>
                                    </p:set>
                                    <p:animEffect transition="in" filter="wipe(left)">
                                      <p:cBhvr>
                                        <p:cTn id="30" dur="500"/>
                                        <p:tgtEl>
                                          <p:spTgt spid="42804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428042"/>
                                        </p:tgtEl>
                                        <p:attrNameLst>
                                          <p:attrName>style.visibility</p:attrName>
                                        </p:attrNameLst>
                                      </p:cBhvr>
                                      <p:to>
                                        <p:strVal val="visible"/>
                                      </p:to>
                                    </p:set>
                                    <p:animEffect transition="in" filter="wipe(left)">
                                      <p:cBhvr>
                                        <p:cTn id="35" dur="500"/>
                                        <p:tgtEl>
                                          <p:spTgt spid="42804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428036"/>
                                        </p:tgtEl>
                                        <p:attrNameLst>
                                          <p:attrName>style.visibility</p:attrName>
                                        </p:attrNameLst>
                                      </p:cBhvr>
                                      <p:to>
                                        <p:strVal val="visible"/>
                                      </p:to>
                                    </p:set>
                                    <p:anim calcmode="lin" valueType="num">
                                      <p:cBhvr additive="base">
                                        <p:cTn id="40" dur="500" fill="hold"/>
                                        <p:tgtEl>
                                          <p:spTgt spid="428036"/>
                                        </p:tgtEl>
                                        <p:attrNameLst>
                                          <p:attrName>ppt_x</p:attrName>
                                        </p:attrNameLst>
                                      </p:cBhvr>
                                      <p:tavLst>
                                        <p:tav tm="0">
                                          <p:val>
                                            <p:strVal val="0-#ppt_w/2"/>
                                          </p:val>
                                        </p:tav>
                                        <p:tav tm="100000">
                                          <p:val>
                                            <p:strVal val="#ppt_x"/>
                                          </p:val>
                                        </p:tav>
                                      </p:tavLst>
                                    </p:anim>
                                    <p:anim calcmode="lin" valueType="num">
                                      <p:cBhvr additive="base">
                                        <p:cTn id="41" dur="500" fill="hold"/>
                                        <p:tgtEl>
                                          <p:spTgt spid="4280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8035" grpId="0" build="p" autoUpdateAnimBg="0"/>
      <p:bldP spid="428036"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9059" name="Rectangle 3"/>
          <p:cNvSpPr>
            <a:spLocks noGrp="1" noChangeArrowheads="1"/>
          </p:cNvSpPr>
          <p:nvPr>
            <p:ph idx="1"/>
          </p:nvPr>
        </p:nvSpPr>
        <p:spPr>
          <a:xfrm>
            <a:off x="304800" y="1600200"/>
            <a:ext cx="8839200" cy="4114800"/>
          </a:xfrm>
        </p:spPr>
        <p:txBody>
          <a:bodyPr/>
          <a:lstStyle/>
          <a:p>
            <a:pPr marL="609600" indent="-609600" eaLnBrk="1" hangingPunct="1">
              <a:buFontTx/>
              <a:buNone/>
            </a:pPr>
            <a:endParaRPr lang="en-US" smtClean="0">
              <a:cs typeface="Times New Roman" pitchFamily="18" charset="0"/>
            </a:endParaRPr>
          </a:p>
          <a:p>
            <a:pPr marL="609600" indent="-609600" eaLnBrk="1" hangingPunct="1">
              <a:buFontTx/>
              <a:buNone/>
            </a:pPr>
            <a:r>
              <a:rPr lang="en-US" smtClean="0">
                <a:cs typeface="Times New Roman" pitchFamily="18" charset="0"/>
              </a:rPr>
              <a:t>To turn the passive voice back to the active voice:</a:t>
            </a:r>
          </a:p>
          <a:p>
            <a:pPr marL="609600" indent="-609600" eaLnBrk="1" hangingPunct="1">
              <a:buFontTx/>
              <a:buNone/>
            </a:pPr>
            <a:endParaRPr lang="en-US" smtClean="0">
              <a:cs typeface="Times New Roman" pitchFamily="18" charset="0"/>
            </a:endParaRPr>
          </a:p>
          <a:p>
            <a:pPr marL="609600" indent="-609600" eaLnBrk="1" hangingPunct="1">
              <a:buFontTx/>
              <a:buNone/>
            </a:pPr>
            <a:r>
              <a:rPr lang="en-US" smtClean="0">
                <a:cs typeface="Times New Roman" pitchFamily="18" charset="0"/>
              </a:rPr>
              <a:t>Ask: "Who does what to whom?" </a:t>
            </a:r>
          </a:p>
          <a:p>
            <a:pPr marL="609600" indent="-609600" eaLnBrk="1" hangingPunct="1">
              <a:buFontTx/>
              <a:buChar char="•"/>
            </a:pPr>
            <a:endParaRPr lang="en-US" smtClean="0"/>
          </a:p>
          <a:p>
            <a:pPr marL="609600" indent="-609600" eaLnBrk="1" hangingPunct="1">
              <a:buFontTx/>
              <a:buChar char="•"/>
            </a:pPr>
            <a:endParaRPr lang="en-US" sz="1600" smtClean="0"/>
          </a:p>
          <a:p>
            <a:pPr marL="609600" indent="-609600" eaLnBrk="1" hangingPunct="1">
              <a:buFont typeface="Wingdings" pitchFamily="2" charset="2"/>
              <a:buNone/>
            </a:pPr>
            <a:endParaRPr lang="en-US" sz="1600" smtClean="0">
              <a:latin typeface="Verdana" pitchFamily="34" charset="0"/>
            </a:endParaRPr>
          </a:p>
        </p:txBody>
      </p:sp>
      <p:sp>
        <p:nvSpPr>
          <p:cNvPr id="53250"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202408995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29059">
                                            <p:txEl>
                                              <p:pRg st="1" end="1"/>
                                            </p:txEl>
                                          </p:spTgt>
                                        </p:tgtEl>
                                        <p:attrNameLst>
                                          <p:attrName>style.visibility</p:attrName>
                                        </p:attrNameLst>
                                      </p:cBhvr>
                                      <p:to>
                                        <p:strVal val="visible"/>
                                      </p:to>
                                    </p:set>
                                    <p:anim calcmode="lin" valueType="num">
                                      <p:cBhvr additive="base">
                                        <p:cTn id="7" dur="500" fill="hold"/>
                                        <p:tgtEl>
                                          <p:spTgt spid="42905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90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29059">
                                            <p:txEl>
                                              <p:pRg st="3" end="3"/>
                                            </p:txEl>
                                          </p:spTgt>
                                        </p:tgtEl>
                                        <p:attrNameLst>
                                          <p:attrName>style.visibility</p:attrName>
                                        </p:attrNameLst>
                                      </p:cBhvr>
                                      <p:to>
                                        <p:strVal val="visible"/>
                                      </p:to>
                                    </p:set>
                                    <p:anim calcmode="lin" valueType="num">
                                      <p:cBhvr additive="base">
                                        <p:cTn id="13" dur="500" fill="hold"/>
                                        <p:tgtEl>
                                          <p:spTgt spid="429059">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290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59"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3155" name="Rectangle 3"/>
          <p:cNvSpPr>
            <a:spLocks noGrp="1" noChangeArrowheads="1"/>
          </p:cNvSpPr>
          <p:nvPr>
            <p:ph idx="1"/>
          </p:nvPr>
        </p:nvSpPr>
        <p:spPr>
          <a:xfrm>
            <a:off x="457200" y="2438400"/>
            <a:ext cx="8208963" cy="4114800"/>
          </a:xfrm>
        </p:spPr>
        <p:txBody>
          <a:bodyPr>
            <a:normAutofit fontScale="92500" lnSpcReduction="20000"/>
          </a:bodyPr>
          <a:lstStyle/>
          <a:p>
            <a:pPr eaLnBrk="1" hangingPunct="1">
              <a:lnSpc>
                <a:spcPct val="90000"/>
              </a:lnSpc>
              <a:buFontTx/>
              <a:buNone/>
            </a:pPr>
            <a:r>
              <a:rPr lang="en-US" sz="2400" b="1" dirty="0" smtClean="0">
                <a:cs typeface="Arial" charset="0"/>
              </a:rPr>
              <a:t>It was found that 1+1 does not equal 2.</a:t>
            </a:r>
          </a:p>
          <a:p>
            <a:pPr eaLnBrk="1" hangingPunct="1">
              <a:lnSpc>
                <a:spcPct val="90000"/>
              </a:lnSpc>
              <a:buFontTx/>
              <a:buNone/>
            </a:pPr>
            <a:r>
              <a:rPr lang="en-US" sz="2400" b="1" dirty="0" smtClean="0">
                <a:cs typeface="Arial" charset="0"/>
              </a:rPr>
              <a:t>	</a:t>
            </a:r>
            <a:r>
              <a:rPr lang="en-US" sz="2400" b="1" i="1" dirty="0" smtClean="0">
                <a:cs typeface="Arial" charset="0"/>
              </a:rPr>
              <a:t>The agent</a:t>
            </a:r>
            <a:r>
              <a:rPr lang="en-US" sz="2400" b="1" dirty="0" smtClean="0">
                <a:cs typeface="Arial" charset="0"/>
              </a:rPr>
              <a:t> found that 1+1 does not equal 2.</a:t>
            </a:r>
            <a:endParaRPr lang="en-US" sz="2400" b="1" dirty="0" smtClean="0">
              <a:cs typeface="Times New Roman" pitchFamily="18" charset="0"/>
            </a:endParaRPr>
          </a:p>
          <a:p>
            <a:pPr eaLnBrk="1" hangingPunct="1">
              <a:lnSpc>
                <a:spcPct val="90000"/>
              </a:lnSpc>
              <a:buFontTx/>
              <a:buNone/>
            </a:pPr>
            <a:r>
              <a:rPr lang="en-US" sz="2400" b="1" dirty="0" smtClean="0">
                <a:cs typeface="Arial" charset="0"/>
              </a:rPr>
              <a:t>It was concluded that the data were bogus.</a:t>
            </a:r>
          </a:p>
          <a:p>
            <a:pPr eaLnBrk="1" hangingPunct="1">
              <a:lnSpc>
                <a:spcPct val="90000"/>
              </a:lnSpc>
              <a:buFontTx/>
              <a:buNone/>
            </a:pPr>
            <a:r>
              <a:rPr lang="en-US" sz="2400" b="1" i="1" dirty="0" smtClean="0">
                <a:cs typeface="Arial" charset="0"/>
              </a:rPr>
              <a:t>	The agent </a:t>
            </a:r>
            <a:r>
              <a:rPr lang="en-US" sz="2400" b="1" dirty="0" smtClean="0">
                <a:cs typeface="Arial" charset="0"/>
              </a:rPr>
              <a:t>concluded that the data were bogus.</a:t>
            </a:r>
            <a:endParaRPr lang="en-US" sz="2400" b="1" dirty="0" smtClean="0">
              <a:cs typeface="Times New Roman" pitchFamily="18" charset="0"/>
            </a:endParaRPr>
          </a:p>
          <a:p>
            <a:pPr eaLnBrk="1" hangingPunct="1">
              <a:lnSpc>
                <a:spcPct val="90000"/>
              </a:lnSpc>
              <a:buFontTx/>
              <a:buNone/>
            </a:pPr>
            <a:r>
              <a:rPr lang="en-US" sz="2400" b="1" dirty="0" smtClean="0">
                <a:cs typeface="Arial" charset="0"/>
              </a:rPr>
              <a:t>It is believed that the data had been falsified.</a:t>
            </a:r>
          </a:p>
          <a:p>
            <a:pPr eaLnBrk="1" hangingPunct="1">
              <a:lnSpc>
                <a:spcPct val="90000"/>
              </a:lnSpc>
              <a:buFontTx/>
              <a:buNone/>
            </a:pPr>
            <a:r>
              <a:rPr lang="en-US" sz="2400" b="1" dirty="0" smtClean="0">
                <a:cs typeface="Arial" charset="0"/>
              </a:rPr>
              <a:t>	</a:t>
            </a:r>
            <a:r>
              <a:rPr lang="en-US" sz="2400" b="1" i="1" dirty="0" smtClean="0">
                <a:cs typeface="Arial" charset="0"/>
              </a:rPr>
              <a:t>The agent </a:t>
            </a:r>
            <a:r>
              <a:rPr lang="en-US" sz="2400" b="1" dirty="0" smtClean="0">
                <a:cs typeface="Arial" charset="0"/>
              </a:rPr>
              <a:t>believed that the data had been falsified.</a:t>
            </a:r>
            <a:endParaRPr lang="en-US" sz="2400" b="1" dirty="0" smtClean="0">
              <a:cs typeface="Times New Roman" pitchFamily="18" charset="0"/>
            </a:endParaRPr>
          </a:p>
          <a:p>
            <a:pPr eaLnBrk="1" hangingPunct="1">
              <a:lnSpc>
                <a:spcPct val="90000"/>
              </a:lnSpc>
              <a:buFontTx/>
              <a:buNone/>
            </a:pPr>
            <a:r>
              <a:rPr lang="en-US" sz="2400" b="1" dirty="0" smtClean="0">
                <a:cs typeface="Arial" charset="0"/>
              </a:rPr>
              <a:t>A recommendation was made by the DSMB committee that the study be halted.</a:t>
            </a:r>
          </a:p>
          <a:p>
            <a:pPr eaLnBrk="1" hangingPunct="1">
              <a:lnSpc>
                <a:spcPct val="90000"/>
              </a:lnSpc>
              <a:buFontTx/>
              <a:buNone/>
            </a:pPr>
            <a:r>
              <a:rPr lang="en-US" sz="2400" b="1" dirty="0" smtClean="0">
                <a:cs typeface="Arial" charset="0"/>
              </a:rPr>
              <a:t>	The DSMB committee recommended that the study be halted.</a:t>
            </a:r>
          </a:p>
          <a:p>
            <a:pPr eaLnBrk="1" hangingPunct="1">
              <a:lnSpc>
                <a:spcPct val="90000"/>
              </a:lnSpc>
              <a:buFontTx/>
              <a:buNone/>
            </a:pPr>
            <a:r>
              <a:rPr lang="en-US" sz="2400" b="1" dirty="0" smtClean="0">
                <a:cs typeface="Arial" charset="0"/>
              </a:rPr>
              <a:t>As is shown in Table 3…</a:t>
            </a:r>
          </a:p>
          <a:p>
            <a:pPr eaLnBrk="1" hangingPunct="1">
              <a:lnSpc>
                <a:spcPct val="90000"/>
              </a:lnSpc>
              <a:buFontTx/>
              <a:buNone/>
            </a:pPr>
            <a:r>
              <a:rPr lang="en-US" sz="2400" b="1" dirty="0" smtClean="0">
                <a:cs typeface="Arial" charset="0"/>
              </a:rPr>
              <a:t>	Table 3 shows…</a:t>
            </a:r>
            <a:endParaRPr lang="en-US" sz="2400" b="1" dirty="0" smtClean="0">
              <a:cs typeface="Times New Roman" pitchFamily="18" charset="0"/>
            </a:endParaRPr>
          </a:p>
          <a:p>
            <a:pPr eaLnBrk="1" hangingPunct="1">
              <a:lnSpc>
                <a:spcPct val="90000"/>
              </a:lnSpc>
              <a:buFontTx/>
              <a:buNone/>
            </a:pPr>
            <a:r>
              <a:rPr lang="en-US" sz="2800" dirty="0" smtClean="0">
                <a:solidFill>
                  <a:srgbClr val="660000"/>
                </a:solidFill>
                <a:cs typeface="Times New Roman" pitchFamily="18" charset="0"/>
              </a:rPr>
              <a:t> </a:t>
            </a:r>
          </a:p>
          <a:p>
            <a:pPr eaLnBrk="1" hangingPunct="1">
              <a:lnSpc>
                <a:spcPct val="90000"/>
              </a:lnSpc>
              <a:buFontTx/>
              <a:buNone/>
            </a:pPr>
            <a:endParaRPr lang="en-US" sz="2800" dirty="0" smtClean="0"/>
          </a:p>
        </p:txBody>
      </p:sp>
      <p:sp>
        <p:nvSpPr>
          <p:cNvPr id="54274"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8830086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3155">
                                            <p:txEl>
                                              <p:pRg st="0" end="0"/>
                                            </p:txEl>
                                          </p:spTgt>
                                        </p:tgtEl>
                                        <p:attrNameLst>
                                          <p:attrName>style.visibility</p:attrName>
                                        </p:attrNameLst>
                                      </p:cBhvr>
                                      <p:to>
                                        <p:strVal val="visible"/>
                                      </p:to>
                                    </p:set>
                                    <p:anim calcmode="lin" valueType="num">
                                      <p:cBhvr additive="base">
                                        <p:cTn id="7" dur="500" fill="hold"/>
                                        <p:tgtEl>
                                          <p:spTgt spid="4331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3155">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33155">
                                            <p:txEl>
                                              <p:pRg st="0" end="0"/>
                                            </p:txEl>
                                          </p:spTgt>
                                        </p:tgtEl>
                                        <p:attrNameLst>
                                          <p:attrName>ppt_c</p:attrName>
                                        </p:attrNameLst>
                                      </p:cBhvr>
                                      <p:to>
                                        <a:schemeClr val="bg1"/>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3155">
                                            <p:txEl>
                                              <p:pRg st="1" end="1"/>
                                            </p:txEl>
                                          </p:spTgt>
                                        </p:tgtEl>
                                        <p:attrNameLst>
                                          <p:attrName>style.visibility</p:attrName>
                                        </p:attrNameLst>
                                      </p:cBhvr>
                                      <p:to>
                                        <p:strVal val="visible"/>
                                      </p:to>
                                    </p:set>
                                    <p:anim calcmode="lin" valueType="num">
                                      <p:cBhvr additive="base">
                                        <p:cTn id="13" dur="500" fill="hold"/>
                                        <p:tgtEl>
                                          <p:spTgt spid="4331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3155">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33155">
                                            <p:txEl>
                                              <p:pRg st="1" end="1"/>
                                            </p:txEl>
                                          </p:spTgt>
                                        </p:tgtEl>
                                        <p:attrNameLst>
                                          <p:attrName>ppt_c</p:attrName>
                                        </p:attrNameLst>
                                      </p:cBhvr>
                                      <p:to>
                                        <a:schemeClr val="bg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3155">
                                            <p:txEl>
                                              <p:pRg st="2" end="2"/>
                                            </p:txEl>
                                          </p:spTgt>
                                        </p:tgtEl>
                                        <p:attrNameLst>
                                          <p:attrName>style.visibility</p:attrName>
                                        </p:attrNameLst>
                                      </p:cBhvr>
                                      <p:to>
                                        <p:strVal val="visible"/>
                                      </p:to>
                                    </p:set>
                                    <p:anim calcmode="lin" valueType="num">
                                      <p:cBhvr additive="base">
                                        <p:cTn id="19" dur="500" fill="hold"/>
                                        <p:tgtEl>
                                          <p:spTgt spid="4331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3155">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33155">
                                            <p:txEl>
                                              <p:pRg st="2" end="2"/>
                                            </p:txEl>
                                          </p:spTgt>
                                        </p:tgtEl>
                                        <p:attrNameLst>
                                          <p:attrName>ppt_c</p:attrName>
                                        </p:attrNameLst>
                                      </p:cBhvr>
                                      <p:to>
                                        <a:schemeClr val="bg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33155">
                                            <p:txEl>
                                              <p:pRg st="3" end="3"/>
                                            </p:txEl>
                                          </p:spTgt>
                                        </p:tgtEl>
                                        <p:attrNameLst>
                                          <p:attrName>style.visibility</p:attrName>
                                        </p:attrNameLst>
                                      </p:cBhvr>
                                      <p:to>
                                        <p:strVal val="visible"/>
                                      </p:to>
                                    </p:set>
                                    <p:anim calcmode="lin" valueType="num">
                                      <p:cBhvr additive="base">
                                        <p:cTn id="25" dur="500" fill="hold"/>
                                        <p:tgtEl>
                                          <p:spTgt spid="4331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3155">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33155">
                                            <p:txEl>
                                              <p:pRg st="3" end="3"/>
                                            </p:txEl>
                                          </p:spTgt>
                                        </p:tgtEl>
                                        <p:attrNameLst>
                                          <p:attrName>ppt_c</p:attrName>
                                        </p:attrNameLst>
                                      </p:cBhvr>
                                      <p:to>
                                        <a:schemeClr val="bg1"/>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33155">
                                            <p:txEl>
                                              <p:pRg st="4" end="4"/>
                                            </p:txEl>
                                          </p:spTgt>
                                        </p:tgtEl>
                                        <p:attrNameLst>
                                          <p:attrName>style.visibility</p:attrName>
                                        </p:attrNameLst>
                                      </p:cBhvr>
                                      <p:to>
                                        <p:strVal val="visible"/>
                                      </p:to>
                                    </p:set>
                                    <p:anim calcmode="lin" valueType="num">
                                      <p:cBhvr additive="base">
                                        <p:cTn id="31" dur="500" fill="hold"/>
                                        <p:tgtEl>
                                          <p:spTgt spid="43315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33155">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33155">
                                            <p:txEl>
                                              <p:pRg st="4" end="4"/>
                                            </p:txEl>
                                          </p:spTgt>
                                        </p:tgtEl>
                                        <p:attrNameLst>
                                          <p:attrName>ppt_c</p:attrName>
                                        </p:attrNameLst>
                                      </p:cBhvr>
                                      <p:to>
                                        <a:schemeClr val="bg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33155">
                                            <p:txEl>
                                              <p:pRg st="5" end="5"/>
                                            </p:txEl>
                                          </p:spTgt>
                                        </p:tgtEl>
                                        <p:attrNameLst>
                                          <p:attrName>style.visibility</p:attrName>
                                        </p:attrNameLst>
                                      </p:cBhvr>
                                      <p:to>
                                        <p:strVal val="visible"/>
                                      </p:to>
                                    </p:set>
                                    <p:anim calcmode="lin" valueType="num">
                                      <p:cBhvr additive="base">
                                        <p:cTn id="37" dur="500" fill="hold"/>
                                        <p:tgtEl>
                                          <p:spTgt spid="43315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33155">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33155">
                                            <p:txEl>
                                              <p:pRg st="5" end="5"/>
                                            </p:txEl>
                                          </p:spTgt>
                                        </p:tgtEl>
                                        <p:attrNameLst>
                                          <p:attrName>ppt_c</p:attrName>
                                        </p:attrNameLst>
                                      </p:cBhvr>
                                      <p:to>
                                        <a:schemeClr val="bg1"/>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33155">
                                            <p:txEl>
                                              <p:pRg st="6" end="6"/>
                                            </p:txEl>
                                          </p:spTgt>
                                        </p:tgtEl>
                                        <p:attrNameLst>
                                          <p:attrName>style.visibility</p:attrName>
                                        </p:attrNameLst>
                                      </p:cBhvr>
                                      <p:to>
                                        <p:strVal val="visible"/>
                                      </p:to>
                                    </p:set>
                                    <p:anim calcmode="lin" valueType="num">
                                      <p:cBhvr additive="base">
                                        <p:cTn id="43" dur="500" fill="hold"/>
                                        <p:tgtEl>
                                          <p:spTgt spid="43315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33155">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33155">
                                            <p:txEl>
                                              <p:pRg st="6" end="6"/>
                                            </p:txEl>
                                          </p:spTgt>
                                        </p:tgtEl>
                                        <p:attrNameLst>
                                          <p:attrName>ppt_c</p:attrName>
                                        </p:attrNameLst>
                                      </p:cBhvr>
                                      <p:to>
                                        <a:schemeClr val="bg1"/>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33155">
                                            <p:txEl>
                                              <p:pRg st="7" end="7"/>
                                            </p:txEl>
                                          </p:spTgt>
                                        </p:tgtEl>
                                        <p:attrNameLst>
                                          <p:attrName>style.visibility</p:attrName>
                                        </p:attrNameLst>
                                      </p:cBhvr>
                                      <p:to>
                                        <p:strVal val="visible"/>
                                      </p:to>
                                    </p:set>
                                    <p:anim calcmode="lin" valueType="num">
                                      <p:cBhvr additive="base">
                                        <p:cTn id="49" dur="500" fill="hold"/>
                                        <p:tgtEl>
                                          <p:spTgt spid="433155">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33155">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33155">
                                            <p:txEl>
                                              <p:pRg st="7" end="7"/>
                                            </p:txEl>
                                          </p:spTgt>
                                        </p:tgtEl>
                                        <p:attrNameLst>
                                          <p:attrName>ppt_c</p:attrName>
                                        </p:attrNameLst>
                                      </p:cBhvr>
                                      <p:to>
                                        <a:schemeClr val="bg1"/>
                                      </p:to>
                                    </p:animClr>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33155">
                                            <p:txEl>
                                              <p:pRg st="8" end="8"/>
                                            </p:txEl>
                                          </p:spTgt>
                                        </p:tgtEl>
                                        <p:attrNameLst>
                                          <p:attrName>style.visibility</p:attrName>
                                        </p:attrNameLst>
                                      </p:cBhvr>
                                      <p:to>
                                        <p:strVal val="visible"/>
                                      </p:to>
                                    </p:set>
                                    <p:anim calcmode="lin" valueType="num">
                                      <p:cBhvr additive="base">
                                        <p:cTn id="55" dur="500" fill="hold"/>
                                        <p:tgtEl>
                                          <p:spTgt spid="433155">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33155">
                                            <p:txEl>
                                              <p:pRg st="8" end="8"/>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33155">
                                            <p:txEl>
                                              <p:pRg st="8" end="8"/>
                                            </p:txEl>
                                          </p:spTgt>
                                        </p:tgtEl>
                                        <p:attrNameLst>
                                          <p:attrName>ppt_c</p:attrName>
                                        </p:attrNameLst>
                                      </p:cBhvr>
                                      <p:to>
                                        <a:schemeClr val="bg1"/>
                                      </p:to>
                                    </p:animClr>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33155">
                                            <p:txEl>
                                              <p:pRg st="9" end="9"/>
                                            </p:txEl>
                                          </p:spTgt>
                                        </p:tgtEl>
                                        <p:attrNameLst>
                                          <p:attrName>style.visibility</p:attrName>
                                        </p:attrNameLst>
                                      </p:cBhvr>
                                      <p:to>
                                        <p:strVal val="visible"/>
                                      </p:to>
                                    </p:set>
                                    <p:anim calcmode="lin" valueType="num">
                                      <p:cBhvr additive="base">
                                        <p:cTn id="61" dur="500" fill="hold"/>
                                        <p:tgtEl>
                                          <p:spTgt spid="433155">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433155">
                                            <p:txEl>
                                              <p:pRg st="9" end="9"/>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33155">
                                            <p:txEl>
                                              <p:pRg st="9" end="9"/>
                                            </p:txEl>
                                          </p:spTgt>
                                        </p:tgtEl>
                                        <p:attrNameLst>
                                          <p:attrName>ppt_c</p:attrName>
                                        </p:attrNameLst>
                                      </p:cBhvr>
                                      <p:to>
                                        <a:schemeClr val="bg1"/>
                                      </p:to>
                                    </p:animClr>
                                  </p:sub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433155">
                                            <p:txEl>
                                              <p:pRg st="10" end="10"/>
                                            </p:txEl>
                                          </p:spTgt>
                                        </p:tgtEl>
                                        <p:attrNameLst>
                                          <p:attrName>style.visibility</p:attrName>
                                        </p:attrNameLst>
                                      </p:cBhvr>
                                      <p:to>
                                        <p:strVal val="visible"/>
                                      </p:to>
                                    </p:set>
                                    <p:anim calcmode="lin" valueType="num">
                                      <p:cBhvr additive="base">
                                        <p:cTn id="67" dur="500" fill="hold"/>
                                        <p:tgtEl>
                                          <p:spTgt spid="433155">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433155">
                                            <p:txEl>
                                              <p:pRg st="10" end="1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33155">
                                            <p:txEl>
                                              <p:pRg st="10" end="10"/>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4179" name="Rectangle 1027"/>
          <p:cNvSpPr>
            <a:spLocks noGrp="1" noChangeArrowheads="1"/>
          </p:cNvSpPr>
          <p:nvPr>
            <p:ph idx="1"/>
          </p:nvPr>
        </p:nvSpPr>
        <p:spPr/>
        <p:txBody>
          <a:bodyPr/>
          <a:lstStyle/>
          <a:p>
            <a:pPr eaLnBrk="1" hangingPunct="1">
              <a:buFontTx/>
              <a:buNone/>
            </a:pPr>
            <a:r>
              <a:rPr lang="en-US" u="sng" smtClean="0"/>
              <a:t>MYTH:</a:t>
            </a:r>
            <a:r>
              <a:rPr lang="en-US" smtClean="0"/>
              <a:t> The passive voice is more objective.</a:t>
            </a:r>
          </a:p>
          <a:p>
            <a:pPr eaLnBrk="1" hangingPunct="1">
              <a:buFontTx/>
              <a:buNone/>
            </a:pPr>
            <a:endParaRPr lang="en-US" smtClean="0"/>
          </a:p>
          <a:p>
            <a:pPr eaLnBrk="1" hangingPunct="1">
              <a:buFontTx/>
              <a:buNone/>
            </a:pPr>
            <a:r>
              <a:rPr lang="en-US" smtClean="0"/>
              <a:t>	It’s not more objective, just more vague.</a:t>
            </a:r>
          </a:p>
          <a:p>
            <a:pPr eaLnBrk="1" hangingPunct="1">
              <a:buFontTx/>
              <a:buNone/>
            </a:pPr>
            <a:endParaRPr lang="en-US" smtClean="0"/>
          </a:p>
          <a:p>
            <a:pPr eaLnBrk="1" hangingPunct="1">
              <a:buFontTx/>
              <a:buNone/>
            </a:pPr>
            <a:endParaRPr lang="en-US" smtClean="0"/>
          </a:p>
          <a:p>
            <a:pPr eaLnBrk="1" hangingPunct="1"/>
            <a:endParaRPr lang="en-US" smtClean="0"/>
          </a:p>
        </p:txBody>
      </p:sp>
      <p:sp>
        <p:nvSpPr>
          <p:cNvPr id="55298" name="Rectangle 1026"/>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2595865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4179">
                                            <p:txEl>
                                              <p:pRg st="0" end="0"/>
                                            </p:txEl>
                                          </p:spTgt>
                                        </p:tgtEl>
                                        <p:attrNameLst>
                                          <p:attrName>style.visibility</p:attrName>
                                        </p:attrNameLst>
                                      </p:cBhvr>
                                      <p:to>
                                        <p:strVal val="visible"/>
                                      </p:to>
                                    </p:set>
                                    <p:anim calcmode="lin" valueType="num">
                                      <p:cBhvr additive="base">
                                        <p:cTn id="7" dur="500" fill="hold"/>
                                        <p:tgtEl>
                                          <p:spTgt spid="4341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41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4179">
                                            <p:txEl>
                                              <p:pRg st="2" end="2"/>
                                            </p:txEl>
                                          </p:spTgt>
                                        </p:tgtEl>
                                        <p:attrNameLst>
                                          <p:attrName>style.visibility</p:attrName>
                                        </p:attrNameLst>
                                      </p:cBhvr>
                                      <p:to>
                                        <p:strVal val="visible"/>
                                      </p:to>
                                    </p:set>
                                    <p:anim calcmode="lin" valueType="num">
                                      <p:cBhvr additive="base">
                                        <p:cTn id="13" dur="500" fill="hold"/>
                                        <p:tgtEl>
                                          <p:spTgt spid="43417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41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79"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5203" name="Rectangle 3"/>
          <p:cNvSpPr>
            <a:spLocks noGrp="1" noChangeArrowheads="1"/>
          </p:cNvSpPr>
          <p:nvPr>
            <p:ph idx="1"/>
          </p:nvPr>
        </p:nvSpPr>
        <p:spPr/>
        <p:txBody>
          <a:bodyPr/>
          <a:lstStyle/>
          <a:p>
            <a:pPr eaLnBrk="1" hangingPunct="1">
              <a:buFontTx/>
              <a:buNone/>
            </a:pPr>
            <a:endParaRPr lang="en-US" smtClean="0"/>
          </a:p>
          <a:p>
            <a:pPr eaLnBrk="1" hangingPunct="1">
              <a:buFontTx/>
              <a:buNone/>
            </a:pPr>
            <a:endParaRPr lang="en-US" smtClean="0"/>
          </a:p>
          <a:p>
            <a:pPr eaLnBrk="1" hangingPunct="1"/>
            <a:endParaRPr lang="en-US" smtClean="0"/>
          </a:p>
        </p:txBody>
      </p:sp>
      <p:sp>
        <p:nvSpPr>
          <p:cNvPr id="56322" name="Rectangle 2"/>
          <p:cNvSpPr>
            <a:spLocks noGrp="1" noChangeArrowheads="1"/>
          </p:cNvSpPr>
          <p:nvPr>
            <p:ph type="title"/>
          </p:nvPr>
        </p:nvSpPr>
        <p:spPr/>
        <p:txBody>
          <a:bodyPr/>
          <a:lstStyle/>
          <a:p>
            <a:pPr eaLnBrk="1" hangingPunct="1"/>
            <a:r>
              <a:rPr lang="en-US" smtClean="0"/>
              <a:t>Principles of Effective Writing</a:t>
            </a:r>
          </a:p>
        </p:txBody>
      </p:sp>
      <p:sp>
        <p:nvSpPr>
          <p:cNvPr id="56324" name="Text Box 4"/>
          <p:cNvSpPr txBox="1">
            <a:spLocks noChangeArrowheads="1"/>
          </p:cNvSpPr>
          <p:nvPr/>
        </p:nvSpPr>
        <p:spPr bwMode="auto">
          <a:xfrm>
            <a:off x="457200" y="2286000"/>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p>
        </p:txBody>
      </p:sp>
      <p:sp>
        <p:nvSpPr>
          <p:cNvPr id="435205" name="Text Box 5"/>
          <p:cNvSpPr txBox="1">
            <a:spLocks noChangeArrowheads="1"/>
          </p:cNvSpPr>
          <p:nvPr/>
        </p:nvSpPr>
        <p:spPr bwMode="auto">
          <a:xfrm>
            <a:off x="304800" y="2133600"/>
            <a:ext cx="8839200" cy="457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a:t>Passive:</a:t>
            </a:r>
          </a:p>
          <a:p>
            <a:pPr eaLnBrk="1" hangingPunct="1">
              <a:spcBef>
                <a:spcPct val="50000"/>
              </a:spcBef>
            </a:pPr>
            <a:r>
              <a:rPr lang="en-US" sz="2800"/>
              <a:t>To study DNA repair mechanics, this study on hamster cell DNA </a:t>
            </a:r>
            <a:r>
              <a:rPr lang="en-US" sz="2800" u="sng"/>
              <a:t>was carried out</a:t>
            </a:r>
            <a:r>
              <a:rPr lang="en-US" sz="2800"/>
              <a:t>.</a:t>
            </a:r>
          </a:p>
          <a:p>
            <a:pPr eaLnBrk="1" hangingPunct="1">
              <a:spcBef>
                <a:spcPct val="50000"/>
              </a:spcBef>
            </a:pPr>
            <a:r>
              <a:rPr lang="en-US" sz="2800"/>
              <a:t>More objective?  No!  More confusing! </a:t>
            </a:r>
          </a:p>
          <a:p>
            <a:pPr eaLnBrk="1" hangingPunct="1">
              <a:spcBef>
                <a:spcPct val="50000"/>
              </a:spcBef>
            </a:pPr>
            <a:r>
              <a:rPr lang="en-US" sz="2800">
                <a:sym typeface="Wingdings" pitchFamily="2" charset="2"/>
              </a:rPr>
              <a:t></a:t>
            </a:r>
          </a:p>
          <a:p>
            <a:pPr eaLnBrk="1" hangingPunct="1">
              <a:spcBef>
                <a:spcPct val="50000"/>
              </a:spcBef>
            </a:pPr>
            <a:r>
              <a:rPr lang="en-US" sz="2800"/>
              <a:t>Active:</a:t>
            </a:r>
          </a:p>
          <a:p>
            <a:pPr eaLnBrk="1" hangingPunct="1">
              <a:spcBef>
                <a:spcPct val="50000"/>
              </a:spcBef>
            </a:pPr>
            <a:r>
              <a:rPr lang="en-US" sz="2800"/>
              <a:t>To study DNA repair mechanics, </a:t>
            </a:r>
            <a:r>
              <a:rPr lang="en-US" sz="2800" u="sng"/>
              <a:t>we carried out</a:t>
            </a:r>
            <a:r>
              <a:rPr lang="en-US" sz="2800"/>
              <a:t> this study on hamster cell DNA.</a:t>
            </a:r>
          </a:p>
        </p:txBody>
      </p:sp>
    </p:spTree>
    <p:extLst>
      <p:ext uri="{BB962C8B-B14F-4D97-AF65-F5344CB8AC3E}">
        <p14:creationId xmlns:p14="http://schemas.microsoft.com/office/powerpoint/2010/main" val="5562627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35203">
                                            <p:txEl>
                                              <p:pRg st="0" end="0"/>
                                            </p:txEl>
                                          </p:spTgt>
                                        </p:tgtEl>
                                        <p:attrNameLst>
                                          <p:attrName>style.visibility</p:attrName>
                                        </p:attrNameLst>
                                      </p:cBhvr>
                                      <p:to>
                                        <p:strVal val="visible"/>
                                      </p:to>
                                    </p:set>
                                    <p:anim calcmode="lin" valueType="num">
                                      <p:cBhvr additive="base">
                                        <p:cTn id="7" dur="500" fill="hold"/>
                                        <p:tgtEl>
                                          <p:spTgt spid="4352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5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5205">
                                            <p:txEl>
                                              <p:pRg st="0" end="0"/>
                                            </p:txEl>
                                          </p:spTgt>
                                        </p:tgtEl>
                                        <p:attrNameLst>
                                          <p:attrName>style.visibility</p:attrName>
                                        </p:attrNameLst>
                                      </p:cBhvr>
                                      <p:to>
                                        <p:strVal val="visible"/>
                                      </p:to>
                                    </p:set>
                                    <p:anim calcmode="lin" valueType="num">
                                      <p:cBhvr additive="base">
                                        <p:cTn id="13" dur="500" fill="hold"/>
                                        <p:tgtEl>
                                          <p:spTgt spid="43520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520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5205">
                                            <p:txEl>
                                              <p:pRg st="1" end="1"/>
                                            </p:txEl>
                                          </p:spTgt>
                                        </p:tgtEl>
                                        <p:attrNameLst>
                                          <p:attrName>style.visibility</p:attrName>
                                        </p:attrNameLst>
                                      </p:cBhvr>
                                      <p:to>
                                        <p:strVal val="visible"/>
                                      </p:to>
                                    </p:set>
                                    <p:anim calcmode="lin" valueType="num">
                                      <p:cBhvr additive="base">
                                        <p:cTn id="19" dur="500" fill="hold"/>
                                        <p:tgtEl>
                                          <p:spTgt spid="43520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520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35205">
                                            <p:txEl>
                                              <p:pRg st="2" end="2"/>
                                            </p:txEl>
                                          </p:spTgt>
                                        </p:tgtEl>
                                        <p:attrNameLst>
                                          <p:attrName>style.visibility</p:attrName>
                                        </p:attrNameLst>
                                      </p:cBhvr>
                                      <p:to>
                                        <p:strVal val="visible"/>
                                      </p:to>
                                    </p:set>
                                    <p:anim calcmode="lin" valueType="num">
                                      <p:cBhvr additive="base">
                                        <p:cTn id="25" dur="500" fill="hold"/>
                                        <p:tgtEl>
                                          <p:spTgt spid="43520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520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35205">
                                            <p:txEl>
                                              <p:pRg st="3" end="3"/>
                                            </p:txEl>
                                          </p:spTgt>
                                        </p:tgtEl>
                                        <p:attrNameLst>
                                          <p:attrName>style.visibility</p:attrName>
                                        </p:attrNameLst>
                                      </p:cBhvr>
                                      <p:to>
                                        <p:strVal val="visible"/>
                                      </p:to>
                                    </p:set>
                                    <p:anim calcmode="lin" valueType="num">
                                      <p:cBhvr additive="base">
                                        <p:cTn id="31" dur="500" fill="hold"/>
                                        <p:tgtEl>
                                          <p:spTgt spid="43520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3520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35205">
                                            <p:txEl>
                                              <p:pRg st="4" end="4"/>
                                            </p:txEl>
                                          </p:spTgt>
                                        </p:tgtEl>
                                        <p:attrNameLst>
                                          <p:attrName>style.visibility</p:attrName>
                                        </p:attrNameLst>
                                      </p:cBhvr>
                                      <p:to>
                                        <p:strVal val="visible"/>
                                      </p:to>
                                    </p:set>
                                    <p:anim calcmode="lin" valueType="num">
                                      <p:cBhvr additive="base">
                                        <p:cTn id="37" dur="500" fill="hold"/>
                                        <p:tgtEl>
                                          <p:spTgt spid="43520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3520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35205">
                                            <p:txEl>
                                              <p:pRg st="5" end="5"/>
                                            </p:txEl>
                                          </p:spTgt>
                                        </p:tgtEl>
                                        <p:attrNameLst>
                                          <p:attrName>style.visibility</p:attrName>
                                        </p:attrNameLst>
                                      </p:cBhvr>
                                      <p:to>
                                        <p:strVal val="visible"/>
                                      </p:to>
                                    </p:set>
                                    <p:anim calcmode="lin" valueType="num">
                                      <p:cBhvr additive="base">
                                        <p:cTn id="43" dur="500" fill="hold"/>
                                        <p:tgtEl>
                                          <p:spTgt spid="435205">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3520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3" grpId="0" build="p" autoUpdateAnimBg="0"/>
      <p:bldP spid="435205"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2643" name="Rectangle 3"/>
          <p:cNvSpPr>
            <a:spLocks noGrp="1" noChangeArrowheads="1"/>
          </p:cNvSpPr>
          <p:nvPr>
            <p:ph idx="1"/>
          </p:nvPr>
        </p:nvSpPr>
        <p:spPr/>
        <p:txBody>
          <a:bodyPr/>
          <a:lstStyle/>
          <a:p>
            <a:pPr eaLnBrk="1" hangingPunct="1">
              <a:buFontTx/>
              <a:buNone/>
            </a:pPr>
            <a:endParaRPr lang="en-US" smtClean="0"/>
          </a:p>
          <a:p>
            <a:pPr eaLnBrk="1" hangingPunct="1">
              <a:buFontTx/>
              <a:buNone/>
            </a:pPr>
            <a:endParaRPr lang="en-US" smtClean="0"/>
          </a:p>
          <a:p>
            <a:pPr eaLnBrk="1" hangingPunct="1"/>
            <a:endParaRPr lang="en-US" smtClean="0"/>
          </a:p>
        </p:txBody>
      </p:sp>
      <p:sp>
        <p:nvSpPr>
          <p:cNvPr id="57346" name="Rectangle 2"/>
          <p:cNvSpPr>
            <a:spLocks noGrp="1" noChangeArrowheads="1"/>
          </p:cNvSpPr>
          <p:nvPr>
            <p:ph type="title"/>
          </p:nvPr>
        </p:nvSpPr>
        <p:spPr/>
        <p:txBody>
          <a:bodyPr/>
          <a:lstStyle/>
          <a:p>
            <a:pPr eaLnBrk="1" hangingPunct="1"/>
            <a:r>
              <a:rPr lang="en-US" smtClean="0"/>
              <a:t>Principles of Effective Writing</a:t>
            </a:r>
          </a:p>
        </p:txBody>
      </p:sp>
      <p:sp>
        <p:nvSpPr>
          <p:cNvPr id="57348" name="Text Box 4"/>
          <p:cNvSpPr txBox="1">
            <a:spLocks noChangeArrowheads="1"/>
          </p:cNvSpPr>
          <p:nvPr/>
        </p:nvSpPr>
        <p:spPr bwMode="auto">
          <a:xfrm>
            <a:off x="457200" y="2286000"/>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p>
        </p:txBody>
      </p:sp>
      <p:sp>
        <p:nvSpPr>
          <p:cNvPr id="752645" name="Text Box 5"/>
          <p:cNvSpPr txBox="1">
            <a:spLocks noChangeArrowheads="1"/>
          </p:cNvSpPr>
          <p:nvPr/>
        </p:nvSpPr>
        <p:spPr bwMode="auto">
          <a:xfrm>
            <a:off x="304800" y="1809750"/>
            <a:ext cx="8458200" cy="504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a:t>Passive:</a:t>
            </a:r>
          </a:p>
          <a:p>
            <a:pPr eaLnBrk="1" hangingPunct="1">
              <a:lnSpc>
                <a:spcPct val="90000"/>
              </a:lnSpc>
              <a:spcBef>
                <a:spcPct val="20000"/>
              </a:spcBef>
              <a:buClr>
                <a:srgbClr val="CCFF33"/>
              </a:buClr>
              <a:buSzPct val="70000"/>
              <a:buFont typeface="Wingdings" pitchFamily="2" charset="2"/>
              <a:buNone/>
            </a:pPr>
            <a:r>
              <a:rPr lang="en-US" sz="2800">
                <a:latin typeface="Arial" charset="0"/>
                <a:cs typeface="Times New Roman" pitchFamily="18" charset="0"/>
              </a:rPr>
              <a:t>General dysfunction of the immune system </a:t>
            </a:r>
            <a:r>
              <a:rPr lang="en-US" sz="2800" u="sng">
                <a:latin typeface="Arial" charset="0"/>
                <a:cs typeface="Times New Roman" pitchFamily="18" charset="0"/>
              </a:rPr>
              <a:t>has been suggested</a:t>
            </a:r>
            <a:r>
              <a:rPr lang="en-US" sz="2800">
                <a:latin typeface="Arial" charset="0"/>
                <a:cs typeface="Times New Roman" pitchFamily="18" charset="0"/>
              </a:rPr>
              <a:t> at the leukocyte level in both animal and human studies.</a:t>
            </a:r>
          </a:p>
          <a:p>
            <a:pPr eaLnBrk="1" hangingPunct="1">
              <a:spcBef>
                <a:spcPct val="50000"/>
              </a:spcBef>
            </a:pPr>
            <a:r>
              <a:rPr lang="en-US" sz="2800"/>
              <a:t>More objective?  No!  More confusing! </a:t>
            </a:r>
          </a:p>
          <a:p>
            <a:pPr eaLnBrk="1" hangingPunct="1">
              <a:spcBef>
                <a:spcPct val="50000"/>
              </a:spcBef>
            </a:pPr>
            <a:r>
              <a:rPr lang="en-US" sz="2800">
                <a:sym typeface="Wingdings" pitchFamily="2" charset="2"/>
              </a:rPr>
              <a:t></a:t>
            </a:r>
          </a:p>
          <a:p>
            <a:pPr eaLnBrk="1" hangingPunct="1">
              <a:spcBef>
                <a:spcPct val="50000"/>
              </a:spcBef>
            </a:pPr>
            <a:r>
              <a:rPr lang="en-US" sz="2800"/>
              <a:t>Active:</a:t>
            </a:r>
          </a:p>
          <a:p>
            <a:pPr eaLnBrk="1" hangingPunct="1">
              <a:spcBef>
                <a:spcPct val="20000"/>
              </a:spcBef>
              <a:buClr>
                <a:srgbClr val="CCFF33"/>
              </a:buClr>
              <a:buSzPct val="70000"/>
              <a:buFont typeface="Wingdings" pitchFamily="2" charset="2"/>
              <a:buNone/>
            </a:pPr>
            <a:r>
              <a:rPr lang="en-US" sz="2800">
                <a:latin typeface="Arial" charset="0"/>
                <a:cs typeface="Times New Roman" pitchFamily="18" charset="0"/>
                <a:sym typeface="Wingdings" pitchFamily="2" charset="2"/>
              </a:rPr>
              <a:t>Both human and animal studies </a:t>
            </a:r>
            <a:r>
              <a:rPr lang="en-US" sz="2800" u="sng">
                <a:latin typeface="Arial" charset="0"/>
                <a:cs typeface="Times New Roman" pitchFamily="18" charset="0"/>
                <a:sym typeface="Wingdings" pitchFamily="2" charset="2"/>
              </a:rPr>
              <a:t>suggest</a:t>
            </a:r>
            <a:r>
              <a:rPr lang="en-US" sz="2800">
                <a:latin typeface="Arial" charset="0"/>
                <a:cs typeface="Times New Roman" pitchFamily="18" charset="0"/>
                <a:sym typeface="Wingdings" pitchFamily="2" charset="2"/>
              </a:rPr>
              <a:t> that diabetics have general immune dysfunction at the leukocyte level. </a:t>
            </a:r>
          </a:p>
        </p:txBody>
      </p:sp>
    </p:spTree>
    <p:extLst>
      <p:ext uri="{BB962C8B-B14F-4D97-AF65-F5344CB8AC3E}">
        <p14:creationId xmlns:p14="http://schemas.microsoft.com/office/powerpoint/2010/main" val="37086130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52643">
                                            <p:txEl>
                                              <p:pRg st="0" end="0"/>
                                            </p:txEl>
                                          </p:spTgt>
                                        </p:tgtEl>
                                        <p:attrNameLst>
                                          <p:attrName>style.visibility</p:attrName>
                                        </p:attrNameLst>
                                      </p:cBhvr>
                                      <p:to>
                                        <p:strVal val="visible"/>
                                      </p:to>
                                    </p:set>
                                    <p:anim calcmode="lin" valueType="num">
                                      <p:cBhvr additive="base">
                                        <p:cTn id="7" dur="500" fill="hold"/>
                                        <p:tgtEl>
                                          <p:spTgt spid="7526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526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52645">
                                            <p:txEl>
                                              <p:pRg st="0" end="0"/>
                                            </p:txEl>
                                          </p:spTgt>
                                        </p:tgtEl>
                                        <p:attrNameLst>
                                          <p:attrName>style.visibility</p:attrName>
                                        </p:attrNameLst>
                                      </p:cBhvr>
                                      <p:to>
                                        <p:strVal val="visible"/>
                                      </p:to>
                                    </p:set>
                                    <p:anim calcmode="lin" valueType="num">
                                      <p:cBhvr additive="base">
                                        <p:cTn id="13" dur="500" fill="hold"/>
                                        <p:tgtEl>
                                          <p:spTgt spid="75264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526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52645">
                                            <p:txEl>
                                              <p:pRg st="1" end="1"/>
                                            </p:txEl>
                                          </p:spTgt>
                                        </p:tgtEl>
                                        <p:attrNameLst>
                                          <p:attrName>style.visibility</p:attrName>
                                        </p:attrNameLst>
                                      </p:cBhvr>
                                      <p:to>
                                        <p:strVal val="visible"/>
                                      </p:to>
                                    </p:set>
                                    <p:anim calcmode="lin" valueType="num">
                                      <p:cBhvr additive="base">
                                        <p:cTn id="19" dur="500" fill="hold"/>
                                        <p:tgtEl>
                                          <p:spTgt spid="75264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526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52645">
                                            <p:txEl>
                                              <p:pRg st="2" end="2"/>
                                            </p:txEl>
                                          </p:spTgt>
                                        </p:tgtEl>
                                        <p:attrNameLst>
                                          <p:attrName>style.visibility</p:attrName>
                                        </p:attrNameLst>
                                      </p:cBhvr>
                                      <p:to>
                                        <p:strVal val="visible"/>
                                      </p:to>
                                    </p:set>
                                    <p:anim calcmode="lin" valueType="num">
                                      <p:cBhvr additive="base">
                                        <p:cTn id="25" dur="500" fill="hold"/>
                                        <p:tgtEl>
                                          <p:spTgt spid="75264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5264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52645">
                                            <p:txEl>
                                              <p:pRg st="3" end="3"/>
                                            </p:txEl>
                                          </p:spTgt>
                                        </p:tgtEl>
                                        <p:attrNameLst>
                                          <p:attrName>style.visibility</p:attrName>
                                        </p:attrNameLst>
                                      </p:cBhvr>
                                      <p:to>
                                        <p:strVal val="visible"/>
                                      </p:to>
                                    </p:set>
                                    <p:anim calcmode="lin" valueType="num">
                                      <p:cBhvr additive="base">
                                        <p:cTn id="31" dur="500" fill="hold"/>
                                        <p:tgtEl>
                                          <p:spTgt spid="75264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5264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52645">
                                            <p:txEl>
                                              <p:pRg st="4" end="4"/>
                                            </p:txEl>
                                          </p:spTgt>
                                        </p:tgtEl>
                                        <p:attrNameLst>
                                          <p:attrName>style.visibility</p:attrName>
                                        </p:attrNameLst>
                                      </p:cBhvr>
                                      <p:to>
                                        <p:strVal val="visible"/>
                                      </p:to>
                                    </p:set>
                                    <p:anim calcmode="lin" valueType="num">
                                      <p:cBhvr additive="base">
                                        <p:cTn id="37" dur="500" fill="hold"/>
                                        <p:tgtEl>
                                          <p:spTgt spid="75264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5264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52645">
                                            <p:txEl>
                                              <p:pRg st="5" end="5"/>
                                            </p:txEl>
                                          </p:spTgt>
                                        </p:tgtEl>
                                        <p:attrNameLst>
                                          <p:attrName>style.visibility</p:attrName>
                                        </p:attrNameLst>
                                      </p:cBhvr>
                                      <p:to>
                                        <p:strVal val="visible"/>
                                      </p:to>
                                    </p:set>
                                    <p:anim calcmode="lin" valueType="num">
                                      <p:cBhvr additive="base">
                                        <p:cTn id="43" dur="500" fill="hold"/>
                                        <p:tgtEl>
                                          <p:spTgt spid="752645">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5264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2643" grpId="0" build="p" autoUpdateAnimBg="0"/>
      <p:bldP spid="752645"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8275" name="Rectangle 3"/>
          <p:cNvSpPr>
            <a:spLocks noGrp="1" noChangeArrowheads="1"/>
          </p:cNvSpPr>
          <p:nvPr>
            <p:ph idx="1"/>
          </p:nvPr>
        </p:nvSpPr>
        <p:spPr/>
        <p:txBody>
          <a:bodyPr/>
          <a:lstStyle/>
          <a:p>
            <a:pPr eaLnBrk="1" hangingPunct="1">
              <a:buFontTx/>
              <a:buNone/>
            </a:pPr>
            <a:endParaRPr lang="en-US" smtClean="0"/>
          </a:p>
          <a:p>
            <a:pPr eaLnBrk="1" hangingPunct="1">
              <a:buFontTx/>
              <a:buNone/>
            </a:pPr>
            <a:endParaRPr lang="en-US" smtClean="0"/>
          </a:p>
          <a:p>
            <a:pPr eaLnBrk="1" hangingPunct="1"/>
            <a:endParaRPr lang="en-US" smtClean="0"/>
          </a:p>
        </p:txBody>
      </p:sp>
      <p:sp>
        <p:nvSpPr>
          <p:cNvPr id="58370" name="Rectangle 2"/>
          <p:cNvSpPr>
            <a:spLocks noGrp="1" noChangeArrowheads="1"/>
          </p:cNvSpPr>
          <p:nvPr>
            <p:ph type="title"/>
          </p:nvPr>
        </p:nvSpPr>
        <p:spPr/>
        <p:txBody>
          <a:bodyPr/>
          <a:lstStyle/>
          <a:p>
            <a:pPr eaLnBrk="1" hangingPunct="1"/>
            <a:r>
              <a:rPr lang="en-US" smtClean="0"/>
              <a:t>Principles of Effective Writing</a:t>
            </a:r>
          </a:p>
        </p:txBody>
      </p:sp>
      <p:sp>
        <p:nvSpPr>
          <p:cNvPr id="58372" name="Text Box 4"/>
          <p:cNvSpPr txBox="1">
            <a:spLocks noChangeArrowheads="1"/>
          </p:cNvSpPr>
          <p:nvPr/>
        </p:nvSpPr>
        <p:spPr bwMode="auto">
          <a:xfrm>
            <a:off x="457200" y="2286000"/>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p>
        </p:txBody>
      </p:sp>
      <p:sp>
        <p:nvSpPr>
          <p:cNvPr id="58373" name="Text Box 5"/>
          <p:cNvSpPr txBox="1">
            <a:spLocks noChangeArrowheads="1"/>
          </p:cNvSpPr>
          <p:nvPr/>
        </p:nvSpPr>
        <p:spPr bwMode="auto">
          <a:xfrm>
            <a:off x="304800" y="2286000"/>
            <a:ext cx="88392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3200" b="1"/>
              <a:t>The Active Voice is</a:t>
            </a:r>
          </a:p>
          <a:p>
            <a:pPr eaLnBrk="1" hangingPunct="1">
              <a:spcBef>
                <a:spcPct val="50000"/>
              </a:spcBef>
            </a:pPr>
            <a:r>
              <a:rPr lang="en-US" sz="3200" b="1"/>
              <a:t>direct, vigorous, natural, and informative.</a:t>
            </a:r>
          </a:p>
        </p:txBody>
      </p:sp>
    </p:spTree>
    <p:extLst>
      <p:ext uri="{BB962C8B-B14F-4D97-AF65-F5344CB8AC3E}">
        <p14:creationId xmlns:p14="http://schemas.microsoft.com/office/powerpoint/2010/main" val="21809468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38275">
                                            <p:txEl>
                                              <p:pRg st="0" end="0"/>
                                            </p:txEl>
                                          </p:spTgt>
                                        </p:tgtEl>
                                        <p:attrNameLst>
                                          <p:attrName>style.visibility</p:attrName>
                                        </p:attrNameLst>
                                      </p:cBhvr>
                                      <p:to>
                                        <p:strVal val="visible"/>
                                      </p:to>
                                    </p:set>
                                    <p:anim calcmode="lin" valueType="num">
                                      <p:cBhvr additive="base">
                                        <p:cTn id="7" dur="500" fill="hold"/>
                                        <p:tgtEl>
                                          <p:spTgt spid="4382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827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8275"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9299" name="Rectangle 3"/>
          <p:cNvSpPr>
            <a:spLocks noGrp="1" noChangeArrowheads="1"/>
          </p:cNvSpPr>
          <p:nvPr>
            <p:ph idx="1"/>
          </p:nvPr>
        </p:nvSpPr>
        <p:spPr/>
        <p:txBody>
          <a:bodyPr/>
          <a:lstStyle/>
          <a:p>
            <a:pPr marL="609600" indent="-609600" eaLnBrk="1" hangingPunct="1">
              <a:buFontTx/>
              <a:buNone/>
            </a:pPr>
            <a:r>
              <a:rPr lang="en-US" smtClean="0"/>
              <a:t>A note about breaking the rules…</a:t>
            </a:r>
          </a:p>
          <a:p>
            <a:pPr marL="609600" indent="-609600" eaLnBrk="1" hangingPunct="1">
              <a:buFontTx/>
              <a:buNone/>
            </a:pPr>
            <a:endParaRPr lang="en-US" smtClean="0"/>
          </a:p>
          <a:p>
            <a:pPr marL="609600" indent="-609600" eaLnBrk="1" hangingPunct="1">
              <a:buFont typeface="Wingdings" pitchFamily="2" charset="2"/>
              <a:buNone/>
            </a:pPr>
            <a:r>
              <a:rPr lang="en-US" smtClean="0"/>
              <a:t>	Most writing rules are guidelines, not laws, and can be broken when the occasion calls for it.  </a:t>
            </a:r>
          </a:p>
          <a:p>
            <a:pPr marL="609600" indent="-609600" eaLnBrk="1" hangingPunct="1">
              <a:buFontTx/>
              <a:buNone/>
            </a:pPr>
            <a:endParaRPr lang="en-US" smtClean="0"/>
          </a:p>
          <a:p>
            <a:pPr marL="609600" indent="-609600" eaLnBrk="1" hangingPunct="1">
              <a:buFontTx/>
              <a:buNone/>
            </a:pPr>
            <a:endParaRPr lang="en-US" smtClean="0"/>
          </a:p>
          <a:p>
            <a:pPr marL="609600" indent="-609600" eaLnBrk="1" hangingPunct="1">
              <a:buFontTx/>
              <a:buNone/>
            </a:pPr>
            <a:endParaRPr lang="en-US" smtClean="0"/>
          </a:p>
          <a:p>
            <a:pPr marL="609600" indent="-609600" eaLnBrk="1" hangingPunct="1"/>
            <a:endParaRPr lang="en-US" smtClean="0"/>
          </a:p>
        </p:txBody>
      </p:sp>
      <p:sp>
        <p:nvSpPr>
          <p:cNvPr id="59394"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3908835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9299">
                                            <p:txEl>
                                              <p:pRg st="0" end="0"/>
                                            </p:txEl>
                                          </p:spTgt>
                                        </p:tgtEl>
                                        <p:attrNameLst>
                                          <p:attrName>style.visibility</p:attrName>
                                        </p:attrNameLst>
                                      </p:cBhvr>
                                      <p:to>
                                        <p:strVal val="visible"/>
                                      </p:to>
                                    </p:set>
                                    <p:anim calcmode="lin" valueType="num">
                                      <p:cBhvr additive="base">
                                        <p:cTn id="7" dur="500" fill="hold"/>
                                        <p:tgtEl>
                                          <p:spTgt spid="4392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92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9299">
                                            <p:txEl>
                                              <p:pRg st="2" end="2"/>
                                            </p:txEl>
                                          </p:spTgt>
                                        </p:tgtEl>
                                        <p:attrNameLst>
                                          <p:attrName>style.visibility</p:attrName>
                                        </p:attrNameLst>
                                      </p:cBhvr>
                                      <p:to>
                                        <p:strVal val="visible"/>
                                      </p:to>
                                    </p:set>
                                    <p:anim calcmode="lin" valueType="num">
                                      <p:cBhvr additive="base">
                                        <p:cTn id="13" dur="500" fill="hold"/>
                                        <p:tgtEl>
                                          <p:spTgt spid="43929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92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2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9795" name="Rectangle 3"/>
          <p:cNvSpPr>
            <a:spLocks noGrp="1" noChangeArrowheads="1"/>
          </p:cNvSpPr>
          <p:nvPr>
            <p:ph idx="1"/>
          </p:nvPr>
        </p:nvSpPr>
        <p:spPr/>
        <p:txBody>
          <a:bodyPr>
            <a:normAutofit/>
          </a:bodyPr>
          <a:lstStyle/>
          <a:p>
            <a:pPr eaLnBrk="1" hangingPunct="1">
              <a:buFontTx/>
              <a:buNone/>
            </a:pPr>
            <a:r>
              <a:rPr lang="en-US" sz="2800" u="sng" smtClean="0"/>
              <a:t>Examples:</a:t>
            </a:r>
          </a:p>
          <a:p>
            <a:pPr eaLnBrk="1" hangingPunct="1">
              <a:buFontTx/>
              <a:buChar char="•"/>
            </a:pPr>
            <a:endParaRPr lang="en-US" sz="2800" b="1" u="sng" smtClean="0"/>
          </a:p>
          <a:p>
            <a:pPr eaLnBrk="1" hangingPunct="1">
              <a:buFontTx/>
              <a:buNone/>
            </a:pPr>
            <a:r>
              <a:rPr lang="en-US" sz="2800" b="1" smtClean="0"/>
              <a:t>“I would like to assert that the author should be considered to be a buffoon.” </a:t>
            </a:r>
          </a:p>
          <a:p>
            <a:pPr eaLnBrk="1" hangingPunct="1">
              <a:buFontTx/>
              <a:buNone/>
            </a:pPr>
            <a:r>
              <a:rPr lang="en-US" sz="2800" b="1" smtClean="0">
                <a:sym typeface="Wingdings" pitchFamily="2" charset="2"/>
              </a:rPr>
              <a:t></a:t>
            </a:r>
          </a:p>
          <a:p>
            <a:pPr eaLnBrk="1" hangingPunct="1">
              <a:buFontTx/>
              <a:buNone/>
            </a:pPr>
            <a:r>
              <a:rPr lang="en-US" sz="2800" b="1" smtClean="0">
                <a:sym typeface="Wingdings" pitchFamily="2" charset="2"/>
              </a:rPr>
              <a:t>“</a:t>
            </a:r>
            <a:r>
              <a:rPr lang="en-US" sz="2800" b="1" smtClean="0"/>
              <a:t>The author is a buffoon.” </a:t>
            </a:r>
            <a:br>
              <a:rPr lang="en-US" sz="2800" b="1" smtClean="0"/>
            </a:br>
            <a:endParaRPr lang="en-US" sz="2800" b="1" smtClean="0"/>
          </a:p>
          <a:p>
            <a:pPr eaLnBrk="1" hangingPunct="1">
              <a:buFontTx/>
              <a:buNone/>
            </a:pPr>
            <a:r>
              <a:rPr lang="en-US" sz="2000" b="1" smtClean="0"/>
              <a:t/>
            </a:r>
            <a:br>
              <a:rPr lang="en-US" sz="2000" b="1" smtClean="0"/>
            </a:br>
            <a:endParaRPr lang="en-US" sz="2000" b="1" smtClean="0"/>
          </a:p>
          <a:p>
            <a:pPr eaLnBrk="1" hangingPunct="1">
              <a:buFontTx/>
              <a:buChar char="•"/>
            </a:pPr>
            <a:endParaRPr lang="en-US" sz="1800" b="1" smtClean="0"/>
          </a:p>
          <a:p>
            <a:pPr eaLnBrk="1" hangingPunct="1">
              <a:buFontTx/>
              <a:buChar char="•"/>
            </a:pPr>
            <a:endParaRPr lang="en-US" sz="1800" smtClean="0"/>
          </a:p>
          <a:p>
            <a:pPr eaLnBrk="1" hangingPunct="1">
              <a:buFont typeface="Wingdings" pitchFamily="2" charset="2"/>
              <a:buNone/>
            </a:pPr>
            <a:endParaRPr lang="en-US" sz="1800" smtClean="0">
              <a:latin typeface="Verdana" pitchFamily="34" charset="0"/>
            </a:endParaRPr>
          </a:p>
        </p:txBody>
      </p:sp>
      <p:sp>
        <p:nvSpPr>
          <p:cNvPr id="22530"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367741396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9795">
                                            <p:txEl>
                                              <p:pRg st="0" end="0"/>
                                            </p:txEl>
                                          </p:spTgt>
                                        </p:tgtEl>
                                        <p:attrNameLst>
                                          <p:attrName>style.visibility</p:attrName>
                                        </p:attrNameLst>
                                      </p:cBhvr>
                                      <p:to>
                                        <p:strVal val="visible"/>
                                      </p:to>
                                    </p:set>
                                    <p:anim calcmode="lin" valueType="num">
                                      <p:cBhvr additive="base">
                                        <p:cTn id="7" dur="500" fill="hold"/>
                                        <p:tgtEl>
                                          <p:spTgt spid="289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9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9795">
                                            <p:txEl>
                                              <p:pRg st="2" end="2"/>
                                            </p:txEl>
                                          </p:spTgt>
                                        </p:tgtEl>
                                        <p:attrNameLst>
                                          <p:attrName>style.visibility</p:attrName>
                                        </p:attrNameLst>
                                      </p:cBhvr>
                                      <p:to>
                                        <p:strVal val="visible"/>
                                      </p:to>
                                    </p:set>
                                    <p:anim calcmode="lin" valueType="num">
                                      <p:cBhvr additive="base">
                                        <p:cTn id="13" dur="500" fill="hold"/>
                                        <p:tgtEl>
                                          <p:spTgt spid="28979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97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9795">
                                            <p:txEl>
                                              <p:pRg st="3" end="3"/>
                                            </p:txEl>
                                          </p:spTgt>
                                        </p:tgtEl>
                                        <p:attrNameLst>
                                          <p:attrName>style.visibility</p:attrName>
                                        </p:attrNameLst>
                                      </p:cBhvr>
                                      <p:to>
                                        <p:strVal val="visible"/>
                                      </p:to>
                                    </p:set>
                                    <p:anim calcmode="lin" valueType="num">
                                      <p:cBhvr additive="base">
                                        <p:cTn id="19" dur="500" fill="hold"/>
                                        <p:tgtEl>
                                          <p:spTgt spid="28979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97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9795">
                                            <p:txEl>
                                              <p:pRg st="4" end="4"/>
                                            </p:txEl>
                                          </p:spTgt>
                                        </p:tgtEl>
                                        <p:attrNameLst>
                                          <p:attrName>style.visibility</p:attrName>
                                        </p:attrNameLst>
                                      </p:cBhvr>
                                      <p:to>
                                        <p:strVal val="visible"/>
                                      </p:to>
                                    </p:set>
                                    <p:anim calcmode="lin" valueType="num">
                                      <p:cBhvr additive="base">
                                        <p:cTn id="25" dur="500" fill="hold"/>
                                        <p:tgtEl>
                                          <p:spTgt spid="28979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97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89795">
                                            <p:txEl>
                                              <p:pRg st="5" end="5"/>
                                            </p:txEl>
                                          </p:spTgt>
                                        </p:tgtEl>
                                        <p:attrNameLst>
                                          <p:attrName>style.visibility</p:attrName>
                                        </p:attrNameLst>
                                      </p:cBhvr>
                                      <p:to>
                                        <p:strVal val="visible"/>
                                      </p:to>
                                    </p:set>
                                    <p:anim calcmode="lin" valueType="num">
                                      <p:cBhvr additive="base">
                                        <p:cTn id="31" dur="500" fill="hold"/>
                                        <p:tgtEl>
                                          <p:spTgt spid="28979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979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build="p" bldLvl="3"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23" name="Rectangle 3"/>
          <p:cNvSpPr>
            <a:spLocks noGrp="1" noChangeArrowheads="1"/>
          </p:cNvSpPr>
          <p:nvPr>
            <p:ph idx="1"/>
          </p:nvPr>
        </p:nvSpPr>
        <p:spPr>
          <a:xfrm>
            <a:off x="381000" y="2209800"/>
            <a:ext cx="8208963" cy="4114800"/>
          </a:xfrm>
        </p:spPr>
        <p:txBody>
          <a:bodyPr>
            <a:normAutofit fontScale="92500" lnSpcReduction="10000"/>
          </a:bodyPr>
          <a:lstStyle/>
          <a:p>
            <a:pPr marL="609600" indent="-609600" eaLnBrk="1" hangingPunct="1">
              <a:lnSpc>
                <a:spcPct val="90000"/>
              </a:lnSpc>
              <a:buFontTx/>
              <a:buNone/>
            </a:pPr>
            <a:r>
              <a:rPr lang="en-US" sz="2800" dirty="0" smtClean="0"/>
              <a:t>For example, sometimes it </a:t>
            </a:r>
            <a:r>
              <a:rPr lang="en-US" sz="2800" b="1" u="sng" dirty="0" smtClean="0"/>
              <a:t>is</a:t>
            </a:r>
            <a:r>
              <a:rPr lang="en-US" sz="2800" dirty="0" smtClean="0"/>
              <a:t> appropriate to use the passive voice.</a:t>
            </a:r>
          </a:p>
          <a:p>
            <a:pPr marL="609600" indent="-609600" eaLnBrk="1" hangingPunct="1">
              <a:lnSpc>
                <a:spcPct val="90000"/>
              </a:lnSpc>
              <a:buFontTx/>
              <a:buNone/>
            </a:pPr>
            <a:endParaRPr lang="en-US" sz="2800" dirty="0" smtClean="0"/>
          </a:p>
          <a:p>
            <a:pPr marL="609600" indent="-609600" eaLnBrk="1" hangingPunct="1">
              <a:lnSpc>
                <a:spcPct val="90000"/>
              </a:lnSpc>
              <a:buSzTx/>
              <a:buFontTx/>
              <a:buChar char="•"/>
            </a:pPr>
            <a:r>
              <a:rPr lang="en-US" sz="2800" dirty="0" smtClean="0">
                <a:latin typeface="Times" charset="0"/>
              </a:rPr>
              <a:t>When the action of the sentence is more important than who did it (e.g., materials and methods)</a:t>
            </a:r>
          </a:p>
          <a:p>
            <a:pPr marL="609600" indent="-609600">
              <a:lnSpc>
                <a:spcPct val="90000"/>
              </a:lnSpc>
              <a:spcBef>
                <a:spcPct val="0"/>
              </a:spcBef>
              <a:buClrTx/>
              <a:buSzTx/>
              <a:buFontTx/>
              <a:buNone/>
            </a:pPr>
            <a:r>
              <a:rPr lang="en-US" sz="1800" dirty="0" smtClean="0">
                <a:latin typeface="Times" charset="0"/>
              </a:rPr>
              <a:t>		Three liters of fluid </a:t>
            </a:r>
            <a:r>
              <a:rPr lang="en-US" sz="1800" u="sng" dirty="0" smtClean="0">
                <a:latin typeface="Times" charset="0"/>
              </a:rPr>
              <a:t>is filtered</a:t>
            </a:r>
            <a:r>
              <a:rPr lang="en-US" sz="1800" dirty="0" smtClean="0">
                <a:latin typeface="Times" charset="0"/>
              </a:rPr>
              <a:t> through porous glass beads.</a:t>
            </a:r>
            <a:r>
              <a:rPr lang="en-US" sz="2800" dirty="0" smtClean="0">
                <a:latin typeface="Times" charset="0"/>
              </a:rPr>
              <a:t> </a:t>
            </a:r>
          </a:p>
          <a:p>
            <a:pPr marL="609600" indent="-609600">
              <a:lnSpc>
                <a:spcPct val="90000"/>
              </a:lnSpc>
              <a:spcBef>
                <a:spcPct val="0"/>
              </a:spcBef>
              <a:buClrTx/>
              <a:buSzTx/>
              <a:buFontTx/>
              <a:buChar char="•"/>
            </a:pPr>
            <a:r>
              <a:rPr lang="en-US" sz="2800" dirty="0" smtClean="0">
                <a:latin typeface="Times" charset="0"/>
              </a:rPr>
              <a:t>To emphasize someone or something other than the agent that performed the action</a:t>
            </a:r>
          </a:p>
          <a:p>
            <a:pPr marL="990600" lvl="1" indent="-533400">
              <a:lnSpc>
                <a:spcPct val="90000"/>
              </a:lnSpc>
              <a:spcBef>
                <a:spcPct val="0"/>
              </a:spcBef>
              <a:buClrTx/>
              <a:buSzTx/>
              <a:buFontTx/>
              <a:buNone/>
            </a:pPr>
            <a:r>
              <a:rPr lang="en-US" sz="1600" dirty="0" smtClean="0">
                <a:latin typeface="Times" charset="0"/>
              </a:rPr>
              <a:t>	The Clintons were honored at the banquet.</a:t>
            </a:r>
          </a:p>
          <a:p>
            <a:pPr marL="609600" indent="-609600">
              <a:lnSpc>
                <a:spcPct val="90000"/>
              </a:lnSpc>
              <a:spcBef>
                <a:spcPct val="0"/>
              </a:spcBef>
              <a:buClrTx/>
              <a:buSzTx/>
              <a:buFontTx/>
              <a:buChar char="•"/>
            </a:pPr>
            <a:r>
              <a:rPr lang="en-US" sz="2800" dirty="0" smtClean="0">
                <a:latin typeface="Times" charset="0"/>
              </a:rPr>
              <a:t>When the subject is unknown</a:t>
            </a:r>
          </a:p>
          <a:p>
            <a:pPr marL="609600" indent="-609600">
              <a:lnSpc>
                <a:spcPct val="90000"/>
              </a:lnSpc>
              <a:spcBef>
                <a:spcPct val="0"/>
              </a:spcBef>
              <a:buClrTx/>
              <a:buSzTx/>
              <a:buFontTx/>
              <a:buNone/>
            </a:pPr>
            <a:r>
              <a:rPr lang="en-US" sz="2800" dirty="0" smtClean="0">
                <a:latin typeface="Times" charset="0"/>
              </a:rPr>
              <a:t>		“</a:t>
            </a:r>
            <a:r>
              <a:rPr lang="en-US" sz="1800" dirty="0" smtClean="0">
                <a:latin typeface="Times" charset="0"/>
              </a:rPr>
              <a:t>The professor </a:t>
            </a:r>
            <a:r>
              <a:rPr lang="en-US" sz="1800" u="sng" dirty="0" smtClean="0">
                <a:latin typeface="Times" charset="0"/>
              </a:rPr>
              <a:t>was assaulted</a:t>
            </a:r>
            <a:r>
              <a:rPr lang="en-US" sz="1800" dirty="0" smtClean="0">
                <a:latin typeface="Times" charset="0"/>
              </a:rPr>
              <a:t> in the hallways”–  they do not know the 	perpetrator of this heinous crime.</a:t>
            </a:r>
          </a:p>
          <a:p>
            <a:pPr marL="609600" indent="-609600">
              <a:lnSpc>
                <a:spcPct val="90000"/>
              </a:lnSpc>
              <a:spcBef>
                <a:spcPct val="0"/>
              </a:spcBef>
              <a:buClrTx/>
              <a:buSzTx/>
              <a:buFontTx/>
              <a:buNone/>
            </a:pPr>
            <a:endParaRPr lang="en-US" sz="2800" dirty="0" smtClean="0">
              <a:latin typeface="Times" charset="0"/>
            </a:endParaRPr>
          </a:p>
          <a:p>
            <a:pPr marL="609600" indent="-609600" eaLnBrk="1" hangingPunct="1">
              <a:lnSpc>
                <a:spcPct val="90000"/>
              </a:lnSpc>
              <a:buFontTx/>
              <a:buChar char="•"/>
            </a:pPr>
            <a:endParaRPr lang="en-US" sz="2800" dirty="0" smtClean="0">
              <a:latin typeface="Times" charset="0"/>
            </a:endParaRPr>
          </a:p>
          <a:p>
            <a:pPr marL="609600" indent="-609600" eaLnBrk="1" hangingPunct="1">
              <a:lnSpc>
                <a:spcPct val="90000"/>
              </a:lnSpc>
              <a:buFontTx/>
              <a:buNone/>
            </a:pPr>
            <a:endParaRPr lang="en-US" sz="2800" dirty="0" smtClean="0"/>
          </a:p>
          <a:p>
            <a:pPr marL="609600" indent="-609600" eaLnBrk="1" hangingPunct="1">
              <a:lnSpc>
                <a:spcPct val="90000"/>
              </a:lnSpc>
            </a:pPr>
            <a:endParaRPr lang="en-US" sz="2800" dirty="0" smtClean="0"/>
          </a:p>
        </p:txBody>
      </p:sp>
      <p:sp>
        <p:nvSpPr>
          <p:cNvPr id="60418"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13201445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23">
                                            <p:txEl>
                                              <p:pRg st="0" end="0"/>
                                            </p:txEl>
                                          </p:spTgt>
                                        </p:tgtEl>
                                        <p:attrNameLst>
                                          <p:attrName>style.visibility</p:attrName>
                                        </p:attrNameLst>
                                      </p:cBhvr>
                                      <p:to>
                                        <p:strVal val="visible"/>
                                      </p:to>
                                    </p:set>
                                    <p:anim calcmode="lin" valueType="num">
                                      <p:cBhvr additive="base">
                                        <p:cTn id="7" dur="500" fill="hold"/>
                                        <p:tgtEl>
                                          <p:spTgt spid="4403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2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40323">
                                            <p:txEl>
                                              <p:pRg st="0" end="0"/>
                                            </p:txEl>
                                          </p:spTgt>
                                        </p:tgtEl>
                                        <p:attrNameLst>
                                          <p:attrName>ppt_c</p:attrName>
                                        </p:attrNameLst>
                                      </p:cBhvr>
                                      <p:to>
                                        <a:schemeClr val="bg1"/>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0323">
                                            <p:txEl>
                                              <p:pRg st="2" end="2"/>
                                            </p:txEl>
                                          </p:spTgt>
                                        </p:tgtEl>
                                        <p:attrNameLst>
                                          <p:attrName>style.visibility</p:attrName>
                                        </p:attrNameLst>
                                      </p:cBhvr>
                                      <p:to>
                                        <p:strVal val="visible"/>
                                      </p:to>
                                    </p:set>
                                    <p:anim calcmode="lin" valueType="num">
                                      <p:cBhvr additive="base">
                                        <p:cTn id="13" dur="500" fill="hold"/>
                                        <p:tgtEl>
                                          <p:spTgt spid="44032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0323">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40323">
                                            <p:txEl>
                                              <p:pRg st="2" end="2"/>
                                            </p:txEl>
                                          </p:spTgt>
                                        </p:tgtEl>
                                        <p:attrNameLst>
                                          <p:attrName>ppt_c</p:attrName>
                                        </p:attrNameLst>
                                      </p:cBhvr>
                                      <p:to>
                                        <a:schemeClr val="bg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0323">
                                            <p:txEl>
                                              <p:pRg st="3" end="3"/>
                                            </p:txEl>
                                          </p:spTgt>
                                        </p:tgtEl>
                                        <p:attrNameLst>
                                          <p:attrName>style.visibility</p:attrName>
                                        </p:attrNameLst>
                                      </p:cBhvr>
                                      <p:to>
                                        <p:strVal val="visible"/>
                                      </p:to>
                                    </p:set>
                                    <p:anim calcmode="lin" valueType="num">
                                      <p:cBhvr additive="base">
                                        <p:cTn id="19" dur="500" fill="hold"/>
                                        <p:tgtEl>
                                          <p:spTgt spid="44032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0323">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40323">
                                            <p:txEl>
                                              <p:pRg st="3" end="3"/>
                                            </p:txEl>
                                          </p:spTgt>
                                        </p:tgtEl>
                                        <p:attrNameLst>
                                          <p:attrName>ppt_c</p:attrName>
                                        </p:attrNameLst>
                                      </p:cBhvr>
                                      <p:to>
                                        <a:schemeClr val="bg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0323">
                                            <p:txEl>
                                              <p:pRg st="4" end="4"/>
                                            </p:txEl>
                                          </p:spTgt>
                                        </p:tgtEl>
                                        <p:attrNameLst>
                                          <p:attrName>style.visibility</p:attrName>
                                        </p:attrNameLst>
                                      </p:cBhvr>
                                      <p:to>
                                        <p:strVal val="visible"/>
                                      </p:to>
                                    </p:set>
                                    <p:anim calcmode="lin" valueType="num">
                                      <p:cBhvr additive="base">
                                        <p:cTn id="25" dur="500" fill="hold"/>
                                        <p:tgtEl>
                                          <p:spTgt spid="44032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0323">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40323">
                                            <p:txEl>
                                              <p:pRg st="4" end="4"/>
                                            </p:txEl>
                                          </p:spTgt>
                                        </p:tgtEl>
                                        <p:attrNameLst>
                                          <p:attrName>ppt_c</p:attrName>
                                        </p:attrNameLst>
                                      </p:cBhvr>
                                      <p:to>
                                        <a:schemeClr val="bg1"/>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40323">
                                            <p:txEl>
                                              <p:pRg st="5" end="5"/>
                                            </p:txEl>
                                          </p:spTgt>
                                        </p:tgtEl>
                                        <p:attrNameLst>
                                          <p:attrName>style.visibility</p:attrName>
                                        </p:attrNameLst>
                                      </p:cBhvr>
                                      <p:to>
                                        <p:strVal val="visible"/>
                                      </p:to>
                                    </p:set>
                                    <p:anim calcmode="lin" valueType="num">
                                      <p:cBhvr additive="base">
                                        <p:cTn id="31" dur="500" fill="hold"/>
                                        <p:tgtEl>
                                          <p:spTgt spid="44032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0323">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40323">
                                            <p:txEl>
                                              <p:pRg st="5" end="5"/>
                                            </p:txEl>
                                          </p:spTgt>
                                        </p:tgtEl>
                                        <p:attrNameLst>
                                          <p:attrName>ppt_c</p:attrName>
                                        </p:attrNameLst>
                                      </p:cBhvr>
                                      <p:to>
                                        <a:schemeClr val="bg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40323">
                                            <p:txEl>
                                              <p:pRg st="6" end="6"/>
                                            </p:txEl>
                                          </p:spTgt>
                                        </p:tgtEl>
                                        <p:attrNameLst>
                                          <p:attrName>style.visibility</p:attrName>
                                        </p:attrNameLst>
                                      </p:cBhvr>
                                      <p:to>
                                        <p:strVal val="visible"/>
                                      </p:to>
                                    </p:set>
                                    <p:anim calcmode="lin" valueType="num">
                                      <p:cBhvr additive="base">
                                        <p:cTn id="37" dur="500" fill="hold"/>
                                        <p:tgtEl>
                                          <p:spTgt spid="44032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40323">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40323">
                                            <p:txEl>
                                              <p:pRg st="6" end="6"/>
                                            </p:txEl>
                                          </p:spTgt>
                                        </p:tgtEl>
                                        <p:attrNameLst>
                                          <p:attrName>ppt_c</p:attrName>
                                        </p:attrNameLst>
                                      </p:cBhvr>
                                      <p:to>
                                        <a:schemeClr val="bg1"/>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40323">
                                            <p:txEl>
                                              <p:pRg st="7" end="7"/>
                                            </p:txEl>
                                          </p:spTgt>
                                        </p:tgtEl>
                                        <p:attrNameLst>
                                          <p:attrName>style.visibility</p:attrName>
                                        </p:attrNameLst>
                                      </p:cBhvr>
                                      <p:to>
                                        <p:strVal val="visible"/>
                                      </p:to>
                                    </p:set>
                                    <p:anim calcmode="lin" valueType="num">
                                      <p:cBhvr additive="base">
                                        <p:cTn id="43" dur="500" fill="hold"/>
                                        <p:tgtEl>
                                          <p:spTgt spid="44032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40323">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40323">
                                            <p:txEl>
                                              <p:pRg st="7" end="7"/>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3" grpId="0" build="p" bldLvl="3"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p:txBody>
          <a:bodyPr/>
          <a:lstStyle/>
          <a:p>
            <a:pPr eaLnBrk="1" hangingPunct="1">
              <a:buFontTx/>
              <a:buChar char="•"/>
            </a:pPr>
            <a:endParaRPr lang="en-US" smtClean="0"/>
          </a:p>
          <a:p>
            <a:pPr eaLnBrk="1" hangingPunct="1">
              <a:buFontTx/>
              <a:buChar char="•"/>
            </a:pPr>
            <a:endParaRPr lang="en-US" smtClean="0"/>
          </a:p>
          <a:p>
            <a:pPr eaLnBrk="1" hangingPunct="1">
              <a:buFontTx/>
              <a:buChar char="•"/>
            </a:pPr>
            <a:endParaRPr lang="en-US" smtClean="0"/>
          </a:p>
          <a:p>
            <a:pPr eaLnBrk="1" hangingPunct="1">
              <a:buFontTx/>
              <a:buChar char="•"/>
            </a:pPr>
            <a:endParaRPr lang="en-US" smtClean="0"/>
          </a:p>
          <a:p>
            <a:pPr eaLnBrk="1" hangingPunct="1">
              <a:buFontTx/>
              <a:buChar char="•"/>
            </a:pPr>
            <a:r>
              <a:rPr lang="en-US" smtClean="0"/>
              <a:t>4. Use strong verbs and avoid turning verbs into nouns</a:t>
            </a:r>
          </a:p>
          <a:p>
            <a:pPr eaLnBrk="1" hangingPunct="1"/>
            <a:endParaRPr lang="en-US" smtClean="0"/>
          </a:p>
        </p:txBody>
      </p:sp>
      <p:sp>
        <p:nvSpPr>
          <p:cNvPr id="61442"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1873296832"/>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0275" name="Rectangle 3"/>
          <p:cNvSpPr>
            <a:spLocks noGrp="1" noChangeArrowheads="1"/>
          </p:cNvSpPr>
          <p:nvPr>
            <p:ph idx="1"/>
          </p:nvPr>
        </p:nvSpPr>
        <p:spPr/>
        <p:txBody>
          <a:bodyPr>
            <a:normAutofit lnSpcReduction="10000"/>
          </a:bodyPr>
          <a:lstStyle/>
          <a:p>
            <a:pPr eaLnBrk="1" hangingPunct="1">
              <a:lnSpc>
                <a:spcPct val="90000"/>
              </a:lnSpc>
              <a:buFontTx/>
              <a:buNone/>
            </a:pPr>
            <a:r>
              <a:rPr lang="en-US" sz="2800" smtClean="0"/>
              <a:t>A sentence uses one main verb to convey its central action; without that verb the sentence would collapse.  </a:t>
            </a:r>
          </a:p>
          <a:p>
            <a:pPr eaLnBrk="1" hangingPunct="1">
              <a:lnSpc>
                <a:spcPct val="90000"/>
              </a:lnSpc>
              <a:buFontTx/>
              <a:buNone/>
            </a:pPr>
            <a:endParaRPr lang="en-US" sz="2800" smtClean="0"/>
          </a:p>
          <a:p>
            <a:pPr eaLnBrk="1" hangingPunct="1">
              <a:lnSpc>
                <a:spcPct val="90000"/>
              </a:lnSpc>
              <a:buFontTx/>
              <a:buNone/>
            </a:pPr>
            <a:r>
              <a:rPr lang="en-US" sz="2800" smtClean="0"/>
              <a:t>The verb is the engine that drives the sentence. Dull, lifeless verbs slow the sentence down.</a:t>
            </a:r>
          </a:p>
          <a:p>
            <a:pPr eaLnBrk="1" hangingPunct="1">
              <a:lnSpc>
                <a:spcPct val="90000"/>
              </a:lnSpc>
              <a:buFontTx/>
              <a:buNone/>
            </a:pPr>
            <a:endParaRPr lang="en-US" sz="2800" i="1" smtClean="0"/>
          </a:p>
          <a:p>
            <a:pPr eaLnBrk="1" hangingPunct="1">
              <a:lnSpc>
                <a:spcPct val="90000"/>
              </a:lnSpc>
              <a:buFontTx/>
              <a:buNone/>
            </a:pPr>
            <a:r>
              <a:rPr lang="en-US" sz="2800" i="1" smtClean="0"/>
              <a:t>Action verbs reflect the action they were chosen to describe, and help bring the reader into the story.</a:t>
            </a:r>
          </a:p>
          <a:p>
            <a:pPr eaLnBrk="1" hangingPunct="1">
              <a:lnSpc>
                <a:spcPct val="90000"/>
              </a:lnSpc>
              <a:buFontTx/>
              <a:buChar char="•"/>
            </a:pPr>
            <a:endParaRPr lang="en-US" sz="2800" smtClean="0"/>
          </a:p>
          <a:p>
            <a:pPr eaLnBrk="1" hangingPunct="1">
              <a:lnSpc>
                <a:spcPct val="90000"/>
              </a:lnSpc>
              <a:buFontTx/>
              <a:buChar char="•"/>
            </a:pPr>
            <a:endParaRPr lang="en-US" sz="2800" smtClean="0"/>
          </a:p>
          <a:p>
            <a:pPr eaLnBrk="1" hangingPunct="1">
              <a:lnSpc>
                <a:spcPct val="90000"/>
              </a:lnSpc>
            </a:pPr>
            <a:endParaRPr lang="en-US" sz="2800" smtClean="0"/>
          </a:p>
        </p:txBody>
      </p:sp>
      <p:sp>
        <p:nvSpPr>
          <p:cNvPr id="62466"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40964424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0275">
                                            <p:txEl>
                                              <p:pRg st="0" end="0"/>
                                            </p:txEl>
                                          </p:spTgt>
                                        </p:tgtEl>
                                        <p:attrNameLst>
                                          <p:attrName>style.visibility</p:attrName>
                                        </p:attrNameLst>
                                      </p:cBhvr>
                                      <p:to>
                                        <p:strVal val="visible"/>
                                      </p:to>
                                    </p:set>
                                    <p:anim calcmode="lin" valueType="num">
                                      <p:cBhvr additive="base">
                                        <p:cTn id="7" dur="500" fill="hold"/>
                                        <p:tgtEl>
                                          <p:spTgt spid="3102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02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0275">
                                            <p:txEl>
                                              <p:pRg st="2" end="2"/>
                                            </p:txEl>
                                          </p:spTgt>
                                        </p:tgtEl>
                                        <p:attrNameLst>
                                          <p:attrName>style.visibility</p:attrName>
                                        </p:attrNameLst>
                                      </p:cBhvr>
                                      <p:to>
                                        <p:strVal val="visible"/>
                                      </p:to>
                                    </p:set>
                                    <p:anim calcmode="lin" valueType="num">
                                      <p:cBhvr additive="base">
                                        <p:cTn id="13" dur="500" fill="hold"/>
                                        <p:tgtEl>
                                          <p:spTgt spid="31027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02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0275">
                                            <p:txEl>
                                              <p:pRg st="4" end="4"/>
                                            </p:txEl>
                                          </p:spTgt>
                                        </p:tgtEl>
                                        <p:attrNameLst>
                                          <p:attrName>style.visibility</p:attrName>
                                        </p:attrNameLst>
                                      </p:cBhvr>
                                      <p:to>
                                        <p:strVal val="visible"/>
                                      </p:to>
                                    </p:set>
                                    <p:anim calcmode="lin" valueType="num">
                                      <p:cBhvr additive="base">
                                        <p:cTn id="19" dur="500" fill="hold"/>
                                        <p:tgtEl>
                                          <p:spTgt spid="31027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027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23" name="Rectangle 3"/>
          <p:cNvSpPr>
            <a:spLocks noGrp="1" noChangeArrowheads="1"/>
          </p:cNvSpPr>
          <p:nvPr>
            <p:ph idx="1"/>
          </p:nvPr>
        </p:nvSpPr>
        <p:spPr/>
        <p:txBody>
          <a:bodyPr>
            <a:normAutofit/>
          </a:bodyPr>
          <a:lstStyle/>
          <a:p>
            <a:pPr eaLnBrk="1" hangingPunct="1">
              <a:buFontTx/>
              <a:buNone/>
            </a:pPr>
            <a:r>
              <a:rPr lang="en-US" sz="2800" smtClean="0"/>
              <a:t>Compare:</a:t>
            </a:r>
          </a:p>
          <a:p>
            <a:pPr eaLnBrk="1" hangingPunct="1">
              <a:buFontTx/>
              <a:buNone/>
            </a:pPr>
            <a:r>
              <a:rPr lang="en-US" sz="2800" smtClean="0"/>
              <a:t>“Loud music came from speakers embedded in the walls, and the entire arena moved as the hungry crowd got to its feet.”</a:t>
            </a:r>
            <a:endParaRPr lang="en-US" sz="2800" i="1" smtClean="0"/>
          </a:p>
          <a:p>
            <a:pPr eaLnBrk="1" hangingPunct="1">
              <a:buFontTx/>
              <a:buNone/>
            </a:pPr>
            <a:r>
              <a:rPr lang="en-US" sz="2800" smtClean="0"/>
              <a:t>With:</a:t>
            </a:r>
          </a:p>
          <a:p>
            <a:pPr eaLnBrk="1" hangingPunct="1">
              <a:buFontTx/>
              <a:buNone/>
            </a:pPr>
            <a:r>
              <a:rPr lang="en-US" sz="2800" smtClean="0"/>
              <a:t>	“Loud music exploded from speakers embedded in the walls, and the entire arena shook as the hungry crowd leaped to its feet.”</a:t>
            </a:r>
            <a:endParaRPr lang="en-US" sz="2800" i="1" smtClean="0"/>
          </a:p>
          <a:p>
            <a:pPr eaLnBrk="1" hangingPunct="1">
              <a:buFontTx/>
              <a:buChar char="•"/>
            </a:pPr>
            <a:endParaRPr lang="en-US" sz="2800" smtClean="0"/>
          </a:p>
          <a:p>
            <a:pPr eaLnBrk="1" hangingPunct="1">
              <a:buFontTx/>
              <a:buChar char="•"/>
            </a:pPr>
            <a:endParaRPr lang="en-US" sz="2800" smtClean="0"/>
          </a:p>
          <a:p>
            <a:pPr eaLnBrk="1" hangingPunct="1"/>
            <a:endParaRPr lang="en-US" sz="2800" smtClean="0"/>
          </a:p>
        </p:txBody>
      </p:sp>
      <p:sp>
        <p:nvSpPr>
          <p:cNvPr id="63490" name="Rectangle 2"/>
          <p:cNvSpPr>
            <a:spLocks noGrp="1" noChangeArrowheads="1"/>
          </p:cNvSpPr>
          <p:nvPr>
            <p:ph type="title"/>
          </p:nvPr>
        </p:nvSpPr>
        <p:spPr/>
        <p:txBody>
          <a:bodyPr/>
          <a:lstStyle/>
          <a:p>
            <a:pPr eaLnBrk="1" hangingPunct="1"/>
            <a:r>
              <a:rPr lang="en-US" dirty="0" smtClean="0"/>
              <a:t>Scientific Writing</a:t>
            </a:r>
          </a:p>
        </p:txBody>
      </p:sp>
    </p:spTree>
    <p:extLst>
      <p:ext uri="{BB962C8B-B14F-4D97-AF65-F5344CB8AC3E}">
        <p14:creationId xmlns:p14="http://schemas.microsoft.com/office/powerpoint/2010/main" val="14036681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7523">
                                            <p:txEl>
                                              <p:pRg st="0" end="0"/>
                                            </p:txEl>
                                          </p:spTgt>
                                        </p:tgtEl>
                                        <p:attrNameLst>
                                          <p:attrName>style.visibility</p:attrName>
                                        </p:attrNameLst>
                                      </p:cBhvr>
                                      <p:to>
                                        <p:strVal val="visible"/>
                                      </p:to>
                                    </p:set>
                                    <p:anim calcmode="lin" valueType="num">
                                      <p:cBhvr additive="base">
                                        <p:cTn id="7" dur="500" fill="hold"/>
                                        <p:tgtEl>
                                          <p:spTgt spid="7475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75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47523">
                                            <p:txEl>
                                              <p:pRg st="1" end="1"/>
                                            </p:txEl>
                                          </p:spTgt>
                                        </p:tgtEl>
                                        <p:attrNameLst>
                                          <p:attrName>style.visibility</p:attrName>
                                        </p:attrNameLst>
                                      </p:cBhvr>
                                      <p:to>
                                        <p:strVal val="visible"/>
                                      </p:to>
                                    </p:set>
                                    <p:anim calcmode="lin" valueType="num">
                                      <p:cBhvr additive="base">
                                        <p:cTn id="13" dur="500" fill="hold"/>
                                        <p:tgtEl>
                                          <p:spTgt spid="7475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475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47523">
                                            <p:txEl>
                                              <p:pRg st="2" end="2"/>
                                            </p:txEl>
                                          </p:spTgt>
                                        </p:tgtEl>
                                        <p:attrNameLst>
                                          <p:attrName>style.visibility</p:attrName>
                                        </p:attrNameLst>
                                      </p:cBhvr>
                                      <p:to>
                                        <p:strVal val="visible"/>
                                      </p:to>
                                    </p:set>
                                    <p:anim calcmode="lin" valueType="num">
                                      <p:cBhvr additive="base">
                                        <p:cTn id="19" dur="500" fill="hold"/>
                                        <p:tgtEl>
                                          <p:spTgt spid="7475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475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47523">
                                            <p:txEl>
                                              <p:pRg st="3" end="3"/>
                                            </p:txEl>
                                          </p:spTgt>
                                        </p:tgtEl>
                                        <p:attrNameLst>
                                          <p:attrName>style.visibility</p:attrName>
                                        </p:attrNameLst>
                                      </p:cBhvr>
                                      <p:to>
                                        <p:strVal val="visible"/>
                                      </p:to>
                                    </p:set>
                                    <p:anim calcmode="lin" valueType="num">
                                      <p:cBhvr additive="base">
                                        <p:cTn id="25" dur="500" fill="hold"/>
                                        <p:tgtEl>
                                          <p:spTgt spid="7475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4752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23"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p:txBody>
          <a:bodyPr>
            <a:normAutofit/>
          </a:bodyPr>
          <a:lstStyle/>
          <a:p>
            <a:pPr eaLnBrk="1" hangingPunct="1">
              <a:buFontTx/>
              <a:buNone/>
            </a:pPr>
            <a:r>
              <a:rPr lang="en-US" sz="2800" smtClean="0"/>
              <a:t>Compare:</a:t>
            </a:r>
          </a:p>
          <a:p>
            <a:pPr eaLnBrk="1" hangingPunct="1">
              <a:buFontTx/>
              <a:buNone/>
            </a:pPr>
            <a:r>
              <a:rPr lang="en-US" sz="2800" smtClean="0"/>
              <a:t>“Loud music came from speakers embedded in the walls, and the entire arena moved as the hungry crowd got to its feet.”</a:t>
            </a:r>
            <a:endParaRPr lang="en-US" sz="2800" i="1" smtClean="0"/>
          </a:p>
          <a:p>
            <a:pPr eaLnBrk="1" hangingPunct="1">
              <a:buFontTx/>
              <a:buNone/>
            </a:pPr>
            <a:r>
              <a:rPr lang="en-US" sz="2800" smtClean="0"/>
              <a:t>With:</a:t>
            </a:r>
          </a:p>
          <a:p>
            <a:pPr eaLnBrk="1" hangingPunct="1">
              <a:buFontTx/>
              <a:buNone/>
            </a:pPr>
            <a:r>
              <a:rPr lang="en-US" sz="2800" smtClean="0"/>
              <a:t>	“Loud music </a:t>
            </a:r>
            <a:r>
              <a:rPr lang="en-US" sz="2800" u="sng" smtClean="0"/>
              <a:t>exploded</a:t>
            </a:r>
            <a:r>
              <a:rPr lang="en-US" sz="2800" smtClean="0"/>
              <a:t> from speakers embedded in the walls, and the entire arena </a:t>
            </a:r>
            <a:r>
              <a:rPr lang="en-US" sz="2800" u="sng" smtClean="0"/>
              <a:t>shook</a:t>
            </a:r>
            <a:r>
              <a:rPr lang="en-US" sz="2800" smtClean="0"/>
              <a:t> as the hungry crowd </a:t>
            </a:r>
            <a:r>
              <a:rPr lang="en-US" sz="2800" u="sng" smtClean="0"/>
              <a:t>leaped</a:t>
            </a:r>
            <a:r>
              <a:rPr lang="en-US" sz="2800" smtClean="0"/>
              <a:t> to its feet.”</a:t>
            </a:r>
            <a:endParaRPr lang="en-US" sz="2800" i="1" smtClean="0"/>
          </a:p>
          <a:p>
            <a:pPr eaLnBrk="1" hangingPunct="1">
              <a:buFontTx/>
              <a:buChar char="•"/>
            </a:pPr>
            <a:endParaRPr lang="en-US" sz="2800" smtClean="0"/>
          </a:p>
          <a:p>
            <a:pPr eaLnBrk="1" hangingPunct="1">
              <a:buFontTx/>
              <a:buChar char="•"/>
            </a:pPr>
            <a:endParaRPr lang="en-US" sz="2800" smtClean="0"/>
          </a:p>
          <a:p>
            <a:pPr eaLnBrk="1" hangingPunct="1"/>
            <a:endParaRPr lang="en-US" sz="2800" smtClean="0"/>
          </a:p>
        </p:txBody>
      </p:sp>
      <p:sp>
        <p:nvSpPr>
          <p:cNvPr id="64514" name="Rectangle 2"/>
          <p:cNvSpPr>
            <a:spLocks noGrp="1" noChangeArrowheads="1"/>
          </p:cNvSpPr>
          <p:nvPr>
            <p:ph type="title"/>
          </p:nvPr>
        </p:nvSpPr>
        <p:spPr/>
        <p:txBody>
          <a:bodyPr/>
          <a:lstStyle/>
          <a:p>
            <a:pPr eaLnBrk="1" hangingPunct="1"/>
            <a:r>
              <a:rPr lang="en-US" dirty="0" smtClean="0"/>
              <a:t>Scientific Writing</a:t>
            </a:r>
          </a:p>
        </p:txBody>
      </p:sp>
    </p:spTree>
    <p:extLst>
      <p:ext uri="{BB962C8B-B14F-4D97-AF65-F5344CB8AC3E}">
        <p14:creationId xmlns:p14="http://schemas.microsoft.com/office/powerpoint/2010/main" val="2500784014"/>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0595" name="Rectangle 3"/>
          <p:cNvSpPr>
            <a:spLocks noGrp="1" noChangeArrowheads="1"/>
          </p:cNvSpPr>
          <p:nvPr>
            <p:ph idx="1"/>
          </p:nvPr>
        </p:nvSpPr>
        <p:spPr>
          <a:xfrm>
            <a:off x="0" y="1752600"/>
            <a:ext cx="8815388" cy="4114800"/>
          </a:xfrm>
        </p:spPr>
        <p:txBody>
          <a:bodyPr/>
          <a:lstStyle/>
          <a:p>
            <a:pPr eaLnBrk="1" hangingPunct="1">
              <a:buFontTx/>
              <a:buNone/>
            </a:pPr>
            <a:r>
              <a:rPr lang="en-US" smtClean="0"/>
              <a:t>Pick the right verb!</a:t>
            </a:r>
          </a:p>
          <a:p>
            <a:pPr eaLnBrk="1" hangingPunct="1">
              <a:buFontTx/>
              <a:buNone/>
            </a:pPr>
            <a:r>
              <a:rPr lang="en-US" sz="2800" smtClean="0">
                <a:cs typeface="Times New Roman" pitchFamily="18" charset="0"/>
              </a:rPr>
              <a:t>	</a:t>
            </a:r>
            <a:r>
              <a:rPr lang="en-US" sz="2400" smtClean="0">
                <a:cs typeface="Times New Roman" pitchFamily="18" charset="0"/>
              </a:rPr>
              <a:t>The WHO reports that approximately two-thirds of the world’s diabetics are found in developing countries, and estimates</a:t>
            </a:r>
            <a:r>
              <a:rPr lang="en-US" sz="2400" u="sng" smtClean="0">
                <a:cs typeface="Times New Roman" pitchFamily="18" charset="0"/>
              </a:rPr>
              <a:t> </a:t>
            </a:r>
            <a:r>
              <a:rPr lang="en-US" sz="2400" smtClean="0">
                <a:cs typeface="Times New Roman" pitchFamily="18" charset="0"/>
              </a:rPr>
              <a:t>that the number of diabetics in these countries will double in the next 25 year.</a:t>
            </a:r>
          </a:p>
          <a:p>
            <a:pPr eaLnBrk="1" hangingPunct="1">
              <a:buFontTx/>
              <a:buChar char="•"/>
            </a:pPr>
            <a:endParaRPr lang="en-US" sz="2400" smtClean="0"/>
          </a:p>
          <a:p>
            <a:pPr eaLnBrk="1" hangingPunct="1">
              <a:buFontTx/>
              <a:buChar char="•"/>
            </a:pPr>
            <a:endParaRPr lang="en-US" smtClean="0"/>
          </a:p>
          <a:p>
            <a:pPr eaLnBrk="1" hangingPunct="1"/>
            <a:endParaRPr lang="en-US" smtClean="0"/>
          </a:p>
        </p:txBody>
      </p:sp>
      <p:sp>
        <p:nvSpPr>
          <p:cNvPr id="65538" name="Rectangle 2"/>
          <p:cNvSpPr>
            <a:spLocks noGrp="1" noChangeArrowheads="1"/>
          </p:cNvSpPr>
          <p:nvPr>
            <p:ph type="title"/>
          </p:nvPr>
        </p:nvSpPr>
        <p:spPr/>
        <p:txBody>
          <a:bodyPr/>
          <a:lstStyle/>
          <a:p>
            <a:pPr eaLnBrk="1" hangingPunct="1"/>
            <a:r>
              <a:rPr lang="en-US" smtClean="0"/>
              <a:t>Scientific Writing, HRP 214</a:t>
            </a:r>
          </a:p>
        </p:txBody>
      </p:sp>
      <p:sp>
        <p:nvSpPr>
          <p:cNvPr id="750596" name="Line 4"/>
          <p:cNvSpPr>
            <a:spLocks noChangeShapeType="1"/>
          </p:cNvSpPr>
          <p:nvPr/>
        </p:nvSpPr>
        <p:spPr bwMode="auto">
          <a:xfrm flipH="1">
            <a:off x="6629400" y="3200400"/>
            <a:ext cx="1295400" cy="1752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750599" name="Group 7"/>
          <p:cNvGrpSpPr>
            <a:grpSpLocks/>
          </p:cNvGrpSpPr>
          <p:nvPr/>
        </p:nvGrpSpPr>
        <p:grpSpPr bwMode="auto">
          <a:xfrm>
            <a:off x="2895600" y="2819400"/>
            <a:ext cx="1447800" cy="1828800"/>
            <a:chOff x="1440" y="2256"/>
            <a:chExt cx="912" cy="816"/>
          </a:xfrm>
        </p:grpSpPr>
        <p:sp>
          <p:nvSpPr>
            <p:cNvPr id="65547" name="Line 5"/>
            <p:cNvSpPr>
              <a:spLocks noChangeShapeType="1"/>
            </p:cNvSpPr>
            <p:nvPr/>
          </p:nvSpPr>
          <p:spPr bwMode="auto">
            <a:xfrm flipH="1">
              <a:off x="1440" y="2256"/>
              <a:ext cx="0" cy="76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5548" name="Line 6"/>
            <p:cNvSpPr>
              <a:spLocks noChangeShapeType="1"/>
            </p:cNvSpPr>
            <p:nvPr/>
          </p:nvSpPr>
          <p:spPr bwMode="auto">
            <a:xfrm flipH="1">
              <a:off x="1536" y="2256"/>
              <a:ext cx="816" cy="816"/>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750603" name="Group 11"/>
          <p:cNvGrpSpPr>
            <a:grpSpLocks/>
          </p:cNvGrpSpPr>
          <p:nvPr/>
        </p:nvGrpSpPr>
        <p:grpSpPr bwMode="auto">
          <a:xfrm>
            <a:off x="1905000" y="2743200"/>
            <a:ext cx="6400800" cy="381000"/>
            <a:chOff x="1200" y="1728"/>
            <a:chExt cx="4032" cy="240"/>
          </a:xfrm>
        </p:grpSpPr>
        <p:sp>
          <p:nvSpPr>
            <p:cNvPr id="65544" name="Line 8"/>
            <p:cNvSpPr>
              <a:spLocks noChangeShapeType="1"/>
            </p:cNvSpPr>
            <p:nvPr/>
          </p:nvSpPr>
          <p:spPr bwMode="auto">
            <a:xfrm>
              <a:off x="1200" y="1728"/>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5545" name="Line 9"/>
            <p:cNvSpPr>
              <a:spLocks noChangeShapeType="1"/>
            </p:cNvSpPr>
            <p:nvPr/>
          </p:nvSpPr>
          <p:spPr bwMode="auto">
            <a:xfrm>
              <a:off x="2208" y="1728"/>
              <a:ext cx="115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5546" name="Line 10"/>
            <p:cNvSpPr>
              <a:spLocks noChangeShapeType="1"/>
            </p:cNvSpPr>
            <p:nvPr/>
          </p:nvSpPr>
          <p:spPr bwMode="auto">
            <a:xfrm>
              <a:off x="4416" y="1968"/>
              <a:ext cx="8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750604" name="Rectangle 12"/>
          <p:cNvSpPr>
            <a:spLocks noChangeArrowheads="1"/>
          </p:cNvSpPr>
          <p:nvPr/>
        </p:nvSpPr>
        <p:spPr bwMode="auto">
          <a:xfrm>
            <a:off x="609600" y="3886200"/>
            <a:ext cx="8534400"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CCFF33"/>
              </a:buClr>
              <a:buSzPct val="70000"/>
            </a:pPr>
            <a:r>
              <a:rPr lang="en-US">
                <a:latin typeface="Arial" charset="0"/>
                <a:cs typeface="Times New Roman" pitchFamily="18" charset="0"/>
                <a:sym typeface="Wingdings" pitchFamily="2" charset="2"/>
              </a:rPr>
              <a:t></a:t>
            </a:r>
            <a:endParaRPr lang="en-US">
              <a:latin typeface="Arial" charset="0"/>
              <a:cs typeface="Times New Roman" pitchFamily="18" charset="0"/>
            </a:endParaRPr>
          </a:p>
          <a:p>
            <a:pPr>
              <a:spcBef>
                <a:spcPct val="50000"/>
              </a:spcBef>
              <a:buClr>
                <a:srgbClr val="CCFF33"/>
              </a:buClr>
              <a:buSzPct val="70000"/>
            </a:pPr>
            <a:r>
              <a:rPr lang="en-US">
                <a:latin typeface="Arial" charset="0"/>
                <a:cs typeface="Times New Roman" pitchFamily="18" charset="0"/>
              </a:rPr>
              <a:t>The WHO </a:t>
            </a:r>
            <a:r>
              <a:rPr lang="en-US" u="sng">
                <a:latin typeface="Arial" charset="0"/>
                <a:cs typeface="Times New Roman" pitchFamily="18" charset="0"/>
              </a:rPr>
              <a:t>estimates</a:t>
            </a:r>
            <a:r>
              <a:rPr lang="en-US">
                <a:latin typeface="Arial" charset="0"/>
                <a:cs typeface="Times New Roman" pitchFamily="18" charset="0"/>
              </a:rPr>
              <a:t> that two-thirds of the world’s diabetics are found in developing countries, and </a:t>
            </a:r>
            <a:r>
              <a:rPr lang="en-US" u="sng">
                <a:latin typeface="Arial" charset="0"/>
                <a:cs typeface="Times New Roman" pitchFamily="18" charset="0"/>
              </a:rPr>
              <a:t>projects </a:t>
            </a:r>
            <a:r>
              <a:rPr lang="en-US">
                <a:latin typeface="Arial" charset="0"/>
                <a:cs typeface="Times New Roman" pitchFamily="18" charset="0"/>
              </a:rPr>
              <a:t>that the number of diabetics in these countries will double in the next 25 years. </a:t>
            </a:r>
          </a:p>
        </p:txBody>
      </p:sp>
    </p:spTree>
    <p:extLst>
      <p:ext uri="{BB962C8B-B14F-4D97-AF65-F5344CB8AC3E}">
        <p14:creationId xmlns:p14="http://schemas.microsoft.com/office/powerpoint/2010/main" val="36973784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anim calcmode="lin" valueType="num">
                                      <p:cBhvr additive="base">
                                        <p:cTn id="7" dur="500" fill="hold"/>
                                        <p:tgtEl>
                                          <p:spTgt spid="7505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505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50595">
                                            <p:txEl>
                                              <p:pRg st="1" end="1"/>
                                            </p:txEl>
                                          </p:spTgt>
                                        </p:tgtEl>
                                        <p:attrNameLst>
                                          <p:attrName>style.visibility</p:attrName>
                                        </p:attrNameLst>
                                      </p:cBhvr>
                                      <p:to>
                                        <p:strVal val="visible"/>
                                      </p:to>
                                    </p:set>
                                    <p:anim calcmode="lin" valueType="num">
                                      <p:cBhvr additive="base">
                                        <p:cTn id="13" dur="500" fill="hold"/>
                                        <p:tgtEl>
                                          <p:spTgt spid="7505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505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750603"/>
                                        </p:tgtEl>
                                        <p:attrNameLst>
                                          <p:attrName>style.visibility</p:attrName>
                                        </p:attrNameLst>
                                      </p:cBhvr>
                                      <p:to>
                                        <p:strVal val="visible"/>
                                      </p:to>
                                    </p:set>
                                    <p:animEffect transition="in" filter="wipe(left)">
                                      <p:cBhvr>
                                        <p:cTn id="19" dur="500"/>
                                        <p:tgtEl>
                                          <p:spTgt spid="75060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750604"/>
                                        </p:tgtEl>
                                        <p:attrNameLst>
                                          <p:attrName>style.visibility</p:attrName>
                                        </p:attrNameLst>
                                      </p:cBhvr>
                                      <p:to>
                                        <p:strVal val="visible"/>
                                      </p:to>
                                    </p:set>
                                    <p:anim calcmode="lin" valueType="num">
                                      <p:cBhvr additive="base">
                                        <p:cTn id="24" dur="500" fill="hold"/>
                                        <p:tgtEl>
                                          <p:spTgt spid="750604"/>
                                        </p:tgtEl>
                                        <p:attrNameLst>
                                          <p:attrName>ppt_x</p:attrName>
                                        </p:attrNameLst>
                                      </p:cBhvr>
                                      <p:tavLst>
                                        <p:tav tm="0">
                                          <p:val>
                                            <p:strVal val="0-#ppt_w/2"/>
                                          </p:val>
                                        </p:tav>
                                        <p:tav tm="100000">
                                          <p:val>
                                            <p:strVal val="#ppt_x"/>
                                          </p:val>
                                        </p:tav>
                                      </p:tavLst>
                                    </p:anim>
                                    <p:anim calcmode="lin" valueType="num">
                                      <p:cBhvr additive="base">
                                        <p:cTn id="25" dur="500" fill="hold"/>
                                        <p:tgtEl>
                                          <p:spTgt spid="750604"/>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nodeType="clickEffect">
                                  <p:stCondLst>
                                    <p:cond delay="0"/>
                                  </p:stCondLst>
                                  <p:childTnLst>
                                    <p:set>
                                      <p:cBhvr>
                                        <p:cTn id="29" dur="1" fill="hold">
                                          <p:stCondLst>
                                            <p:cond delay="0"/>
                                          </p:stCondLst>
                                        </p:cTn>
                                        <p:tgtEl>
                                          <p:spTgt spid="750599"/>
                                        </p:tgtEl>
                                        <p:attrNameLst>
                                          <p:attrName>style.visibility</p:attrName>
                                        </p:attrNameLst>
                                      </p:cBhvr>
                                      <p:to>
                                        <p:strVal val="visible"/>
                                      </p:to>
                                    </p:set>
                                    <p:animEffect transition="in" filter="wipe(up)">
                                      <p:cBhvr>
                                        <p:cTn id="30" dur="500"/>
                                        <p:tgtEl>
                                          <p:spTgt spid="75059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750596"/>
                                        </p:tgtEl>
                                        <p:attrNameLst>
                                          <p:attrName>style.visibility</p:attrName>
                                        </p:attrNameLst>
                                      </p:cBhvr>
                                      <p:to>
                                        <p:strVal val="visible"/>
                                      </p:to>
                                    </p:set>
                                    <p:animEffect transition="in" filter="wipe(up)">
                                      <p:cBhvr>
                                        <p:cTn id="35" dur="500"/>
                                        <p:tgtEl>
                                          <p:spTgt spid="7505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bldLvl="3" autoUpdateAnimBg="0"/>
      <p:bldP spid="750596" grpId="0" animBg="1"/>
      <p:bldP spid="750604"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6467" name="Rectangle 3"/>
          <p:cNvSpPr>
            <a:spLocks noGrp="1" noChangeArrowheads="1"/>
          </p:cNvSpPr>
          <p:nvPr>
            <p:ph idx="1"/>
          </p:nvPr>
        </p:nvSpPr>
        <p:spPr/>
        <p:txBody>
          <a:bodyPr/>
          <a:lstStyle/>
          <a:p>
            <a:pPr marL="609600" indent="-609600" eaLnBrk="1" hangingPunct="1">
              <a:buFontTx/>
              <a:buNone/>
            </a:pPr>
            <a:r>
              <a:rPr lang="en-US" smtClean="0"/>
              <a:t>STRONG VERBS carry the main idea of the sentence and sweep the reader along</a:t>
            </a:r>
          </a:p>
          <a:p>
            <a:pPr marL="609600" indent="-609600" eaLnBrk="1" hangingPunct="1">
              <a:buFontTx/>
              <a:buNone/>
            </a:pPr>
            <a:endParaRPr lang="en-US" smtClean="0"/>
          </a:p>
          <a:p>
            <a:pPr marL="609600" indent="-609600" eaLnBrk="1" hangingPunct="1">
              <a:buFontTx/>
              <a:buNone/>
            </a:pPr>
            <a:r>
              <a:rPr lang="en-US" smtClean="0"/>
              <a:t>Put your sentences on a “to be” diet…</a:t>
            </a:r>
          </a:p>
          <a:p>
            <a:pPr marL="609600" indent="-609600" eaLnBrk="1" hangingPunct="1">
              <a:buFontTx/>
              <a:buNone/>
            </a:pPr>
            <a:endParaRPr lang="en-US" smtClean="0"/>
          </a:p>
          <a:p>
            <a:pPr marL="609600" indent="-609600" eaLnBrk="1" hangingPunct="1">
              <a:buFontTx/>
              <a:buNone/>
            </a:pPr>
            <a:r>
              <a:rPr lang="en-US" smtClean="0"/>
              <a:t>Is are was were be been am…</a:t>
            </a:r>
          </a:p>
        </p:txBody>
      </p:sp>
      <p:sp>
        <p:nvSpPr>
          <p:cNvPr id="66562"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41907372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6467">
                                            <p:txEl>
                                              <p:pRg st="0" end="0"/>
                                            </p:txEl>
                                          </p:spTgt>
                                        </p:tgtEl>
                                        <p:attrNameLst>
                                          <p:attrName>style.visibility</p:attrName>
                                        </p:attrNameLst>
                                      </p:cBhvr>
                                      <p:to>
                                        <p:strVal val="visible"/>
                                      </p:to>
                                    </p:set>
                                    <p:anim calcmode="lin" valueType="num">
                                      <p:cBhvr additive="base">
                                        <p:cTn id="7" dur="500" fill="hold"/>
                                        <p:tgtEl>
                                          <p:spTgt spid="4464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64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6467">
                                            <p:txEl>
                                              <p:pRg st="2" end="2"/>
                                            </p:txEl>
                                          </p:spTgt>
                                        </p:tgtEl>
                                        <p:attrNameLst>
                                          <p:attrName>style.visibility</p:attrName>
                                        </p:attrNameLst>
                                      </p:cBhvr>
                                      <p:to>
                                        <p:strVal val="visible"/>
                                      </p:to>
                                    </p:set>
                                    <p:anim calcmode="lin" valueType="num">
                                      <p:cBhvr additive="base">
                                        <p:cTn id="13" dur="500" fill="hold"/>
                                        <p:tgtEl>
                                          <p:spTgt spid="4464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64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6467">
                                            <p:txEl>
                                              <p:pRg st="4" end="4"/>
                                            </p:txEl>
                                          </p:spTgt>
                                        </p:tgtEl>
                                        <p:attrNameLst>
                                          <p:attrName>style.visibility</p:attrName>
                                        </p:attrNameLst>
                                      </p:cBhvr>
                                      <p:to>
                                        <p:strVal val="visible"/>
                                      </p:to>
                                    </p:set>
                                    <p:anim calcmode="lin" valueType="num">
                                      <p:cBhvr additive="base">
                                        <p:cTn id="19" dur="500" fill="hold"/>
                                        <p:tgtEl>
                                          <p:spTgt spid="44646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64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67"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7491" name="Rectangle 3"/>
          <p:cNvSpPr>
            <a:spLocks noGrp="1" noChangeArrowheads="1"/>
          </p:cNvSpPr>
          <p:nvPr>
            <p:ph idx="1"/>
          </p:nvPr>
        </p:nvSpPr>
        <p:spPr>
          <a:xfrm>
            <a:off x="0" y="1981200"/>
            <a:ext cx="8839200" cy="4191000"/>
          </a:xfrm>
        </p:spPr>
        <p:txBody>
          <a:bodyPr/>
          <a:lstStyle/>
          <a:p>
            <a:pPr marL="609600" indent="-609600" eaLnBrk="1" hangingPunct="1">
              <a:lnSpc>
                <a:spcPct val="90000"/>
              </a:lnSpc>
              <a:buFontTx/>
              <a:buNone/>
            </a:pPr>
            <a:r>
              <a:rPr lang="en-US" smtClean="0">
                <a:cs typeface="Times New Roman" pitchFamily="18" charset="0"/>
              </a:rPr>
              <a:t>	There are many ways in which we can arrange the Petri dishes.</a:t>
            </a:r>
          </a:p>
          <a:p>
            <a:pPr marL="609600" indent="-609600" eaLnBrk="1" hangingPunct="1">
              <a:lnSpc>
                <a:spcPct val="90000"/>
              </a:lnSpc>
              <a:buFontTx/>
              <a:buNone/>
            </a:pPr>
            <a:r>
              <a:rPr lang="en-US" smtClean="0">
                <a:cs typeface="Times New Roman" pitchFamily="18" charset="0"/>
              </a:rPr>
              <a:t>	</a:t>
            </a:r>
            <a:r>
              <a:rPr lang="en-US" smtClean="0">
                <a:cs typeface="Times New Roman" pitchFamily="18" charset="0"/>
                <a:sym typeface="Wingdings" pitchFamily="2" charset="2"/>
              </a:rPr>
              <a:t></a:t>
            </a:r>
            <a:r>
              <a:rPr lang="en-US" smtClean="0">
                <a:cs typeface="Times New Roman" pitchFamily="18" charset="0"/>
              </a:rPr>
              <a:t>We can arrange the Petri dishes many ways. </a:t>
            </a:r>
          </a:p>
          <a:p>
            <a:pPr marL="609600" indent="-609600" eaLnBrk="1" hangingPunct="1">
              <a:lnSpc>
                <a:spcPct val="90000"/>
              </a:lnSpc>
              <a:buFontTx/>
              <a:buNone/>
            </a:pPr>
            <a:endParaRPr lang="en-US" smtClean="0">
              <a:cs typeface="Times New Roman" pitchFamily="18" charset="0"/>
            </a:endParaRPr>
          </a:p>
          <a:p>
            <a:pPr marL="609600" indent="-609600" eaLnBrk="1" hangingPunct="1">
              <a:lnSpc>
                <a:spcPct val="90000"/>
              </a:lnSpc>
              <a:buFontTx/>
              <a:buNone/>
            </a:pPr>
            <a:r>
              <a:rPr lang="en-US" smtClean="0">
                <a:cs typeface="Times New Roman" pitchFamily="18" charset="0"/>
              </a:rPr>
              <a:t>	There was a long line of bacteria on the plate.</a:t>
            </a:r>
          </a:p>
          <a:p>
            <a:pPr marL="609600" indent="-609600" eaLnBrk="1" hangingPunct="1">
              <a:lnSpc>
                <a:spcPct val="90000"/>
              </a:lnSpc>
              <a:buFontTx/>
              <a:buNone/>
            </a:pPr>
            <a:r>
              <a:rPr lang="en-US" smtClean="0">
                <a:cs typeface="Times New Roman" pitchFamily="18" charset="0"/>
              </a:rPr>
              <a:t>	</a:t>
            </a:r>
            <a:r>
              <a:rPr lang="en-US" smtClean="0">
                <a:cs typeface="Times New Roman" pitchFamily="18" charset="0"/>
                <a:sym typeface="Wingdings" pitchFamily="2" charset="2"/>
              </a:rPr>
              <a:t></a:t>
            </a:r>
            <a:r>
              <a:rPr lang="en-US" smtClean="0">
                <a:cs typeface="Times New Roman" pitchFamily="18" charset="0"/>
              </a:rPr>
              <a:t>Bacteria lined the plate.</a:t>
            </a:r>
          </a:p>
          <a:p>
            <a:pPr marL="609600" indent="-609600" eaLnBrk="1" hangingPunct="1">
              <a:lnSpc>
                <a:spcPct val="90000"/>
              </a:lnSpc>
              <a:buFontTx/>
              <a:buNone/>
            </a:pPr>
            <a:endParaRPr lang="en-US" smtClean="0"/>
          </a:p>
          <a:p>
            <a:pPr marL="609600" indent="-609600" eaLnBrk="1" hangingPunct="1">
              <a:lnSpc>
                <a:spcPct val="90000"/>
              </a:lnSpc>
              <a:buFontTx/>
              <a:buNone/>
            </a:pPr>
            <a:endParaRPr lang="en-US" smtClean="0"/>
          </a:p>
        </p:txBody>
      </p:sp>
      <p:sp>
        <p:nvSpPr>
          <p:cNvPr id="67586"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32800201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7491">
                                            <p:txEl>
                                              <p:pRg st="0" end="0"/>
                                            </p:txEl>
                                          </p:spTgt>
                                        </p:tgtEl>
                                        <p:attrNameLst>
                                          <p:attrName>style.visibility</p:attrName>
                                        </p:attrNameLst>
                                      </p:cBhvr>
                                      <p:to>
                                        <p:strVal val="visible"/>
                                      </p:to>
                                    </p:set>
                                    <p:anim calcmode="lin" valueType="num">
                                      <p:cBhvr additive="base">
                                        <p:cTn id="7" dur="500" fill="hold"/>
                                        <p:tgtEl>
                                          <p:spTgt spid="4474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74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7491">
                                            <p:txEl>
                                              <p:pRg st="1" end="1"/>
                                            </p:txEl>
                                          </p:spTgt>
                                        </p:tgtEl>
                                        <p:attrNameLst>
                                          <p:attrName>style.visibility</p:attrName>
                                        </p:attrNameLst>
                                      </p:cBhvr>
                                      <p:to>
                                        <p:strVal val="visible"/>
                                      </p:to>
                                    </p:set>
                                    <p:anim calcmode="lin" valueType="num">
                                      <p:cBhvr additive="base">
                                        <p:cTn id="13" dur="500" fill="hold"/>
                                        <p:tgtEl>
                                          <p:spTgt spid="4474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7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7491">
                                            <p:txEl>
                                              <p:pRg st="3" end="3"/>
                                            </p:txEl>
                                          </p:spTgt>
                                        </p:tgtEl>
                                        <p:attrNameLst>
                                          <p:attrName>style.visibility</p:attrName>
                                        </p:attrNameLst>
                                      </p:cBhvr>
                                      <p:to>
                                        <p:strVal val="visible"/>
                                      </p:to>
                                    </p:set>
                                    <p:anim calcmode="lin" valueType="num">
                                      <p:cBhvr additive="base">
                                        <p:cTn id="19" dur="500" fill="hold"/>
                                        <p:tgtEl>
                                          <p:spTgt spid="44749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74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7491">
                                            <p:txEl>
                                              <p:pRg st="4" end="4"/>
                                            </p:txEl>
                                          </p:spTgt>
                                        </p:tgtEl>
                                        <p:attrNameLst>
                                          <p:attrName>style.visibility</p:attrName>
                                        </p:attrNameLst>
                                      </p:cBhvr>
                                      <p:to>
                                        <p:strVal val="visible"/>
                                      </p:to>
                                    </p:set>
                                    <p:anim calcmode="lin" valueType="num">
                                      <p:cBhvr additive="base">
                                        <p:cTn id="25" dur="500" fill="hold"/>
                                        <p:tgtEl>
                                          <p:spTgt spid="44749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749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7491"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5" name="Rectangle 3"/>
          <p:cNvSpPr>
            <a:spLocks noGrp="1" noChangeArrowheads="1"/>
          </p:cNvSpPr>
          <p:nvPr>
            <p:ph idx="1"/>
          </p:nvPr>
        </p:nvSpPr>
        <p:spPr/>
        <p:txBody>
          <a:bodyPr/>
          <a:lstStyle/>
          <a:p>
            <a:pPr eaLnBrk="1" hangingPunct="1">
              <a:buFont typeface="Wingdings" pitchFamily="2" charset="2"/>
              <a:buNone/>
            </a:pPr>
            <a:r>
              <a:rPr lang="en-US" smtClean="0">
                <a:cs typeface="Arial" charset="0"/>
              </a:rPr>
              <a:t>Don’t kill verbs and adjectives by turning them into nouns. </a:t>
            </a:r>
          </a:p>
        </p:txBody>
      </p:sp>
      <p:sp>
        <p:nvSpPr>
          <p:cNvPr id="68610"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218295012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 calcmode="lin" valueType="num">
                                      <p:cBhvr additive="base">
                                        <p:cTn id="7" dur="500" fill="hold"/>
                                        <p:tgtEl>
                                          <p:spTgt spid="172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203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0" y="2209800"/>
            <a:ext cx="9601200" cy="4114800"/>
          </a:xfrm>
        </p:spPr>
        <p:txBody>
          <a:bodyPr>
            <a:normAutofit lnSpcReduction="10000"/>
          </a:bodyPr>
          <a:lstStyle/>
          <a:p>
            <a:pPr eaLnBrk="1" hangingPunct="1">
              <a:buFont typeface="Wingdings" pitchFamily="2" charset="2"/>
              <a:buNone/>
            </a:pPr>
            <a:r>
              <a:rPr lang="en-US" sz="2400" smtClean="0">
                <a:cs typeface="Arial" charset="0"/>
              </a:rPr>
              <a:t>Obtain </a:t>
            </a:r>
            <a:r>
              <a:rPr lang="en-US" sz="2400" u="sng" smtClean="0">
                <a:cs typeface="Arial" charset="0"/>
              </a:rPr>
              <a:t>estimates</a:t>
            </a:r>
            <a:r>
              <a:rPr lang="en-US" sz="2400" smtClean="0">
                <a:cs typeface="Arial" charset="0"/>
              </a:rPr>
              <a:t> of				</a:t>
            </a:r>
          </a:p>
          <a:p>
            <a:pPr eaLnBrk="1" hangingPunct="1">
              <a:buFont typeface="Wingdings" pitchFamily="2" charset="2"/>
              <a:buNone/>
            </a:pPr>
            <a:r>
              <a:rPr lang="en-US" sz="2400" smtClean="0">
                <a:cs typeface="Arial" charset="0"/>
              </a:rPr>
              <a:t>	</a:t>
            </a:r>
          </a:p>
          <a:p>
            <a:pPr eaLnBrk="1" hangingPunct="1">
              <a:buFont typeface="Wingdings" pitchFamily="2" charset="2"/>
              <a:buNone/>
            </a:pPr>
            <a:r>
              <a:rPr lang="en-US" sz="2400" smtClean="0">
                <a:cs typeface="Arial" charset="0"/>
              </a:rPr>
              <a:t>Has seen an </a:t>
            </a:r>
            <a:r>
              <a:rPr lang="en-US" sz="2400" u="sng" smtClean="0">
                <a:cs typeface="Arial" charset="0"/>
              </a:rPr>
              <a:t>expansion</a:t>
            </a:r>
            <a:r>
              <a:rPr lang="en-US" sz="2400" smtClean="0">
                <a:cs typeface="Arial" charset="0"/>
              </a:rPr>
              <a:t> in 		</a:t>
            </a:r>
          </a:p>
          <a:p>
            <a:pPr eaLnBrk="1" hangingPunct="1">
              <a:buFont typeface="Wingdings" pitchFamily="2" charset="2"/>
              <a:buNone/>
            </a:pPr>
            <a:r>
              <a:rPr lang="en-US" sz="2400" smtClean="0">
                <a:cs typeface="Arial" charset="0"/>
              </a:rPr>
              <a:t>	</a:t>
            </a:r>
          </a:p>
          <a:p>
            <a:pPr eaLnBrk="1" hangingPunct="1">
              <a:buFont typeface="Wingdings" pitchFamily="2" charset="2"/>
              <a:buNone/>
            </a:pPr>
            <a:r>
              <a:rPr lang="en-US" sz="2400" smtClean="0">
                <a:cs typeface="Arial" charset="0"/>
              </a:rPr>
              <a:t>Provides a methodologic </a:t>
            </a:r>
            <a:r>
              <a:rPr lang="en-US" sz="2400" u="sng" smtClean="0">
                <a:cs typeface="Arial" charset="0"/>
              </a:rPr>
              <a:t>emphasis</a:t>
            </a:r>
            <a:r>
              <a:rPr lang="en-US" sz="2400" smtClean="0">
                <a:cs typeface="Arial" charset="0"/>
              </a:rPr>
              <a:t> 		</a:t>
            </a:r>
          </a:p>
          <a:p>
            <a:pPr eaLnBrk="1" hangingPunct="1">
              <a:buFont typeface="Wingdings" pitchFamily="2" charset="2"/>
              <a:buNone/>
            </a:pPr>
            <a:endParaRPr lang="en-US" sz="2400" smtClean="0">
              <a:cs typeface="Arial" charset="0"/>
            </a:endParaRPr>
          </a:p>
          <a:p>
            <a:pPr eaLnBrk="1" hangingPunct="1">
              <a:buFont typeface="Wingdings" pitchFamily="2" charset="2"/>
              <a:buNone/>
            </a:pPr>
            <a:r>
              <a:rPr lang="en-US" sz="2400" smtClean="0">
                <a:cs typeface="Arial" charset="0"/>
              </a:rPr>
              <a:t>Take an </a:t>
            </a:r>
            <a:r>
              <a:rPr lang="en-US" sz="2400" u="sng" smtClean="0">
                <a:cs typeface="Arial" charset="0"/>
              </a:rPr>
              <a:t>assessment</a:t>
            </a:r>
            <a:r>
              <a:rPr lang="en-US" sz="2400" smtClean="0">
                <a:cs typeface="Arial" charset="0"/>
              </a:rPr>
              <a:t> of 				</a:t>
            </a:r>
          </a:p>
        </p:txBody>
      </p:sp>
      <p:sp>
        <p:nvSpPr>
          <p:cNvPr id="69634" name="Rectangle 2"/>
          <p:cNvSpPr>
            <a:spLocks noGrp="1" noChangeArrowheads="1"/>
          </p:cNvSpPr>
          <p:nvPr>
            <p:ph type="title"/>
          </p:nvPr>
        </p:nvSpPr>
        <p:spPr/>
        <p:txBody>
          <a:bodyPr/>
          <a:lstStyle/>
          <a:p>
            <a:pPr eaLnBrk="1" hangingPunct="1"/>
            <a:r>
              <a:rPr lang="en-US" smtClean="0"/>
              <a:t>Principles of Effective Writing</a:t>
            </a:r>
          </a:p>
        </p:txBody>
      </p:sp>
      <p:grpSp>
        <p:nvGrpSpPr>
          <p:cNvPr id="167946" name="Group 10"/>
          <p:cNvGrpSpPr>
            <a:grpSpLocks/>
          </p:cNvGrpSpPr>
          <p:nvPr/>
        </p:nvGrpSpPr>
        <p:grpSpPr bwMode="auto">
          <a:xfrm>
            <a:off x="228600" y="1600200"/>
            <a:ext cx="1676400" cy="3657600"/>
            <a:chOff x="144" y="1008"/>
            <a:chExt cx="1056" cy="2304"/>
          </a:xfrm>
        </p:grpSpPr>
        <p:sp>
          <p:nvSpPr>
            <p:cNvPr id="69644" name="Text Box 4"/>
            <p:cNvSpPr txBox="1">
              <a:spLocks noChangeArrowheads="1"/>
            </p:cNvSpPr>
            <p:nvPr/>
          </p:nvSpPr>
          <p:spPr bwMode="auto">
            <a:xfrm>
              <a:off x="144" y="1008"/>
              <a:ext cx="1056" cy="29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hlink"/>
                  </a:solidFill>
                </a:rPr>
                <a:t>Weak verbs</a:t>
              </a:r>
            </a:p>
          </p:txBody>
        </p:sp>
        <p:sp>
          <p:nvSpPr>
            <p:cNvPr id="69645" name="Line 6"/>
            <p:cNvSpPr>
              <a:spLocks noChangeShapeType="1"/>
            </p:cNvSpPr>
            <p:nvPr/>
          </p:nvSpPr>
          <p:spPr bwMode="auto">
            <a:xfrm flipH="1">
              <a:off x="384" y="1296"/>
              <a:ext cx="192" cy="192"/>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6" name="Line 7"/>
            <p:cNvSpPr>
              <a:spLocks noChangeShapeType="1"/>
            </p:cNvSpPr>
            <p:nvPr/>
          </p:nvSpPr>
          <p:spPr bwMode="auto">
            <a:xfrm flipH="1">
              <a:off x="528" y="1296"/>
              <a:ext cx="144" cy="720"/>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7" name="Line 8"/>
            <p:cNvSpPr>
              <a:spLocks noChangeShapeType="1"/>
            </p:cNvSpPr>
            <p:nvPr/>
          </p:nvSpPr>
          <p:spPr bwMode="auto">
            <a:xfrm flipH="1">
              <a:off x="528" y="1344"/>
              <a:ext cx="144" cy="1248"/>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8" name="Line 9"/>
            <p:cNvSpPr>
              <a:spLocks noChangeShapeType="1"/>
            </p:cNvSpPr>
            <p:nvPr/>
          </p:nvSpPr>
          <p:spPr bwMode="auto">
            <a:xfrm flipH="1">
              <a:off x="480" y="1344"/>
              <a:ext cx="240" cy="1968"/>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67951" name="Group 15"/>
          <p:cNvGrpSpPr>
            <a:grpSpLocks/>
          </p:cNvGrpSpPr>
          <p:nvPr/>
        </p:nvGrpSpPr>
        <p:grpSpPr bwMode="auto">
          <a:xfrm>
            <a:off x="1981200" y="2590800"/>
            <a:ext cx="3810000" cy="4216400"/>
            <a:chOff x="1248" y="1632"/>
            <a:chExt cx="2400" cy="2656"/>
          </a:xfrm>
        </p:grpSpPr>
        <p:sp>
          <p:nvSpPr>
            <p:cNvPr id="69639" name="Text Box 5"/>
            <p:cNvSpPr txBox="1">
              <a:spLocks noChangeArrowheads="1"/>
            </p:cNvSpPr>
            <p:nvPr/>
          </p:nvSpPr>
          <p:spPr bwMode="auto">
            <a:xfrm>
              <a:off x="2304" y="3072"/>
              <a:ext cx="1344" cy="121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hlink"/>
                  </a:solidFill>
                </a:rPr>
                <a:t>Formerly spunky verbs transformed into boring nouns</a:t>
              </a:r>
            </a:p>
          </p:txBody>
        </p:sp>
        <p:sp>
          <p:nvSpPr>
            <p:cNvPr id="69640" name="Line 11"/>
            <p:cNvSpPr>
              <a:spLocks noChangeShapeType="1"/>
            </p:cNvSpPr>
            <p:nvPr/>
          </p:nvSpPr>
          <p:spPr bwMode="auto">
            <a:xfrm flipH="1" flipV="1">
              <a:off x="1248" y="1632"/>
              <a:ext cx="1584" cy="1440"/>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1" name="Line 12"/>
            <p:cNvSpPr>
              <a:spLocks noChangeShapeType="1"/>
            </p:cNvSpPr>
            <p:nvPr/>
          </p:nvSpPr>
          <p:spPr bwMode="auto">
            <a:xfrm flipH="1" flipV="1">
              <a:off x="1344" y="2160"/>
              <a:ext cx="1488" cy="912"/>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2" name="Line 13"/>
            <p:cNvSpPr>
              <a:spLocks noChangeShapeType="1"/>
            </p:cNvSpPr>
            <p:nvPr/>
          </p:nvSpPr>
          <p:spPr bwMode="auto">
            <a:xfrm flipH="1" flipV="1">
              <a:off x="2688" y="2736"/>
              <a:ext cx="144" cy="336"/>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3" name="Line 14"/>
            <p:cNvSpPr>
              <a:spLocks noChangeShapeType="1"/>
            </p:cNvSpPr>
            <p:nvPr/>
          </p:nvSpPr>
          <p:spPr bwMode="auto">
            <a:xfrm flipH="1">
              <a:off x="1392" y="3216"/>
              <a:ext cx="912" cy="96"/>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167952" name="Text Box 16"/>
          <p:cNvSpPr txBox="1">
            <a:spLocks noChangeArrowheads="1"/>
          </p:cNvSpPr>
          <p:nvPr/>
        </p:nvSpPr>
        <p:spPr bwMode="auto">
          <a:xfrm>
            <a:off x="5562600" y="2133600"/>
            <a:ext cx="39624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pPr>
            <a:r>
              <a:rPr lang="en-US">
                <a:latin typeface="Arial" charset="0"/>
              </a:rPr>
              <a:t>estimate</a:t>
            </a:r>
          </a:p>
          <a:p>
            <a:pPr eaLnBrk="1" hangingPunct="1">
              <a:spcBef>
                <a:spcPct val="20000"/>
              </a:spcBef>
            </a:pPr>
            <a:endParaRPr lang="en-US">
              <a:latin typeface="Arial" charset="0"/>
            </a:endParaRPr>
          </a:p>
          <a:p>
            <a:pPr eaLnBrk="1" hangingPunct="1">
              <a:spcBef>
                <a:spcPct val="20000"/>
              </a:spcBef>
            </a:pPr>
            <a:r>
              <a:rPr lang="en-US">
                <a:latin typeface="Arial" charset="0"/>
              </a:rPr>
              <a:t>has expanded</a:t>
            </a:r>
          </a:p>
          <a:p>
            <a:pPr eaLnBrk="1" hangingPunct="1">
              <a:spcBef>
                <a:spcPct val="20000"/>
              </a:spcBef>
            </a:pPr>
            <a:endParaRPr lang="en-US">
              <a:latin typeface="Arial" charset="0"/>
            </a:endParaRPr>
          </a:p>
          <a:p>
            <a:pPr eaLnBrk="1" hangingPunct="1">
              <a:spcBef>
                <a:spcPct val="20000"/>
              </a:spcBef>
            </a:pPr>
            <a:r>
              <a:rPr lang="en-US">
                <a:latin typeface="Arial" charset="0"/>
              </a:rPr>
              <a:t>emphasizes methodology</a:t>
            </a:r>
          </a:p>
          <a:p>
            <a:pPr eaLnBrk="1" hangingPunct="1">
              <a:spcBef>
                <a:spcPct val="20000"/>
              </a:spcBef>
            </a:pPr>
            <a:endParaRPr lang="en-US">
              <a:latin typeface="Arial" charset="0"/>
            </a:endParaRPr>
          </a:p>
          <a:p>
            <a:pPr eaLnBrk="1" hangingPunct="1">
              <a:spcBef>
                <a:spcPct val="20000"/>
              </a:spcBef>
            </a:pPr>
            <a:r>
              <a:rPr lang="en-US">
                <a:latin typeface="Arial" charset="0"/>
              </a:rPr>
              <a:t>assess</a:t>
            </a:r>
          </a:p>
        </p:txBody>
      </p:sp>
    </p:spTree>
    <p:extLst>
      <p:ext uri="{BB962C8B-B14F-4D97-AF65-F5344CB8AC3E}">
        <p14:creationId xmlns:p14="http://schemas.microsoft.com/office/powerpoint/2010/main" val="31525403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67946"/>
                                        </p:tgtEl>
                                        <p:attrNameLst>
                                          <p:attrName>style.visibility</p:attrName>
                                        </p:attrNameLst>
                                      </p:cBhvr>
                                      <p:to>
                                        <p:strVal val="visible"/>
                                      </p:to>
                                    </p:set>
                                    <p:anim calcmode="lin" valueType="num">
                                      <p:cBhvr>
                                        <p:cTn id="7" dur="1000" fill="hold"/>
                                        <p:tgtEl>
                                          <p:spTgt spid="167946"/>
                                        </p:tgtEl>
                                        <p:attrNameLst>
                                          <p:attrName>ppt_w</p:attrName>
                                        </p:attrNameLst>
                                      </p:cBhvr>
                                      <p:tavLst>
                                        <p:tav tm="0">
                                          <p:val>
                                            <p:fltVal val="0"/>
                                          </p:val>
                                        </p:tav>
                                        <p:tav tm="100000">
                                          <p:val>
                                            <p:strVal val="#ppt_w"/>
                                          </p:val>
                                        </p:tav>
                                      </p:tavLst>
                                    </p:anim>
                                    <p:anim calcmode="lin" valueType="num">
                                      <p:cBhvr>
                                        <p:cTn id="8" dur="1000" fill="hold"/>
                                        <p:tgtEl>
                                          <p:spTgt spid="167946"/>
                                        </p:tgtEl>
                                        <p:attrNameLst>
                                          <p:attrName>ppt_h</p:attrName>
                                        </p:attrNameLst>
                                      </p:cBhvr>
                                      <p:tavLst>
                                        <p:tav tm="0">
                                          <p:val>
                                            <p:fltVal val="0"/>
                                          </p:val>
                                        </p:tav>
                                        <p:tav tm="100000">
                                          <p:val>
                                            <p:strVal val="#ppt_h"/>
                                          </p:val>
                                        </p:tav>
                                      </p:tavLst>
                                    </p:anim>
                                    <p:anim calcmode="lin" valueType="num">
                                      <p:cBhvr>
                                        <p:cTn id="9" dur="1000" fill="hold"/>
                                        <p:tgtEl>
                                          <p:spTgt spid="16794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67946"/>
                                        </p:tgtEl>
                                        <p:attrNameLst>
                                          <p:attrName>ppt_y</p:attrName>
                                        </p:attrNameLst>
                                      </p:cBhvr>
                                      <p:tavLst>
                                        <p:tav tm="0" fmla="#ppt_y+(sin(-2*pi*(1-$))*-#ppt_x+cos(-2*pi*(1-$))*(1-#ppt_y))*(1-$)">
                                          <p:val>
                                            <p:fltVal val="0"/>
                                          </p:val>
                                        </p:tav>
                                        <p:tav tm="100000">
                                          <p:val>
                                            <p:fltVal val="1"/>
                                          </p:val>
                                        </p:tav>
                                      </p:tavLst>
                                    </p:anim>
                                  </p:childTnLst>
                                  <p:subTnLst>
                                    <p:set>
                                      <p:cBhvr override="childStyle">
                                        <p:cTn dur="1" fill="hold" display="0" masterRel="nextClick" afterEffect="1"/>
                                        <p:tgtEl>
                                          <p:spTgt spid="167946"/>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nodeType="clickEffect">
                                  <p:stCondLst>
                                    <p:cond delay="0"/>
                                  </p:stCondLst>
                                  <p:childTnLst>
                                    <p:set>
                                      <p:cBhvr>
                                        <p:cTn id="14" dur="1" fill="hold">
                                          <p:stCondLst>
                                            <p:cond delay="0"/>
                                          </p:stCondLst>
                                        </p:cTn>
                                        <p:tgtEl>
                                          <p:spTgt spid="167951"/>
                                        </p:tgtEl>
                                        <p:attrNameLst>
                                          <p:attrName>style.visibility</p:attrName>
                                        </p:attrNameLst>
                                      </p:cBhvr>
                                      <p:to>
                                        <p:strVal val="visible"/>
                                      </p:to>
                                    </p:set>
                                    <p:anim calcmode="lin" valueType="num">
                                      <p:cBhvr>
                                        <p:cTn id="15" dur="1000" fill="hold"/>
                                        <p:tgtEl>
                                          <p:spTgt spid="167951"/>
                                        </p:tgtEl>
                                        <p:attrNameLst>
                                          <p:attrName>ppt_w</p:attrName>
                                        </p:attrNameLst>
                                      </p:cBhvr>
                                      <p:tavLst>
                                        <p:tav tm="0">
                                          <p:val>
                                            <p:fltVal val="0"/>
                                          </p:val>
                                        </p:tav>
                                        <p:tav tm="100000">
                                          <p:val>
                                            <p:strVal val="#ppt_w"/>
                                          </p:val>
                                        </p:tav>
                                      </p:tavLst>
                                    </p:anim>
                                    <p:anim calcmode="lin" valueType="num">
                                      <p:cBhvr>
                                        <p:cTn id="16" dur="1000" fill="hold"/>
                                        <p:tgtEl>
                                          <p:spTgt spid="167951"/>
                                        </p:tgtEl>
                                        <p:attrNameLst>
                                          <p:attrName>ppt_h</p:attrName>
                                        </p:attrNameLst>
                                      </p:cBhvr>
                                      <p:tavLst>
                                        <p:tav tm="0">
                                          <p:val>
                                            <p:fltVal val="0"/>
                                          </p:val>
                                        </p:tav>
                                        <p:tav tm="100000">
                                          <p:val>
                                            <p:strVal val="#ppt_h"/>
                                          </p:val>
                                        </p:tav>
                                      </p:tavLst>
                                    </p:anim>
                                    <p:anim calcmode="lin" valueType="num">
                                      <p:cBhvr>
                                        <p:cTn id="17" dur="1000" fill="hold"/>
                                        <p:tgtEl>
                                          <p:spTgt spid="167951"/>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67951"/>
                                        </p:tgtEl>
                                        <p:attrNameLst>
                                          <p:attrName>ppt_y</p:attrName>
                                        </p:attrNameLst>
                                      </p:cBhvr>
                                      <p:tavLst>
                                        <p:tav tm="0" fmla="#ppt_y+(sin(-2*pi*(1-$))*-#ppt_x+cos(-2*pi*(1-$))*(1-#ppt_y))*(1-$)">
                                          <p:val>
                                            <p:fltVal val="0"/>
                                          </p:val>
                                        </p:tav>
                                        <p:tav tm="100000">
                                          <p:val>
                                            <p:fltVal val="1"/>
                                          </p:val>
                                        </p:tav>
                                      </p:tavLst>
                                    </p:anim>
                                  </p:childTnLst>
                                  <p:subTnLst>
                                    <p:set>
                                      <p:cBhvr override="childStyle">
                                        <p:cTn dur="1" fill="hold" display="0" masterRel="nextClick" afterEffect="1"/>
                                        <p:tgtEl>
                                          <p:spTgt spid="167951"/>
                                        </p:tgtEl>
                                        <p:attrNameLst>
                                          <p:attrName>style.visibility</p:attrName>
                                        </p:attrNameLst>
                                      </p:cBhvr>
                                      <p:to>
                                        <p:strVal val="hidden"/>
                                      </p:to>
                                    </p:set>
                                  </p:sub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67952"/>
                                        </p:tgtEl>
                                        <p:attrNameLst>
                                          <p:attrName>style.visibility</p:attrName>
                                        </p:attrNameLst>
                                      </p:cBhvr>
                                      <p:to>
                                        <p:strVal val="visible"/>
                                      </p:to>
                                    </p:set>
                                    <p:anim calcmode="lin" valueType="num">
                                      <p:cBhvr additive="base">
                                        <p:cTn id="23" dur="500" fill="hold"/>
                                        <p:tgtEl>
                                          <p:spTgt spid="167952"/>
                                        </p:tgtEl>
                                        <p:attrNameLst>
                                          <p:attrName>ppt_x</p:attrName>
                                        </p:attrNameLst>
                                      </p:cBhvr>
                                      <p:tavLst>
                                        <p:tav tm="0">
                                          <p:val>
                                            <p:strVal val="1+#ppt_w/2"/>
                                          </p:val>
                                        </p:tav>
                                        <p:tav tm="100000">
                                          <p:val>
                                            <p:strVal val="#ppt_x"/>
                                          </p:val>
                                        </p:tav>
                                      </p:tavLst>
                                    </p:anim>
                                    <p:anim calcmode="lin" valueType="num">
                                      <p:cBhvr additive="base">
                                        <p:cTn id="24" dur="500" fill="hold"/>
                                        <p:tgtEl>
                                          <p:spTgt spid="1679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5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1235" name="Rectangle 3"/>
          <p:cNvSpPr>
            <a:spLocks noGrp="1" noChangeArrowheads="1"/>
          </p:cNvSpPr>
          <p:nvPr>
            <p:ph idx="1"/>
          </p:nvPr>
        </p:nvSpPr>
        <p:spPr>
          <a:xfrm>
            <a:off x="381000" y="2133600"/>
            <a:ext cx="8208963" cy="4114800"/>
          </a:xfrm>
        </p:spPr>
        <p:txBody>
          <a:bodyPr>
            <a:normAutofit/>
          </a:bodyPr>
          <a:lstStyle/>
          <a:p>
            <a:pPr eaLnBrk="1" hangingPunct="1">
              <a:lnSpc>
                <a:spcPct val="90000"/>
              </a:lnSpc>
              <a:buFontTx/>
              <a:buChar char="•"/>
            </a:pPr>
            <a:endParaRPr lang="en-US" sz="2800" b="1" u="sng" smtClean="0"/>
          </a:p>
          <a:p>
            <a:pPr eaLnBrk="1" hangingPunct="1">
              <a:lnSpc>
                <a:spcPct val="90000"/>
              </a:lnSpc>
              <a:buFontTx/>
              <a:buNone/>
            </a:pPr>
            <a:r>
              <a:rPr lang="en-US" sz="2800" b="1" smtClean="0"/>
              <a:t>“</a:t>
            </a:r>
            <a:r>
              <a:rPr lang="en-US" sz="2800" smtClean="0">
                <a:cs typeface="Times New Roman" pitchFamily="18" charset="0"/>
              </a:rPr>
              <a:t>The expected prevalence of mental retardation, based on the assumption of a normal distribution of intelligence in the population, is stated to be theoretically about 2.5%.”</a:t>
            </a:r>
          </a:p>
          <a:p>
            <a:pPr eaLnBrk="1" hangingPunct="1">
              <a:lnSpc>
                <a:spcPct val="90000"/>
              </a:lnSpc>
              <a:buFontTx/>
              <a:buNone/>
            </a:pPr>
            <a:endParaRPr lang="en-US" sz="2800" smtClean="0">
              <a:cs typeface="Times New Roman" pitchFamily="18" charset="0"/>
            </a:endParaRPr>
          </a:p>
          <a:p>
            <a:pPr eaLnBrk="1" hangingPunct="1">
              <a:lnSpc>
                <a:spcPct val="90000"/>
              </a:lnSpc>
              <a:buFont typeface="Wingdings" pitchFamily="2" charset="2"/>
              <a:buNone/>
            </a:pPr>
            <a:endParaRPr lang="en-US" sz="2800" b="1" smtClean="0"/>
          </a:p>
          <a:p>
            <a:pPr eaLnBrk="1" hangingPunct="1">
              <a:lnSpc>
                <a:spcPct val="90000"/>
              </a:lnSpc>
              <a:buFontTx/>
              <a:buNone/>
            </a:pPr>
            <a:r>
              <a:rPr lang="en-US" sz="2800" b="1" smtClean="0"/>
              <a:t/>
            </a:r>
            <a:br>
              <a:rPr lang="en-US" sz="2800" b="1" smtClean="0"/>
            </a:br>
            <a:endParaRPr lang="en-US" sz="2800" b="1" smtClean="0"/>
          </a:p>
          <a:p>
            <a:pPr eaLnBrk="1" hangingPunct="1">
              <a:lnSpc>
                <a:spcPct val="90000"/>
              </a:lnSpc>
              <a:buFontTx/>
              <a:buChar char="•"/>
            </a:pPr>
            <a:endParaRPr lang="en-US" sz="2800" b="1" smtClean="0"/>
          </a:p>
          <a:p>
            <a:pPr eaLnBrk="1" hangingPunct="1">
              <a:lnSpc>
                <a:spcPct val="90000"/>
              </a:lnSpc>
              <a:buFontTx/>
              <a:buChar char="•"/>
            </a:pPr>
            <a:endParaRPr lang="en-US" sz="2800" smtClean="0"/>
          </a:p>
          <a:p>
            <a:pPr eaLnBrk="1" hangingPunct="1">
              <a:lnSpc>
                <a:spcPct val="90000"/>
              </a:lnSpc>
              <a:buFont typeface="Wingdings" pitchFamily="2" charset="2"/>
              <a:buNone/>
            </a:pPr>
            <a:endParaRPr lang="en-US" sz="2800" smtClean="0"/>
          </a:p>
        </p:txBody>
      </p:sp>
      <p:sp>
        <p:nvSpPr>
          <p:cNvPr id="23554" name="Rectangle 2"/>
          <p:cNvSpPr>
            <a:spLocks noGrp="1" noChangeArrowheads="1"/>
          </p:cNvSpPr>
          <p:nvPr>
            <p:ph type="title"/>
          </p:nvPr>
        </p:nvSpPr>
        <p:spPr>
          <a:xfrm>
            <a:off x="317500" y="965200"/>
            <a:ext cx="8637588" cy="519113"/>
          </a:xfrm>
        </p:spPr>
        <p:txBody>
          <a:bodyPr/>
          <a:lstStyle/>
          <a:p>
            <a:pPr eaLnBrk="1" hangingPunct="1"/>
            <a:r>
              <a:rPr lang="en-US" sz="2800" smtClean="0"/>
              <a:t>Principles of Effective Writing</a:t>
            </a:r>
          </a:p>
        </p:txBody>
      </p:sp>
      <p:sp>
        <p:nvSpPr>
          <p:cNvPr id="23556" name="Text Box 5"/>
          <p:cNvSpPr txBox="1">
            <a:spLocks noChangeArrowheads="1"/>
          </p:cNvSpPr>
          <p:nvPr/>
        </p:nvSpPr>
        <p:spPr bwMode="auto">
          <a:xfrm>
            <a:off x="381000" y="1752600"/>
            <a:ext cx="25146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buClr>
                <a:srgbClr val="CCFF33"/>
              </a:buClr>
              <a:buSzPct val="70000"/>
            </a:pPr>
            <a:r>
              <a:rPr lang="en-US" sz="2800" u="sng">
                <a:latin typeface="Arial" charset="0"/>
              </a:rPr>
              <a:t>Examples:</a:t>
            </a:r>
          </a:p>
          <a:p>
            <a:pPr eaLnBrk="1" hangingPunct="1">
              <a:spcBef>
                <a:spcPct val="50000"/>
              </a:spcBef>
            </a:pPr>
            <a:endParaRPr lang="en-US" sz="2800">
              <a:latin typeface="Arial" charset="0"/>
            </a:endParaRPr>
          </a:p>
        </p:txBody>
      </p:sp>
    </p:spTree>
    <p:extLst>
      <p:ext uri="{BB962C8B-B14F-4D97-AF65-F5344CB8AC3E}">
        <p14:creationId xmlns:p14="http://schemas.microsoft.com/office/powerpoint/2010/main" val="300923428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1235">
                                            <p:txEl>
                                              <p:pRg st="1" end="1"/>
                                            </p:txEl>
                                          </p:spTgt>
                                        </p:tgtEl>
                                        <p:attrNameLst>
                                          <p:attrName>style.visibility</p:attrName>
                                        </p:attrNameLst>
                                      </p:cBhvr>
                                      <p:to>
                                        <p:strVal val="visible"/>
                                      </p:to>
                                    </p:set>
                                    <p:anim calcmode="lin" valueType="num">
                                      <p:cBhvr additive="base">
                                        <p:cTn id="7" dur="500" fill="hold"/>
                                        <p:tgtEl>
                                          <p:spTgt spid="35123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12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51235">
                                            <p:txEl>
                                              <p:pRg st="4" end="4"/>
                                            </p:txEl>
                                          </p:spTgt>
                                        </p:tgtEl>
                                        <p:attrNameLst>
                                          <p:attrName>style.visibility</p:attrName>
                                        </p:attrNameLst>
                                      </p:cBhvr>
                                      <p:to>
                                        <p:strVal val="visible"/>
                                      </p:to>
                                    </p:set>
                                    <p:anim calcmode="lin" valueType="num">
                                      <p:cBhvr additive="base">
                                        <p:cTn id="13" dur="500" fill="hold"/>
                                        <p:tgtEl>
                                          <p:spTgt spid="351235">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5123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1235" grpId="0" build="p" bldLvl="3"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0" y="2209800"/>
            <a:ext cx="9601200" cy="4114800"/>
          </a:xfrm>
        </p:spPr>
        <p:txBody>
          <a:bodyPr>
            <a:normAutofit lnSpcReduction="10000"/>
          </a:bodyPr>
          <a:lstStyle/>
          <a:p>
            <a:pPr eaLnBrk="1" hangingPunct="1">
              <a:buFont typeface="Wingdings" pitchFamily="2" charset="2"/>
              <a:buNone/>
            </a:pPr>
            <a:r>
              <a:rPr lang="en-US" sz="2400" smtClean="0">
                <a:cs typeface="Arial" charset="0"/>
              </a:rPr>
              <a:t>Provide a </a:t>
            </a:r>
            <a:r>
              <a:rPr lang="en-US" sz="2400" u="sng" smtClean="0">
                <a:cs typeface="Arial" charset="0"/>
              </a:rPr>
              <a:t>review</a:t>
            </a:r>
            <a:r>
              <a:rPr lang="en-US" sz="2400" smtClean="0">
                <a:cs typeface="Arial" charset="0"/>
              </a:rPr>
              <a:t> of								</a:t>
            </a:r>
          </a:p>
          <a:p>
            <a:pPr eaLnBrk="1" hangingPunct="1">
              <a:buFont typeface="Wingdings" pitchFamily="2" charset="2"/>
              <a:buNone/>
            </a:pPr>
            <a:r>
              <a:rPr lang="en-US" sz="2400" smtClean="0">
                <a:cs typeface="Arial" charset="0"/>
              </a:rPr>
              <a:t>	</a:t>
            </a:r>
          </a:p>
          <a:p>
            <a:pPr eaLnBrk="1" hangingPunct="1">
              <a:buFont typeface="Wingdings" pitchFamily="2" charset="2"/>
              <a:buNone/>
            </a:pPr>
            <a:r>
              <a:rPr lang="en-US" sz="2400" smtClean="0">
                <a:cs typeface="Arial" charset="0"/>
              </a:rPr>
              <a:t>Offer </a:t>
            </a:r>
            <a:r>
              <a:rPr lang="en-US" sz="2400" u="sng" smtClean="0">
                <a:cs typeface="Arial" charset="0"/>
              </a:rPr>
              <a:t>confirmation</a:t>
            </a:r>
            <a:r>
              <a:rPr lang="en-US" sz="2400" smtClean="0">
                <a:cs typeface="Arial" charset="0"/>
              </a:rPr>
              <a:t> of  		</a:t>
            </a:r>
          </a:p>
          <a:p>
            <a:pPr eaLnBrk="1" hangingPunct="1">
              <a:buFont typeface="Wingdings" pitchFamily="2" charset="2"/>
              <a:buNone/>
            </a:pPr>
            <a:r>
              <a:rPr lang="en-US" sz="2400" smtClean="0">
                <a:cs typeface="Arial" charset="0"/>
              </a:rPr>
              <a:t>	</a:t>
            </a:r>
          </a:p>
          <a:p>
            <a:pPr eaLnBrk="1" hangingPunct="1">
              <a:buFont typeface="Wingdings" pitchFamily="2" charset="2"/>
              <a:buNone/>
            </a:pPr>
            <a:r>
              <a:rPr lang="en-US" sz="2400" smtClean="0">
                <a:cs typeface="Arial" charset="0"/>
              </a:rPr>
              <a:t>Make a </a:t>
            </a:r>
            <a:r>
              <a:rPr lang="en-US" sz="2400" u="sng" smtClean="0">
                <a:cs typeface="Arial" charset="0"/>
              </a:rPr>
              <a:t>decision</a:t>
            </a:r>
          </a:p>
          <a:p>
            <a:pPr eaLnBrk="1" hangingPunct="1">
              <a:buFont typeface="Wingdings" pitchFamily="2" charset="2"/>
              <a:buNone/>
            </a:pPr>
            <a:endParaRPr lang="en-US" sz="2400" u="sng" smtClean="0">
              <a:cs typeface="Arial" charset="0"/>
            </a:endParaRPr>
          </a:p>
          <a:p>
            <a:pPr eaLnBrk="1" hangingPunct="1">
              <a:buFont typeface="Wingdings" pitchFamily="2" charset="2"/>
              <a:buNone/>
            </a:pPr>
            <a:r>
              <a:rPr lang="en-US" sz="2400" smtClean="0">
                <a:cs typeface="Arial" charset="0"/>
              </a:rPr>
              <a:t>Shows a</a:t>
            </a:r>
            <a:r>
              <a:rPr lang="en-US" sz="2400" u="sng" smtClean="0">
                <a:cs typeface="Arial" charset="0"/>
              </a:rPr>
              <a:t> peak</a:t>
            </a:r>
            <a:r>
              <a:rPr lang="en-US" sz="2400" smtClean="0">
                <a:cs typeface="Arial" charset="0"/>
              </a:rPr>
              <a:t>			</a:t>
            </a:r>
          </a:p>
        </p:txBody>
      </p:sp>
      <p:sp>
        <p:nvSpPr>
          <p:cNvPr id="70658" name="Rectangle 2"/>
          <p:cNvSpPr>
            <a:spLocks noGrp="1" noChangeArrowheads="1"/>
          </p:cNvSpPr>
          <p:nvPr>
            <p:ph type="title"/>
          </p:nvPr>
        </p:nvSpPr>
        <p:spPr/>
        <p:txBody>
          <a:bodyPr/>
          <a:lstStyle/>
          <a:p>
            <a:pPr eaLnBrk="1" hangingPunct="1"/>
            <a:r>
              <a:rPr lang="en-US" smtClean="0"/>
              <a:t>Principles of Effective Writing</a:t>
            </a:r>
          </a:p>
        </p:txBody>
      </p:sp>
      <p:sp>
        <p:nvSpPr>
          <p:cNvPr id="346128" name="Text Box 16"/>
          <p:cNvSpPr txBox="1">
            <a:spLocks noChangeArrowheads="1"/>
          </p:cNvSpPr>
          <p:nvPr/>
        </p:nvSpPr>
        <p:spPr bwMode="auto">
          <a:xfrm>
            <a:off x="5562600" y="2133600"/>
            <a:ext cx="39624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pPr>
            <a:r>
              <a:rPr lang="en-US">
                <a:latin typeface="Arial" charset="0"/>
              </a:rPr>
              <a:t>review</a:t>
            </a:r>
          </a:p>
          <a:p>
            <a:pPr eaLnBrk="1" hangingPunct="1">
              <a:spcBef>
                <a:spcPct val="20000"/>
              </a:spcBef>
            </a:pPr>
            <a:endParaRPr lang="en-US">
              <a:latin typeface="Arial" charset="0"/>
            </a:endParaRPr>
          </a:p>
          <a:p>
            <a:pPr eaLnBrk="1" hangingPunct="1">
              <a:spcBef>
                <a:spcPct val="20000"/>
              </a:spcBef>
            </a:pPr>
            <a:r>
              <a:rPr lang="en-US">
                <a:latin typeface="Arial" charset="0"/>
              </a:rPr>
              <a:t>confirm</a:t>
            </a:r>
          </a:p>
          <a:p>
            <a:pPr eaLnBrk="1" hangingPunct="1">
              <a:spcBef>
                <a:spcPct val="20000"/>
              </a:spcBef>
            </a:pPr>
            <a:endParaRPr lang="en-US">
              <a:latin typeface="Arial" charset="0"/>
            </a:endParaRPr>
          </a:p>
          <a:p>
            <a:pPr eaLnBrk="1" hangingPunct="1">
              <a:spcBef>
                <a:spcPct val="20000"/>
              </a:spcBef>
            </a:pPr>
            <a:r>
              <a:rPr lang="en-US">
                <a:latin typeface="Arial" charset="0"/>
              </a:rPr>
              <a:t>decide</a:t>
            </a:r>
          </a:p>
          <a:p>
            <a:pPr eaLnBrk="1" hangingPunct="1">
              <a:spcBef>
                <a:spcPct val="20000"/>
              </a:spcBef>
            </a:pPr>
            <a:endParaRPr lang="en-US">
              <a:latin typeface="Arial" charset="0"/>
            </a:endParaRPr>
          </a:p>
          <a:p>
            <a:pPr eaLnBrk="1" hangingPunct="1">
              <a:spcBef>
                <a:spcPct val="20000"/>
              </a:spcBef>
            </a:pPr>
            <a:r>
              <a:rPr lang="en-US">
                <a:latin typeface="Arial" charset="0"/>
              </a:rPr>
              <a:t>peaks</a:t>
            </a:r>
          </a:p>
        </p:txBody>
      </p:sp>
    </p:spTree>
    <p:extLst>
      <p:ext uri="{BB962C8B-B14F-4D97-AF65-F5344CB8AC3E}">
        <p14:creationId xmlns:p14="http://schemas.microsoft.com/office/powerpoint/2010/main" val="307902475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46128"/>
                                        </p:tgtEl>
                                        <p:attrNameLst>
                                          <p:attrName>style.visibility</p:attrName>
                                        </p:attrNameLst>
                                      </p:cBhvr>
                                      <p:to>
                                        <p:strVal val="visible"/>
                                      </p:to>
                                    </p:set>
                                    <p:anim calcmode="lin" valueType="num">
                                      <p:cBhvr additive="base">
                                        <p:cTn id="7" dur="500" fill="hold"/>
                                        <p:tgtEl>
                                          <p:spTgt spid="346128"/>
                                        </p:tgtEl>
                                        <p:attrNameLst>
                                          <p:attrName>ppt_x</p:attrName>
                                        </p:attrNameLst>
                                      </p:cBhvr>
                                      <p:tavLst>
                                        <p:tav tm="0">
                                          <p:val>
                                            <p:strVal val="1+#ppt_w/2"/>
                                          </p:val>
                                        </p:tav>
                                        <p:tav tm="100000">
                                          <p:val>
                                            <p:strVal val="#ppt_x"/>
                                          </p:val>
                                        </p:tav>
                                      </p:tavLst>
                                    </p:anim>
                                    <p:anim calcmode="lin" valueType="num">
                                      <p:cBhvr additive="base">
                                        <p:cTn id="8" dur="500" fill="hold"/>
                                        <p:tgtEl>
                                          <p:spTgt spid="3461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28"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4115" name="Rectangle 3"/>
          <p:cNvSpPr>
            <a:spLocks noGrp="1" noChangeArrowheads="1"/>
          </p:cNvSpPr>
          <p:nvPr>
            <p:ph idx="1"/>
          </p:nvPr>
        </p:nvSpPr>
        <p:spPr>
          <a:xfrm>
            <a:off x="228600" y="1828800"/>
            <a:ext cx="8208963" cy="4114800"/>
          </a:xfrm>
        </p:spPr>
        <p:txBody>
          <a:bodyPr/>
          <a:lstStyle/>
          <a:p>
            <a:pPr lvl="1" eaLnBrk="1" hangingPunct="1">
              <a:buFont typeface="Wingdings" pitchFamily="2" charset="2"/>
              <a:buNone/>
            </a:pPr>
            <a:r>
              <a:rPr lang="en-US" dirty="0" smtClean="0"/>
              <a:t>The case of the buried predicate…</a:t>
            </a:r>
            <a:endParaRPr lang="en-US" dirty="0" smtClean="0">
              <a:cs typeface="Times New Roman" pitchFamily="18" charset="0"/>
            </a:endParaRPr>
          </a:p>
          <a:p>
            <a:pPr lvl="1" eaLnBrk="1" hangingPunct="1">
              <a:buFont typeface="Wingdings" pitchFamily="2" charset="2"/>
              <a:buNone/>
            </a:pPr>
            <a:endParaRPr lang="en-US" dirty="0" smtClean="0">
              <a:cs typeface="Times New Roman" pitchFamily="18" charset="0"/>
            </a:endParaRPr>
          </a:p>
          <a:p>
            <a:pPr lvl="1" eaLnBrk="1" hangingPunct="1">
              <a:buFont typeface="Wingdings" pitchFamily="2" charset="2"/>
              <a:buNone/>
            </a:pPr>
            <a:r>
              <a:rPr lang="en-US" dirty="0" smtClean="0">
                <a:cs typeface="Times New Roman" pitchFamily="18" charset="0"/>
              </a:rPr>
              <a:t>	</a:t>
            </a:r>
            <a:r>
              <a:rPr lang="en-US" sz="2400" dirty="0" smtClean="0">
                <a:cs typeface="Times New Roman" pitchFamily="18" charset="0"/>
              </a:rPr>
              <a:t>One study of 930 adults with multiple sclerosis (MS) receiving care in one of two managed care settings or in a fee-for-service setting found that only two-thirds of those needing to contact a neurologist for an MS-related problem in the prior 6 months had done so (</a:t>
            </a:r>
            <a:r>
              <a:rPr lang="en-US" sz="2400" dirty="0" err="1" smtClean="0">
                <a:cs typeface="Times New Roman" pitchFamily="18" charset="0"/>
              </a:rPr>
              <a:t>Vickrey</a:t>
            </a:r>
            <a:r>
              <a:rPr lang="en-US" sz="2400" dirty="0" smtClean="0">
                <a:cs typeface="Times New Roman" pitchFamily="18" charset="0"/>
              </a:rPr>
              <a:t> et al 1999). </a:t>
            </a:r>
          </a:p>
        </p:txBody>
      </p:sp>
      <p:sp>
        <p:nvSpPr>
          <p:cNvPr id="71682" name="Rectangle 2"/>
          <p:cNvSpPr>
            <a:spLocks noGrp="1" noChangeArrowheads="1"/>
          </p:cNvSpPr>
          <p:nvPr>
            <p:ph type="title"/>
          </p:nvPr>
        </p:nvSpPr>
        <p:spPr>
          <a:xfrm>
            <a:off x="506413" y="501650"/>
            <a:ext cx="8637587" cy="1311275"/>
          </a:xfrm>
        </p:spPr>
        <p:txBody>
          <a:bodyPr/>
          <a:lstStyle/>
          <a:p>
            <a:pPr eaLnBrk="1" hangingPunct="1"/>
            <a:r>
              <a:rPr lang="en-US" smtClean="0"/>
              <a:t>Principles of Effective Writing</a:t>
            </a:r>
            <a:br>
              <a:rPr lang="en-US" smtClean="0"/>
            </a:br>
            <a:endParaRPr lang="en-US" sz="3600" smtClean="0"/>
          </a:p>
        </p:txBody>
      </p:sp>
      <p:grpSp>
        <p:nvGrpSpPr>
          <p:cNvPr id="474116" name="Group 4"/>
          <p:cNvGrpSpPr>
            <a:grpSpLocks/>
          </p:cNvGrpSpPr>
          <p:nvPr/>
        </p:nvGrpSpPr>
        <p:grpSpPr bwMode="auto">
          <a:xfrm>
            <a:off x="2286000" y="4572000"/>
            <a:ext cx="4648200" cy="1866900"/>
            <a:chOff x="1440" y="2880"/>
            <a:chExt cx="2928" cy="1176"/>
          </a:xfrm>
        </p:grpSpPr>
        <p:sp>
          <p:nvSpPr>
            <p:cNvPr id="71698" name="Line 5"/>
            <p:cNvSpPr>
              <a:spLocks noChangeShapeType="1"/>
            </p:cNvSpPr>
            <p:nvPr/>
          </p:nvSpPr>
          <p:spPr bwMode="auto">
            <a:xfrm>
              <a:off x="1440" y="2880"/>
              <a:ext cx="8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9" name="Text Box 6"/>
            <p:cNvSpPr txBox="1">
              <a:spLocks noChangeArrowheads="1"/>
            </p:cNvSpPr>
            <p:nvPr/>
          </p:nvSpPr>
          <p:spPr bwMode="auto">
            <a:xfrm>
              <a:off x="3504" y="3744"/>
              <a:ext cx="864" cy="312"/>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hlink"/>
                  </a:solidFill>
                </a:rPr>
                <a:t>predicate</a:t>
              </a:r>
            </a:p>
          </p:txBody>
        </p:sp>
        <p:sp>
          <p:nvSpPr>
            <p:cNvPr id="71700" name="Line 7"/>
            <p:cNvSpPr>
              <a:spLocks noChangeShapeType="1"/>
            </p:cNvSpPr>
            <p:nvPr/>
          </p:nvSpPr>
          <p:spPr bwMode="auto">
            <a:xfrm flipH="1" flipV="1">
              <a:off x="1968" y="2928"/>
              <a:ext cx="1920" cy="816"/>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474120" name="Group 8"/>
          <p:cNvGrpSpPr>
            <a:grpSpLocks/>
          </p:cNvGrpSpPr>
          <p:nvPr/>
        </p:nvGrpSpPr>
        <p:grpSpPr bwMode="auto">
          <a:xfrm>
            <a:off x="1117600" y="2286000"/>
            <a:ext cx="2057400" cy="838200"/>
            <a:chOff x="720" y="1536"/>
            <a:chExt cx="1296" cy="528"/>
          </a:xfrm>
        </p:grpSpPr>
        <p:sp>
          <p:nvSpPr>
            <p:cNvPr id="71694" name="Line 9"/>
            <p:cNvSpPr>
              <a:spLocks noChangeShapeType="1"/>
            </p:cNvSpPr>
            <p:nvPr/>
          </p:nvSpPr>
          <p:spPr bwMode="auto">
            <a:xfrm>
              <a:off x="768" y="2064"/>
              <a:ext cx="8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5" name="Text Box 10"/>
            <p:cNvSpPr txBox="1">
              <a:spLocks noChangeArrowheads="1"/>
            </p:cNvSpPr>
            <p:nvPr/>
          </p:nvSpPr>
          <p:spPr bwMode="auto">
            <a:xfrm>
              <a:off x="720" y="1536"/>
              <a:ext cx="720" cy="312"/>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hlink"/>
                  </a:solidFill>
                </a:rPr>
                <a:t>subject</a:t>
              </a:r>
            </a:p>
          </p:txBody>
        </p:sp>
        <p:sp>
          <p:nvSpPr>
            <p:cNvPr id="71696" name="Line 11"/>
            <p:cNvSpPr>
              <a:spLocks noChangeShapeType="1"/>
            </p:cNvSpPr>
            <p:nvPr/>
          </p:nvSpPr>
          <p:spPr bwMode="auto">
            <a:xfrm>
              <a:off x="1440" y="1632"/>
              <a:ext cx="576"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7" name="Line 12"/>
            <p:cNvSpPr>
              <a:spLocks noChangeShapeType="1"/>
            </p:cNvSpPr>
            <p:nvPr/>
          </p:nvSpPr>
          <p:spPr bwMode="auto">
            <a:xfrm flipH="1">
              <a:off x="1584" y="1632"/>
              <a:ext cx="384" cy="288"/>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474125" name="Group 13"/>
          <p:cNvGrpSpPr>
            <a:grpSpLocks/>
          </p:cNvGrpSpPr>
          <p:nvPr/>
        </p:nvGrpSpPr>
        <p:grpSpPr bwMode="auto">
          <a:xfrm>
            <a:off x="1066800" y="2286000"/>
            <a:ext cx="7162800" cy="2286000"/>
            <a:chOff x="672" y="1440"/>
            <a:chExt cx="4512" cy="1440"/>
          </a:xfrm>
        </p:grpSpPr>
        <p:grpSp>
          <p:nvGrpSpPr>
            <p:cNvPr id="71687" name="Group 14"/>
            <p:cNvGrpSpPr>
              <a:grpSpLocks/>
            </p:cNvGrpSpPr>
            <p:nvPr/>
          </p:nvGrpSpPr>
          <p:grpSpPr bwMode="auto">
            <a:xfrm>
              <a:off x="672" y="1440"/>
              <a:ext cx="4512" cy="1440"/>
              <a:chOff x="672" y="1440"/>
              <a:chExt cx="4512" cy="1440"/>
            </a:xfrm>
          </p:grpSpPr>
          <p:sp>
            <p:nvSpPr>
              <p:cNvPr id="71689" name="Text Box 15"/>
              <p:cNvSpPr txBox="1">
                <a:spLocks noChangeArrowheads="1"/>
              </p:cNvSpPr>
              <p:nvPr/>
            </p:nvSpPr>
            <p:spPr bwMode="auto">
              <a:xfrm>
                <a:off x="3504" y="1440"/>
                <a:ext cx="1680" cy="312"/>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dirty="0">
                    <a:solidFill>
                      <a:schemeClr val="hlink"/>
                    </a:solidFill>
                  </a:rPr>
                  <a:t>confusing garbage</a:t>
                </a:r>
              </a:p>
            </p:txBody>
          </p:sp>
          <p:sp>
            <p:nvSpPr>
              <p:cNvPr id="71690" name="Line 16"/>
              <p:cNvSpPr>
                <a:spLocks noChangeShapeType="1"/>
              </p:cNvSpPr>
              <p:nvPr/>
            </p:nvSpPr>
            <p:spPr bwMode="auto">
              <a:xfrm>
                <a:off x="1776" y="2064"/>
                <a:ext cx="259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1" name="Line 17"/>
              <p:cNvSpPr>
                <a:spLocks noChangeShapeType="1"/>
              </p:cNvSpPr>
              <p:nvPr/>
            </p:nvSpPr>
            <p:spPr bwMode="auto">
              <a:xfrm>
                <a:off x="720" y="2304"/>
                <a:ext cx="41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2" name="Line 18"/>
              <p:cNvSpPr>
                <a:spLocks noChangeShapeType="1"/>
              </p:cNvSpPr>
              <p:nvPr/>
            </p:nvSpPr>
            <p:spPr bwMode="auto">
              <a:xfrm>
                <a:off x="720" y="2592"/>
                <a:ext cx="44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3" name="Line 19"/>
              <p:cNvSpPr>
                <a:spLocks noChangeShapeType="1"/>
              </p:cNvSpPr>
              <p:nvPr/>
            </p:nvSpPr>
            <p:spPr bwMode="auto">
              <a:xfrm>
                <a:off x="672" y="2880"/>
                <a:ext cx="6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71688" name="Line 20"/>
            <p:cNvSpPr>
              <a:spLocks noChangeShapeType="1"/>
            </p:cNvSpPr>
            <p:nvPr/>
          </p:nvSpPr>
          <p:spPr bwMode="auto">
            <a:xfrm flipH="1">
              <a:off x="4656" y="1776"/>
              <a:ext cx="432" cy="384"/>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val="192106987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4115">
                                            <p:txEl>
                                              <p:pRg st="0" end="0"/>
                                            </p:txEl>
                                          </p:spTgt>
                                        </p:tgtEl>
                                        <p:attrNameLst>
                                          <p:attrName>style.visibility</p:attrName>
                                        </p:attrNameLst>
                                      </p:cBhvr>
                                      <p:to>
                                        <p:strVal val="visible"/>
                                      </p:to>
                                    </p:set>
                                    <p:anim calcmode="lin" valueType="num">
                                      <p:cBhvr additive="base">
                                        <p:cTn id="7" dur="500" fill="hold"/>
                                        <p:tgtEl>
                                          <p:spTgt spid="4741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741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74115">
                                            <p:txEl>
                                              <p:pRg st="2" end="2"/>
                                            </p:txEl>
                                          </p:spTgt>
                                        </p:tgtEl>
                                        <p:attrNameLst>
                                          <p:attrName>style.visibility</p:attrName>
                                        </p:attrNameLst>
                                      </p:cBhvr>
                                      <p:to>
                                        <p:strVal val="visible"/>
                                      </p:to>
                                    </p:set>
                                    <p:anim calcmode="lin" valueType="num">
                                      <p:cBhvr additive="base">
                                        <p:cTn id="13" dur="500" fill="hold"/>
                                        <p:tgtEl>
                                          <p:spTgt spid="4741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741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474120"/>
                                        </p:tgtEl>
                                        <p:attrNameLst>
                                          <p:attrName>style.visibility</p:attrName>
                                        </p:attrNameLst>
                                      </p:cBhvr>
                                      <p:to>
                                        <p:strVal val="visible"/>
                                      </p:to>
                                    </p:set>
                                    <p:animEffect transition="in" filter="dissolve">
                                      <p:cBhvr>
                                        <p:cTn id="19" dur="500"/>
                                        <p:tgtEl>
                                          <p:spTgt spid="474120"/>
                                        </p:tgtEl>
                                      </p:cBhvr>
                                    </p:animEffect>
                                  </p:childTnLst>
                                  <p:subTnLst>
                                    <p:set>
                                      <p:cBhvr override="childStyle">
                                        <p:cTn dur="1" fill="hold" display="0" masterRel="nextClick" afterEffect="1"/>
                                        <p:tgtEl>
                                          <p:spTgt spid="474120"/>
                                        </p:tgtEl>
                                        <p:attrNameLst>
                                          <p:attrName>style.visibility</p:attrName>
                                        </p:attrNameLst>
                                      </p:cBhvr>
                                      <p:to>
                                        <p:strVal val="hidden"/>
                                      </p:to>
                                    </p:set>
                                  </p:sub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474125"/>
                                        </p:tgtEl>
                                        <p:attrNameLst>
                                          <p:attrName>style.visibility</p:attrName>
                                        </p:attrNameLst>
                                      </p:cBhvr>
                                      <p:to>
                                        <p:strVal val="visible"/>
                                      </p:to>
                                    </p:set>
                                    <p:animEffect transition="in" filter="dissolve">
                                      <p:cBhvr>
                                        <p:cTn id="24" dur="500"/>
                                        <p:tgtEl>
                                          <p:spTgt spid="474125"/>
                                        </p:tgtEl>
                                      </p:cBhvr>
                                    </p:animEffect>
                                  </p:childTnLst>
                                  <p:subTnLst>
                                    <p:set>
                                      <p:cBhvr override="childStyle">
                                        <p:cTn dur="1" fill="hold" display="0" masterRel="nextClick" afterEffect="1"/>
                                        <p:tgtEl>
                                          <p:spTgt spid="474125"/>
                                        </p:tgtEl>
                                        <p:attrNameLst>
                                          <p:attrName>style.visibility</p:attrName>
                                        </p:attrNameLst>
                                      </p:cBhvr>
                                      <p:to>
                                        <p:strVal val="hidden"/>
                                      </p:to>
                                    </p:set>
                                  </p:sub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nodeType="clickEffect">
                                  <p:stCondLst>
                                    <p:cond delay="0"/>
                                  </p:stCondLst>
                                  <p:childTnLst>
                                    <p:set>
                                      <p:cBhvr>
                                        <p:cTn id="28" dur="1" fill="hold">
                                          <p:stCondLst>
                                            <p:cond delay="0"/>
                                          </p:stCondLst>
                                        </p:cTn>
                                        <p:tgtEl>
                                          <p:spTgt spid="474116"/>
                                        </p:tgtEl>
                                        <p:attrNameLst>
                                          <p:attrName>style.visibility</p:attrName>
                                        </p:attrNameLst>
                                      </p:cBhvr>
                                      <p:to>
                                        <p:strVal val="visible"/>
                                      </p:to>
                                    </p:set>
                                    <p:animEffect transition="in" filter="dissolve">
                                      <p:cBhvr>
                                        <p:cTn id="29" dur="500"/>
                                        <p:tgtEl>
                                          <p:spTgt spid="474116"/>
                                        </p:tgtEl>
                                      </p:cBhvr>
                                    </p:animEffect>
                                  </p:childTnLst>
                                  <p:subTnLst>
                                    <p:set>
                                      <p:cBhvr override="childStyle">
                                        <p:cTn dur="1" fill="hold" display="0" masterRel="nextClick" afterEffect="1"/>
                                        <p:tgtEl>
                                          <p:spTgt spid="47411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15" grpId="0" build="p" bldLvl="2"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0019" name="Rectangle 3"/>
          <p:cNvSpPr>
            <a:spLocks noGrp="1" noChangeArrowheads="1"/>
          </p:cNvSpPr>
          <p:nvPr>
            <p:ph idx="1"/>
          </p:nvPr>
        </p:nvSpPr>
        <p:spPr>
          <a:xfrm>
            <a:off x="304800" y="1828800"/>
            <a:ext cx="8208963" cy="4114800"/>
          </a:xfrm>
        </p:spPr>
        <p:txBody>
          <a:bodyPr/>
          <a:lstStyle/>
          <a:p>
            <a:pPr lvl="1" eaLnBrk="1" hangingPunct="1">
              <a:buFont typeface="Wingdings" pitchFamily="2" charset="2"/>
              <a:buNone/>
            </a:pPr>
            <a:r>
              <a:rPr lang="en-US" smtClean="0"/>
              <a:t>The case of the buried predicate…</a:t>
            </a:r>
            <a:endParaRPr lang="en-US" smtClean="0">
              <a:cs typeface="Times New Roman" pitchFamily="18" charset="0"/>
            </a:endParaRPr>
          </a:p>
          <a:p>
            <a:pPr lvl="1" eaLnBrk="1" hangingPunct="1">
              <a:buFont typeface="Wingdings" pitchFamily="2" charset="2"/>
              <a:buNone/>
            </a:pPr>
            <a:endParaRPr lang="en-US" sz="2400" smtClean="0">
              <a:cs typeface="Times New Roman" pitchFamily="18" charset="0"/>
            </a:endParaRPr>
          </a:p>
          <a:p>
            <a:pPr lvl="1" eaLnBrk="1" hangingPunct="1">
              <a:buFont typeface="Wingdings" pitchFamily="2" charset="2"/>
              <a:buNone/>
            </a:pPr>
            <a:r>
              <a:rPr lang="en-US" sz="2400" smtClean="0">
                <a:cs typeface="Times New Roman" pitchFamily="18" charset="0"/>
              </a:rPr>
              <a:t>	</a:t>
            </a:r>
            <a:r>
              <a:rPr lang="en-US" smtClean="0">
                <a:cs typeface="Times New Roman" pitchFamily="18" charset="0"/>
              </a:rPr>
              <a:t>One study found that, of 930 adults with multiple sclerosis (MS) who were receiving care in one of two managed care settings or in a fee-for-service setting, only two-thirds of those needing to contact a neurologist for an MS-related problem in the prior six months had done so (Vickrey et al 1999). </a:t>
            </a:r>
          </a:p>
        </p:txBody>
      </p:sp>
      <p:sp>
        <p:nvSpPr>
          <p:cNvPr id="72706" name="Rectangle 2"/>
          <p:cNvSpPr>
            <a:spLocks noGrp="1" noChangeArrowheads="1"/>
          </p:cNvSpPr>
          <p:nvPr>
            <p:ph type="title"/>
          </p:nvPr>
        </p:nvSpPr>
        <p:spPr>
          <a:xfrm>
            <a:off x="506413" y="501650"/>
            <a:ext cx="8637587" cy="1311275"/>
          </a:xfrm>
        </p:spPr>
        <p:txBody>
          <a:bodyPr/>
          <a:lstStyle/>
          <a:p>
            <a:pPr eaLnBrk="1" hangingPunct="1"/>
            <a:r>
              <a:rPr lang="en-US" smtClean="0"/>
              <a:t>Principles of Effective Writing</a:t>
            </a:r>
            <a:br>
              <a:rPr lang="en-US" smtClean="0"/>
            </a:br>
            <a:endParaRPr lang="en-US" sz="3600" smtClean="0"/>
          </a:p>
        </p:txBody>
      </p:sp>
    </p:spTree>
    <p:extLst>
      <p:ext uri="{BB962C8B-B14F-4D97-AF65-F5344CB8AC3E}">
        <p14:creationId xmlns:p14="http://schemas.microsoft.com/office/powerpoint/2010/main" val="208581384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0019">
                                            <p:txEl>
                                              <p:pRg st="0" end="0"/>
                                            </p:txEl>
                                          </p:spTgt>
                                        </p:tgtEl>
                                        <p:attrNameLst>
                                          <p:attrName>style.visibility</p:attrName>
                                        </p:attrNameLst>
                                      </p:cBhvr>
                                      <p:to>
                                        <p:strVal val="visible"/>
                                      </p:to>
                                    </p:set>
                                    <p:anim calcmode="lin" valueType="num">
                                      <p:cBhvr additive="base">
                                        <p:cTn id="7" dur="500" fill="hold"/>
                                        <p:tgtEl>
                                          <p:spTgt spid="4700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001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70019">
                                            <p:txEl>
                                              <p:pRg st="0" end="0"/>
                                            </p:txEl>
                                          </p:spTgt>
                                        </p:tgtEl>
                                        <p:attrNameLst>
                                          <p:attrName>ppt_c</p:attrName>
                                        </p:attrNameLst>
                                      </p:cBhvr>
                                      <p:to>
                                        <a:schemeClr val="bg1"/>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0019">
                                            <p:txEl>
                                              <p:pRg st="2" end="2"/>
                                            </p:txEl>
                                          </p:spTgt>
                                        </p:tgtEl>
                                        <p:attrNameLst>
                                          <p:attrName>style.visibility</p:attrName>
                                        </p:attrNameLst>
                                      </p:cBhvr>
                                      <p:to>
                                        <p:strVal val="visible"/>
                                      </p:to>
                                    </p:set>
                                    <p:anim calcmode="lin" valueType="num">
                                      <p:cBhvr additive="base">
                                        <p:cTn id="13" dur="500" fill="hold"/>
                                        <p:tgtEl>
                                          <p:spTgt spid="47001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0019">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70019">
                                            <p:txEl>
                                              <p:pRg st="2" end="2"/>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19" grpId="0" build="p" bldLvl="3"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idx="1"/>
          </p:nvPr>
        </p:nvSpPr>
        <p:spPr/>
        <p:txBody>
          <a:bodyPr/>
          <a:lstStyle/>
          <a:p>
            <a:pPr eaLnBrk="1" hangingPunct="1">
              <a:buFontTx/>
              <a:buChar char="•"/>
            </a:pPr>
            <a:endParaRPr lang="en-US" smtClean="0"/>
          </a:p>
          <a:p>
            <a:pPr eaLnBrk="1" hangingPunct="1">
              <a:buFontTx/>
              <a:buChar char="•"/>
            </a:pPr>
            <a:endParaRPr lang="en-US" smtClean="0"/>
          </a:p>
          <a:p>
            <a:pPr eaLnBrk="1" hangingPunct="1">
              <a:buFontTx/>
              <a:buChar char="•"/>
            </a:pPr>
            <a:endParaRPr lang="en-US" smtClean="0"/>
          </a:p>
          <a:p>
            <a:pPr eaLnBrk="1" hangingPunct="1">
              <a:buFontTx/>
              <a:buChar char="•"/>
            </a:pPr>
            <a:endParaRPr lang="en-US" smtClean="0"/>
          </a:p>
          <a:p>
            <a:pPr eaLnBrk="1" hangingPunct="1">
              <a:buFontTx/>
              <a:buChar char="•"/>
            </a:pPr>
            <a:r>
              <a:rPr lang="en-US" smtClean="0"/>
              <a:t>5. Eliminate negatives; use positive constructions instead</a:t>
            </a:r>
          </a:p>
          <a:p>
            <a:pPr eaLnBrk="1" hangingPunct="1">
              <a:buFontTx/>
              <a:buChar char="•"/>
            </a:pPr>
            <a:endParaRPr lang="en-US" smtClean="0"/>
          </a:p>
        </p:txBody>
      </p:sp>
      <p:sp>
        <p:nvSpPr>
          <p:cNvPr id="73730"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2762024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8899" name="Rectangle 2051"/>
          <p:cNvSpPr>
            <a:spLocks noGrp="1" noChangeArrowheads="1"/>
          </p:cNvSpPr>
          <p:nvPr>
            <p:ph idx="1"/>
          </p:nvPr>
        </p:nvSpPr>
        <p:spPr/>
        <p:txBody>
          <a:bodyPr/>
          <a:lstStyle/>
          <a:p>
            <a:pPr eaLnBrk="1" hangingPunct="1"/>
            <a:r>
              <a:rPr lang="en-US" b="1" smtClean="0">
                <a:cs typeface="Arial" charset="0"/>
              </a:rPr>
              <a:t>He was </a:t>
            </a:r>
            <a:r>
              <a:rPr lang="en-US" b="1" u="sng" smtClean="0">
                <a:cs typeface="Arial" charset="0"/>
              </a:rPr>
              <a:t>not </a:t>
            </a:r>
            <a:r>
              <a:rPr lang="en-US" b="1" smtClean="0">
                <a:cs typeface="Arial" charset="0"/>
              </a:rPr>
              <a:t>often on time</a:t>
            </a:r>
          </a:p>
          <a:p>
            <a:pPr lvl="1" eaLnBrk="1" hangingPunct="1"/>
            <a:r>
              <a:rPr lang="en-US" sz="2400" b="1" smtClean="0">
                <a:cs typeface="Arial" charset="0"/>
              </a:rPr>
              <a:t>He usually came late.</a:t>
            </a:r>
          </a:p>
          <a:p>
            <a:pPr lvl="1" eaLnBrk="1" hangingPunct="1">
              <a:buFont typeface="Wingdings" pitchFamily="2" charset="2"/>
              <a:buNone/>
            </a:pPr>
            <a:endParaRPr lang="en-US" sz="2400" b="1" smtClean="0">
              <a:cs typeface="Arial" charset="0"/>
            </a:endParaRPr>
          </a:p>
          <a:p>
            <a:pPr eaLnBrk="1" hangingPunct="1"/>
            <a:r>
              <a:rPr lang="en-US" b="1" smtClean="0">
                <a:cs typeface="Arial" charset="0"/>
              </a:rPr>
              <a:t>She did </a:t>
            </a:r>
            <a:r>
              <a:rPr lang="en-US" b="1" u="sng" smtClean="0">
                <a:cs typeface="Arial" charset="0"/>
              </a:rPr>
              <a:t>not</a:t>
            </a:r>
            <a:r>
              <a:rPr lang="en-US" b="1" smtClean="0">
                <a:cs typeface="Arial" charset="0"/>
              </a:rPr>
              <a:t> think that studying writing was a sensible use of one’s time.</a:t>
            </a:r>
          </a:p>
          <a:p>
            <a:pPr lvl="1" eaLnBrk="1" hangingPunct="1"/>
            <a:r>
              <a:rPr lang="en-US" sz="2000" b="1" smtClean="0">
                <a:cs typeface="Arial" charset="0"/>
              </a:rPr>
              <a:t>She thought studying writing was a waste of time.</a:t>
            </a:r>
          </a:p>
          <a:p>
            <a:pPr lvl="1" eaLnBrk="1" hangingPunct="1"/>
            <a:endParaRPr lang="en-US" sz="2400" b="1" smtClean="0">
              <a:cs typeface="Arial" charset="0"/>
            </a:endParaRPr>
          </a:p>
        </p:txBody>
      </p:sp>
      <p:sp>
        <p:nvSpPr>
          <p:cNvPr id="74754" name="Rectangle 2050"/>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190565831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8899">
                                            <p:txEl>
                                              <p:pRg st="0" end="0"/>
                                            </p:txEl>
                                          </p:spTgt>
                                        </p:tgtEl>
                                        <p:attrNameLst>
                                          <p:attrName>style.visibility</p:attrName>
                                        </p:attrNameLst>
                                      </p:cBhvr>
                                      <p:to>
                                        <p:strVal val="visible"/>
                                      </p:to>
                                    </p:set>
                                    <p:anim calcmode="lin" valueType="num">
                                      <p:cBhvr additive="base">
                                        <p:cTn id="7" dur="500" fill="hold"/>
                                        <p:tgtEl>
                                          <p:spTgt spid="208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889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08899">
                                            <p:txEl>
                                              <p:pRg st="0" end="0"/>
                                            </p:txEl>
                                          </p:spTgt>
                                        </p:tgtEl>
                                        <p:attrNameLst>
                                          <p:attrName>ppt_c</p:attrName>
                                        </p:attrNameLst>
                                      </p:cBhvr>
                                      <p:to>
                                        <a:schemeClr val="bg1"/>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8899">
                                            <p:txEl>
                                              <p:pRg st="1" end="1"/>
                                            </p:txEl>
                                          </p:spTgt>
                                        </p:tgtEl>
                                        <p:attrNameLst>
                                          <p:attrName>style.visibility</p:attrName>
                                        </p:attrNameLst>
                                      </p:cBhvr>
                                      <p:to>
                                        <p:strVal val="visible"/>
                                      </p:to>
                                    </p:set>
                                    <p:anim calcmode="lin" valueType="num">
                                      <p:cBhvr additive="base">
                                        <p:cTn id="13" dur="500" fill="hold"/>
                                        <p:tgtEl>
                                          <p:spTgt spid="2088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8899">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08899">
                                            <p:txEl>
                                              <p:pRg st="1" end="1"/>
                                            </p:txEl>
                                          </p:spTgt>
                                        </p:tgtEl>
                                        <p:attrNameLst>
                                          <p:attrName>ppt_c</p:attrName>
                                        </p:attrNameLst>
                                      </p:cBhvr>
                                      <p:to>
                                        <a:schemeClr val="bg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8899">
                                            <p:txEl>
                                              <p:pRg st="3" end="3"/>
                                            </p:txEl>
                                          </p:spTgt>
                                        </p:tgtEl>
                                        <p:attrNameLst>
                                          <p:attrName>style.visibility</p:attrName>
                                        </p:attrNameLst>
                                      </p:cBhvr>
                                      <p:to>
                                        <p:strVal val="visible"/>
                                      </p:to>
                                    </p:set>
                                    <p:anim calcmode="lin" valueType="num">
                                      <p:cBhvr additive="base">
                                        <p:cTn id="19" dur="500" fill="hold"/>
                                        <p:tgtEl>
                                          <p:spTgt spid="20889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8899">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08899">
                                            <p:txEl>
                                              <p:pRg st="3" end="3"/>
                                            </p:txEl>
                                          </p:spTgt>
                                        </p:tgtEl>
                                        <p:attrNameLst>
                                          <p:attrName>ppt_c</p:attrName>
                                        </p:attrNameLst>
                                      </p:cBhvr>
                                      <p:to>
                                        <a:schemeClr val="bg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8899">
                                            <p:txEl>
                                              <p:pRg st="4" end="4"/>
                                            </p:txEl>
                                          </p:spTgt>
                                        </p:tgtEl>
                                        <p:attrNameLst>
                                          <p:attrName>style.visibility</p:attrName>
                                        </p:attrNameLst>
                                      </p:cBhvr>
                                      <p:to>
                                        <p:strVal val="visible"/>
                                      </p:to>
                                    </p:set>
                                    <p:anim calcmode="lin" valueType="num">
                                      <p:cBhvr additive="base">
                                        <p:cTn id="25" dur="500" fill="hold"/>
                                        <p:tgtEl>
                                          <p:spTgt spid="20889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8899">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08899">
                                            <p:txEl>
                                              <p:pRg st="4" end="4"/>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build="p" bldLvl="3"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6371" name="Rectangle 3"/>
          <p:cNvSpPr>
            <a:spLocks noGrp="1" noChangeArrowheads="1"/>
          </p:cNvSpPr>
          <p:nvPr>
            <p:ph idx="1"/>
          </p:nvPr>
        </p:nvSpPr>
        <p:spPr>
          <a:xfrm>
            <a:off x="328613" y="1941513"/>
            <a:ext cx="9348787" cy="4002087"/>
          </a:xfrm>
        </p:spPr>
        <p:txBody>
          <a:bodyPr/>
          <a:lstStyle/>
          <a:p>
            <a:pPr eaLnBrk="1" hangingPunct="1">
              <a:lnSpc>
                <a:spcPct val="90000"/>
              </a:lnSpc>
            </a:pPr>
            <a:r>
              <a:rPr lang="en-US" dirty="0" smtClean="0"/>
              <a:t>Not honest				</a:t>
            </a:r>
            <a:r>
              <a:rPr lang="en-US" dirty="0" smtClean="0">
                <a:solidFill>
                  <a:srgbClr val="0070C0"/>
                </a:solidFill>
              </a:rPr>
              <a:t>dishonest</a:t>
            </a:r>
          </a:p>
          <a:p>
            <a:pPr eaLnBrk="1" hangingPunct="1">
              <a:lnSpc>
                <a:spcPct val="90000"/>
              </a:lnSpc>
            </a:pPr>
            <a:r>
              <a:rPr lang="en-US" dirty="0" smtClean="0"/>
              <a:t>Not important				</a:t>
            </a:r>
            <a:r>
              <a:rPr lang="en-US" dirty="0" smtClean="0">
                <a:solidFill>
                  <a:srgbClr val="0070C0"/>
                </a:solidFill>
              </a:rPr>
              <a:t>trifling</a:t>
            </a:r>
          </a:p>
          <a:p>
            <a:pPr eaLnBrk="1" hangingPunct="1">
              <a:lnSpc>
                <a:spcPct val="90000"/>
              </a:lnSpc>
            </a:pPr>
            <a:r>
              <a:rPr lang="en-US" dirty="0" smtClean="0"/>
              <a:t>Does not have				</a:t>
            </a:r>
            <a:r>
              <a:rPr lang="en-US" dirty="0" smtClean="0">
                <a:solidFill>
                  <a:srgbClr val="0070C0"/>
                </a:solidFill>
              </a:rPr>
              <a:t>lacks</a:t>
            </a:r>
          </a:p>
          <a:p>
            <a:pPr eaLnBrk="1" hangingPunct="1">
              <a:lnSpc>
                <a:spcPct val="90000"/>
              </a:lnSpc>
            </a:pPr>
            <a:r>
              <a:rPr lang="en-US" dirty="0" smtClean="0"/>
              <a:t>Did not remember			</a:t>
            </a:r>
            <a:r>
              <a:rPr lang="en-US" dirty="0" smtClean="0">
                <a:solidFill>
                  <a:srgbClr val="0070C0"/>
                </a:solidFill>
              </a:rPr>
              <a:t>forgot</a:t>
            </a:r>
          </a:p>
          <a:p>
            <a:pPr eaLnBrk="1" hangingPunct="1">
              <a:lnSpc>
                <a:spcPct val="90000"/>
              </a:lnSpc>
            </a:pPr>
            <a:r>
              <a:rPr lang="en-US" dirty="0" smtClean="0"/>
              <a:t>Did not pay attention to			</a:t>
            </a:r>
            <a:r>
              <a:rPr lang="en-US" dirty="0" smtClean="0">
                <a:solidFill>
                  <a:srgbClr val="0070C0"/>
                </a:solidFill>
              </a:rPr>
              <a:t>ignored</a:t>
            </a:r>
          </a:p>
          <a:p>
            <a:pPr eaLnBrk="1" hangingPunct="1">
              <a:lnSpc>
                <a:spcPct val="90000"/>
              </a:lnSpc>
            </a:pPr>
            <a:r>
              <a:rPr lang="en-US" dirty="0" smtClean="0"/>
              <a:t>Did not have much confidence     	</a:t>
            </a:r>
            <a:r>
              <a:rPr lang="en-US" dirty="0" smtClean="0">
                <a:solidFill>
                  <a:srgbClr val="0070C0"/>
                </a:solidFill>
              </a:rPr>
              <a:t>distrusted</a:t>
            </a:r>
          </a:p>
          <a:p>
            <a:pPr eaLnBrk="1" hangingPunct="1">
              <a:lnSpc>
                <a:spcPct val="90000"/>
              </a:lnSpc>
            </a:pPr>
            <a:r>
              <a:rPr lang="en-US" dirty="0" smtClean="0"/>
              <a:t>Did not succeed				</a:t>
            </a:r>
            <a:r>
              <a:rPr lang="en-US" dirty="0" smtClean="0">
                <a:solidFill>
                  <a:srgbClr val="0070C0"/>
                </a:solidFill>
              </a:rPr>
              <a:t>failed</a:t>
            </a:r>
          </a:p>
        </p:txBody>
      </p:sp>
      <p:sp>
        <p:nvSpPr>
          <p:cNvPr id="75778"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372250319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6371">
                                            <p:txEl>
                                              <p:pRg st="0" end="0"/>
                                            </p:txEl>
                                          </p:spTgt>
                                        </p:tgtEl>
                                        <p:attrNameLst>
                                          <p:attrName>style.visibility</p:attrName>
                                        </p:attrNameLst>
                                      </p:cBhvr>
                                      <p:to>
                                        <p:strVal val="visible"/>
                                      </p:to>
                                    </p:set>
                                    <p:anim calcmode="lin" valueType="num">
                                      <p:cBhvr additive="base">
                                        <p:cTn id="7" dur="500" fill="hold"/>
                                        <p:tgtEl>
                                          <p:spTgt spid="1863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63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6371">
                                            <p:txEl>
                                              <p:pRg st="1" end="1"/>
                                            </p:txEl>
                                          </p:spTgt>
                                        </p:tgtEl>
                                        <p:attrNameLst>
                                          <p:attrName>style.visibility</p:attrName>
                                        </p:attrNameLst>
                                      </p:cBhvr>
                                      <p:to>
                                        <p:strVal val="visible"/>
                                      </p:to>
                                    </p:set>
                                    <p:anim calcmode="lin" valueType="num">
                                      <p:cBhvr additive="base">
                                        <p:cTn id="13" dur="500" fill="hold"/>
                                        <p:tgtEl>
                                          <p:spTgt spid="1863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6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6371">
                                            <p:txEl>
                                              <p:pRg st="2" end="2"/>
                                            </p:txEl>
                                          </p:spTgt>
                                        </p:tgtEl>
                                        <p:attrNameLst>
                                          <p:attrName>style.visibility</p:attrName>
                                        </p:attrNameLst>
                                      </p:cBhvr>
                                      <p:to>
                                        <p:strVal val="visible"/>
                                      </p:to>
                                    </p:set>
                                    <p:anim calcmode="lin" valueType="num">
                                      <p:cBhvr additive="base">
                                        <p:cTn id="19" dur="500" fill="hold"/>
                                        <p:tgtEl>
                                          <p:spTgt spid="1863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63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6371">
                                            <p:txEl>
                                              <p:pRg st="3" end="3"/>
                                            </p:txEl>
                                          </p:spTgt>
                                        </p:tgtEl>
                                        <p:attrNameLst>
                                          <p:attrName>style.visibility</p:attrName>
                                        </p:attrNameLst>
                                      </p:cBhvr>
                                      <p:to>
                                        <p:strVal val="visible"/>
                                      </p:to>
                                    </p:set>
                                    <p:anim calcmode="lin" valueType="num">
                                      <p:cBhvr additive="base">
                                        <p:cTn id="25" dur="500" fill="hold"/>
                                        <p:tgtEl>
                                          <p:spTgt spid="1863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63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6371">
                                            <p:txEl>
                                              <p:pRg st="4" end="4"/>
                                            </p:txEl>
                                          </p:spTgt>
                                        </p:tgtEl>
                                        <p:attrNameLst>
                                          <p:attrName>style.visibility</p:attrName>
                                        </p:attrNameLst>
                                      </p:cBhvr>
                                      <p:to>
                                        <p:strVal val="visible"/>
                                      </p:to>
                                    </p:set>
                                    <p:anim calcmode="lin" valueType="num">
                                      <p:cBhvr additive="base">
                                        <p:cTn id="31" dur="500" fill="hold"/>
                                        <p:tgtEl>
                                          <p:spTgt spid="18637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63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6371">
                                            <p:txEl>
                                              <p:pRg st="5" end="5"/>
                                            </p:txEl>
                                          </p:spTgt>
                                        </p:tgtEl>
                                        <p:attrNameLst>
                                          <p:attrName>style.visibility</p:attrName>
                                        </p:attrNameLst>
                                      </p:cBhvr>
                                      <p:to>
                                        <p:strVal val="visible"/>
                                      </p:to>
                                    </p:set>
                                    <p:anim calcmode="lin" valueType="num">
                                      <p:cBhvr additive="base">
                                        <p:cTn id="37" dur="500" fill="hold"/>
                                        <p:tgtEl>
                                          <p:spTgt spid="18637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8637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86371">
                                            <p:txEl>
                                              <p:pRg st="6" end="6"/>
                                            </p:txEl>
                                          </p:spTgt>
                                        </p:tgtEl>
                                        <p:attrNameLst>
                                          <p:attrName>style.visibility</p:attrName>
                                        </p:attrNameLst>
                                      </p:cBhvr>
                                      <p:to>
                                        <p:strVal val="visible"/>
                                      </p:to>
                                    </p:set>
                                    <p:anim calcmode="lin" valueType="num">
                                      <p:cBhvr additive="base">
                                        <p:cTn id="43" dur="500" fill="hold"/>
                                        <p:tgtEl>
                                          <p:spTgt spid="18637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8637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9539" name="Rectangle 3"/>
          <p:cNvSpPr>
            <a:spLocks noGrp="1" noChangeArrowheads="1"/>
          </p:cNvSpPr>
          <p:nvPr>
            <p:ph idx="1"/>
          </p:nvPr>
        </p:nvSpPr>
        <p:spPr/>
        <p:txBody>
          <a:bodyPr/>
          <a:lstStyle/>
          <a:p>
            <a:pPr lvl="1" eaLnBrk="1" hangingPunct="1">
              <a:buFont typeface="Wingdings" pitchFamily="2" charset="2"/>
              <a:buNone/>
            </a:pPr>
            <a:endParaRPr lang="en-US" smtClean="0"/>
          </a:p>
          <a:p>
            <a:pPr lvl="1" eaLnBrk="1" hangingPunct="1">
              <a:buFont typeface="Wingdings" pitchFamily="2" charset="2"/>
              <a:buNone/>
            </a:pPr>
            <a:endParaRPr lang="en-US" smtClean="0"/>
          </a:p>
          <a:p>
            <a:pPr lvl="1" eaLnBrk="1" hangingPunct="1">
              <a:buFont typeface="Wingdings" pitchFamily="2" charset="2"/>
              <a:buNone/>
            </a:pPr>
            <a:endParaRPr lang="en-US" smtClean="0"/>
          </a:p>
          <a:p>
            <a:pPr lvl="1" eaLnBrk="1" hangingPunct="1">
              <a:buFont typeface="Wingdings" pitchFamily="2" charset="2"/>
              <a:buNone/>
            </a:pPr>
            <a:endParaRPr lang="en-US" smtClean="0"/>
          </a:p>
          <a:p>
            <a:pPr lvl="1" eaLnBrk="1" hangingPunct="1">
              <a:buFont typeface="Wingdings" pitchFamily="2" charset="2"/>
              <a:buNone/>
            </a:pPr>
            <a:endParaRPr lang="en-US" smtClean="0"/>
          </a:p>
          <a:p>
            <a:pPr lvl="1" eaLnBrk="1" hangingPunct="1">
              <a:buFont typeface="Wingdings" pitchFamily="2" charset="2"/>
              <a:buNone/>
            </a:pPr>
            <a:endParaRPr lang="en-US" smtClean="0"/>
          </a:p>
          <a:p>
            <a:pPr lvl="1" eaLnBrk="1" hangingPunct="1">
              <a:buFont typeface="Wingdings" pitchFamily="2" charset="2"/>
              <a:buNone/>
            </a:pPr>
            <a:endParaRPr lang="en-US" smtClean="0"/>
          </a:p>
          <a:p>
            <a:pPr lvl="1" eaLnBrk="1" hangingPunct="1">
              <a:buFont typeface="Wingdings" pitchFamily="2" charset="2"/>
              <a:buNone/>
            </a:pPr>
            <a:r>
              <a:rPr lang="en-US" smtClean="0"/>
              <a:t>6. Use parallel construction</a:t>
            </a:r>
          </a:p>
          <a:p>
            <a:pPr lvl="1" eaLnBrk="1" hangingPunct="1">
              <a:buFont typeface="Wingdings" pitchFamily="2" charset="2"/>
              <a:buNone/>
            </a:pPr>
            <a:endParaRPr lang="en-US" smtClean="0"/>
          </a:p>
        </p:txBody>
      </p:sp>
      <p:sp>
        <p:nvSpPr>
          <p:cNvPr id="76802" name="Rectangle 2"/>
          <p:cNvSpPr>
            <a:spLocks noGrp="1" noChangeArrowheads="1"/>
          </p:cNvSpPr>
          <p:nvPr>
            <p:ph type="title"/>
          </p:nvPr>
        </p:nvSpPr>
        <p:spPr>
          <a:xfrm>
            <a:off x="506413" y="501650"/>
            <a:ext cx="8637587" cy="1311275"/>
          </a:xfrm>
        </p:spPr>
        <p:txBody>
          <a:bodyPr/>
          <a:lstStyle/>
          <a:p>
            <a:pPr eaLnBrk="1" hangingPunct="1"/>
            <a:r>
              <a:rPr lang="en-US" smtClean="0"/>
              <a:t>Principles of Effective Writing</a:t>
            </a:r>
            <a:br>
              <a:rPr lang="en-US" smtClean="0"/>
            </a:br>
            <a:endParaRPr lang="en-US" sz="3600" smtClean="0"/>
          </a:p>
        </p:txBody>
      </p:sp>
    </p:spTree>
    <p:extLst>
      <p:ext uri="{BB962C8B-B14F-4D97-AF65-F5344CB8AC3E}">
        <p14:creationId xmlns:p14="http://schemas.microsoft.com/office/powerpoint/2010/main" val="258822001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9539">
                                            <p:txEl>
                                              <p:pRg st="7" end="7"/>
                                            </p:txEl>
                                          </p:spTgt>
                                        </p:tgtEl>
                                        <p:attrNameLst>
                                          <p:attrName>style.visibility</p:attrName>
                                        </p:attrNameLst>
                                      </p:cBhvr>
                                      <p:to>
                                        <p:strVal val="visible"/>
                                      </p:to>
                                    </p:set>
                                    <p:anim calcmode="lin" valueType="num">
                                      <p:cBhvr additive="base">
                                        <p:cTn id="7" dur="500" fill="hold"/>
                                        <p:tgtEl>
                                          <p:spTgt spid="449539">
                                            <p:txEl>
                                              <p:pRg st="7" end="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95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39"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3635" name="Rectangle 3"/>
          <p:cNvSpPr>
            <a:spLocks noGrp="1" noChangeArrowheads="1"/>
          </p:cNvSpPr>
          <p:nvPr>
            <p:ph idx="1"/>
          </p:nvPr>
        </p:nvSpPr>
        <p:spPr/>
        <p:txBody>
          <a:bodyPr>
            <a:normAutofit/>
          </a:bodyPr>
          <a:lstStyle/>
          <a:p>
            <a:pPr lvl="1" eaLnBrk="1" hangingPunct="1">
              <a:lnSpc>
                <a:spcPct val="90000"/>
              </a:lnSpc>
              <a:buFont typeface="Wingdings" pitchFamily="2" charset="2"/>
              <a:buNone/>
            </a:pPr>
            <a:r>
              <a:rPr lang="en-US" sz="2400" b="1" smtClean="0"/>
              <a:t>Unparallel:	</a:t>
            </a:r>
          </a:p>
          <a:p>
            <a:pPr lvl="1" eaLnBrk="1" hangingPunct="1">
              <a:lnSpc>
                <a:spcPct val="90000"/>
              </a:lnSpc>
              <a:buFont typeface="Wingdings" pitchFamily="2" charset="2"/>
              <a:buNone/>
            </a:pPr>
            <a:r>
              <a:rPr lang="en-US" sz="2400" b="1" smtClean="0"/>
              <a:t>	Locusts denuded fields in Utah, rural Iowa was washed away by torrents, and in Arizona the cotton was shriveled by the placing heat.</a:t>
            </a:r>
          </a:p>
          <a:p>
            <a:pPr lvl="1" eaLnBrk="1" hangingPunct="1">
              <a:lnSpc>
                <a:spcPct val="90000"/>
              </a:lnSpc>
              <a:buFont typeface="Wingdings" pitchFamily="2" charset="2"/>
              <a:buNone/>
            </a:pPr>
            <a:endParaRPr lang="en-US" sz="2400" b="1" smtClean="0"/>
          </a:p>
          <a:p>
            <a:pPr lvl="1" eaLnBrk="1" hangingPunct="1">
              <a:lnSpc>
                <a:spcPct val="90000"/>
              </a:lnSpc>
              <a:buFont typeface="Wingdings" pitchFamily="2" charset="2"/>
              <a:buNone/>
            </a:pPr>
            <a:r>
              <a:rPr lang="en-US" sz="2400" b="1" smtClean="0"/>
              <a:t>Vs.</a:t>
            </a:r>
          </a:p>
          <a:p>
            <a:pPr lvl="1" eaLnBrk="1" hangingPunct="1">
              <a:lnSpc>
                <a:spcPct val="90000"/>
              </a:lnSpc>
              <a:buFont typeface="Wingdings" pitchFamily="2" charset="2"/>
              <a:buNone/>
            </a:pPr>
            <a:endParaRPr lang="en-US" sz="2400" b="1" smtClean="0"/>
          </a:p>
          <a:p>
            <a:pPr lvl="1" eaLnBrk="1" hangingPunct="1">
              <a:lnSpc>
                <a:spcPct val="90000"/>
              </a:lnSpc>
              <a:buFont typeface="Wingdings" pitchFamily="2" charset="2"/>
              <a:buNone/>
            </a:pPr>
            <a:r>
              <a:rPr lang="en-US" sz="2400" b="1" smtClean="0"/>
              <a:t>Parallel:</a:t>
            </a:r>
          </a:p>
          <a:p>
            <a:pPr lvl="1" eaLnBrk="1" hangingPunct="1">
              <a:lnSpc>
                <a:spcPct val="90000"/>
              </a:lnSpc>
              <a:buFont typeface="Wingdings" pitchFamily="2" charset="2"/>
              <a:buNone/>
            </a:pPr>
            <a:r>
              <a:rPr lang="en-US" sz="2400" b="1" smtClean="0"/>
              <a:t>	Locusts denuded fields in Utah, torrents washed away rural Iowa, and blazing heat shriveled  Arizona’s cotton.</a:t>
            </a:r>
          </a:p>
          <a:p>
            <a:pPr lvl="1" eaLnBrk="1" hangingPunct="1">
              <a:lnSpc>
                <a:spcPct val="90000"/>
              </a:lnSpc>
              <a:buFont typeface="Wingdings" pitchFamily="2" charset="2"/>
              <a:buNone/>
            </a:pPr>
            <a:endParaRPr lang="en-US" sz="2400" b="1" smtClean="0"/>
          </a:p>
        </p:txBody>
      </p:sp>
      <p:sp>
        <p:nvSpPr>
          <p:cNvPr id="77826" name="Rectangle 2"/>
          <p:cNvSpPr>
            <a:spLocks noGrp="1" noChangeArrowheads="1"/>
          </p:cNvSpPr>
          <p:nvPr>
            <p:ph type="title"/>
          </p:nvPr>
        </p:nvSpPr>
        <p:spPr>
          <a:xfrm>
            <a:off x="506413" y="501650"/>
            <a:ext cx="8637587" cy="1311275"/>
          </a:xfrm>
        </p:spPr>
        <p:txBody>
          <a:bodyPr/>
          <a:lstStyle/>
          <a:p>
            <a:pPr eaLnBrk="1" hangingPunct="1"/>
            <a:r>
              <a:rPr lang="en-US" smtClean="0"/>
              <a:t>Principles of Effective Writing</a:t>
            </a:r>
            <a:br>
              <a:rPr lang="en-US" smtClean="0"/>
            </a:br>
            <a:endParaRPr lang="en-US" sz="3600" smtClean="0"/>
          </a:p>
        </p:txBody>
      </p:sp>
      <p:sp>
        <p:nvSpPr>
          <p:cNvPr id="77828" name="Text Box 4"/>
          <p:cNvSpPr txBox="1">
            <a:spLocks noChangeArrowheads="1"/>
          </p:cNvSpPr>
          <p:nvPr/>
        </p:nvSpPr>
        <p:spPr bwMode="auto">
          <a:xfrm>
            <a:off x="304800" y="6469063"/>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i="1"/>
              <a:t>From: Strunk and White</a:t>
            </a:r>
          </a:p>
        </p:txBody>
      </p:sp>
    </p:spTree>
    <p:extLst>
      <p:ext uri="{BB962C8B-B14F-4D97-AF65-F5344CB8AC3E}">
        <p14:creationId xmlns:p14="http://schemas.microsoft.com/office/powerpoint/2010/main" val="56609486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3635">
                                            <p:txEl>
                                              <p:pRg st="0" end="0"/>
                                            </p:txEl>
                                          </p:spTgt>
                                        </p:tgtEl>
                                        <p:attrNameLst>
                                          <p:attrName>style.visibility</p:attrName>
                                        </p:attrNameLst>
                                      </p:cBhvr>
                                      <p:to>
                                        <p:strVal val="visible"/>
                                      </p:to>
                                    </p:set>
                                    <p:anim calcmode="lin" valueType="num">
                                      <p:cBhvr additive="base">
                                        <p:cTn id="7" dur="500" fill="hold"/>
                                        <p:tgtEl>
                                          <p:spTgt spid="4536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36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3635">
                                            <p:txEl>
                                              <p:pRg st="1" end="1"/>
                                            </p:txEl>
                                          </p:spTgt>
                                        </p:tgtEl>
                                        <p:attrNameLst>
                                          <p:attrName>style.visibility</p:attrName>
                                        </p:attrNameLst>
                                      </p:cBhvr>
                                      <p:to>
                                        <p:strVal val="visible"/>
                                      </p:to>
                                    </p:set>
                                    <p:anim calcmode="lin" valueType="num">
                                      <p:cBhvr additive="base">
                                        <p:cTn id="13" dur="500" fill="hold"/>
                                        <p:tgtEl>
                                          <p:spTgt spid="4536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36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3635">
                                            <p:txEl>
                                              <p:pRg st="3" end="3"/>
                                            </p:txEl>
                                          </p:spTgt>
                                        </p:tgtEl>
                                        <p:attrNameLst>
                                          <p:attrName>style.visibility</p:attrName>
                                        </p:attrNameLst>
                                      </p:cBhvr>
                                      <p:to>
                                        <p:strVal val="visible"/>
                                      </p:to>
                                    </p:set>
                                    <p:anim calcmode="lin" valueType="num">
                                      <p:cBhvr additive="base">
                                        <p:cTn id="19" dur="500" fill="hold"/>
                                        <p:tgtEl>
                                          <p:spTgt spid="45363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36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3635">
                                            <p:txEl>
                                              <p:pRg st="5" end="5"/>
                                            </p:txEl>
                                          </p:spTgt>
                                        </p:tgtEl>
                                        <p:attrNameLst>
                                          <p:attrName>style.visibility</p:attrName>
                                        </p:attrNameLst>
                                      </p:cBhvr>
                                      <p:to>
                                        <p:strVal val="visible"/>
                                      </p:to>
                                    </p:set>
                                    <p:anim calcmode="lin" valueType="num">
                                      <p:cBhvr additive="base">
                                        <p:cTn id="25" dur="500" fill="hold"/>
                                        <p:tgtEl>
                                          <p:spTgt spid="453635">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36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53635">
                                            <p:txEl>
                                              <p:pRg st="6" end="6"/>
                                            </p:txEl>
                                          </p:spTgt>
                                        </p:tgtEl>
                                        <p:attrNameLst>
                                          <p:attrName>style.visibility</p:attrName>
                                        </p:attrNameLst>
                                      </p:cBhvr>
                                      <p:to>
                                        <p:strVal val="visible"/>
                                      </p:to>
                                    </p:set>
                                    <p:anim calcmode="lin" valueType="num">
                                      <p:cBhvr additive="base">
                                        <p:cTn id="31" dur="500" fill="hold"/>
                                        <p:tgtEl>
                                          <p:spTgt spid="453635">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5363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3635" grpId="0" build="p" bldLvl="3"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pPr lvl="1" eaLnBrk="1" hangingPunct="1">
              <a:lnSpc>
                <a:spcPct val="90000"/>
              </a:lnSpc>
              <a:buFont typeface="Wingdings" pitchFamily="2" charset="2"/>
              <a:buNone/>
            </a:pPr>
            <a:r>
              <a:rPr lang="en-US" smtClean="0"/>
              <a:t>Make a choice and abide by it!</a:t>
            </a:r>
          </a:p>
        </p:txBody>
      </p:sp>
      <p:sp>
        <p:nvSpPr>
          <p:cNvPr id="78850" name="Rectangle 2"/>
          <p:cNvSpPr>
            <a:spLocks noGrp="1" noChangeArrowheads="1"/>
          </p:cNvSpPr>
          <p:nvPr>
            <p:ph type="title"/>
          </p:nvPr>
        </p:nvSpPr>
        <p:spPr>
          <a:xfrm>
            <a:off x="506413" y="501650"/>
            <a:ext cx="8637587" cy="1311275"/>
          </a:xfrm>
        </p:spPr>
        <p:txBody>
          <a:bodyPr/>
          <a:lstStyle/>
          <a:p>
            <a:pPr eaLnBrk="1" hangingPunct="1"/>
            <a:r>
              <a:rPr lang="en-US" smtClean="0"/>
              <a:t>Principles of Effective Writing</a:t>
            </a:r>
            <a:br>
              <a:rPr lang="en-US" smtClean="0"/>
            </a:br>
            <a:endParaRPr lang="en-US" sz="3600" smtClean="0"/>
          </a:p>
        </p:txBody>
      </p:sp>
    </p:spTree>
    <p:extLst>
      <p:ext uri="{BB962C8B-B14F-4D97-AF65-F5344CB8AC3E}">
        <p14:creationId xmlns:p14="http://schemas.microsoft.com/office/powerpoint/2010/main" val="390155275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7731" name="Rectangle 3"/>
          <p:cNvSpPr>
            <a:spLocks noGrp="1" noChangeArrowheads="1"/>
          </p:cNvSpPr>
          <p:nvPr>
            <p:ph idx="1"/>
          </p:nvPr>
        </p:nvSpPr>
        <p:spPr/>
        <p:txBody>
          <a:bodyPr/>
          <a:lstStyle/>
          <a:p>
            <a:pPr lvl="1" eaLnBrk="1" hangingPunct="1">
              <a:buFont typeface="Wingdings" pitchFamily="2" charset="2"/>
              <a:buNone/>
            </a:pPr>
            <a:r>
              <a:rPr lang="en-US" smtClean="0"/>
              <a:t>Pairs of ideas—two ideas joined by  “and”, “or”, or “but”—should be written in parallel form.</a:t>
            </a:r>
          </a:p>
          <a:p>
            <a:pPr lvl="1" eaLnBrk="1" hangingPunct="1">
              <a:buFont typeface="Wingdings" pitchFamily="2" charset="2"/>
              <a:buNone/>
            </a:pPr>
            <a:endParaRPr lang="en-US" smtClean="0"/>
          </a:p>
          <a:p>
            <a:pPr lvl="1" eaLnBrk="1" hangingPunct="1">
              <a:buFont typeface="Wingdings" pitchFamily="2" charset="2"/>
              <a:buNone/>
            </a:pPr>
            <a:r>
              <a:rPr lang="en-US" u="sng" smtClean="0"/>
              <a:t>Cardiac input decreased </a:t>
            </a:r>
            <a:r>
              <a:rPr lang="en-US" smtClean="0"/>
              <a:t>by 40% but </a:t>
            </a:r>
          </a:p>
          <a:p>
            <a:pPr lvl="1" eaLnBrk="1" hangingPunct="1">
              <a:buFont typeface="Wingdings" pitchFamily="2" charset="2"/>
              <a:buNone/>
            </a:pPr>
            <a:r>
              <a:rPr lang="en-US" u="sng" smtClean="0"/>
              <a:t>blood pressure decreased</a:t>
            </a:r>
            <a:r>
              <a:rPr lang="en-US" smtClean="0"/>
              <a:t> by only 10%.</a:t>
            </a:r>
          </a:p>
          <a:p>
            <a:pPr lvl="1" eaLnBrk="1" hangingPunct="1">
              <a:buFont typeface="Wingdings" pitchFamily="2" charset="2"/>
              <a:buNone/>
            </a:pPr>
            <a:endParaRPr lang="en-US" smtClean="0"/>
          </a:p>
          <a:p>
            <a:pPr lvl="1" eaLnBrk="1" hangingPunct="1">
              <a:buFont typeface="Wingdings" pitchFamily="2" charset="2"/>
              <a:buNone/>
            </a:pPr>
            <a:r>
              <a:rPr lang="en-US" u="sng" smtClean="0"/>
              <a:t>SVX</a:t>
            </a:r>
            <a:r>
              <a:rPr lang="en-US" smtClean="0"/>
              <a:t> but</a:t>
            </a:r>
            <a:r>
              <a:rPr lang="en-US" u="sng" smtClean="0"/>
              <a:t> SVX</a:t>
            </a:r>
          </a:p>
        </p:txBody>
      </p:sp>
      <p:sp>
        <p:nvSpPr>
          <p:cNvPr id="79874" name="Rectangle 2"/>
          <p:cNvSpPr>
            <a:spLocks noGrp="1" noChangeArrowheads="1"/>
          </p:cNvSpPr>
          <p:nvPr>
            <p:ph type="title"/>
          </p:nvPr>
        </p:nvSpPr>
        <p:spPr>
          <a:xfrm>
            <a:off x="506413" y="501650"/>
            <a:ext cx="8637587" cy="1311275"/>
          </a:xfrm>
        </p:spPr>
        <p:txBody>
          <a:bodyPr/>
          <a:lstStyle/>
          <a:p>
            <a:pPr eaLnBrk="1" hangingPunct="1"/>
            <a:r>
              <a:rPr lang="en-US" smtClean="0"/>
              <a:t>Principles of Effective Writing</a:t>
            </a:r>
            <a:br>
              <a:rPr lang="en-US" smtClean="0"/>
            </a:br>
            <a:endParaRPr lang="en-US" sz="3600" smtClean="0"/>
          </a:p>
        </p:txBody>
      </p:sp>
    </p:spTree>
    <p:extLst>
      <p:ext uri="{BB962C8B-B14F-4D97-AF65-F5344CB8AC3E}">
        <p14:creationId xmlns:p14="http://schemas.microsoft.com/office/powerpoint/2010/main" val="319284174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7731">
                                            <p:txEl>
                                              <p:pRg st="0" end="0"/>
                                            </p:txEl>
                                          </p:spTgt>
                                        </p:tgtEl>
                                        <p:attrNameLst>
                                          <p:attrName>style.visibility</p:attrName>
                                        </p:attrNameLst>
                                      </p:cBhvr>
                                      <p:to>
                                        <p:strVal val="visible"/>
                                      </p:to>
                                    </p:set>
                                    <p:anim calcmode="lin" valueType="num">
                                      <p:cBhvr additive="base">
                                        <p:cTn id="7" dur="500" fill="hold"/>
                                        <p:tgtEl>
                                          <p:spTgt spid="457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77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7731">
                                            <p:txEl>
                                              <p:pRg st="2" end="2"/>
                                            </p:txEl>
                                          </p:spTgt>
                                        </p:tgtEl>
                                        <p:attrNameLst>
                                          <p:attrName>style.visibility</p:attrName>
                                        </p:attrNameLst>
                                      </p:cBhvr>
                                      <p:to>
                                        <p:strVal val="visible"/>
                                      </p:to>
                                    </p:set>
                                    <p:anim calcmode="lin" valueType="num">
                                      <p:cBhvr additive="base">
                                        <p:cTn id="13" dur="500" fill="hold"/>
                                        <p:tgtEl>
                                          <p:spTgt spid="45773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77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7731">
                                            <p:txEl>
                                              <p:pRg st="3" end="3"/>
                                            </p:txEl>
                                          </p:spTgt>
                                        </p:tgtEl>
                                        <p:attrNameLst>
                                          <p:attrName>style.visibility</p:attrName>
                                        </p:attrNameLst>
                                      </p:cBhvr>
                                      <p:to>
                                        <p:strVal val="visible"/>
                                      </p:to>
                                    </p:set>
                                    <p:anim calcmode="lin" valueType="num">
                                      <p:cBhvr additive="base">
                                        <p:cTn id="19" dur="500" fill="hold"/>
                                        <p:tgtEl>
                                          <p:spTgt spid="45773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77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7731">
                                            <p:txEl>
                                              <p:pRg st="5" end="5"/>
                                            </p:txEl>
                                          </p:spTgt>
                                        </p:tgtEl>
                                        <p:attrNameLst>
                                          <p:attrName>style.visibility</p:attrName>
                                        </p:attrNameLst>
                                      </p:cBhvr>
                                      <p:to>
                                        <p:strVal val="visible"/>
                                      </p:to>
                                    </p:set>
                                    <p:anim calcmode="lin" valueType="num">
                                      <p:cBhvr additive="base">
                                        <p:cTn id="25" dur="500" fill="hold"/>
                                        <p:tgtEl>
                                          <p:spTgt spid="457731">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773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bldLvl="3"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3283" name="Rectangle 3"/>
          <p:cNvSpPr>
            <a:spLocks noGrp="1" noChangeArrowheads="1"/>
          </p:cNvSpPr>
          <p:nvPr>
            <p:ph idx="1"/>
          </p:nvPr>
        </p:nvSpPr>
        <p:spPr>
          <a:xfrm>
            <a:off x="381000" y="2057400"/>
            <a:ext cx="8208963" cy="4114800"/>
          </a:xfrm>
        </p:spPr>
        <p:txBody>
          <a:bodyPr>
            <a:normAutofit fontScale="92500" lnSpcReduction="10000"/>
          </a:bodyPr>
          <a:lstStyle/>
          <a:p>
            <a:pPr eaLnBrk="1" hangingPunct="1">
              <a:lnSpc>
                <a:spcPct val="90000"/>
              </a:lnSpc>
              <a:buFontTx/>
              <a:buChar char="•"/>
            </a:pPr>
            <a:endParaRPr lang="en-US" sz="2800" b="1" u="sng" smtClean="0"/>
          </a:p>
          <a:p>
            <a:pPr eaLnBrk="1" hangingPunct="1">
              <a:lnSpc>
                <a:spcPct val="90000"/>
              </a:lnSpc>
              <a:buFontTx/>
              <a:buNone/>
            </a:pPr>
            <a:r>
              <a:rPr lang="en-US" sz="2800" b="1" smtClean="0"/>
              <a:t>“</a:t>
            </a:r>
            <a:r>
              <a:rPr lang="en-US" sz="2800" smtClean="0">
                <a:cs typeface="Times New Roman" pitchFamily="18" charset="0"/>
              </a:rPr>
              <a:t>The expected prevalence of mental retardation, based on the assumption of a normal distribution of intelligence in the population, is stated to be theoretically about 2.5%.</a:t>
            </a:r>
          </a:p>
          <a:p>
            <a:pPr eaLnBrk="1" hangingPunct="1">
              <a:lnSpc>
                <a:spcPct val="90000"/>
              </a:lnSpc>
              <a:buFontTx/>
              <a:buNone/>
            </a:pPr>
            <a:r>
              <a:rPr lang="en-US" sz="2800" smtClean="0">
                <a:cs typeface="Times New Roman" pitchFamily="18" charset="0"/>
                <a:sym typeface="Wingdings" pitchFamily="2" charset="2"/>
              </a:rPr>
              <a:t></a:t>
            </a:r>
            <a:endParaRPr lang="en-US" sz="2800" smtClean="0">
              <a:cs typeface="Times New Roman" pitchFamily="18" charset="0"/>
            </a:endParaRPr>
          </a:p>
          <a:p>
            <a:pPr eaLnBrk="1" hangingPunct="1">
              <a:lnSpc>
                <a:spcPct val="90000"/>
              </a:lnSpc>
              <a:buFont typeface="Wingdings" pitchFamily="2" charset="2"/>
              <a:buNone/>
            </a:pPr>
            <a:r>
              <a:rPr lang="en-US" sz="2800" smtClean="0">
                <a:cs typeface="Times New Roman" pitchFamily="18" charset="0"/>
              </a:rPr>
              <a:t>“The expected prevalence of mental retardation, if intelligence is normally distributed, is 2.5%.” </a:t>
            </a:r>
          </a:p>
          <a:p>
            <a:pPr eaLnBrk="1" hangingPunct="1">
              <a:lnSpc>
                <a:spcPct val="90000"/>
              </a:lnSpc>
              <a:buFont typeface="Wingdings" pitchFamily="2" charset="2"/>
              <a:buNone/>
            </a:pPr>
            <a:endParaRPr lang="en-US" sz="2800" b="1" smtClean="0"/>
          </a:p>
          <a:p>
            <a:pPr eaLnBrk="1" hangingPunct="1">
              <a:lnSpc>
                <a:spcPct val="90000"/>
              </a:lnSpc>
              <a:buFontTx/>
              <a:buNone/>
            </a:pPr>
            <a:r>
              <a:rPr lang="en-US" sz="2800" b="1" smtClean="0"/>
              <a:t/>
            </a:r>
            <a:br>
              <a:rPr lang="en-US" sz="2800" b="1" smtClean="0"/>
            </a:br>
            <a:endParaRPr lang="en-US" sz="2800" b="1" smtClean="0"/>
          </a:p>
          <a:p>
            <a:pPr eaLnBrk="1" hangingPunct="1">
              <a:lnSpc>
                <a:spcPct val="90000"/>
              </a:lnSpc>
              <a:buFontTx/>
              <a:buChar char="•"/>
            </a:pPr>
            <a:endParaRPr lang="en-US" sz="2800" b="1" smtClean="0"/>
          </a:p>
          <a:p>
            <a:pPr eaLnBrk="1" hangingPunct="1">
              <a:lnSpc>
                <a:spcPct val="90000"/>
              </a:lnSpc>
              <a:buFontTx/>
              <a:buChar char="•"/>
            </a:pPr>
            <a:endParaRPr lang="en-US" sz="2800" smtClean="0"/>
          </a:p>
          <a:p>
            <a:pPr eaLnBrk="1" hangingPunct="1">
              <a:lnSpc>
                <a:spcPct val="90000"/>
              </a:lnSpc>
              <a:buFont typeface="Wingdings" pitchFamily="2" charset="2"/>
              <a:buNone/>
            </a:pPr>
            <a:endParaRPr lang="en-US" sz="2800" smtClean="0"/>
          </a:p>
        </p:txBody>
      </p:sp>
      <p:sp>
        <p:nvSpPr>
          <p:cNvPr id="25602" name="Rectangle 2"/>
          <p:cNvSpPr>
            <a:spLocks noGrp="1" noChangeArrowheads="1"/>
          </p:cNvSpPr>
          <p:nvPr>
            <p:ph type="title"/>
          </p:nvPr>
        </p:nvSpPr>
        <p:spPr/>
        <p:txBody>
          <a:bodyPr/>
          <a:lstStyle/>
          <a:p>
            <a:pPr eaLnBrk="1" hangingPunct="1"/>
            <a:r>
              <a:rPr lang="en-US" smtClean="0"/>
              <a:t>Principles of Effective Writing</a:t>
            </a:r>
          </a:p>
        </p:txBody>
      </p:sp>
      <p:sp>
        <p:nvSpPr>
          <p:cNvPr id="25604" name="Text Box 4"/>
          <p:cNvSpPr txBox="1">
            <a:spLocks noChangeArrowheads="1"/>
          </p:cNvSpPr>
          <p:nvPr/>
        </p:nvSpPr>
        <p:spPr bwMode="auto">
          <a:xfrm>
            <a:off x="381000" y="1752600"/>
            <a:ext cx="25146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buClr>
                <a:srgbClr val="CCFF33"/>
              </a:buClr>
              <a:buSzPct val="70000"/>
            </a:pPr>
            <a:r>
              <a:rPr lang="en-US" u="sng"/>
              <a:t>Examples:</a:t>
            </a:r>
          </a:p>
          <a:p>
            <a:pPr eaLnBrk="1" hangingPunct="1">
              <a:spcBef>
                <a:spcPct val="50000"/>
              </a:spcBef>
            </a:pPr>
            <a:endParaRPr lang="en-US"/>
          </a:p>
        </p:txBody>
      </p:sp>
    </p:spTree>
    <p:extLst>
      <p:ext uri="{BB962C8B-B14F-4D97-AF65-F5344CB8AC3E}">
        <p14:creationId xmlns:p14="http://schemas.microsoft.com/office/powerpoint/2010/main" val="307799753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3283">
                                            <p:txEl>
                                              <p:pRg st="1" end="1"/>
                                            </p:txEl>
                                          </p:spTgt>
                                        </p:tgtEl>
                                        <p:attrNameLst>
                                          <p:attrName>style.visibility</p:attrName>
                                        </p:attrNameLst>
                                      </p:cBhvr>
                                      <p:to>
                                        <p:strVal val="visible"/>
                                      </p:to>
                                    </p:set>
                                    <p:anim calcmode="lin" valueType="num">
                                      <p:cBhvr additive="base">
                                        <p:cTn id="7" dur="500" fill="hold"/>
                                        <p:tgtEl>
                                          <p:spTgt spid="35328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32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53283">
                                            <p:txEl>
                                              <p:pRg st="2" end="2"/>
                                            </p:txEl>
                                          </p:spTgt>
                                        </p:tgtEl>
                                        <p:attrNameLst>
                                          <p:attrName>style.visibility</p:attrName>
                                        </p:attrNameLst>
                                      </p:cBhvr>
                                      <p:to>
                                        <p:strVal val="visible"/>
                                      </p:to>
                                    </p:set>
                                    <p:anim calcmode="lin" valueType="num">
                                      <p:cBhvr additive="base">
                                        <p:cTn id="13" dur="500" fill="hold"/>
                                        <p:tgtEl>
                                          <p:spTgt spid="35328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532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53283">
                                            <p:txEl>
                                              <p:pRg st="3" end="3"/>
                                            </p:txEl>
                                          </p:spTgt>
                                        </p:tgtEl>
                                        <p:attrNameLst>
                                          <p:attrName>style.visibility</p:attrName>
                                        </p:attrNameLst>
                                      </p:cBhvr>
                                      <p:to>
                                        <p:strVal val="visible"/>
                                      </p:to>
                                    </p:set>
                                    <p:anim calcmode="lin" valueType="num">
                                      <p:cBhvr additive="base">
                                        <p:cTn id="19" dur="500" fill="hold"/>
                                        <p:tgtEl>
                                          <p:spTgt spid="35328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532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53283">
                                            <p:txEl>
                                              <p:pRg st="5" end="5"/>
                                            </p:txEl>
                                          </p:spTgt>
                                        </p:tgtEl>
                                        <p:attrNameLst>
                                          <p:attrName>style.visibility</p:attrName>
                                        </p:attrNameLst>
                                      </p:cBhvr>
                                      <p:to>
                                        <p:strVal val="visible"/>
                                      </p:to>
                                    </p:set>
                                    <p:anim calcmode="lin" valueType="num">
                                      <p:cBhvr additive="base">
                                        <p:cTn id="25" dur="500" fill="hold"/>
                                        <p:tgtEl>
                                          <p:spTgt spid="35328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5328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3" grpId="0" build="p" bldLvl="3"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9779" name="Rectangle 3"/>
          <p:cNvSpPr>
            <a:spLocks noGrp="1" noChangeArrowheads="1"/>
          </p:cNvSpPr>
          <p:nvPr>
            <p:ph idx="1"/>
          </p:nvPr>
        </p:nvSpPr>
        <p:spPr/>
        <p:txBody>
          <a:bodyPr/>
          <a:lstStyle/>
          <a:p>
            <a:pPr lvl="1" eaLnBrk="1" hangingPunct="1">
              <a:buFont typeface="Wingdings" pitchFamily="2" charset="2"/>
              <a:buNone/>
            </a:pPr>
            <a:r>
              <a:rPr lang="en-US" smtClean="0"/>
              <a:t>Pairs of ideas—two ideas joined by  “and” “or” or “but”—should be written in parallel form.</a:t>
            </a:r>
          </a:p>
          <a:p>
            <a:pPr lvl="1" eaLnBrk="1" hangingPunct="1">
              <a:buFont typeface="Wingdings" pitchFamily="2" charset="2"/>
              <a:buNone/>
            </a:pPr>
            <a:endParaRPr lang="en-US" smtClean="0"/>
          </a:p>
          <a:p>
            <a:pPr lvl="1" eaLnBrk="1" hangingPunct="1">
              <a:buFont typeface="Wingdings" pitchFamily="2" charset="2"/>
              <a:buNone/>
            </a:pPr>
            <a:r>
              <a:rPr lang="en-US" smtClean="0"/>
              <a:t>We hoped </a:t>
            </a:r>
            <a:r>
              <a:rPr lang="en-US" u="sng" smtClean="0"/>
              <a:t>to increase the response</a:t>
            </a:r>
            <a:r>
              <a:rPr lang="en-US" smtClean="0"/>
              <a:t> and </a:t>
            </a:r>
          </a:p>
          <a:p>
            <a:pPr lvl="1" eaLnBrk="1" hangingPunct="1">
              <a:buFont typeface="Wingdings" pitchFamily="2" charset="2"/>
              <a:buNone/>
            </a:pPr>
            <a:r>
              <a:rPr lang="en-US" u="sng" smtClean="0"/>
              <a:t>to improve survival</a:t>
            </a:r>
            <a:r>
              <a:rPr lang="en-US" smtClean="0"/>
              <a:t>.  </a:t>
            </a:r>
          </a:p>
          <a:p>
            <a:pPr lvl="1" eaLnBrk="1" hangingPunct="1">
              <a:buFont typeface="Wingdings" pitchFamily="2" charset="2"/>
              <a:buNone/>
            </a:pPr>
            <a:endParaRPr lang="en-US" smtClean="0"/>
          </a:p>
          <a:p>
            <a:pPr lvl="1" eaLnBrk="1" hangingPunct="1">
              <a:buFont typeface="Wingdings" pitchFamily="2" charset="2"/>
              <a:buNone/>
            </a:pPr>
            <a:r>
              <a:rPr lang="en-US" u="sng" smtClean="0"/>
              <a:t>Infinitive phrase</a:t>
            </a:r>
            <a:r>
              <a:rPr lang="en-US" smtClean="0"/>
              <a:t> and </a:t>
            </a:r>
            <a:r>
              <a:rPr lang="en-US" u="sng" smtClean="0"/>
              <a:t>infinitive phrase</a:t>
            </a:r>
            <a:r>
              <a:rPr lang="en-US" smtClean="0"/>
              <a:t>.</a:t>
            </a:r>
          </a:p>
        </p:txBody>
      </p:sp>
      <p:sp>
        <p:nvSpPr>
          <p:cNvPr id="80898" name="Rectangle 2"/>
          <p:cNvSpPr>
            <a:spLocks noGrp="1" noChangeArrowheads="1"/>
          </p:cNvSpPr>
          <p:nvPr>
            <p:ph type="title"/>
          </p:nvPr>
        </p:nvSpPr>
        <p:spPr>
          <a:xfrm>
            <a:off x="506413" y="501650"/>
            <a:ext cx="8637587" cy="1311275"/>
          </a:xfrm>
        </p:spPr>
        <p:txBody>
          <a:bodyPr/>
          <a:lstStyle/>
          <a:p>
            <a:pPr eaLnBrk="1" hangingPunct="1"/>
            <a:r>
              <a:rPr lang="en-US" smtClean="0"/>
              <a:t>Principles of Effective Writing</a:t>
            </a:r>
            <a:br>
              <a:rPr lang="en-US" smtClean="0"/>
            </a:br>
            <a:endParaRPr lang="en-US" sz="3600" smtClean="0"/>
          </a:p>
        </p:txBody>
      </p:sp>
    </p:spTree>
    <p:extLst>
      <p:ext uri="{BB962C8B-B14F-4D97-AF65-F5344CB8AC3E}">
        <p14:creationId xmlns:p14="http://schemas.microsoft.com/office/powerpoint/2010/main" val="276667278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9779">
                                            <p:txEl>
                                              <p:pRg st="0" end="0"/>
                                            </p:txEl>
                                          </p:spTgt>
                                        </p:tgtEl>
                                        <p:attrNameLst>
                                          <p:attrName>style.visibility</p:attrName>
                                        </p:attrNameLst>
                                      </p:cBhvr>
                                      <p:to>
                                        <p:strVal val="visible"/>
                                      </p:to>
                                    </p:set>
                                    <p:anim calcmode="lin" valueType="num">
                                      <p:cBhvr additive="base">
                                        <p:cTn id="7" dur="500" fill="hold"/>
                                        <p:tgtEl>
                                          <p:spTgt spid="4597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97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9779">
                                            <p:txEl>
                                              <p:pRg st="2" end="2"/>
                                            </p:txEl>
                                          </p:spTgt>
                                        </p:tgtEl>
                                        <p:attrNameLst>
                                          <p:attrName>style.visibility</p:attrName>
                                        </p:attrNameLst>
                                      </p:cBhvr>
                                      <p:to>
                                        <p:strVal val="visible"/>
                                      </p:to>
                                    </p:set>
                                    <p:anim calcmode="lin" valueType="num">
                                      <p:cBhvr additive="base">
                                        <p:cTn id="13" dur="500" fill="hold"/>
                                        <p:tgtEl>
                                          <p:spTgt spid="45977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97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9779">
                                            <p:txEl>
                                              <p:pRg st="3" end="3"/>
                                            </p:txEl>
                                          </p:spTgt>
                                        </p:tgtEl>
                                        <p:attrNameLst>
                                          <p:attrName>style.visibility</p:attrName>
                                        </p:attrNameLst>
                                      </p:cBhvr>
                                      <p:to>
                                        <p:strVal val="visible"/>
                                      </p:to>
                                    </p:set>
                                    <p:anim calcmode="lin" valueType="num">
                                      <p:cBhvr additive="base">
                                        <p:cTn id="19" dur="500" fill="hold"/>
                                        <p:tgtEl>
                                          <p:spTgt spid="45977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97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9779">
                                            <p:txEl>
                                              <p:pRg st="5" end="5"/>
                                            </p:txEl>
                                          </p:spTgt>
                                        </p:tgtEl>
                                        <p:attrNameLst>
                                          <p:attrName>style.visibility</p:attrName>
                                        </p:attrNameLst>
                                      </p:cBhvr>
                                      <p:to>
                                        <p:strVal val="visible"/>
                                      </p:to>
                                    </p:set>
                                    <p:anim calcmode="lin" valueType="num">
                                      <p:cBhvr additive="base">
                                        <p:cTn id="25" dur="500" fill="hold"/>
                                        <p:tgtEl>
                                          <p:spTgt spid="459779">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977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9779" grpId="0" build="p" bldLvl="3"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1827" name="Rectangle 3"/>
          <p:cNvSpPr>
            <a:spLocks noGrp="1" noChangeArrowheads="1"/>
          </p:cNvSpPr>
          <p:nvPr>
            <p:ph idx="1"/>
          </p:nvPr>
        </p:nvSpPr>
        <p:spPr/>
        <p:txBody>
          <a:bodyPr/>
          <a:lstStyle/>
          <a:p>
            <a:pPr lvl="1" eaLnBrk="1" hangingPunct="1">
              <a:buFont typeface="Wingdings" pitchFamily="2" charset="2"/>
              <a:buNone/>
            </a:pPr>
            <a:r>
              <a:rPr lang="en-US" smtClean="0"/>
              <a:t>Lists of ideas (and number lists of ideas) should be written in parallel form.</a:t>
            </a:r>
          </a:p>
          <a:p>
            <a:pPr lvl="1" eaLnBrk="1" hangingPunct="1">
              <a:buFont typeface="Wingdings" pitchFamily="2" charset="2"/>
              <a:buNone/>
            </a:pPr>
            <a:endParaRPr lang="en-US" smtClean="0"/>
          </a:p>
        </p:txBody>
      </p:sp>
      <p:sp>
        <p:nvSpPr>
          <p:cNvPr id="81922" name="Rectangle 2"/>
          <p:cNvSpPr>
            <a:spLocks noGrp="1" noChangeArrowheads="1"/>
          </p:cNvSpPr>
          <p:nvPr>
            <p:ph type="title"/>
          </p:nvPr>
        </p:nvSpPr>
        <p:spPr>
          <a:xfrm>
            <a:off x="506413" y="501650"/>
            <a:ext cx="8637587" cy="1311275"/>
          </a:xfrm>
        </p:spPr>
        <p:txBody>
          <a:bodyPr/>
          <a:lstStyle/>
          <a:p>
            <a:pPr eaLnBrk="1" hangingPunct="1"/>
            <a:r>
              <a:rPr lang="en-US" smtClean="0"/>
              <a:t>Principles of Effective Writing</a:t>
            </a:r>
            <a:br>
              <a:rPr lang="en-US" smtClean="0"/>
            </a:br>
            <a:endParaRPr lang="en-US" sz="3600" smtClean="0"/>
          </a:p>
        </p:txBody>
      </p:sp>
    </p:spTree>
    <p:extLst>
      <p:ext uri="{BB962C8B-B14F-4D97-AF65-F5344CB8AC3E}">
        <p14:creationId xmlns:p14="http://schemas.microsoft.com/office/powerpoint/2010/main" val="194821082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1827">
                                            <p:txEl>
                                              <p:pRg st="0" end="0"/>
                                            </p:txEl>
                                          </p:spTgt>
                                        </p:tgtEl>
                                        <p:attrNameLst>
                                          <p:attrName>style.visibility</p:attrName>
                                        </p:attrNameLst>
                                      </p:cBhvr>
                                      <p:to>
                                        <p:strVal val="visible"/>
                                      </p:to>
                                    </p:set>
                                    <p:anim calcmode="lin" valueType="num">
                                      <p:cBhvr additive="base">
                                        <p:cTn id="7" dur="500" fill="hold"/>
                                        <p:tgtEl>
                                          <p:spTgt spid="4618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182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827" grpId="0" build="p" bldLvl="3"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3875" name="Rectangle 3"/>
          <p:cNvSpPr>
            <a:spLocks noGrp="1" noChangeArrowheads="1"/>
          </p:cNvSpPr>
          <p:nvPr>
            <p:ph idx="1"/>
          </p:nvPr>
        </p:nvSpPr>
        <p:spPr>
          <a:xfrm>
            <a:off x="304800" y="1828800"/>
            <a:ext cx="8208963" cy="4114800"/>
          </a:xfrm>
        </p:spPr>
        <p:txBody>
          <a:bodyPr>
            <a:normAutofit fontScale="92500"/>
          </a:bodyPr>
          <a:lstStyle/>
          <a:p>
            <a:pPr lvl="1" eaLnBrk="1" hangingPunct="1">
              <a:lnSpc>
                <a:spcPct val="90000"/>
              </a:lnSpc>
              <a:buFont typeface="Wingdings" pitchFamily="2" charset="2"/>
              <a:buNone/>
            </a:pPr>
            <a:r>
              <a:rPr lang="en-US" sz="2400" dirty="0" smtClean="0"/>
              <a:t>Not Parallel:</a:t>
            </a:r>
          </a:p>
          <a:p>
            <a:pPr lvl="1" eaLnBrk="1" hangingPunct="1">
              <a:lnSpc>
                <a:spcPct val="90000"/>
              </a:lnSpc>
              <a:buFont typeface="Wingdings" pitchFamily="2" charset="2"/>
              <a:buNone/>
            </a:pPr>
            <a:r>
              <a:rPr lang="en-US" sz="2400" dirty="0" smtClean="0"/>
              <a:t>	If you want to be a good doctor, you must </a:t>
            </a:r>
            <a:r>
              <a:rPr lang="en-US" sz="2400" u="sng" dirty="0" smtClean="0"/>
              <a:t>study hard</a:t>
            </a:r>
            <a:r>
              <a:rPr lang="en-US" sz="2400" dirty="0" smtClean="0"/>
              <a:t>, </a:t>
            </a:r>
            <a:r>
              <a:rPr lang="en-US" sz="2400" u="sng" dirty="0" smtClean="0"/>
              <a:t>critically think about</a:t>
            </a:r>
            <a:r>
              <a:rPr lang="en-US" sz="2400" dirty="0" smtClean="0"/>
              <a:t> the medical literature, and </a:t>
            </a:r>
            <a:r>
              <a:rPr lang="en-US" sz="2400" u="sng" dirty="0" smtClean="0"/>
              <a:t>you should be a good listener</a:t>
            </a:r>
            <a:r>
              <a:rPr lang="en-US" sz="2400" dirty="0" smtClean="0"/>
              <a:t>. </a:t>
            </a:r>
          </a:p>
          <a:p>
            <a:pPr lvl="1" eaLnBrk="1" hangingPunct="1">
              <a:lnSpc>
                <a:spcPct val="90000"/>
              </a:lnSpc>
              <a:buFont typeface="Wingdings" pitchFamily="2" charset="2"/>
              <a:buNone/>
            </a:pPr>
            <a:r>
              <a:rPr lang="en-US" sz="2400" dirty="0" smtClean="0"/>
              <a:t>Parallel:</a:t>
            </a:r>
          </a:p>
          <a:p>
            <a:pPr lvl="1" eaLnBrk="1" hangingPunct="1">
              <a:lnSpc>
                <a:spcPct val="90000"/>
              </a:lnSpc>
              <a:buFont typeface="Wingdings" pitchFamily="2" charset="2"/>
              <a:buNone/>
            </a:pPr>
            <a:r>
              <a:rPr lang="en-US" sz="2400" dirty="0" smtClean="0"/>
              <a:t>	If you want to be a good doctor you must </a:t>
            </a:r>
            <a:r>
              <a:rPr lang="en-US" sz="2400" u="sng" dirty="0" smtClean="0"/>
              <a:t>study hard</a:t>
            </a:r>
            <a:r>
              <a:rPr lang="en-US" sz="2400" dirty="0" smtClean="0"/>
              <a:t>, </a:t>
            </a:r>
            <a:r>
              <a:rPr lang="en-US" sz="2400" u="sng" dirty="0" smtClean="0"/>
              <a:t>listen well</a:t>
            </a:r>
            <a:r>
              <a:rPr lang="en-US" sz="2400" dirty="0" smtClean="0"/>
              <a:t>, and </a:t>
            </a:r>
            <a:r>
              <a:rPr lang="en-US" sz="2400" u="sng" dirty="0" smtClean="0"/>
              <a:t>think critically</a:t>
            </a:r>
            <a:r>
              <a:rPr lang="en-US" sz="2400" dirty="0" smtClean="0"/>
              <a:t> about the medical literature.  (imperative, imperative, imperative)</a:t>
            </a:r>
          </a:p>
          <a:p>
            <a:pPr lvl="1" eaLnBrk="1" hangingPunct="1">
              <a:lnSpc>
                <a:spcPct val="90000"/>
              </a:lnSpc>
              <a:buFont typeface="Wingdings" pitchFamily="2" charset="2"/>
              <a:buNone/>
            </a:pPr>
            <a:r>
              <a:rPr lang="en-US" sz="2400" dirty="0" smtClean="0"/>
              <a:t>Parallel:</a:t>
            </a:r>
          </a:p>
          <a:p>
            <a:pPr lvl="1" eaLnBrk="1" hangingPunct="1">
              <a:lnSpc>
                <a:spcPct val="90000"/>
              </a:lnSpc>
              <a:buFont typeface="Wingdings" pitchFamily="2" charset="2"/>
              <a:buNone/>
            </a:pPr>
            <a:r>
              <a:rPr lang="en-US" sz="2400" dirty="0" smtClean="0"/>
              <a:t>	If you want to be a good doctor, you must be </a:t>
            </a:r>
            <a:r>
              <a:rPr lang="en-US" sz="2400" u="sng" dirty="0" smtClean="0"/>
              <a:t>a good student</a:t>
            </a:r>
            <a:r>
              <a:rPr lang="en-US" sz="2400" dirty="0" smtClean="0"/>
              <a:t>, </a:t>
            </a:r>
            <a:r>
              <a:rPr lang="en-US" sz="2400" u="sng" dirty="0" smtClean="0"/>
              <a:t>a good listener</a:t>
            </a:r>
            <a:r>
              <a:rPr lang="en-US" sz="2400" dirty="0" smtClean="0"/>
              <a:t>, and </a:t>
            </a:r>
            <a:r>
              <a:rPr lang="en-US" sz="2400" u="sng" dirty="0" smtClean="0"/>
              <a:t>a critical thinker</a:t>
            </a:r>
            <a:r>
              <a:rPr lang="en-US" sz="2400" dirty="0" smtClean="0"/>
              <a:t> about  the medical literature. (noun, noun, noun)</a:t>
            </a:r>
          </a:p>
        </p:txBody>
      </p:sp>
      <p:sp>
        <p:nvSpPr>
          <p:cNvPr id="82946" name="Rectangle 2"/>
          <p:cNvSpPr>
            <a:spLocks noGrp="1" noChangeArrowheads="1"/>
          </p:cNvSpPr>
          <p:nvPr>
            <p:ph type="title"/>
          </p:nvPr>
        </p:nvSpPr>
        <p:spPr>
          <a:xfrm>
            <a:off x="506413" y="381000"/>
            <a:ext cx="8637587" cy="1431925"/>
          </a:xfrm>
        </p:spPr>
        <p:txBody>
          <a:bodyPr/>
          <a:lstStyle/>
          <a:p>
            <a:pPr eaLnBrk="1" hangingPunct="1"/>
            <a:r>
              <a:rPr lang="en-US" sz="4800" dirty="0" smtClean="0"/>
              <a:t>Principles of Effective Writing</a:t>
            </a:r>
            <a:br>
              <a:rPr lang="en-US" sz="4800" dirty="0" smtClean="0"/>
            </a:br>
            <a:r>
              <a:rPr lang="en-US" sz="4800" dirty="0" smtClean="0"/>
              <a:t>Parallelism</a:t>
            </a:r>
            <a:endParaRPr lang="en-US" sz="3200" dirty="0" smtClean="0"/>
          </a:p>
        </p:txBody>
      </p:sp>
    </p:spTree>
    <p:extLst>
      <p:ext uri="{BB962C8B-B14F-4D97-AF65-F5344CB8AC3E}">
        <p14:creationId xmlns:p14="http://schemas.microsoft.com/office/powerpoint/2010/main" val="303621159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3875">
                                            <p:txEl>
                                              <p:pRg st="0" end="0"/>
                                            </p:txEl>
                                          </p:spTgt>
                                        </p:tgtEl>
                                        <p:attrNameLst>
                                          <p:attrName>style.visibility</p:attrName>
                                        </p:attrNameLst>
                                      </p:cBhvr>
                                      <p:to>
                                        <p:strVal val="visible"/>
                                      </p:to>
                                    </p:set>
                                    <p:anim calcmode="lin" valueType="num">
                                      <p:cBhvr additive="base">
                                        <p:cTn id="7" dur="500" fill="hold"/>
                                        <p:tgtEl>
                                          <p:spTgt spid="4638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3875">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63875">
                                            <p:txEl>
                                              <p:pRg st="0" end="0"/>
                                            </p:txEl>
                                          </p:spTgt>
                                        </p:tgtEl>
                                        <p:attrNameLst>
                                          <p:attrName>ppt_c</p:attrName>
                                        </p:attrNameLst>
                                      </p:cBhvr>
                                      <p:to>
                                        <a:schemeClr val="bg1"/>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3875">
                                            <p:txEl>
                                              <p:pRg st="1" end="1"/>
                                            </p:txEl>
                                          </p:spTgt>
                                        </p:tgtEl>
                                        <p:attrNameLst>
                                          <p:attrName>style.visibility</p:attrName>
                                        </p:attrNameLst>
                                      </p:cBhvr>
                                      <p:to>
                                        <p:strVal val="visible"/>
                                      </p:to>
                                    </p:set>
                                    <p:anim calcmode="lin" valueType="num">
                                      <p:cBhvr additive="base">
                                        <p:cTn id="13" dur="500" fill="hold"/>
                                        <p:tgtEl>
                                          <p:spTgt spid="4638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3875">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63875">
                                            <p:txEl>
                                              <p:pRg st="1" end="1"/>
                                            </p:txEl>
                                          </p:spTgt>
                                        </p:tgtEl>
                                        <p:attrNameLst>
                                          <p:attrName>ppt_c</p:attrName>
                                        </p:attrNameLst>
                                      </p:cBhvr>
                                      <p:to>
                                        <a:schemeClr val="bg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3875">
                                            <p:txEl>
                                              <p:pRg st="2" end="2"/>
                                            </p:txEl>
                                          </p:spTgt>
                                        </p:tgtEl>
                                        <p:attrNameLst>
                                          <p:attrName>style.visibility</p:attrName>
                                        </p:attrNameLst>
                                      </p:cBhvr>
                                      <p:to>
                                        <p:strVal val="visible"/>
                                      </p:to>
                                    </p:set>
                                    <p:anim calcmode="lin" valueType="num">
                                      <p:cBhvr additive="base">
                                        <p:cTn id="19" dur="500" fill="hold"/>
                                        <p:tgtEl>
                                          <p:spTgt spid="4638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3875">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63875">
                                            <p:txEl>
                                              <p:pRg st="2" end="2"/>
                                            </p:txEl>
                                          </p:spTgt>
                                        </p:tgtEl>
                                        <p:attrNameLst>
                                          <p:attrName>ppt_c</p:attrName>
                                        </p:attrNameLst>
                                      </p:cBhvr>
                                      <p:to>
                                        <a:schemeClr val="bg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63875">
                                            <p:txEl>
                                              <p:pRg st="3" end="3"/>
                                            </p:txEl>
                                          </p:spTgt>
                                        </p:tgtEl>
                                        <p:attrNameLst>
                                          <p:attrName>style.visibility</p:attrName>
                                        </p:attrNameLst>
                                      </p:cBhvr>
                                      <p:to>
                                        <p:strVal val="visible"/>
                                      </p:to>
                                    </p:set>
                                    <p:anim calcmode="lin" valueType="num">
                                      <p:cBhvr additive="base">
                                        <p:cTn id="25" dur="500" fill="hold"/>
                                        <p:tgtEl>
                                          <p:spTgt spid="4638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63875">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63875">
                                            <p:txEl>
                                              <p:pRg st="3" end="3"/>
                                            </p:txEl>
                                          </p:spTgt>
                                        </p:tgtEl>
                                        <p:attrNameLst>
                                          <p:attrName>ppt_c</p:attrName>
                                        </p:attrNameLst>
                                      </p:cBhvr>
                                      <p:to>
                                        <a:schemeClr val="bg1"/>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63875">
                                            <p:txEl>
                                              <p:pRg st="4" end="4"/>
                                            </p:txEl>
                                          </p:spTgt>
                                        </p:tgtEl>
                                        <p:attrNameLst>
                                          <p:attrName>style.visibility</p:attrName>
                                        </p:attrNameLst>
                                      </p:cBhvr>
                                      <p:to>
                                        <p:strVal val="visible"/>
                                      </p:to>
                                    </p:set>
                                    <p:anim calcmode="lin" valueType="num">
                                      <p:cBhvr additive="base">
                                        <p:cTn id="31" dur="500" fill="hold"/>
                                        <p:tgtEl>
                                          <p:spTgt spid="46387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63875">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63875">
                                            <p:txEl>
                                              <p:pRg st="4" end="4"/>
                                            </p:txEl>
                                          </p:spTgt>
                                        </p:tgtEl>
                                        <p:attrNameLst>
                                          <p:attrName>ppt_c</p:attrName>
                                        </p:attrNameLst>
                                      </p:cBhvr>
                                      <p:to>
                                        <a:schemeClr val="bg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63875">
                                            <p:txEl>
                                              <p:pRg st="5" end="5"/>
                                            </p:txEl>
                                          </p:spTgt>
                                        </p:tgtEl>
                                        <p:attrNameLst>
                                          <p:attrName>style.visibility</p:attrName>
                                        </p:attrNameLst>
                                      </p:cBhvr>
                                      <p:to>
                                        <p:strVal val="visible"/>
                                      </p:to>
                                    </p:set>
                                    <p:anim calcmode="lin" valueType="num">
                                      <p:cBhvr additive="base">
                                        <p:cTn id="37" dur="500" fill="hold"/>
                                        <p:tgtEl>
                                          <p:spTgt spid="46387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63875">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63875">
                                            <p:txEl>
                                              <p:pRg st="5" end="5"/>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875" grpId="0" build="p" bldLvl="3"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5923" name="Rectangle 3"/>
          <p:cNvSpPr>
            <a:spLocks noGrp="1" noChangeArrowheads="1"/>
          </p:cNvSpPr>
          <p:nvPr>
            <p:ph idx="1"/>
          </p:nvPr>
        </p:nvSpPr>
        <p:spPr>
          <a:xfrm>
            <a:off x="304800" y="1828800"/>
            <a:ext cx="8208963" cy="4114800"/>
          </a:xfrm>
        </p:spPr>
        <p:txBody>
          <a:bodyPr>
            <a:normAutofit lnSpcReduction="10000"/>
          </a:bodyPr>
          <a:lstStyle/>
          <a:p>
            <a:pPr lvl="1" eaLnBrk="1" hangingPunct="1">
              <a:lnSpc>
                <a:spcPct val="90000"/>
              </a:lnSpc>
              <a:buFont typeface="Wingdings" pitchFamily="2" charset="2"/>
              <a:buNone/>
            </a:pPr>
            <a:r>
              <a:rPr lang="en-US" sz="2400" smtClean="0"/>
              <a:t>Not Parallel:</a:t>
            </a:r>
          </a:p>
          <a:p>
            <a:pPr lvl="1" eaLnBrk="1" hangingPunct="1">
              <a:lnSpc>
                <a:spcPct val="90000"/>
              </a:lnSpc>
              <a:buFont typeface="Wingdings" pitchFamily="2" charset="2"/>
              <a:buNone/>
            </a:pPr>
            <a:r>
              <a:rPr lang="en-US" sz="2400" smtClean="0"/>
              <a:t>	</a:t>
            </a:r>
            <a:r>
              <a:rPr lang="en-US" sz="2400" smtClean="0">
                <a:cs typeface="Times New Roman" pitchFamily="18" charset="0"/>
              </a:rPr>
              <a:t>This research follows four distinct phases: (1) establishing measurement instruments (2) pattern measurement (3) developing interventions and (4) the dissemination of successful interventions to other settings and institutions.</a:t>
            </a:r>
            <a:r>
              <a:rPr lang="en-US" sz="2400" smtClean="0"/>
              <a:t> </a:t>
            </a:r>
          </a:p>
          <a:p>
            <a:pPr lvl="1" eaLnBrk="1" hangingPunct="1">
              <a:lnSpc>
                <a:spcPct val="90000"/>
              </a:lnSpc>
              <a:buFont typeface="Wingdings" pitchFamily="2" charset="2"/>
              <a:buNone/>
            </a:pPr>
            <a:r>
              <a:rPr lang="en-US" sz="2400" smtClean="0"/>
              <a:t>Parallel:</a:t>
            </a:r>
          </a:p>
          <a:p>
            <a:pPr lvl="1" eaLnBrk="1" hangingPunct="1">
              <a:lnSpc>
                <a:spcPct val="90000"/>
              </a:lnSpc>
              <a:buFont typeface="Wingdings" pitchFamily="2" charset="2"/>
              <a:buNone/>
            </a:pPr>
            <a:r>
              <a:rPr lang="en-US" sz="2400" smtClean="0">
                <a:cs typeface="Times New Roman" pitchFamily="18" charset="0"/>
              </a:rPr>
              <a:t>	This research follows four distinct phases: (1) </a:t>
            </a:r>
            <a:r>
              <a:rPr lang="en-US" sz="2400" u="sng" smtClean="0">
                <a:cs typeface="Times New Roman" pitchFamily="18" charset="0"/>
              </a:rPr>
              <a:t>establishing</a:t>
            </a:r>
            <a:r>
              <a:rPr lang="en-US" sz="2400" smtClean="0">
                <a:cs typeface="Times New Roman" pitchFamily="18" charset="0"/>
              </a:rPr>
              <a:t> measurement instruments (2) </a:t>
            </a:r>
            <a:r>
              <a:rPr lang="en-US" sz="2400" u="sng" smtClean="0">
                <a:cs typeface="Times New Roman" pitchFamily="18" charset="0"/>
              </a:rPr>
              <a:t>measuring</a:t>
            </a:r>
            <a:r>
              <a:rPr lang="en-US" sz="2400" smtClean="0">
                <a:cs typeface="Times New Roman" pitchFamily="18" charset="0"/>
              </a:rPr>
              <a:t> patterns (3) </a:t>
            </a:r>
            <a:r>
              <a:rPr lang="en-US" sz="2400" u="sng" smtClean="0">
                <a:cs typeface="Times New Roman" pitchFamily="18" charset="0"/>
              </a:rPr>
              <a:t>developing</a:t>
            </a:r>
            <a:r>
              <a:rPr lang="en-US" sz="2400" smtClean="0">
                <a:cs typeface="Times New Roman" pitchFamily="18" charset="0"/>
              </a:rPr>
              <a:t> interventions  and (4) </a:t>
            </a:r>
            <a:r>
              <a:rPr lang="en-US" sz="2400" u="sng" smtClean="0">
                <a:cs typeface="Times New Roman" pitchFamily="18" charset="0"/>
              </a:rPr>
              <a:t>disseminating</a:t>
            </a:r>
            <a:r>
              <a:rPr lang="en-US" sz="2400" smtClean="0">
                <a:cs typeface="Times New Roman" pitchFamily="18" charset="0"/>
              </a:rPr>
              <a:t> successful interventions to other settings and institutions.</a:t>
            </a:r>
            <a:r>
              <a:rPr lang="en-US" sz="2400" smtClean="0"/>
              <a:t> </a:t>
            </a:r>
          </a:p>
        </p:txBody>
      </p:sp>
      <p:sp>
        <p:nvSpPr>
          <p:cNvPr id="83970" name="Rectangle 2"/>
          <p:cNvSpPr>
            <a:spLocks noGrp="1" noChangeArrowheads="1"/>
          </p:cNvSpPr>
          <p:nvPr>
            <p:ph type="title"/>
          </p:nvPr>
        </p:nvSpPr>
        <p:spPr>
          <a:xfrm>
            <a:off x="506413" y="381000"/>
            <a:ext cx="8637587" cy="1431925"/>
          </a:xfrm>
        </p:spPr>
        <p:txBody>
          <a:bodyPr/>
          <a:lstStyle/>
          <a:p>
            <a:pPr eaLnBrk="1" hangingPunct="1"/>
            <a:r>
              <a:rPr lang="en-US" sz="4800" dirty="0" smtClean="0"/>
              <a:t>Principles of Effective Writing</a:t>
            </a:r>
            <a:br>
              <a:rPr lang="en-US" sz="4800" dirty="0" smtClean="0"/>
            </a:br>
            <a:r>
              <a:rPr lang="en-US" sz="4800" dirty="0" smtClean="0"/>
              <a:t>Parallelism</a:t>
            </a:r>
            <a:endParaRPr lang="en-US" sz="3200" dirty="0" smtClean="0"/>
          </a:p>
        </p:txBody>
      </p:sp>
    </p:spTree>
    <p:extLst>
      <p:ext uri="{BB962C8B-B14F-4D97-AF65-F5344CB8AC3E}">
        <p14:creationId xmlns:p14="http://schemas.microsoft.com/office/powerpoint/2010/main" val="92080811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5923">
                                            <p:txEl>
                                              <p:pRg st="0" end="0"/>
                                            </p:txEl>
                                          </p:spTgt>
                                        </p:tgtEl>
                                        <p:attrNameLst>
                                          <p:attrName>style.visibility</p:attrName>
                                        </p:attrNameLst>
                                      </p:cBhvr>
                                      <p:to>
                                        <p:strVal val="visible"/>
                                      </p:to>
                                    </p:set>
                                    <p:anim calcmode="lin" valueType="num">
                                      <p:cBhvr additive="base">
                                        <p:cTn id="7" dur="500" fill="hold"/>
                                        <p:tgtEl>
                                          <p:spTgt spid="4659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592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65923">
                                            <p:txEl>
                                              <p:pRg st="0" end="0"/>
                                            </p:txEl>
                                          </p:spTgt>
                                        </p:tgtEl>
                                        <p:attrNameLst>
                                          <p:attrName>ppt_c</p:attrName>
                                        </p:attrNameLst>
                                      </p:cBhvr>
                                      <p:to>
                                        <a:schemeClr val="bg1"/>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5923">
                                            <p:txEl>
                                              <p:pRg st="1" end="1"/>
                                            </p:txEl>
                                          </p:spTgt>
                                        </p:tgtEl>
                                        <p:attrNameLst>
                                          <p:attrName>style.visibility</p:attrName>
                                        </p:attrNameLst>
                                      </p:cBhvr>
                                      <p:to>
                                        <p:strVal val="visible"/>
                                      </p:to>
                                    </p:set>
                                    <p:anim calcmode="lin" valueType="num">
                                      <p:cBhvr additive="base">
                                        <p:cTn id="13" dur="500" fill="hold"/>
                                        <p:tgtEl>
                                          <p:spTgt spid="4659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5923">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65923">
                                            <p:txEl>
                                              <p:pRg st="1" end="1"/>
                                            </p:txEl>
                                          </p:spTgt>
                                        </p:tgtEl>
                                        <p:attrNameLst>
                                          <p:attrName>ppt_c</p:attrName>
                                        </p:attrNameLst>
                                      </p:cBhvr>
                                      <p:to>
                                        <a:schemeClr val="bg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5923">
                                            <p:txEl>
                                              <p:pRg st="2" end="2"/>
                                            </p:txEl>
                                          </p:spTgt>
                                        </p:tgtEl>
                                        <p:attrNameLst>
                                          <p:attrName>style.visibility</p:attrName>
                                        </p:attrNameLst>
                                      </p:cBhvr>
                                      <p:to>
                                        <p:strVal val="visible"/>
                                      </p:to>
                                    </p:set>
                                    <p:anim calcmode="lin" valueType="num">
                                      <p:cBhvr additive="base">
                                        <p:cTn id="19" dur="500" fill="hold"/>
                                        <p:tgtEl>
                                          <p:spTgt spid="4659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5923">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65923">
                                            <p:txEl>
                                              <p:pRg st="2" end="2"/>
                                            </p:txEl>
                                          </p:spTgt>
                                        </p:tgtEl>
                                        <p:attrNameLst>
                                          <p:attrName>ppt_c</p:attrName>
                                        </p:attrNameLst>
                                      </p:cBhvr>
                                      <p:to>
                                        <a:schemeClr val="bg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65923">
                                            <p:txEl>
                                              <p:pRg st="3" end="3"/>
                                            </p:txEl>
                                          </p:spTgt>
                                        </p:tgtEl>
                                        <p:attrNameLst>
                                          <p:attrName>style.visibility</p:attrName>
                                        </p:attrNameLst>
                                      </p:cBhvr>
                                      <p:to>
                                        <p:strVal val="visible"/>
                                      </p:to>
                                    </p:set>
                                    <p:anim calcmode="lin" valueType="num">
                                      <p:cBhvr additive="base">
                                        <p:cTn id="25" dur="500" fill="hold"/>
                                        <p:tgtEl>
                                          <p:spTgt spid="4659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65923">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65923">
                                            <p:txEl>
                                              <p:pRg st="3" end="3"/>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3" grpId="0" build="p" bldLvl="3"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idx="1"/>
          </p:nvPr>
        </p:nvSpPr>
        <p:spPr/>
        <p:txBody>
          <a:bodyPr/>
          <a:lstStyle/>
          <a:p>
            <a:pPr eaLnBrk="1" hangingPunct="1"/>
            <a:r>
              <a:rPr lang="en-US" smtClean="0"/>
              <a:t>Some Exercises</a:t>
            </a:r>
          </a:p>
        </p:txBody>
      </p:sp>
      <p:sp>
        <p:nvSpPr>
          <p:cNvPr id="84994"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76345320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idx="1"/>
          </p:nvPr>
        </p:nvSpPr>
        <p:spPr/>
        <p:txBody>
          <a:bodyPr/>
          <a:lstStyle/>
          <a:p>
            <a:pPr eaLnBrk="1" hangingPunct="1">
              <a:buFont typeface="Wingdings" pitchFamily="2" charset="2"/>
              <a:buNone/>
            </a:pPr>
            <a:r>
              <a:rPr lang="en-US" u="sng" smtClean="0">
                <a:cs typeface="Times New Roman" pitchFamily="18" charset="0"/>
              </a:rPr>
              <a:t>Let’s dissect this sentence:</a:t>
            </a:r>
          </a:p>
          <a:p>
            <a:pPr eaLnBrk="1" hangingPunct="1"/>
            <a:r>
              <a:rPr lang="en-US" smtClean="0">
                <a:cs typeface="Times New Roman" pitchFamily="18" charset="0"/>
              </a:rPr>
              <a:t>“It should be emphasized that these proportions generally are not the result of significant increases in moderate and severe injuries, but in many instances reflect mildly injured persons not being seen at a hospital.”</a:t>
            </a:r>
            <a:r>
              <a:rPr lang="en-US" smtClean="0"/>
              <a:t> </a:t>
            </a:r>
          </a:p>
        </p:txBody>
      </p:sp>
      <p:sp>
        <p:nvSpPr>
          <p:cNvPr id="86018"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357410054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idx="1"/>
          </p:nvPr>
        </p:nvSpPr>
        <p:spPr/>
        <p:txBody>
          <a:bodyPr>
            <a:normAutofit/>
          </a:bodyPr>
          <a:lstStyle/>
          <a:p>
            <a:pPr eaLnBrk="1" hangingPunct="1"/>
            <a:r>
              <a:rPr lang="en-US" sz="2800" dirty="0" smtClean="0">
                <a:cs typeface="Times New Roman" pitchFamily="18" charset="0"/>
              </a:rPr>
              <a:t>It should be emphasized that these proportions generally are not the result of significant increases in moderate and severe injuries, but in many instances reflect mildly injured persons not being seen at a hospital.</a:t>
            </a:r>
            <a:r>
              <a:rPr lang="en-US" sz="2800" dirty="0" smtClean="0"/>
              <a:t> </a:t>
            </a:r>
          </a:p>
        </p:txBody>
      </p:sp>
      <p:sp>
        <p:nvSpPr>
          <p:cNvPr id="87042" name="Rectangle 2"/>
          <p:cNvSpPr>
            <a:spLocks noGrp="1" noChangeArrowheads="1"/>
          </p:cNvSpPr>
          <p:nvPr>
            <p:ph type="title"/>
          </p:nvPr>
        </p:nvSpPr>
        <p:spPr/>
        <p:txBody>
          <a:bodyPr/>
          <a:lstStyle/>
          <a:p>
            <a:pPr eaLnBrk="1" hangingPunct="1"/>
            <a:r>
              <a:rPr lang="en-US" dirty="0" smtClean="0"/>
              <a:t>Principles of Effective Writing</a:t>
            </a:r>
          </a:p>
        </p:txBody>
      </p:sp>
      <p:grpSp>
        <p:nvGrpSpPr>
          <p:cNvPr id="480260" name="Group 4"/>
          <p:cNvGrpSpPr>
            <a:grpSpLocks/>
          </p:cNvGrpSpPr>
          <p:nvPr/>
        </p:nvGrpSpPr>
        <p:grpSpPr bwMode="auto">
          <a:xfrm>
            <a:off x="1041400" y="1371600"/>
            <a:ext cx="7924800" cy="1295400"/>
            <a:chOff x="480" y="720"/>
            <a:chExt cx="4992" cy="816"/>
          </a:xfrm>
        </p:grpSpPr>
        <p:grpSp>
          <p:nvGrpSpPr>
            <p:cNvPr id="87054" name="Group 5"/>
            <p:cNvGrpSpPr>
              <a:grpSpLocks/>
            </p:cNvGrpSpPr>
            <p:nvPr/>
          </p:nvGrpSpPr>
          <p:grpSpPr bwMode="auto">
            <a:xfrm>
              <a:off x="2800" y="720"/>
              <a:ext cx="2672" cy="672"/>
              <a:chOff x="2800" y="720"/>
              <a:chExt cx="2672" cy="672"/>
            </a:xfrm>
          </p:grpSpPr>
          <p:sp>
            <p:nvSpPr>
              <p:cNvPr id="87056" name="Text Box 6"/>
              <p:cNvSpPr txBox="1">
                <a:spLocks noChangeArrowheads="1"/>
              </p:cNvSpPr>
              <p:nvPr/>
            </p:nvSpPr>
            <p:spPr bwMode="auto">
              <a:xfrm>
                <a:off x="4416" y="720"/>
                <a:ext cx="1056" cy="52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dirty="0">
                    <a:solidFill>
                      <a:schemeClr val="hlink"/>
                    </a:solidFill>
                  </a:rPr>
                  <a:t>Dead weight!!</a:t>
                </a:r>
              </a:p>
            </p:txBody>
          </p:sp>
          <p:sp>
            <p:nvSpPr>
              <p:cNvPr id="87057" name="Line 7"/>
              <p:cNvSpPr>
                <a:spLocks noChangeShapeType="1"/>
              </p:cNvSpPr>
              <p:nvPr/>
            </p:nvSpPr>
            <p:spPr bwMode="auto">
              <a:xfrm flipH="1">
                <a:off x="2800" y="960"/>
                <a:ext cx="1616" cy="432"/>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87055" name="Line 8"/>
            <p:cNvSpPr>
              <a:spLocks noChangeShapeType="1"/>
            </p:cNvSpPr>
            <p:nvPr/>
          </p:nvSpPr>
          <p:spPr bwMode="auto">
            <a:xfrm>
              <a:off x="480" y="1536"/>
              <a:ext cx="32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480265" name="Group 9"/>
          <p:cNvGrpSpPr>
            <a:grpSpLocks/>
          </p:cNvGrpSpPr>
          <p:nvPr/>
        </p:nvGrpSpPr>
        <p:grpSpPr bwMode="auto">
          <a:xfrm>
            <a:off x="609600" y="2667000"/>
            <a:ext cx="6781800" cy="3838575"/>
            <a:chOff x="144" y="1536"/>
            <a:chExt cx="4272" cy="2418"/>
          </a:xfrm>
        </p:grpSpPr>
        <p:sp>
          <p:nvSpPr>
            <p:cNvPr id="87050" name="Line 10"/>
            <p:cNvSpPr>
              <a:spLocks noChangeShapeType="1"/>
            </p:cNvSpPr>
            <p:nvPr/>
          </p:nvSpPr>
          <p:spPr bwMode="auto">
            <a:xfrm>
              <a:off x="3840" y="1536"/>
              <a:ext cx="57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7051" name="Line 11"/>
            <p:cNvSpPr>
              <a:spLocks noChangeShapeType="1"/>
            </p:cNvSpPr>
            <p:nvPr/>
          </p:nvSpPr>
          <p:spPr bwMode="auto">
            <a:xfrm>
              <a:off x="400" y="1824"/>
              <a:ext cx="129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7052" name="Text Box 12"/>
            <p:cNvSpPr txBox="1">
              <a:spLocks noChangeArrowheads="1"/>
            </p:cNvSpPr>
            <p:nvPr/>
          </p:nvSpPr>
          <p:spPr bwMode="auto">
            <a:xfrm>
              <a:off x="144" y="3312"/>
              <a:ext cx="2880" cy="642"/>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b="1" dirty="0">
                  <a:solidFill>
                    <a:schemeClr val="hlink"/>
                  </a:solidFill>
                </a:rPr>
                <a:t>Can we use a more informative adjective than a pronoun?  What’s important about “these” proportions?</a:t>
              </a:r>
            </a:p>
          </p:txBody>
        </p:sp>
        <p:sp>
          <p:nvSpPr>
            <p:cNvPr id="87053" name="Line 13"/>
            <p:cNvSpPr>
              <a:spLocks noChangeShapeType="1"/>
            </p:cNvSpPr>
            <p:nvPr/>
          </p:nvSpPr>
          <p:spPr bwMode="auto">
            <a:xfrm flipV="1">
              <a:off x="864" y="1824"/>
              <a:ext cx="0" cy="1488"/>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480270" name="Group 14"/>
          <p:cNvGrpSpPr>
            <a:grpSpLocks/>
          </p:cNvGrpSpPr>
          <p:nvPr/>
        </p:nvGrpSpPr>
        <p:grpSpPr bwMode="auto">
          <a:xfrm>
            <a:off x="3200400" y="2974181"/>
            <a:ext cx="5715000" cy="3805238"/>
            <a:chOff x="1872" y="1776"/>
            <a:chExt cx="3600" cy="2397"/>
          </a:xfrm>
        </p:grpSpPr>
        <p:sp>
          <p:nvSpPr>
            <p:cNvPr id="87047" name="Text Box 15"/>
            <p:cNvSpPr txBox="1">
              <a:spLocks noChangeArrowheads="1"/>
            </p:cNvSpPr>
            <p:nvPr/>
          </p:nvSpPr>
          <p:spPr bwMode="auto">
            <a:xfrm>
              <a:off x="3216" y="3072"/>
              <a:ext cx="2256" cy="1101"/>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chemeClr val="hlink"/>
                  </a:solidFill>
                </a:rPr>
                <a:t>More dead weight.  </a:t>
              </a:r>
            </a:p>
            <a:p>
              <a:pPr eaLnBrk="1" hangingPunct="1">
                <a:spcBef>
                  <a:spcPct val="50000"/>
                </a:spcBef>
              </a:pPr>
              <a:r>
                <a:rPr lang="en-US" b="1">
                  <a:solidFill>
                    <a:schemeClr val="hlink"/>
                  </a:solidFill>
                </a:rPr>
                <a:t>Ask yourself, what does the sentence loose without this qualifier?</a:t>
              </a:r>
            </a:p>
          </p:txBody>
        </p:sp>
        <p:sp>
          <p:nvSpPr>
            <p:cNvPr id="87048" name="Line 16"/>
            <p:cNvSpPr>
              <a:spLocks noChangeShapeType="1"/>
            </p:cNvSpPr>
            <p:nvPr/>
          </p:nvSpPr>
          <p:spPr bwMode="auto">
            <a:xfrm flipH="1" flipV="1">
              <a:off x="2448" y="1776"/>
              <a:ext cx="960" cy="1296"/>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7049" name="Line 17"/>
            <p:cNvSpPr>
              <a:spLocks noChangeShapeType="1"/>
            </p:cNvSpPr>
            <p:nvPr/>
          </p:nvSpPr>
          <p:spPr bwMode="auto">
            <a:xfrm>
              <a:off x="1872" y="1824"/>
              <a:ext cx="9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val="262068643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80260"/>
                                        </p:tgtEl>
                                        <p:attrNameLst>
                                          <p:attrName>style.visibility</p:attrName>
                                        </p:attrNameLst>
                                      </p:cBhvr>
                                      <p:to>
                                        <p:strVal val="visible"/>
                                      </p:to>
                                    </p:set>
                                    <p:animEffect transition="in" filter="dissolve">
                                      <p:cBhvr>
                                        <p:cTn id="7" dur="500"/>
                                        <p:tgtEl>
                                          <p:spTgt spid="480260"/>
                                        </p:tgtEl>
                                      </p:cBhvr>
                                    </p:animEffect>
                                  </p:childTnLst>
                                  <p:subTnLst>
                                    <p:set>
                                      <p:cBhvr override="childStyle">
                                        <p:cTn dur="1" fill="hold" display="0" masterRel="nextClick" afterEffect="1"/>
                                        <p:tgtEl>
                                          <p:spTgt spid="480260"/>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80265"/>
                                        </p:tgtEl>
                                        <p:attrNameLst>
                                          <p:attrName>style.visibility</p:attrName>
                                        </p:attrNameLst>
                                      </p:cBhvr>
                                      <p:to>
                                        <p:strVal val="visible"/>
                                      </p:to>
                                    </p:set>
                                    <p:animEffect transition="in" filter="dissolve">
                                      <p:cBhvr>
                                        <p:cTn id="12" dur="500"/>
                                        <p:tgtEl>
                                          <p:spTgt spid="480265"/>
                                        </p:tgtEl>
                                      </p:cBhvr>
                                    </p:animEffect>
                                  </p:childTnLst>
                                  <p:subTnLst>
                                    <p:set>
                                      <p:cBhvr override="childStyle">
                                        <p:cTn dur="1" fill="hold" display="0" masterRel="nextClick" afterEffect="1"/>
                                        <p:tgtEl>
                                          <p:spTgt spid="480265"/>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80270"/>
                                        </p:tgtEl>
                                        <p:attrNameLst>
                                          <p:attrName>style.visibility</p:attrName>
                                        </p:attrNameLst>
                                      </p:cBhvr>
                                      <p:to>
                                        <p:strVal val="visible"/>
                                      </p:to>
                                    </p:set>
                                    <p:animEffect transition="in" filter="dissolve">
                                      <p:cBhvr>
                                        <p:cTn id="17" dur="500"/>
                                        <p:tgtEl>
                                          <p:spTgt spid="480270"/>
                                        </p:tgtEl>
                                      </p:cBhvr>
                                    </p:animEffect>
                                  </p:childTnLst>
                                  <p:subTnLst>
                                    <p:set>
                                      <p:cBhvr override="childStyle">
                                        <p:cTn dur="1" fill="hold" display="0" masterRel="nextClick" afterEffect="1"/>
                                        <p:tgtEl>
                                          <p:spTgt spid="480270"/>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idx="1"/>
          </p:nvPr>
        </p:nvSpPr>
        <p:spPr/>
        <p:txBody>
          <a:bodyPr>
            <a:noAutofit/>
          </a:bodyPr>
          <a:lstStyle/>
          <a:p>
            <a:pPr eaLnBrk="1" hangingPunct="1"/>
            <a:r>
              <a:rPr lang="en-US" sz="3200" dirty="0" smtClean="0">
                <a:cs typeface="Times New Roman" pitchFamily="18" charset="0"/>
              </a:rPr>
              <a:t>It should be emphasized that these proportions generally are not the result of significant increases in moderate and severe injuries, but in many instances reflect mildly injured persons not being seen at a hospital.</a:t>
            </a:r>
            <a:r>
              <a:rPr lang="en-US" sz="3200" dirty="0" smtClean="0"/>
              <a:t> </a:t>
            </a:r>
          </a:p>
        </p:txBody>
      </p:sp>
      <p:sp>
        <p:nvSpPr>
          <p:cNvPr id="88066" name="Rectangle 2"/>
          <p:cNvSpPr>
            <a:spLocks noGrp="1" noChangeArrowheads="1"/>
          </p:cNvSpPr>
          <p:nvPr>
            <p:ph type="title"/>
          </p:nvPr>
        </p:nvSpPr>
        <p:spPr/>
        <p:txBody>
          <a:bodyPr/>
          <a:lstStyle/>
          <a:p>
            <a:pPr eaLnBrk="1" hangingPunct="1"/>
            <a:r>
              <a:rPr lang="en-US" smtClean="0"/>
              <a:t>Principles of Effective Writing</a:t>
            </a:r>
          </a:p>
        </p:txBody>
      </p:sp>
      <p:grpSp>
        <p:nvGrpSpPr>
          <p:cNvPr id="482308" name="Group 4"/>
          <p:cNvGrpSpPr>
            <a:grpSpLocks/>
          </p:cNvGrpSpPr>
          <p:nvPr/>
        </p:nvGrpSpPr>
        <p:grpSpPr bwMode="auto">
          <a:xfrm>
            <a:off x="4405311" y="3211512"/>
            <a:ext cx="4424363" cy="2998788"/>
            <a:chOff x="2448" y="1824"/>
            <a:chExt cx="2787" cy="1889"/>
          </a:xfrm>
        </p:grpSpPr>
        <p:sp>
          <p:nvSpPr>
            <p:cNvPr id="88081" name="Line 5"/>
            <p:cNvSpPr>
              <a:spLocks noChangeShapeType="1"/>
            </p:cNvSpPr>
            <p:nvPr/>
          </p:nvSpPr>
          <p:spPr bwMode="auto">
            <a:xfrm>
              <a:off x="3792" y="1824"/>
              <a:ext cx="13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8082" name="Text Box 6"/>
            <p:cNvSpPr txBox="1">
              <a:spLocks noChangeArrowheads="1"/>
            </p:cNvSpPr>
            <p:nvPr/>
          </p:nvSpPr>
          <p:spPr bwMode="auto">
            <a:xfrm>
              <a:off x="2448" y="3072"/>
              <a:ext cx="2787" cy="641"/>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dirty="0">
                  <a:solidFill>
                    <a:schemeClr val="hlink"/>
                  </a:solidFill>
                </a:rPr>
                <a:t>“The result </a:t>
              </a:r>
              <a:r>
                <a:rPr lang="en-US" b="1" dirty="0" err="1">
                  <a:solidFill>
                    <a:schemeClr val="hlink"/>
                  </a:solidFill>
                </a:rPr>
                <a:t>of”</a:t>
              </a:r>
              <a:r>
                <a:rPr lang="en-US" b="1" dirty="0" err="1">
                  <a:solidFill>
                    <a:schemeClr val="hlink"/>
                  </a:solidFill>
                  <a:sym typeface="Wingdings" pitchFamily="2" charset="2"/>
                </a:rPr>
                <a:t></a:t>
              </a:r>
              <a:r>
                <a:rPr lang="en-US" b="1" dirty="0" err="1">
                  <a:solidFill>
                    <a:schemeClr val="hlink"/>
                  </a:solidFill>
                </a:rPr>
                <a:t>due</a:t>
              </a:r>
              <a:r>
                <a:rPr lang="en-US" b="1" dirty="0">
                  <a:solidFill>
                    <a:schemeClr val="hlink"/>
                  </a:solidFill>
                </a:rPr>
                <a:t> to</a:t>
              </a:r>
            </a:p>
            <a:p>
              <a:pPr eaLnBrk="1" hangingPunct="1">
                <a:spcBef>
                  <a:spcPct val="50000"/>
                </a:spcBef>
              </a:pPr>
              <a:r>
                <a:rPr lang="en-US" b="1" dirty="0">
                  <a:solidFill>
                    <a:schemeClr val="hlink"/>
                  </a:solidFill>
                </a:rPr>
                <a:t>“In many </a:t>
              </a:r>
              <a:r>
                <a:rPr lang="en-US" b="1" dirty="0" err="1">
                  <a:solidFill>
                    <a:schemeClr val="hlink"/>
                  </a:solidFill>
                </a:rPr>
                <a:t>instances”</a:t>
              </a:r>
              <a:r>
                <a:rPr lang="en-US" b="1" dirty="0" err="1">
                  <a:solidFill>
                    <a:schemeClr val="hlink"/>
                  </a:solidFill>
                  <a:sym typeface="Wingdings" pitchFamily="2" charset="2"/>
                </a:rPr>
                <a:t></a:t>
              </a:r>
              <a:r>
                <a:rPr lang="en-US" b="1" dirty="0" err="1">
                  <a:solidFill>
                    <a:schemeClr val="hlink"/>
                  </a:solidFill>
                </a:rPr>
                <a:t>often</a:t>
              </a:r>
              <a:endParaRPr lang="en-US" b="1" dirty="0">
                <a:solidFill>
                  <a:schemeClr val="hlink"/>
                </a:solidFill>
              </a:endParaRPr>
            </a:p>
          </p:txBody>
        </p:sp>
        <p:sp>
          <p:nvSpPr>
            <p:cNvPr id="88083" name="Line 7"/>
            <p:cNvSpPr>
              <a:spLocks noChangeShapeType="1"/>
            </p:cNvSpPr>
            <p:nvPr/>
          </p:nvSpPr>
          <p:spPr bwMode="auto">
            <a:xfrm flipV="1">
              <a:off x="4752" y="1824"/>
              <a:ext cx="96" cy="1248"/>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8084" name="Line 8"/>
            <p:cNvSpPr>
              <a:spLocks noChangeShapeType="1"/>
            </p:cNvSpPr>
            <p:nvPr/>
          </p:nvSpPr>
          <p:spPr bwMode="auto">
            <a:xfrm>
              <a:off x="2736" y="2448"/>
              <a:ext cx="196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8085" name="Line 9"/>
            <p:cNvSpPr>
              <a:spLocks noChangeShapeType="1"/>
            </p:cNvSpPr>
            <p:nvPr/>
          </p:nvSpPr>
          <p:spPr bwMode="auto">
            <a:xfrm flipH="1" flipV="1">
              <a:off x="3072" y="2448"/>
              <a:ext cx="576" cy="672"/>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482314" name="Group 10"/>
          <p:cNvGrpSpPr>
            <a:grpSpLocks/>
          </p:cNvGrpSpPr>
          <p:nvPr/>
        </p:nvGrpSpPr>
        <p:grpSpPr bwMode="auto">
          <a:xfrm>
            <a:off x="5703092" y="3205956"/>
            <a:ext cx="2133600" cy="2946401"/>
            <a:chOff x="3600" y="1815"/>
            <a:chExt cx="1344" cy="1856"/>
          </a:xfrm>
        </p:grpSpPr>
        <p:grpSp>
          <p:nvGrpSpPr>
            <p:cNvPr id="88075" name="Group 11"/>
            <p:cNvGrpSpPr>
              <a:grpSpLocks/>
            </p:cNvGrpSpPr>
            <p:nvPr/>
          </p:nvGrpSpPr>
          <p:grpSpPr bwMode="auto">
            <a:xfrm>
              <a:off x="3600" y="1815"/>
              <a:ext cx="1344" cy="1856"/>
              <a:chOff x="3552" y="1815"/>
              <a:chExt cx="1344" cy="1856"/>
            </a:xfrm>
          </p:grpSpPr>
          <p:sp>
            <p:nvSpPr>
              <p:cNvPr id="88078" name="Text Box 12"/>
              <p:cNvSpPr txBox="1">
                <a:spLocks noChangeArrowheads="1"/>
              </p:cNvSpPr>
              <p:nvPr/>
            </p:nvSpPr>
            <p:spPr bwMode="auto">
              <a:xfrm>
                <a:off x="3933" y="3145"/>
                <a:ext cx="963" cy="52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chemeClr val="hlink"/>
                    </a:solidFill>
                  </a:rPr>
                  <a:t>Use positives.</a:t>
                </a:r>
              </a:p>
            </p:txBody>
          </p:sp>
          <p:sp>
            <p:nvSpPr>
              <p:cNvPr id="88079" name="Line 13"/>
              <p:cNvSpPr>
                <a:spLocks noChangeShapeType="1"/>
              </p:cNvSpPr>
              <p:nvPr/>
            </p:nvSpPr>
            <p:spPr bwMode="auto">
              <a:xfrm flipH="1" flipV="1">
                <a:off x="3600" y="1824"/>
                <a:ext cx="415" cy="1321"/>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8080" name="Line 14"/>
              <p:cNvSpPr>
                <a:spLocks noChangeShapeType="1"/>
              </p:cNvSpPr>
              <p:nvPr/>
            </p:nvSpPr>
            <p:spPr bwMode="auto">
              <a:xfrm flipV="1">
                <a:off x="3552" y="1815"/>
                <a:ext cx="384" cy="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88076" name="Line 15"/>
            <p:cNvSpPr>
              <a:spLocks noChangeShapeType="1"/>
            </p:cNvSpPr>
            <p:nvPr/>
          </p:nvSpPr>
          <p:spPr bwMode="auto">
            <a:xfrm flipH="1" flipV="1">
              <a:off x="4080" y="2736"/>
              <a:ext cx="0" cy="432"/>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8077" name="Line 16"/>
            <p:cNvSpPr>
              <a:spLocks noChangeShapeType="1"/>
            </p:cNvSpPr>
            <p:nvPr/>
          </p:nvSpPr>
          <p:spPr bwMode="auto">
            <a:xfrm>
              <a:off x="3792" y="2736"/>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482321" name="Group 17"/>
          <p:cNvGrpSpPr>
            <a:grpSpLocks/>
          </p:cNvGrpSpPr>
          <p:nvPr/>
        </p:nvGrpSpPr>
        <p:grpSpPr bwMode="auto">
          <a:xfrm>
            <a:off x="685800" y="4686300"/>
            <a:ext cx="7391400" cy="2054225"/>
            <a:chOff x="192" y="2736"/>
            <a:chExt cx="4656" cy="1294"/>
          </a:xfrm>
        </p:grpSpPr>
        <p:sp>
          <p:nvSpPr>
            <p:cNvPr id="88071" name="Line 18"/>
            <p:cNvSpPr>
              <a:spLocks noChangeShapeType="1"/>
            </p:cNvSpPr>
            <p:nvPr/>
          </p:nvSpPr>
          <p:spPr bwMode="auto">
            <a:xfrm>
              <a:off x="4224" y="2736"/>
              <a:ext cx="62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8072" name="Line 19"/>
            <p:cNvSpPr>
              <a:spLocks noChangeShapeType="1"/>
            </p:cNvSpPr>
            <p:nvPr/>
          </p:nvSpPr>
          <p:spPr bwMode="auto">
            <a:xfrm>
              <a:off x="480" y="3072"/>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8073" name="Text Box 20"/>
            <p:cNvSpPr txBox="1">
              <a:spLocks noChangeArrowheads="1"/>
            </p:cNvSpPr>
            <p:nvPr/>
          </p:nvSpPr>
          <p:spPr bwMode="auto">
            <a:xfrm>
              <a:off x="192" y="3504"/>
              <a:ext cx="2112" cy="52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chemeClr val="hlink"/>
                  </a:solidFill>
                </a:rPr>
                <a:t>Watch out for awkward uses of “to be”</a:t>
              </a:r>
            </a:p>
          </p:txBody>
        </p:sp>
        <p:sp>
          <p:nvSpPr>
            <p:cNvPr id="88074" name="Line 21"/>
            <p:cNvSpPr>
              <a:spLocks noChangeShapeType="1"/>
            </p:cNvSpPr>
            <p:nvPr/>
          </p:nvSpPr>
          <p:spPr bwMode="auto">
            <a:xfrm flipH="1" flipV="1">
              <a:off x="720" y="3072"/>
              <a:ext cx="288" cy="432"/>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val="401648163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82308"/>
                                        </p:tgtEl>
                                        <p:attrNameLst>
                                          <p:attrName>style.visibility</p:attrName>
                                        </p:attrNameLst>
                                      </p:cBhvr>
                                      <p:to>
                                        <p:strVal val="visible"/>
                                      </p:to>
                                    </p:set>
                                    <p:animEffect transition="in" filter="dissolve">
                                      <p:cBhvr>
                                        <p:cTn id="7" dur="500"/>
                                        <p:tgtEl>
                                          <p:spTgt spid="482308"/>
                                        </p:tgtEl>
                                      </p:cBhvr>
                                    </p:animEffect>
                                  </p:childTnLst>
                                  <p:subTnLst>
                                    <p:set>
                                      <p:cBhvr override="childStyle">
                                        <p:cTn dur="1" fill="hold" display="0" masterRel="nextClick" afterEffect="1"/>
                                        <p:tgtEl>
                                          <p:spTgt spid="482308"/>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82314"/>
                                        </p:tgtEl>
                                        <p:attrNameLst>
                                          <p:attrName>style.visibility</p:attrName>
                                        </p:attrNameLst>
                                      </p:cBhvr>
                                      <p:to>
                                        <p:strVal val="visible"/>
                                      </p:to>
                                    </p:set>
                                    <p:animEffect transition="in" filter="dissolve">
                                      <p:cBhvr>
                                        <p:cTn id="12" dur="500"/>
                                        <p:tgtEl>
                                          <p:spTgt spid="482314"/>
                                        </p:tgtEl>
                                      </p:cBhvr>
                                    </p:animEffect>
                                  </p:childTnLst>
                                  <p:subTnLst>
                                    <p:set>
                                      <p:cBhvr override="childStyle">
                                        <p:cTn dur="1" fill="hold" display="0" masterRel="nextClick" afterEffect="1"/>
                                        <p:tgtEl>
                                          <p:spTgt spid="482314"/>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82321"/>
                                        </p:tgtEl>
                                        <p:attrNameLst>
                                          <p:attrName>style.visibility</p:attrName>
                                        </p:attrNameLst>
                                      </p:cBhvr>
                                      <p:to>
                                        <p:strVal val="visible"/>
                                      </p:to>
                                    </p:set>
                                    <p:animEffect transition="in" filter="dissolve">
                                      <p:cBhvr>
                                        <p:cTn id="17" dur="500"/>
                                        <p:tgtEl>
                                          <p:spTgt spid="482321"/>
                                        </p:tgtEl>
                                      </p:cBhvr>
                                    </p:animEffect>
                                  </p:childTnLst>
                                  <p:subTnLst>
                                    <p:set>
                                      <p:cBhvr override="childStyle">
                                        <p:cTn dur="1" fill="hold" display="0" masterRel="nextClick" afterEffect="1"/>
                                        <p:tgtEl>
                                          <p:spTgt spid="482321"/>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p:txBody>
          <a:bodyPr/>
          <a:lstStyle/>
          <a:p>
            <a:pPr eaLnBrk="1" hangingPunct="1"/>
            <a:r>
              <a:rPr lang="en-US" smtClean="0">
                <a:cs typeface="Times New Roman" pitchFamily="18" charset="0"/>
              </a:rPr>
              <a:t>Shifting proportions in injury severity may reflect stricter hospital admission criteria rather than true increases in moderate and severe injuries.</a:t>
            </a:r>
            <a:r>
              <a:rPr lang="en-US" smtClean="0"/>
              <a:t> </a:t>
            </a:r>
          </a:p>
        </p:txBody>
      </p:sp>
      <p:sp>
        <p:nvSpPr>
          <p:cNvPr id="89090"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425316364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en-US" smtClean="0"/>
              <a:t>Principles of Effective Writing</a:t>
            </a:r>
          </a:p>
        </p:txBody>
      </p:sp>
      <p:sp>
        <p:nvSpPr>
          <p:cNvPr id="781315" name="Rectangle 3"/>
          <p:cNvSpPr>
            <a:spLocks noChangeArrowheads="1"/>
          </p:cNvSpPr>
          <p:nvPr/>
        </p:nvSpPr>
        <p:spPr bwMode="auto">
          <a:xfrm>
            <a:off x="533400" y="1828800"/>
            <a:ext cx="7543800" cy="401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spcBef>
                <a:spcPct val="20000"/>
              </a:spcBef>
              <a:buClr>
                <a:srgbClr val="CCFF33"/>
              </a:buClr>
              <a:buSzPct val="70000"/>
              <a:buFont typeface="Wingdings" pitchFamily="2" charset="2"/>
              <a:buNone/>
            </a:pPr>
            <a:r>
              <a:rPr lang="en-US" sz="2800">
                <a:latin typeface="Arial" charset="0"/>
              </a:rPr>
              <a:t>“The fear expressed by some teachers that students would not learn statistics well if they were permitted to use canned computer programs has not been realized in our experience.  A careful monitoring of achievement levels before and after the introduction of computers in the teaching of our course revealed no appreciable change in students’ performances.”</a:t>
            </a:r>
          </a:p>
          <a:p>
            <a:pPr>
              <a:lnSpc>
                <a:spcPct val="90000"/>
              </a:lnSpc>
              <a:spcBef>
                <a:spcPct val="20000"/>
              </a:spcBef>
              <a:buClr>
                <a:srgbClr val="CCFF33"/>
              </a:buClr>
              <a:buSzPct val="70000"/>
              <a:buFont typeface="Wingdings" pitchFamily="2" charset="2"/>
              <a:buNone/>
            </a:pPr>
            <a:r>
              <a:rPr lang="en-US" sz="2800">
                <a:latin typeface="Arial" charset="0"/>
              </a:rPr>
              <a:t> </a:t>
            </a:r>
          </a:p>
        </p:txBody>
      </p:sp>
      <p:grpSp>
        <p:nvGrpSpPr>
          <p:cNvPr id="781316" name="Group 4"/>
          <p:cNvGrpSpPr>
            <a:grpSpLocks/>
          </p:cNvGrpSpPr>
          <p:nvPr/>
        </p:nvGrpSpPr>
        <p:grpSpPr bwMode="auto">
          <a:xfrm>
            <a:off x="609600" y="838200"/>
            <a:ext cx="7315200" cy="2590800"/>
            <a:chOff x="384" y="528"/>
            <a:chExt cx="4608" cy="1632"/>
          </a:xfrm>
        </p:grpSpPr>
        <p:grpSp>
          <p:nvGrpSpPr>
            <p:cNvPr id="90132" name="Group 5"/>
            <p:cNvGrpSpPr>
              <a:grpSpLocks/>
            </p:cNvGrpSpPr>
            <p:nvPr/>
          </p:nvGrpSpPr>
          <p:grpSpPr bwMode="auto">
            <a:xfrm>
              <a:off x="384" y="1392"/>
              <a:ext cx="4320" cy="768"/>
              <a:chOff x="384" y="1392"/>
              <a:chExt cx="4320" cy="768"/>
            </a:xfrm>
          </p:grpSpPr>
          <p:sp>
            <p:nvSpPr>
              <p:cNvPr id="90135" name="Line 6"/>
              <p:cNvSpPr>
                <a:spLocks noChangeShapeType="1"/>
              </p:cNvSpPr>
              <p:nvPr/>
            </p:nvSpPr>
            <p:spPr bwMode="auto">
              <a:xfrm>
                <a:off x="528" y="1392"/>
                <a:ext cx="4128"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0136" name="Line 7"/>
              <p:cNvSpPr>
                <a:spLocks noChangeShapeType="1"/>
              </p:cNvSpPr>
              <p:nvPr/>
            </p:nvSpPr>
            <p:spPr bwMode="auto">
              <a:xfrm>
                <a:off x="432" y="1632"/>
                <a:ext cx="4272"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0137" name="Line 8"/>
              <p:cNvSpPr>
                <a:spLocks noChangeShapeType="1"/>
              </p:cNvSpPr>
              <p:nvPr/>
            </p:nvSpPr>
            <p:spPr bwMode="auto">
              <a:xfrm>
                <a:off x="480" y="1872"/>
                <a:ext cx="3792"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0138" name="Line 9"/>
              <p:cNvSpPr>
                <a:spLocks noChangeShapeType="1"/>
              </p:cNvSpPr>
              <p:nvPr/>
            </p:nvSpPr>
            <p:spPr bwMode="auto">
              <a:xfrm>
                <a:off x="384" y="2160"/>
                <a:ext cx="912"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90133" name="Line 10"/>
            <p:cNvSpPr>
              <a:spLocks noChangeShapeType="1"/>
            </p:cNvSpPr>
            <p:nvPr/>
          </p:nvSpPr>
          <p:spPr bwMode="auto">
            <a:xfrm flipH="1">
              <a:off x="2304" y="672"/>
              <a:ext cx="1680" cy="864"/>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0134" name="Text Box 11"/>
            <p:cNvSpPr txBox="1">
              <a:spLocks noChangeArrowheads="1"/>
            </p:cNvSpPr>
            <p:nvPr/>
          </p:nvSpPr>
          <p:spPr bwMode="auto">
            <a:xfrm>
              <a:off x="3936" y="528"/>
              <a:ext cx="1056" cy="542"/>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hlink"/>
                  </a:solidFill>
                </a:rPr>
                <a:t>Really long subject!</a:t>
              </a:r>
            </a:p>
          </p:txBody>
        </p:sp>
      </p:grpSp>
      <p:grpSp>
        <p:nvGrpSpPr>
          <p:cNvPr id="781324" name="Group 12"/>
          <p:cNvGrpSpPr>
            <a:grpSpLocks/>
          </p:cNvGrpSpPr>
          <p:nvPr/>
        </p:nvGrpSpPr>
        <p:grpSpPr bwMode="auto">
          <a:xfrm>
            <a:off x="2895600" y="2286000"/>
            <a:ext cx="5867400" cy="1257300"/>
            <a:chOff x="1824" y="1440"/>
            <a:chExt cx="3696" cy="792"/>
          </a:xfrm>
        </p:grpSpPr>
        <p:sp>
          <p:nvSpPr>
            <p:cNvPr id="90127" name="Rectangle 13"/>
            <p:cNvSpPr>
              <a:spLocks noChangeArrowheads="1"/>
            </p:cNvSpPr>
            <p:nvPr/>
          </p:nvSpPr>
          <p:spPr bwMode="auto">
            <a:xfrm>
              <a:off x="1968" y="1440"/>
              <a:ext cx="336" cy="240"/>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28" name="Rectangle 14"/>
            <p:cNvSpPr>
              <a:spLocks noChangeArrowheads="1"/>
            </p:cNvSpPr>
            <p:nvPr/>
          </p:nvSpPr>
          <p:spPr bwMode="auto">
            <a:xfrm>
              <a:off x="1824" y="1920"/>
              <a:ext cx="336" cy="240"/>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29" name="Line 15"/>
            <p:cNvSpPr>
              <a:spLocks noChangeShapeType="1"/>
            </p:cNvSpPr>
            <p:nvPr/>
          </p:nvSpPr>
          <p:spPr bwMode="auto">
            <a:xfrm flipH="1" flipV="1">
              <a:off x="2256" y="1632"/>
              <a:ext cx="2592" cy="48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0130" name="Line 16"/>
            <p:cNvSpPr>
              <a:spLocks noChangeShapeType="1"/>
            </p:cNvSpPr>
            <p:nvPr/>
          </p:nvSpPr>
          <p:spPr bwMode="auto">
            <a:xfrm flipH="1">
              <a:off x="2160" y="2112"/>
              <a:ext cx="2688" cy="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0131" name="Text Box 17"/>
            <p:cNvSpPr txBox="1">
              <a:spLocks noChangeArrowheads="1"/>
            </p:cNvSpPr>
            <p:nvPr/>
          </p:nvSpPr>
          <p:spPr bwMode="auto">
            <a:xfrm>
              <a:off x="4464" y="1920"/>
              <a:ext cx="1056" cy="312"/>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hlink"/>
                  </a:solidFill>
                </a:rPr>
                <a:t>negatives</a:t>
              </a:r>
            </a:p>
          </p:txBody>
        </p:sp>
      </p:grpSp>
      <p:grpSp>
        <p:nvGrpSpPr>
          <p:cNvPr id="781330" name="Group 18"/>
          <p:cNvGrpSpPr>
            <a:grpSpLocks/>
          </p:cNvGrpSpPr>
          <p:nvPr/>
        </p:nvGrpSpPr>
        <p:grpSpPr bwMode="auto">
          <a:xfrm>
            <a:off x="2286000" y="3429000"/>
            <a:ext cx="4648200" cy="3375025"/>
            <a:chOff x="1440" y="2160"/>
            <a:chExt cx="2928" cy="2126"/>
          </a:xfrm>
        </p:grpSpPr>
        <p:sp>
          <p:nvSpPr>
            <p:cNvPr id="90124" name="Line 19"/>
            <p:cNvSpPr>
              <a:spLocks noChangeShapeType="1"/>
            </p:cNvSpPr>
            <p:nvPr/>
          </p:nvSpPr>
          <p:spPr bwMode="auto">
            <a:xfrm>
              <a:off x="1440" y="2160"/>
              <a:ext cx="2064"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0125" name="Line 20"/>
            <p:cNvSpPr>
              <a:spLocks noChangeShapeType="1"/>
            </p:cNvSpPr>
            <p:nvPr/>
          </p:nvSpPr>
          <p:spPr bwMode="auto">
            <a:xfrm flipH="1" flipV="1">
              <a:off x="2448" y="2160"/>
              <a:ext cx="864" cy="1632"/>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0126" name="Text Box 21"/>
            <p:cNvSpPr txBox="1">
              <a:spLocks noChangeArrowheads="1"/>
            </p:cNvSpPr>
            <p:nvPr/>
          </p:nvSpPr>
          <p:spPr bwMode="auto">
            <a:xfrm>
              <a:off x="3312" y="3744"/>
              <a:ext cx="1056" cy="542"/>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hlink"/>
                  </a:solidFill>
                </a:rPr>
                <a:t>Passive voice</a:t>
              </a:r>
            </a:p>
          </p:txBody>
        </p:sp>
      </p:grpSp>
      <p:grpSp>
        <p:nvGrpSpPr>
          <p:cNvPr id="781334" name="Group 22"/>
          <p:cNvGrpSpPr>
            <a:grpSpLocks/>
          </p:cNvGrpSpPr>
          <p:nvPr/>
        </p:nvGrpSpPr>
        <p:grpSpPr bwMode="auto">
          <a:xfrm>
            <a:off x="609600" y="3352800"/>
            <a:ext cx="6019800" cy="2781300"/>
            <a:chOff x="384" y="2112"/>
            <a:chExt cx="3792" cy="1752"/>
          </a:xfrm>
        </p:grpSpPr>
        <p:sp>
          <p:nvSpPr>
            <p:cNvPr id="90120" name="Line 23"/>
            <p:cNvSpPr>
              <a:spLocks noChangeShapeType="1"/>
            </p:cNvSpPr>
            <p:nvPr/>
          </p:nvSpPr>
          <p:spPr bwMode="auto">
            <a:xfrm>
              <a:off x="384" y="2352"/>
              <a:ext cx="1056"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0121" name="Line 24"/>
            <p:cNvSpPr>
              <a:spLocks noChangeShapeType="1"/>
            </p:cNvSpPr>
            <p:nvPr/>
          </p:nvSpPr>
          <p:spPr bwMode="auto">
            <a:xfrm>
              <a:off x="3648" y="2112"/>
              <a:ext cx="528"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0122" name="Line 25"/>
            <p:cNvSpPr>
              <a:spLocks noChangeShapeType="1"/>
            </p:cNvSpPr>
            <p:nvPr/>
          </p:nvSpPr>
          <p:spPr bwMode="auto">
            <a:xfrm flipH="1" flipV="1">
              <a:off x="576" y="2400"/>
              <a:ext cx="672" cy="120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0123" name="Text Box 26"/>
            <p:cNvSpPr txBox="1">
              <a:spLocks noChangeArrowheads="1"/>
            </p:cNvSpPr>
            <p:nvPr/>
          </p:nvSpPr>
          <p:spPr bwMode="auto">
            <a:xfrm>
              <a:off x="1248" y="3552"/>
              <a:ext cx="1056" cy="312"/>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hlink"/>
                  </a:solidFill>
                </a:rPr>
                <a:t>wordy</a:t>
              </a:r>
            </a:p>
          </p:txBody>
        </p:sp>
      </p:grpSp>
    </p:spTree>
    <p:extLst>
      <p:ext uri="{BB962C8B-B14F-4D97-AF65-F5344CB8AC3E}">
        <p14:creationId xmlns:p14="http://schemas.microsoft.com/office/powerpoint/2010/main" val="325902631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81315"/>
                                        </p:tgtEl>
                                        <p:attrNameLst>
                                          <p:attrName>style.visibility</p:attrName>
                                        </p:attrNameLst>
                                      </p:cBhvr>
                                      <p:to>
                                        <p:strVal val="visible"/>
                                      </p:to>
                                    </p:set>
                                    <p:anim calcmode="lin" valueType="num">
                                      <p:cBhvr additive="base">
                                        <p:cTn id="7" dur="500" fill="hold"/>
                                        <p:tgtEl>
                                          <p:spTgt spid="781315"/>
                                        </p:tgtEl>
                                        <p:attrNameLst>
                                          <p:attrName>ppt_x</p:attrName>
                                        </p:attrNameLst>
                                      </p:cBhvr>
                                      <p:tavLst>
                                        <p:tav tm="0">
                                          <p:val>
                                            <p:strVal val="0-#ppt_w/2"/>
                                          </p:val>
                                        </p:tav>
                                        <p:tav tm="100000">
                                          <p:val>
                                            <p:strVal val="#ppt_x"/>
                                          </p:val>
                                        </p:tav>
                                      </p:tavLst>
                                    </p:anim>
                                    <p:anim calcmode="lin" valueType="num">
                                      <p:cBhvr additive="base">
                                        <p:cTn id="8" dur="500" fill="hold"/>
                                        <p:tgtEl>
                                          <p:spTgt spid="78131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781316"/>
                                        </p:tgtEl>
                                        <p:attrNameLst>
                                          <p:attrName>style.visibility</p:attrName>
                                        </p:attrNameLst>
                                      </p:cBhvr>
                                      <p:to>
                                        <p:strVal val="visible"/>
                                      </p:to>
                                    </p:set>
                                    <p:animEffect transition="in" filter="wipe(left)">
                                      <p:cBhvr>
                                        <p:cTn id="13" dur="500"/>
                                        <p:tgtEl>
                                          <p:spTgt spid="781316"/>
                                        </p:tgtEl>
                                      </p:cBhvr>
                                    </p:animEffect>
                                  </p:childTnLst>
                                  <p:subTnLst>
                                    <p:set>
                                      <p:cBhvr override="childStyle">
                                        <p:cTn dur="1" fill="hold" display="0" masterRel="nextClick" afterEffect="1"/>
                                        <p:tgtEl>
                                          <p:spTgt spid="781316"/>
                                        </p:tgtEl>
                                        <p:attrNameLst>
                                          <p:attrName>style.visibility</p:attrName>
                                        </p:attrNameLst>
                                      </p:cBhvr>
                                      <p:to>
                                        <p:strVal val="hidden"/>
                                      </p:to>
                                    </p:set>
                                  </p:sub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nodeType="clickEffect">
                                  <p:stCondLst>
                                    <p:cond delay="0"/>
                                  </p:stCondLst>
                                  <p:childTnLst>
                                    <p:set>
                                      <p:cBhvr>
                                        <p:cTn id="17" dur="1" fill="hold">
                                          <p:stCondLst>
                                            <p:cond delay="0"/>
                                          </p:stCondLst>
                                        </p:cTn>
                                        <p:tgtEl>
                                          <p:spTgt spid="781324"/>
                                        </p:tgtEl>
                                        <p:attrNameLst>
                                          <p:attrName>style.visibility</p:attrName>
                                        </p:attrNameLst>
                                      </p:cBhvr>
                                      <p:to>
                                        <p:strVal val="visible"/>
                                      </p:to>
                                    </p:set>
                                    <p:anim calcmode="lin" valueType="num">
                                      <p:cBhvr>
                                        <p:cTn id="18" dur="500" fill="hold"/>
                                        <p:tgtEl>
                                          <p:spTgt spid="781324"/>
                                        </p:tgtEl>
                                        <p:attrNameLst>
                                          <p:attrName>ppt_w</p:attrName>
                                        </p:attrNameLst>
                                      </p:cBhvr>
                                      <p:tavLst>
                                        <p:tav tm="0">
                                          <p:val>
                                            <p:fltVal val="0"/>
                                          </p:val>
                                        </p:tav>
                                        <p:tav tm="100000">
                                          <p:val>
                                            <p:strVal val="#ppt_w"/>
                                          </p:val>
                                        </p:tav>
                                      </p:tavLst>
                                    </p:anim>
                                    <p:anim calcmode="lin" valueType="num">
                                      <p:cBhvr>
                                        <p:cTn id="19" dur="500" fill="hold"/>
                                        <p:tgtEl>
                                          <p:spTgt spid="781324"/>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781324"/>
                                        </p:tgtEl>
                                        <p:attrNameLst>
                                          <p:attrName>style.visibility</p:attrName>
                                        </p:attrNameLst>
                                      </p:cBhvr>
                                      <p:to>
                                        <p:strVal val="hidden"/>
                                      </p:to>
                                    </p:set>
                                  </p:sub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781330"/>
                                        </p:tgtEl>
                                        <p:attrNameLst>
                                          <p:attrName>style.visibility</p:attrName>
                                        </p:attrNameLst>
                                      </p:cBhvr>
                                      <p:to>
                                        <p:strVal val="visible"/>
                                      </p:to>
                                    </p:set>
                                    <p:animEffect transition="in" filter="wipe(left)">
                                      <p:cBhvr>
                                        <p:cTn id="24" dur="500"/>
                                        <p:tgtEl>
                                          <p:spTgt spid="781330"/>
                                        </p:tgtEl>
                                      </p:cBhvr>
                                    </p:animEffect>
                                  </p:childTnLst>
                                  <p:subTnLst>
                                    <p:set>
                                      <p:cBhvr override="childStyle">
                                        <p:cTn dur="1" fill="hold" display="0" masterRel="nextClick" afterEffect="1"/>
                                        <p:tgtEl>
                                          <p:spTgt spid="781330"/>
                                        </p:tgtEl>
                                        <p:attrNameLst>
                                          <p:attrName>style.visibility</p:attrName>
                                        </p:attrNameLst>
                                      </p:cBhvr>
                                      <p:to>
                                        <p:strVal val="hidden"/>
                                      </p:to>
                                    </p:set>
                                  </p:sub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781334"/>
                                        </p:tgtEl>
                                        <p:attrNameLst>
                                          <p:attrName>style.visibility</p:attrName>
                                        </p:attrNameLst>
                                      </p:cBhvr>
                                      <p:to>
                                        <p:strVal val="visible"/>
                                      </p:to>
                                    </p:set>
                                    <p:animEffect transition="in" filter="wipe(left)">
                                      <p:cBhvr>
                                        <p:cTn id="29" dur="500"/>
                                        <p:tgtEl>
                                          <p:spTgt spid="781334"/>
                                        </p:tgtEl>
                                      </p:cBhvr>
                                    </p:animEffect>
                                  </p:childTnLst>
                                  <p:subTnLst>
                                    <p:set>
                                      <p:cBhvr override="childStyle">
                                        <p:cTn dur="1" fill="hold" display="0" masterRel="nextClick" afterEffect="1"/>
                                        <p:tgtEl>
                                          <p:spTgt spid="78133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1315"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9811" name="Rectangle 3"/>
          <p:cNvSpPr>
            <a:spLocks noGrp="1" noChangeArrowheads="1"/>
          </p:cNvSpPr>
          <p:nvPr>
            <p:ph idx="1"/>
          </p:nvPr>
        </p:nvSpPr>
        <p:spPr>
          <a:xfrm>
            <a:off x="381000" y="2057400"/>
            <a:ext cx="8208963" cy="4114800"/>
          </a:xfrm>
        </p:spPr>
        <p:txBody>
          <a:bodyPr>
            <a:normAutofit lnSpcReduction="10000"/>
          </a:bodyPr>
          <a:lstStyle/>
          <a:p>
            <a:pPr eaLnBrk="1" hangingPunct="1">
              <a:lnSpc>
                <a:spcPct val="90000"/>
              </a:lnSpc>
              <a:buFontTx/>
              <a:buChar char="•"/>
            </a:pPr>
            <a:endParaRPr lang="en-US" sz="2000" b="1" u="sng" smtClean="0"/>
          </a:p>
          <a:p>
            <a:pPr eaLnBrk="1" hangingPunct="1">
              <a:lnSpc>
                <a:spcPct val="90000"/>
              </a:lnSpc>
              <a:buFont typeface="Wingdings" pitchFamily="2" charset="2"/>
              <a:buNone/>
            </a:pPr>
            <a:r>
              <a:rPr lang="en-US" sz="2800" smtClean="0">
                <a:cs typeface="Times New Roman" pitchFamily="18" charset="0"/>
              </a:rPr>
              <a:t>	“To control infection with </a:t>
            </a:r>
            <a:r>
              <a:rPr lang="en-US" sz="2800" i="1" smtClean="0">
                <a:cs typeface="Times New Roman" pitchFamily="18" charset="0"/>
              </a:rPr>
              <a:t>Mycobacterium tuberculosis</a:t>
            </a:r>
            <a:r>
              <a:rPr lang="en-US" sz="2800" smtClean="0">
                <a:cs typeface="Times New Roman" pitchFamily="18" charset="0"/>
              </a:rPr>
              <a:t> (M. tb), a robust cell-mediated immune response is necessary, and deficiency in this response predisposes an individual towards active TB.” </a:t>
            </a:r>
          </a:p>
          <a:p>
            <a:pPr eaLnBrk="1" hangingPunct="1">
              <a:lnSpc>
                <a:spcPct val="90000"/>
              </a:lnSpc>
              <a:buFontTx/>
              <a:buNone/>
            </a:pPr>
            <a:r>
              <a:rPr lang="en-US" sz="2800" smtClean="0">
                <a:cs typeface="Times New Roman" pitchFamily="18" charset="0"/>
                <a:sym typeface="Wingdings" pitchFamily="2" charset="2"/>
              </a:rPr>
              <a:t></a:t>
            </a:r>
            <a:endParaRPr lang="en-US" sz="2800" smtClean="0">
              <a:cs typeface="Times New Roman" pitchFamily="18" charset="0"/>
            </a:endParaRPr>
          </a:p>
          <a:p>
            <a:pPr eaLnBrk="1" hangingPunct="1">
              <a:lnSpc>
                <a:spcPct val="90000"/>
              </a:lnSpc>
              <a:buFont typeface="Wingdings" pitchFamily="2" charset="2"/>
              <a:buNone/>
            </a:pPr>
            <a:r>
              <a:rPr lang="en-US" sz="2800" smtClean="0">
                <a:cs typeface="Times New Roman" pitchFamily="18" charset="0"/>
              </a:rPr>
              <a:t>“Deficiency in T-cell-mediated immune response predisposes an individual towards active TB.” </a:t>
            </a:r>
            <a:endParaRPr lang="en-US" sz="2800" b="1" smtClean="0"/>
          </a:p>
          <a:p>
            <a:pPr eaLnBrk="1" hangingPunct="1">
              <a:lnSpc>
                <a:spcPct val="90000"/>
              </a:lnSpc>
              <a:buFontTx/>
              <a:buNone/>
            </a:pPr>
            <a:r>
              <a:rPr lang="en-US" sz="2800" b="1" smtClean="0"/>
              <a:t/>
            </a:r>
            <a:br>
              <a:rPr lang="en-US" sz="2800" b="1" smtClean="0"/>
            </a:br>
            <a:endParaRPr lang="en-US" sz="2800" b="1" smtClean="0"/>
          </a:p>
          <a:p>
            <a:pPr eaLnBrk="1" hangingPunct="1">
              <a:lnSpc>
                <a:spcPct val="90000"/>
              </a:lnSpc>
              <a:buFontTx/>
              <a:buChar char="•"/>
            </a:pPr>
            <a:endParaRPr lang="en-US" sz="1600" b="1" smtClean="0"/>
          </a:p>
          <a:p>
            <a:pPr eaLnBrk="1" hangingPunct="1">
              <a:lnSpc>
                <a:spcPct val="90000"/>
              </a:lnSpc>
              <a:buFontTx/>
              <a:buChar char="•"/>
            </a:pPr>
            <a:endParaRPr lang="en-US" sz="1600" smtClean="0"/>
          </a:p>
          <a:p>
            <a:pPr eaLnBrk="1" hangingPunct="1">
              <a:lnSpc>
                <a:spcPct val="90000"/>
              </a:lnSpc>
              <a:buFont typeface="Wingdings" pitchFamily="2" charset="2"/>
              <a:buNone/>
            </a:pPr>
            <a:endParaRPr lang="en-US" sz="1600" smtClean="0">
              <a:latin typeface="Verdana" pitchFamily="34" charset="0"/>
            </a:endParaRPr>
          </a:p>
        </p:txBody>
      </p:sp>
      <p:sp>
        <p:nvSpPr>
          <p:cNvPr id="26626" name="Rectangle 2"/>
          <p:cNvSpPr>
            <a:spLocks noGrp="1" noChangeArrowheads="1"/>
          </p:cNvSpPr>
          <p:nvPr>
            <p:ph type="title"/>
          </p:nvPr>
        </p:nvSpPr>
        <p:spPr/>
        <p:txBody>
          <a:bodyPr/>
          <a:lstStyle/>
          <a:p>
            <a:pPr eaLnBrk="1" hangingPunct="1"/>
            <a:r>
              <a:rPr lang="en-US" smtClean="0"/>
              <a:t>Principles of Effective Writing</a:t>
            </a:r>
          </a:p>
        </p:txBody>
      </p:sp>
      <p:sp>
        <p:nvSpPr>
          <p:cNvPr id="26628" name="Text Box 4"/>
          <p:cNvSpPr txBox="1">
            <a:spLocks noChangeArrowheads="1"/>
          </p:cNvSpPr>
          <p:nvPr/>
        </p:nvSpPr>
        <p:spPr bwMode="auto">
          <a:xfrm>
            <a:off x="381000" y="1752600"/>
            <a:ext cx="25146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buClr>
                <a:srgbClr val="CCFF33"/>
              </a:buClr>
              <a:buSzPct val="70000"/>
            </a:pPr>
            <a:r>
              <a:rPr lang="en-US" sz="2800" u="sng">
                <a:latin typeface="Arial" charset="0"/>
              </a:rPr>
              <a:t>Examples:</a:t>
            </a:r>
          </a:p>
          <a:p>
            <a:pPr eaLnBrk="1" hangingPunct="1">
              <a:spcBef>
                <a:spcPct val="50000"/>
              </a:spcBef>
            </a:pPr>
            <a:endParaRPr lang="en-US" sz="2800">
              <a:latin typeface="Arial" charset="0"/>
            </a:endParaRPr>
          </a:p>
        </p:txBody>
      </p:sp>
    </p:spTree>
    <p:extLst>
      <p:ext uri="{BB962C8B-B14F-4D97-AF65-F5344CB8AC3E}">
        <p14:creationId xmlns:p14="http://schemas.microsoft.com/office/powerpoint/2010/main" val="4535390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59811">
                                            <p:txEl>
                                              <p:pRg st="1" end="1"/>
                                            </p:txEl>
                                          </p:spTgt>
                                        </p:tgtEl>
                                        <p:attrNameLst>
                                          <p:attrName>style.visibility</p:attrName>
                                        </p:attrNameLst>
                                      </p:cBhvr>
                                      <p:to>
                                        <p:strVal val="visible"/>
                                      </p:to>
                                    </p:set>
                                    <p:anim calcmode="lin" valueType="num">
                                      <p:cBhvr additive="base">
                                        <p:cTn id="7" dur="500" fill="hold"/>
                                        <p:tgtEl>
                                          <p:spTgt spid="75981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598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59811">
                                            <p:txEl>
                                              <p:pRg st="2" end="2"/>
                                            </p:txEl>
                                          </p:spTgt>
                                        </p:tgtEl>
                                        <p:attrNameLst>
                                          <p:attrName>style.visibility</p:attrName>
                                        </p:attrNameLst>
                                      </p:cBhvr>
                                      <p:to>
                                        <p:strVal val="visible"/>
                                      </p:to>
                                    </p:set>
                                    <p:anim calcmode="lin" valueType="num">
                                      <p:cBhvr additive="base">
                                        <p:cTn id="13" dur="500" fill="hold"/>
                                        <p:tgtEl>
                                          <p:spTgt spid="75981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598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59811">
                                            <p:txEl>
                                              <p:pRg st="3" end="3"/>
                                            </p:txEl>
                                          </p:spTgt>
                                        </p:tgtEl>
                                        <p:attrNameLst>
                                          <p:attrName>style.visibility</p:attrName>
                                        </p:attrNameLst>
                                      </p:cBhvr>
                                      <p:to>
                                        <p:strVal val="visible"/>
                                      </p:to>
                                    </p:set>
                                    <p:anim calcmode="lin" valueType="num">
                                      <p:cBhvr additive="base">
                                        <p:cTn id="19" dur="500" fill="hold"/>
                                        <p:tgtEl>
                                          <p:spTgt spid="75981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598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59811">
                                            <p:txEl>
                                              <p:pRg st="4" end="4"/>
                                            </p:txEl>
                                          </p:spTgt>
                                        </p:tgtEl>
                                        <p:attrNameLst>
                                          <p:attrName>style.visibility</p:attrName>
                                        </p:attrNameLst>
                                      </p:cBhvr>
                                      <p:to>
                                        <p:strVal val="visible"/>
                                      </p:to>
                                    </p:set>
                                    <p:anim calcmode="lin" valueType="num">
                                      <p:cBhvr additive="base">
                                        <p:cTn id="25" dur="500" fill="hold"/>
                                        <p:tgtEl>
                                          <p:spTgt spid="75981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598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9811" grpId="0" build="p" bldLvl="3"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smtClean="0"/>
              <a:t>Principles of Effective Writing</a:t>
            </a:r>
          </a:p>
        </p:txBody>
      </p:sp>
      <p:sp>
        <p:nvSpPr>
          <p:cNvPr id="91139" name="Rectangle 3"/>
          <p:cNvSpPr>
            <a:spLocks noChangeArrowheads="1"/>
          </p:cNvSpPr>
          <p:nvPr/>
        </p:nvSpPr>
        <p:spPr bwMode="auto">
          <a:xfrm>
            <a:off x="533400" y="1828800"/>
            <a:ext cx="7543800" cy="401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spcBef>
                <a:spcPct val="20000"/>
              </a:spcBef>
              <a:buClr>
                <a:srgbClr val="CCFF33"/>
              </a:buClr>
              <a:buSzPct val="70000"/>
              <a:buFont typeface="Wingdings" pitchFamily="2" charset="2"/>
              <a:buNone/>
            </a:pPr>
            <a:r>
              <a:rPr lang="en-US" sz="2800">
                <a:latin typeface="Arial" charset="0"/>
              </a:rPr>
              <a:t>“The fear expressed by some teachers that students would not learn statistics well if they were permitted to use canned computer programs has not been realized in our experience.  A careful monitoring of achievement levels before and after the introduction of computers in the teaching of our course revealed no appreciable change in students’ performances.”</a:t>
            </a:r>
          </a:p>
          <a:p>
            <a:pPr>
              <a:lnSpc>
                <a:spcPct val="90000"/>
              </a:lnSpc>
              <a:spcBef>
                <a:spcPct val="20000"/>
              </a:spcBef>
              <a:buClr>
                <a:srgbClr val="CCFF33"/>
              </a:buClr>
              <a:buSzPct val="70000"/>
              <a:buFont typeface="Wingdings" pitchFamily="2" charset="2"/>
              <a:buNone/>
            </a:pPr>
            <a:r>
              <a:rPr lang="en-US" sz="2800">
                <a:latin typeface="Arial" charset="0"/>
              </a:rPr>
              <a:t> </a:t>
            </a:r>
          </a:p>
        </p:txBody>
      </p:sp>
      <p:grpSp>
        <p:nvGrpSpPr>
          <p:cNvPr id="783364" name="Group 4"/>
          <p:cNvGrpSpPr>
            <a:grpSpLocks/>
          </p:cNvGrpSpPr>
          <p:nvPr/>
        </p:nvGrpSpPr>
        <p:grpSpPr bwMode="auto">
          <a:xfrm>
            <a:off x="585788" y="3810000"/>
            <a:ext cx="7415212" cy="2613025"/>
            <a:chOff x="369" y="2400"/>
            <a:chExt cx="4671" cy="1646"/>
          </a:xfrm>
        </p:grpSpPr>
        <p:sp>
          <p:nvSpPr>
            <p:cNvPr id="91149" name="Line 5"/>
            <p:cNvSpPr>
              <a:spLocks noChangeShapeType="1"/>
            </p:cNvSpPr>
            <p:nvPr/>
          </p:nvSpPr>
          <p:spPr bwMode="auto">
            <a:xfrm>
              <a:off x="410" y="2400"/>
              <a:ext cx="3485"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1150" name="Line 6"/>
            <p:cNvSpPr>
              <a:spLocks noChangeShapeType="1"/>
            </p:cNvSpPr>
            <p:nvPr/>
          </p:nvSpPr>
          <p:spPr bwMode="auto">
            <a:xfrm>
              <a:off x="384" y="2640"/>
              <a:ext cx="3936"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1151" name="Line 7"/>
            <p:cNvSpPr>
              <a:spLocks noChangeShapeType="1"/>
            </p:cNvSpPr>
            <p:nvPr/>
          </p:nvSpPr>
          <p:spPr bwMode="auto">
            <a:xfrm>
              <a:off x="369" y="2880"/>
              <a:ext cx="4335"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1152" name="Line 8"/>
            <p:cNvSpPr>
              <a:spLocks noChangeShapeType="1"/>
            </p:cNvSpPr>
            <p:nvPr/>
          </p:nvSpPr>
          <p:spPr bwMode="auto">
            <a:xfrm>
              <a:off x="432" y="3120"/>
              <a:ext cx="1106"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1153" name="Line 9"/>
            <p:cNvSpPr>
              <a:spLocks noChangeShapeType="1"/>
            </p:cNvSpPr>
            <p:nvPr/>
          </p:nvSpPr>
          <p:spPr bwMode="auto">
            <a:xfrm flipH="1" flipV="1">
              <a:off x="2400" y="2544"/>
              <a:ext cx="1584" cy="96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1154" name="Text Box 10"/>
            <p:cNvSpPr txBox="1">
              <a:spLocks noChangeArrowheads="1"/>
            </p:cNvSpPr>
            <p:nvPr/>
          </p:nvSpPr>
          <p:spPr bwMode="auto">
            <a:xfrm>
              <a:off x="3984" y="3504"/>
              <a:ext cx="1056" cy="542"/>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hlink"/>
                  </a:solidFill>
                </a:rPr>
                <a:t>Really long subject!</a:t>
              </a:r>
            </a:p>
          </p:txBody>
        </p:sp>
      </p:grpSp>
      <p:grpSp>
        <p:nvGrpSpPr>
          <p:cNvPr id="783371" name="Group 11"/>
          <p:cNvGrpSpPr>
            <a:grpSpLocks/>
          </p:cNvGrpSpPr>
          <p:nvPr/>
        </p:nvGrpSpPr>
        <p:grpSpPr bwMode="auto">
          <a:xfrm>
            <a:off x="0" y="4953000"/>
            <a:ext cx="3733800" cy="1736725"/>
            <a:chOff x="480" y="3120"/>
            <a:chExt cx="1872" cy="1304"/>
          </a:xfrm>
        </p:grpSpPr>
        <p:sp>
          <p:nvSpPr>
            <p:cNvPr id="91146" name="Line 12"/>
            <p:cNvSpPr>
              <a:spLocks noChangeShapeType="1"/>
            </p:cNvSpPr>
            <p:nvPr/>
          </p:nvSpPr>
          <p:spPr bwMode="auto">
            <a:xfrm>
              <a:off x="1536" y="3120"/>
              <a:ext cx="816"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1147" name="Line 13"/>
            <p:cNvSpPr>
              <a:spLocks noChangeShapeType="1"/>
            </p:cNvSpPr>
            <p:nvPr/>
          </p:nvSpPr>
          <p:spPr bwMode="auto">
            <a:xfrm flipV="1">
              <a:off x="1248" y="3120"/>
              <a:ext cx="528" cy="624"/>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1148" name="Text Box 14"/>
            <p:cNvSpPr txBox="1">
              <a:spLocks noChangeArrowheads="1"/>
            </p:cNvSpPr>
            <p:nvPr/>
          </p:nvSpPr>
          <p:spPr bwMode="auto">
            <a:xfrm>
              <a:off x="480" y="3778"/>
              <a:ext cx="1200" cy="646"/>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hlink"/>
                  </a:solidFill>
                </a:rPr>
                <a:t>Buried predicate + boring verb</a:t>
              </a:r>
            </a:p>
          </p:txBody>
        </p:sp>
      </p:grpSp>
      <p:grpSp>
        <p:nvGrpSpPr>
          <p:cNvPr id="783375" name="Group 15"/>
          <p:cNvGrpSpPr>
            <a:grpSpLocks/>
          </p:cNvGrpSpPr>
          <p:nvPr/>
        </p:nvGrpSpPr>
        <p:grpSpPr bwMode="auto">
          <a:xfrm>
            <a:off x="3352800" y="4876800"/>
            <a:ext cx="2743200" cy="1562100"/>
            <a:chOff x="2112" y="3072"/>
            <a:chExt cx="1728" cy="984"/>
          </a:xfrm>
        </p:grpSpPr>
        <p:sp>
          <p:nvSpPr>
            <p:cNvPr id="91143" name="Line 16"/>
            <p:cNvSpPr>
              <a:spLocks noChangeShapeType="1"/>
            </p:cNvSpPr>
            <p:nvPr/>
          </p:nvSpPr>
          <p:spPr bwMode="auto">
            <a:xfrm>
              <a:off x="2784" y="3072"/>
              <a:ext cx="1056"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1144" name="Text Box 17"/>
            <p:cNvSpPr txBox="1">
              <a:spLocks noChangeArrowheads="1"/>
            </p:cNvSpPr>
            <p:nvPr/>
          </p:nvSpPr>
          <p:spPr bwMode="auto">
            <a:xfrm>
              <a:off x="2112" y="3744"/>
              <a:ext cx="1440" cy="312"/>
            </a:xfrm>
            <a:prstGeom prst="rect">
              <a:avLst/>
            </a:prstGeom>
            <a:solidFill>
              <a:srgbClr val="FFFFFF"/>
            </a:solidFill>
            <a:ln w="381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hlink"/>
                  </a:solidFill>
                </a:rPr>
                <a:t>“hedge” word</a:t>
              </a:r>
            </a:p>
          </p:txBody>
        </p:sp>
        <p:sp>
          <p:nvSpPr>
            <p:cNvPr id="91145" name="Line 18"/>
            <p:cNvSpPr>
              <a:spLocks noChangeShapeType="1"/>
            </p:cNvSpPr>
            <p:nvPr/>
          </p:nvSpPr>
          <p:spPr bwMode="auto">
            <a:xfrm flipV="1">
              <a:off x="2832" y="3072"/>
              <a:ext cx="336" cy="672"/>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val="365339066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83364"/>
                                        </p:tgtEl>
                                        <p:attrNameLst>
                                          <p:attrName>style.visibility</p:attrName>
                                        </p:attrNameLst>
                                      </p:cBhvr>
                                      <p:to>
                                        <p:strVal val="visible"/>
                                      </p:to>
                                    </p:set>
                                    <p:animEffect transition="in" filter="wipe(left)">
                                      <p:cBhvr>
                                        <p:cTn id="7" dur="500"/>
                                        <p:tgtEl>
                                          <p:spTgt spid="783364"/>
                                        </p:tgtEl>
                                      </p:cBhvr>
                                    </p:animEffect>
                                  </p:childTnLst>
                                  <p:subTnLst>
                                    <p:set>
                                      <p:cBhvr override="childStyle">
                                        <p:cTn dur="1" fill="hold" display="0" masterRel="nextClick" afterEffect="1"/>
                                        <p:tgtEl>
                                          <p:spTgt spid="783364"/>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783371"/>
                                        </p:tgtEl>
                                        <p:attrNameLst>
                                          <p:attrName>style.visibility</p:attrName>
                                        </p:attrNameLst>
                                      </p:cBhvr>
                                      <p:to>
                                        <p:strVal val="visible"/>
                                      </p:to>
                                    </p:set>
                                    <p:animEffect transition="in" filter="wipe(left)">
                                      <p:cBhvr>
                                        <p:cTn id="12" dur="500"/>
                                        <p:tgtEl>
                                          <p:spTgt spid="783371"/>
                                        </p:tgtEl>
                                      </p:cBhvr>
                                    </p:animEffect>
                                  </p:childTnLst>
                                  <p:subTnLst>
                                    <p:set>
                                      <p:cBhvr override="childStyle">
                                        <p:cTn dur="1" fill="hold" display="0" masterRel="nextClick" afterEffect="1"/>
                                        <p:tgtEl>
                                          <p:spTgt spid="783371"/>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783375"/>
                                        </p:tgtEl>
                                        <p:attrNameLst>
                                          <p:attrName>style.visibility</p:attrName>
                                        </p:attrNameLst>
                                      </p:cBhvr>
                                      <p:to>
                                        <p:strVal val="visible"/>
                                      </p:to>
                                    </p:set>
                                    <p:animEffect transition="in" filter="wipe(left)">
                                      <p:cBhvr>
                                        <p:cTn id="17" dur="500"/>
                                        <p:tgtEl>
                                          <p:spTgt spid="783375"/>
                                        </p:tgtEl>
                                      </p:cBhvr>
                                    </p:animEffect>
                                  </p:childTnLst>
                                  <p:subTnLst>
                                    <p:set>
                                      <p:cBhvr override="childStyle">
                                        <p:cTn dur="1" fill="hold" display="0" masterRel="nextClick" afterEffect="1"/>
                                        <p:tgtEl>
                                          <p:spTgt spid="78337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en-US" smtClean="0"/>
              <a:t>Principles of Effective Writing</a:t>
            </a:r>
          </a:p>
        </p:txBody>
      </p:sp>
      <p:sp>
        <p:nvSpPr>
          <p:cNvPr id="92163" name="Rectangle 3"/>
          <p:cNvSpPr>
            <a:spLocks noChangeArrowheads="1"/>
          </p:cNvSpPr>
          <p:nvPr/>
        </p:nvSpPr>
        <p:spPr bwMode="auto">
          <a:xfrm>
            <a:off x="533400" y="1828800"/>
            <a:ext cx="7543800" cy="333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spcBef>
                <a:spcPct val="20000"/>
              </a:spcBef>
              <a:buClr>
                <a:srgbClr val="CCFF33"/>
              </a:buClr>
              <a:buSzPct val="70000"/>
              <a:buFont typeface="Wingdings" pitchFamily="2" charset="2"/>
              <a:buNone/>
            </a:pPr>
            <a:r>
              <a:rPr lang="en-US" sz="2800">
                <a:latin typeface="Arial" charset="0"/>
                <a:sym typeface="Wingdings" pitchFamily="2" charset="2"/>
              </a:rPr>
              <a:t></a:t>
            </a:r>
            <a:endParaRPr lang="en-US" sz="2800">
              <a:latin typeface="Arial" charset="0"/>
            </a:endParaRPr>
          </a:p>
          <a:p>
            <a:pPr>
              <a:lnSpc>
                <a:spcPct val="90000"/>
              </a:lnSpc>
              <a:spcBef>
                <a:spcPct val="20000"/>
              </a:spcBef>
              <a:buClr>
                <a:srgbClr val="CCFF33"/>
              </a:buClr>
              <a:buSzPct val="70000"/>
              <a:buFont typeface="Wingdings" pitchFamily="2" charset="2"/>
              <a:buNone/>
            </a:pPr>
            <a:r>
              <a:rPr lang="en-US" sz="2800">
                <a:latin typeface="Arial" charset="0"/>
              </a:rPr>
              <a:t>“Many teachers feared that the use of canned computer programs would prevent students from learning statistics.  We monitored student achievement levels before and after the introduction of computers in our course and found no detriments in performance.”</a:t>
            </a:r>
          </a:p>
          <a:p>
            <a:pPr>
              <a:lnSpc>
                <a:spcPct val="90000"/>
              </a:lnSpc>
              <a:spcBef>
                <a:spcPct val="20000"/>
              </a:spcBef>
              <a:buClr>
                <a:srgbClr val="CCFF33"/>
              </a:buClr>
              <a:buSzPct val="70000"/>
              <a:buFont typeface="Wingdings" pitchFamily="2" charset="2"/>
              <a:buNone/>
            </a:pPr>
            <a:r>
              <a:rPr lang="en-US" sz="2800">
                <a:latin typeface="Arial" charset="0"/>
              </a:rPr>
              <a:t> </a:t>
            </a:r>
          </a:p>
        </p:txBody>
      </p:sp>
    </p:spTree>
    <p:extLst>
      <p:ext uri="{BB962C8B-B14F-4D97-AF65-F5344CB8AC3E}">
        <p14:creationId xmlns:p14="http://schemas.microsoft.com/office/powerpoint/2010/main" val="103880910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idx="1"/>
          </p:nvPr>
        </p:nvSpPr>
        <p:spPr/>
        <p:txBody>
          <a:bodyPr/>
          <a:lstStyle/>
          <a:p>
            <a:pPr eaLnBrk="1" hangingPunct="1">
              <a:buFont typeface="Wingdings" pitchFamily="2" charset="2"/>
              <a:buNone/>
            </a:pPr>
            <a:endParaRPr lang="en-CA" smtClean="0">
              <a:cs typeface="Times New Roman" pitchFamily="18" charset="0"/>
            </a:endParaRPr>
          </a:p>
          <a:p>
            <a:pPr eaLnBrk="1" hangingPunct="1">
              <a:buFont typeface="Wingdings" pitchFamily="2" charset="2"/>
              <a:buNone/>
            </a:pPr>
            <a:endParaRPr lang="en-CA" smtClean="0">
              <a:cs typeface="Times New Roman" pitchFamily="18" charset="0"/>
            </a:endParaRPr>
          </a:p>
          <a:p>
            <a:pPr eaLnBrk="1" hangingPunct="1">
              <a:buFont typeface="Wingdings" pitchFamily="2" charset="2"/>
              <a:buNone/>
            </a:pPr>
            <a:r>
              <a:rPr lang="en-CA" smtClean="0">
                <a:cs typeface="Times New Roman" pitchFamily="18" charset="0"/>
              </a:rPr>
              <a:t>	Review of each center’s progress in recruitment is important to ensure that the cost involved in maintaining each center’s participation is worthwhile.</a:t>
            </a:r>
            <a:r>
              <a:rPr lang="en-US" smtClean="0"/>
              <a:t> </a:t>
            </a:r>
          </a:p>
        </p:txBody>
      </p:sp>
      <p:sp>
        <p:nvSpPr>
          <p:cNvPr id="93186"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197265929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idx="1"/>
          </p:nvPr>
        </p:nvSpPr>
        <p:spPr/>
        <p:txBody>
          <a:bodyPr/>
          <a:lstStyle/>
          <a:p>
            <a:pPr eaLnBrk="1" hangingPunct="1">
              <a:buFont typeface="Wingdings" pitchFamily="2" charset="2"/>
              <a:buNone/>
            </a:pPr>
            <a:endParaRPr lang="en-CA" dirty="0" smtClean="0">
              <a:cs typeface="Times New Roman" pitchFamily="18" charset="0"/>
            </a:endParaRPr>
          </a:p>
          <a:p>
            <a:pPr eaLnBrk="1" hangingPunct="1">
              <a:buFont typeface="Wingdings" pitchFamily="2" charset="2"/>
              <a:buNone/>
            </a:pPr>
            <a:endParaRPr lang="en-CA" dirty="0" smtClean="0">
              <a:cs typeface="Times New Roman" pitchFamily="18" charset="0"/>
            </a:endParaRPr>
          </a:p>
          <a:p>
            <a:pPr eaLnBrk="1" hangingPunct="1">
              <a:buFont typeface="Wingdings" pitchFamily="2" charset="2"/>
              <a:buNone/>
            </a:pPr>
            <a:r>
              <a:rPr lang="en-CA" dirty="0" smtClean="0">
                <a:cs typeface="Times New Roman" pitchFamily="18" charset="0"/>
              </a:rPr>
              <a:t>	</a:t>
            </a:r>
            <a:r>
              <a:rPr lang="en-CA" sz="3200" dirty="0" smtClean="0">
                <a:cs typeface="Times New Roman" pitchFamily="18" charset="0"/>
              </a:rPr>
              <a:t>Review of each center’s progress in recruitment is important to ensure that the cost involved in maintaining each center’s participation is worthwhile.</a:t>
            </a:r>
            <a:r>
              <a:rPr lang="en-US" sz="3200" dirty="0" smtClean="0"/>
              <a:t> </a:t>
            </a:r>
          </a:p>
        </p:txBody>
      </p:sp>
      <p:sp>
        <p:nvSpPr>
          <p:cNvPr id="94210" name="Rectangle 2"/>
          <p:cNvSpPr>
            <a:spLocks noGrp="1" noChangeArrowheads="1"/>
          </p:cNvSpPr>
          <p:nvPr>
            <p:ph type="title"/>
          </p:nvPr>
        </p:nvSpPr>
        <p:spPr/>
        <p:txBody>
          <a:bodyPr/>
          <a:lstStyle/>
          <a:p>
            <a:pPr eaLnBrk="1" hangingPunct="1"/>
            <a:r>
              <a:rPr lang="en-US" smtClean="0"/>
              <a:t>Principles of Effective Writing</a:t>
            </a:r>
          </a:p>
        </p:txBody>
      </p:sp>
      <p:grpSp>
        <p:nvGrpSpPr>
          <p:cNvPr id="793604" name="Group 4"/>
          <p:cNvGrpSpPr>
            <a:grpSpLocks/>
          </p:cNvGrpSpPr>
          <p:nvPr/>
        </p:nvGrpSpPr>
        <p:grpSpPr bwMode="auto">
          <a:xfrm>
            <a:off x="304800" y="4038600"/>
            <a:ext cx="5029200" cy="2708275"/>
            <a:chOff x="192" y="2544"/>
            <a:chExt cx="3168" cy="1706"/>
          </a:xfrm>
        </p:grpSpPr>
        <p:sp>
          <p:nvSpPr>
            <p:cNvPr id="94233" name="Text Box 5"/>
            <p:cNvSpPr txBox="1">
              <a:spLocks noChangeArrowheads="1"/>
            </p:cNvSpPr>
            <p:nvPr/>
          </p:nvSpPr>
          <p:spPr bwMode="auto">
            <a:xfrm>
              <a:off x="192" y="3264"/>
              <a:ext cx="2160" cy="98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chemeClr val="hlink"/>
                  </a:solidFill>
                </a:rPr>
                <a:t>Watch vague descriptors such as “important” and “worthwhile”</a:t>
              </a:r>
            </a:p>
          </p:txBody>
        </p:sp>
        <p:sp>
          <p:nvSpPr>
            <p:cNvPr id="94234" name="Line 6"/>
            <p:cNvSpPr>
              <a:spLocks noChangeShapeType="1"/>
            </p:cNvSpPr>
            <p:nvPr/>
          </p:nvSpPr>
          <p:spPr bwMode="auto">
            <a:xfrm>
              <a:off x="2112" y="2544"/>
              <a:ext cx="10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4235" name="Line 7"/>
            <p:cNvSpPr>
              <a:spLocks noChangeShapeType="1"/>
            </p:cNvSpPr>
            <p:nvPr/>
          </p:nvSpPr>
          <p:spPr bwMode="auto">
            <a:xfrm flipV="1">
              <a:off x="1392" y="2544"/>
              <a:ext cx="1152" cy="720"/>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4236" name="Line 8"/>
            <p:cNvSpPr>
              <a:spLocks noChangeShapeType="1"/>
            </p:cNvSpPr>
            <p:nvPr/>
          </p:nvSpPr>
          <p:spPr bwMode="auto">
            <a:xfrm flipV="1">
              <a:off x="2352" y="3168"/>
              <a:ext cx="384" cy="288"/>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4237" name="Line 9"/>
            <p:cNvSpPr>
              <a:spLocks noChangeShapeType="1"/>
            </p:cNvSpPr>
            <p:nvPr/>
          </p:nvSpPr>
          <p:spPr bwMode="auto">
            <a:xfrm flipV="1">
              <a:off x="2208" y="3168"/>
              <a:ext cx="115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793610" name="Group 10"/>
          <p:cNvGrpSpPr>
            <a:grpSpLocks/>
          </p:cNvGrpSpPr>
          <p:nvPr/>
        </p:nvGrpSpPr>
        <p:grpSpPr bwMode="auto">
          <a:xfrm>
            <a:off x="2895600" y="4038600"/>
            <a:ext cx="5410200" cy="1901825"/>
            <a:chOff x="1824" y="2544"/>
            <a:chExt cx="3408" cy="1198"/>
          </a:xfrm>
        </p:grpSpPr>
        <p:sp>
          <p:nvSpPr>
            <p:cNvPr id="94225" name="Line 11"/>
            <p:cNvSpPr>
              <a:spLocks noChangeShapeType="1"/>
            </p:cNvSpPr>
            <p:nvPr/>
          </p:nvSpPr>
          <p:spPr bwMode="auto">
            <a:xfrm>
              <a:off x="1872" y="3168"/>
              <a:ext cx="24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94226" name="Group 12"/>
            <p:cNvGrpSpPr>
              <a:grpSpLocks/>
            </p:cNvGrpSpPr>
            <p:nvPr/>
          </p:nvGrpSpPr>
          <p:grpSpPr bwMode="auto">
            <a:xfrm>
              <a:off x="1824" y="2544"/>
              <a:ext cx="3408" cy="1198"/>
              <a:chOff x="1824" y="2544"/>
              <a:chExt cx="3408" cy="1198"/>
            </a:xfrm>
          </p:grpSpPr>
          <p:grpSp>
            <p:nvGrpSpPr>
              <p:cNvPr id="94227" name="Group 13"/>
              <p:cNvGrpSpPr>
                <a:grpSpLocks/>
              </p:cNvGrpSpPr>
              <p:nvPr/>
            </p:nvGrpSpPr>
            <p:grpSpPr bwMode="auto">
              <a:xfrm>
                <a:off x="1824" y="2544"/>
                <a:ext cx="3408" cy="1198"/>
                <a:chOff x="1824" y="2544"/>
                <a:chExt cx="3408" cy="1198"/>
              </a:xfrm>
            </p:grpSpPr>
            <p:sp>
              <p:nvSpPr>
                <p:cNvPr id="94230" name="Text Box 14"/>
                <p:cNvSpPr txBox="1">
                  <a:spLocks noChangeArrowheads="1"/>
                </p:cNvSpPr>
                <p:nvPr/>
              </p:nvSpPr>
              <p:spPr bwMode="auto">
                <a:xfrm>
                  <a:off x="4176" y="3216"/>
                  <a:ext cx="1056" cy="52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chemeClr val="hlink"/>
                      </a:solidFill>
                    </a:rPr>
                    <a:t>“to be” is a weak verb</a:t>
                  </a:r>
                </a:p>
              </p:txBody>
            </p:sp>
            <p:sp>
              <p:nvSpPr>
                <p:cNvPr id="94231" name="Line 15"/>
                <p:cNvSpPr>
                  <a:spLocks noChangeShapeType="1"/>
                </p:cNvSpPr>
                <p:nvPr/>
              </p:nvSpPr>
              <p:spPr bwMode="auto">
                <a:xfrm flipH="1" flipV="1">
                  <a:off x="1968" y="2544"/>
                  <a:ext cx="2208" cy="912"/>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4232" name="Line 16"/>
                <p:cNvSpPr>
                  <a:spLocks noChangeShapeType="1"/>
                </p:cNvSpPr>
                <p:nvPr/>
              </p:nvSpPr>
              <p:spPr bwMode="auto">
                <a:xfrm>
                  <a:off x="1824" y="2544"/>
                  <a:ext cx="19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94228" name="Line 17"/>
              <p:cNvSpPr>
                <a:spLocks noChangeShapeType="1"/>
              </p:cNvSpPr>
              <p:nvPr/>
            </p:nvSpPr>
            <p:spPr bwMode="auto">
              <a:xfrm flipH="1" flipV="1">
                <a:off x="1968" y="2544"/>
                <a:ext cx="2208" cy="912"/>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4229" name="Line 18"/>
              <p:cNvSpPr>
                <a:spLocks noChangeShapeType="1"/>
              </p:cNvSpPr>
              <p:nvPr/>
            </p:nvSpPr>
            <p:spPr bwMode="auto">
              <a:xfrm flipH="1" flipV="1">
                <a:off x="2016" y="3168"/>
                <a:ext cx="2160" cy="384"/>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grpSp>
        <p:nvGrpSpPr>
          <p:cNvPr id="793619" name="Group 19"/>
          <p:cNvGrpSpPr>
            <a:grpSpLocks/>
          </p:cNvGrpSpPr>
          <p:nvPr/>
        </p:nvGrpSpPr>
        <p:grpSpPr bwMode="auto">
          <a:xfrm>
            <a:off x="762000" y="1600200"/>
            <a:ext cx="7924800" cy="2438400"/>
            <a:chOff x="480" y="1008"/>
            <a:chExt cx="4992" cy="1536"/>
          </a:xfrm>
        </p:grpSpPr>
        <p:grpSp>
          <p:nvGrpSpPr>
            <p:cNvPr id="94219" name="Group 20"/>
            <p:cNvGrpSpPr>
              <a:grpSpLocks/>
            </p:cNvGrpSpPr>
            <p:nvPr/>
          </p:nvGrpSpPr>
          <p:grpSpPr bwMode="auto">
            <a:xfrm>
              <a:off x="480" y="1008"/>
              <a:ext cx="4992" cy="1248"/>
              <a:chOff x="480" y="1008"/>
              <a:chExt cx="4992" cy="1248"/>
            </a:xfrm>
          </p:grpSpPr>
          <p:grpSp>
            <p:nvGrpSpPr>
              <p:cNvPr id="94221" name="Group 21"/>
              <p:cNvGrpSpPr>
                <a:grpSpLocks/>
              </p:cNvGrpSpPr>
              <p:nvPr/>
            </p:nvGrpSpPr>
            <p:grpSpPr bwMode="auto">
              <a:xfrm>
                <a:off x="2640" y="1008"/>
                <a:ext cx="2832" cy="1104"/>
                <a:chOff x="2640" y="1008"/>
                <a:chExt cx="2832" cy="1104"/>
              </a:xfrm>
            </p:grpSpPr>
            <p:sp>
              <p:nvSpPr>
                <p:cNvPr id="94223" name="Text Box 22"/>
                <p:cNvSpPr txBox="1">
                  <a:spLocks noChangeArrowheads="1"/>
                </p:cNvSpPr>
                <p:nvPr/>
              </p:nvSpPr>
              <p:spPr bwMode="auto">
                <a:xfrm>
                  <a:off x="4416" y="1008"/>
                  <a:ext cx="1056" cy="98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chemeClr val="hlink"/>
                      </a:solidFill>
                    </a:rPr>
                    <a:t>SVO? When’s the verb coming?</a:t>
                  </a:r>
                </a:p>
              </p:txBody>
            </p:sp>
            <p:sp>
              <p:nvSpPr>
                <p:cNvPr id="94224" name="Line 23"/>
                <p:cNvSpPr>
                  <a:spLocks noChangeShapeType="1"/>
                </p:cNvSpPr>
                <p:nvPr/>
              </p:nvSpPr>
              <p:spPr bwMode="auto">
                <a:xfrm flipH="1">
                  <a:off x="2640" y="1536"/>
                  <a:ext cx="1776" cy="576"/>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94222" name="Line 24"/>
              <p:cNvSpPr>
                <a:spLocks noChangeShapeType="1"/>
              </p:cNvSpPr>
              <p:nvPr/>
            </p:nvSpPr>
            <p:spPr bwMode="auto">
              <a:xfrm>
                <a:off x="480" y="2256"/>
                <a:ext cx="398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94220" name="Line 25"/>
            <p:cNvSpPr>
              <a:spLocks noChangeShapeType="1"/>
            </p:cNvSpPr>
            <p:nvPr/>
          </p:nvSpPr>
          <p:spPr bwMode="auto">
            <a:xfrm>
              <a:off x="480" y="2544"/>
              <a:ext cx="12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793626" name="Group 26"/>
          <p:cNvGrpSpPr>
            <a:grpSpLocks/>
          </p:cNvGrpSpPr>
          <p:nvPr/>
        </p:nvGrpSpPr>
        <p:grpSpPr bwMode="auto">
          <a:xfrm>
            <a:off x="1676400" y="4495800"/>
            <a:ext cx="4724400" cy="1631950"/>
            <a:chOff x="1056" y="2832"/>
            <a:chExt cx="2976" cy="1028"/>
          </a:xfrm>
        </p:grpSpPr>
        <p:sp>
          <p:nvSpPr>
            <p:cNvPr id="94216" name="Line 27"/>
            <p:cNvSpPr>
              <a:spLocks noChangeShapeType="1"/>
            </p:cNvSpPr>
            <p:nvPr/>
          </p:nvSpPr>
          <p:spPr bwMode="auto">
            <a:xfrm>
              <a:off x="1056" y="2880"/>
              <a:ext cx="249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4217" name="Text Box 28"/>
            <p:cNvSpPr txBox="1">
              <a:spLocks noChangeArrowheads="1"/>
            </p:cNvSpPr>
            <p:nvPr/>
          </p:nvSpPr>
          <p:spPr bwMode="auto">
            <a:xfrm>
              <a:off x="2448" y="3564"/>
              <a:ext cx="1584" cy="296"/>
            </a:xfrm>
            <a:prstGeom prst="rect">
              <a:avLst/>
            </a:prstGeom>
            <a:solidFill>
              <a:srgbClr val="FFFFFF"/>
            </a:solidFill>
            <a:ln w="127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chemeClr val="hlink"/>
                  </a:solidFill>
                </a:rPr>
                <a:t>Clunky phrase</a:t>
              </a:r>
            </a:p>
          </p:txBody>
        </p:sp>
        <p:sp>
          <p:nvSpPr>
            <p:cNvPr id="94218" name="Line 29"/>
            <p:cNvSpPr>
              <a:spLocks noChangeShapeType="1"/>
            </p:cNvSpPr>
            <p:nvPr/>
          </p:nvSpPr>
          <p:spPr bwMode="auto">
            <a:xfrm flipH="1" flipV="1">
              <a:off x="2448" y="2832"/>
              <a:ext cx="480" cy="720"/>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val="242603721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93619"/>
                                        </p:tgtEl>
                                        <p:attrNameLst>
                                          <p:attrName>style.visibility</p:attrName>
                                        </p:attrNameLst>
                                      </p:cBhvr>
                                      <p:to>
                                        <p:strVal val="visible"/>
                                      </p:to>
                                    </p:set>
                                    <p:animEffect transition="in" filter="wipe(left)">
                                      <p:cBhvr>
                                        <p:cTn id="7" dur="500"/>
                                        <p:tgtEl>
                                          <p:spTgt spid="793619"/>
                                        </p:tgtEl>
                                      </p:cBhvr>
                                    </p:animEffect>
                                  </p:childTnLst>
                                  <p:subTnLst>
                                    <p:set>
                                      <p:cBhvr override="childStyle">
                                        <p:cTn dur="1" fill="hold" display="0" masterRel="nextClick" afterEffect="1"/>
                                        <p:tgtEl>
                                          <p:spTgt spid="793619"/>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793610"/>
                                        </p:tgtEl>
                                        <p:attrNameLst>
                                          <p:attrName>style.visibility</p:attrName>
                                        </p:attrNameLst>
                                      </p:cBhvr>
                                      <p:to>
                                        <p:strVal val="visible"/>
                                      </p:to>
                                    </p:set>
                                    <p:animEffect transition="in" filter="wipe(right)">
                                      <p:cBhvr>
                                        <p:cTn id="12" dur="500"/>
                                        <p:tgtEl>
                                          <p:spTgt spid="793610"/>
                                        </p:tgtEl>
                                      </p:cBhvr>
                                    </p:animEffect>
                                  </p:childTnLst>
                                  <p:subTnLst>
                                    <p:set>
                                      <p:cBhvr override="childStyle">
                                        <p:cTn dur="1" fill="hold" display="0" masterRel="nextClick" afterEffect="1"/>
                                        <p:tgtEl>
                                          <p:spTgt spid="793610"/>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793604"/>
                                        </p:tgtEl>
                                        <p:attrNameLst>
                                          <p:attrName>style.visibility</p:attrName>
                                        </p:attrNameLst>
                                      </p:cBhvr>
                                      <p:to>
                                        <p:strVal val="visible"/>
                                      </p:to>
                                    </p:set>
                                    <p:animEffect transition="in" filter="wipe(left)">
                                      <p:cBhvr>
                                        <p:cTn id="17" dur="500"/>
                                        <p:tgtEl>
                                          <p:spTgt spid="793604"/>
                                        </p:tgtEl>
                                      </p:cBhvr>
                                    </p:animEffect>
                                  </p:childTnLst>
                                  <p:subTnLst>
                                    <p:set>
                                      <p:cBhvr override="childStyle">
                                        <p:cTn dur="1" fill="hold" display="0" masterRel="nextClick" afterEffect="1"/>
                                        <p:tgtEl>
                                          <p:spTgt spid="793604"/>
                                        </p:tgtEl>
                                        <p:attrNameLst>
                                          <p:attrName>style.visibility</p:attrName>
                                        </p:attrNameLst>
                                      </p:cBhvr>
                                      <p:to>
                                        <p:strVal val="hidden"/>
                                      </p:to>
                                    </p:set>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793626"/>
                                        </p:tgtEl>
                                        <p:attrNameLst>
                                          <p:attrName>style.visibility</p:attrName>
                                        </p:attrNameLst>
                                      </p:cBhvr>
                                      <p:to>
                                        <p:strVal val="visible"/>
                                      </p:to>
                                    </p:set>
                                    <p:animEffect transition="in" filter="wipe(down)">
                                      <p:cBhvr>
                                        <p:cTn id="22" dur="500"/>
                                        <p:tgtEl>
                                          <p:spTgt spid="793626"/>
                                        </p:tgtEl>
                                      </p:cBhvr>
                                    </p:animEffect>
                                  </p:childTnLst>
                                  <p:subTnLst>
                                    <p:set>
                                      <p:cBhvr override="childStyle">
                                        <p:cTn dur="1" fill="hold" display="0" masterRel="nextClick" afterEffect="1"/>
                                        <p:tgtEl>
                                          <p:spTgt spid="79362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idx="1"/>
          </p:nvPr>
        </p:nvSpPr>
        <p:spPr>
          <a:xfrm>
            <a:off x="328613" y="1941513"/>
            <a:ext cx="8815387" cy="4114800"/>
          </a:xfrm>
        </p:spPr>
        <p:txBody>
          <a:bodyPr/>
          <a:lstStyle/>
          <a:p>
            <a:pPr eaLnBrk="1" hangingPunct="1">
              <a:buFont typeface="Wingdings" pitchFamily="2" charset="2"/>
              <a:buNone/>
            </a:pPr>
            <a:r>
              <a:rPr lang="en-US" u="sng" smtClean="0"/>
              <a:t>Possible rewrite:</a:t>
            </a:r>
          </a:p>
          <a:p>
            <a:pPr eaLnBrk="1" hangingPunct="1">
              <a:buFont typeface="Wingdings" pitchFamily="2" charset="2"/>
              <a:buNone/>
            </a:pPr>
            <a:endParaRPr lang="en-US" smtClean="0"/>
          </a:p>
          <a:p>
            <a:pPr eaLnBrk="1" hangingPunct="1">
              <a:buFont typeface="Wingdings" pitchFamily="2" charset="2"/>
              <a:buNone/>
            </a:pPr>
            <a:r>
              <a:rPr lang="en-CA" smtClean="0">
                <a:cs typeface="Times New Roman" pitchFamily="18" charset="0"/>
              </a:rPr>
              <a:t>	We should review each center’s recruitment progress to make sure its continued participation is cost-effective.</a:t>
            </a:r>
            <a:r>
              <a:rPr lang="en-US" smtClean="0"/>
              <a:t> </a:t>
            </a:r>
          </a:p>
        </p:txBody>
      </p:sp>
      <p:sp>
        <p:nvSpPr>
          <p:cNvPr id="95234"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6347684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6440364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idx="1"/>
          </p:nvPr>
        </p:nvSpPr>
        <p:spPr>
          <a:xfrm>
            <a:off x="328613" y="1941513"/>
            <a:ext cx="8815387" cy="4114800"/>
          </a:xfrm>
        </p:spPr>
        <p:txBody>
          <a:bodyPr/>
          <a:lstStyle/>
          <a:p>
            <a:pPr eaLnBrk="1" hangingPunct="1">
              <a:buFont typeface="Wingdings" pitchFamily="2" charset="2"/>
              <a:buNone/>
            </a:pPr>
            <a:r>
              <a:rPr lang="en-US" u="sng" dirty="0" smtClean="0"/>
              <a:t>Possible rewrite:</a:t>
            </a:r>
          </a:p>
          <a:p>
            <a:pPr eaLnBrk="1" hangingPunct="1">
              <a:buFont typeface="Wingdings" pitchFamily="2" charset="2"/>
              <a:buNone/>
            </a:pPr>
            <a:endParaRPr lang="en-US" dirty="0" smtClean="0"/>
          </a:p>
          <a:p>
            <a:pPr eaLnBrk="1" hangingPunct="1">
              <a:buFont typeface="Wingdings" pitchFamily="2" charset="2"/>
              <a:buNone/>
            </a:pPr>
            <a:r>
              <a:rPr lang="en-CA" dirty="0" smtClean="0">
                <a:cs typeface="Times New Roman" pitchFamily="18" charset="0"/>
              </a:rPr>
              <a:t>	We should review each center’s recruitment progress to make sure its continued participation is cost-effective.</a:t>
            </a:r>
            <a:r>
              <a:rPr lang="en-US" dirty="0" smtClean="0"/>
              <a:t> </a:t>
            </a:r>
          </a:p>
        </p:txBody>
      </p:sp>
      <p:sp>
        <p:nvSpPr>
          <p:cNvPr id="95234"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367373881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4067" name="Rectangle 3"/>
          <p:cNvSpPr>
            <a:spLocks noGrp="1" noChangeArrowheads="1"/>
          </p:cNvSpPr>
          <p:nvPr>
            <p:ph idx="1"/>
          </p:nvPr>
        </p:nvSpPr>
        <p:spPr>
          <a:xfrm>
            <a:off x="328613" y="1941513"/>
            <a:ext cx="8129587" cy="4078287"/>
          </a:xfrm>
        </p:spPr>
        <p:txBody>
          <a:bodyPr/>
          <a:lstStyle/>
          <a:p>
            <a:pPr eaLnBrk="1" hangingPunct="1">
              <a:buFontTx/>
              <a:buNone/>
            </a:pPr>
            <a:r>
              <a:rPr lang="en-US" sz="2400" u="sng" smtClean="0"/>
              <a:t>Examples:</a:t>
            </a:r>
            <a:r>
              <a:rPr lang="en-US" sz="2000" b="1" smtClean="0"/>
              <a:t/>
            </a:r>
            <a:br>
              <a:rPr lang="en-US" sz="2000" b="1" smtClean="0"/>
            </a:br>
            <a:endParaRPr lang="en-US" sz="1800" b="1" smtClean="0"/>
          </a:p>
          <a:p>
            <a:pPr eaLnBrk="1" hangingPunct="1">
              <a:buFontTx/>
              <a:buNone/>
            </a:pPr>
            <a:r>
              <a:rPr lang="en-US" sz="2000" smtClean="0">
                <a:cs typeface="Times New Roman" pitchFamily="18" charset="0"/>
              </a:rPr>
              <a:t>   “This paper provides a review  of the basic tenets of cancer biology study design, using as examples studies that illustrate the methodologic challenges or that demonstrate successful solutions to the difficulties inherent in biological research.”</a:t>
            </a:r>
            <a:r>
              <a:rPr lang="en-US" sz="1800" smtClean="0"/>
              <a:t> </a:t>
            </a:r>
          </a:p>
          <a:p>
            <a:pPr eaLnBrk="1" hangingPunct="1">
              <a:buFontTx/>
              <a:buChar char="•"/>
            </a:pPr>
            <a:endParaRPr lang="en-US" sz="1800" smtClean="0"/>
          </a:p>
          <a:p>
            <a:pPr eaLnBrk="1" hangingPunct="1">
              <a:buFont typeface="Wingdings" pitchFamily="2" charset="2"/>
              <a:buNone/>
            </a:pPr>
            <a:endParaRPr lang="en-US" sz="1800" smtClean="0">
              <a:latin typeface="Verdana" pitchFamily="34" charset="0"/>
            </a:endParaRPr>
          </a:p>
        </p:txBody>
      </p:sp>
      <p:sp>
        <p:nvSpPr>
          <p:cNvPr id="27650" name="Rectangle 2"/>
          <p:cNvSpPr>
            <a:spLocks noGrp="1" noChangeArrowheads="1"/>
          </p:cNvSpPr>
          <p:nvPr>
            <p:ph type="title"/>
          </p:nvPr>
        </p:nvSpPr>
        <p:spPr/>
        <p:txBody>
          <a:bodyPr/>
          <a:lstStyle/>
          <a:p>
            <a:pPr eaLnBrk="1" hangingPunct="1"/>
            <a:r>
              <a:rPr lang="en-US" smtClean="0"/>
              <a:t>Principles of Effective Writing</a:t>
            </a:r>
          </a:p>
        </p:txBody>
      </p:sp>
      <p:sp>
        <p:nvSpPr>
          <p:cNvPr id="344068" name="Line 4"/>
          <p:cNvSpPr>
            <a:spLocks noChangeShapeType="1"/>
          </p:cNvSpPr>
          <p:nvPr/>
        </p:nvSpPr>
        <p:spPr bwMode="auto">
          <a:xfrm>
            <a:off x="2057400" y="2819400"/>
            <a:ext cx="106680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44069" name="Line 5"/>
          <p:cNvSpPr>
            <a:spLocks noChangeShapeType="1"/>
          </p:cNvSpPr>
          <p:nvPr/>
        </p:nvSpPr>
        <p:spPr bwMode="auto">
          <a:xfrm>
            <a:off x="4114800" y="2819400"/>
            <a:ext cx="236220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44071" name="Text Box 7"/>
          <p:cNvSpPr txBox="1">
            <a:spLocks noChangeArrowheads="1"/>
          </p:cNvSpPr>
          <p:nvPr/>
        </p:nvSpPr>
        <p:spPr bwMode="auto">
          <a:xfrm>
            <a:off x="3810000" y="25908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tx2"/>
                </a:solidFill>
              </a:rPr>
              <a:t>s</a:t>
            </a:r>
            <a:r>
              <a:rPr lang="en-US"/>
              <a:t> </a:t>
            </a:r>
          </a:p>
        </p:txBody>
      </p:sp>
      <p:sp>
        <p:nvSpPr>
          <p:cNvPr id="344072" name="Line 8"/>
          <p:cNvSpPr>
            <a:spLocks noChangeShapeType="1"/>
          </p:cNvSpPr>
          <p:nvPr/>
        </p:nvSpPr>
        <p:spPr bwMode="auto">
          <a:xfrm>
            <a:off x="2971800" y="3124200"/>
            <a:ext cx="30480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44073" name="Line 9"/>
          <p:cNvSpPr>
            <a:spLocks noChangeShapeType="1"/>
          </p:cNvSpPr>
          <p:nvPr/>
        </p:nvSpPr>
        <p:spPr bwMode="auto">
          <a:xfrm>
            <a:off x="4495800" y="3124200"/>
            <a:ext cx="68580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44074" name="Line 10"/>
          <p:cNvSpPr>
            <a:spLocks noChangeShapeType="1"/>
          </p:cNvSpPr>
          <p:nvPr/>
        </p:nvSpPr>
        <p:spPr bwMode="auto">
          <a:xfrm>
            <a:off x="914400" y="3429000"/>
            <a:ext cx="137160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44075" name="Line 11"/>
          <p:cNvSpPr>
            <a:spLocks noChangeShapeType="1"/>
          </p:cNvSpPr>
          <p:nvPr/>
        </p:nvSpPr>
        <p:spPr bwMode="auto">
          <a:xfrm>
            <a:off x="3657600" y="3429000"/>
            <a:ext cx="342900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44076" name="Line 12"/>
          <p:cNvSpPr>
            <a:spLocks noChangeShapeType="1"/>
          </p:cNvSpPr>
          <p:nvPr/>
        </p:nvSpPr>
        <p:spPr bwMode="auto">
          <a:xfrm>
            <a:off x="838200" y="3810000"/>
            <a:ext cx="510540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44077" name="Line 13"/>
          <p:cNvSpPr>
            <a:spLocks noChangeShapeType="1"/>
          </p:cNvSpPr>
          <p:nvPr/>
        </p:nvSpPr>
        <p:spPr bwMode="auto">
          <a:xfrm>
            <a:off x="6858000" y="3124200"/>
            <a:ext cx="45720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44078" name="Text Box 14"/>
          <p:cNvSpPr txBox="1">
            <a:spLocks noChangeArrowheads="1"/>
          </p:cNvSpPr>
          <p:nvPr/>
        </p:nvSpPr>
        <p:spPr bwMode="auto">
          <a:xfrm>
            <a:off x="6705600" y="33528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tx2"/>
                </a:solidFill>
              </a:rPr>
              <a:t>and</a:t>
            </a:r>
          </a:p>
        </p:txBody>
      </p:sp>
      <p:sp>
        <p:nvSpPr>
          <p:cNvPr id="344079" name="Text Box 15"/>
          <p:cNvSpPr txBox="1">
            <a:spLocks noChangeArrowheads="1"/>
          </p:cNvSpPr>
          <p:nvPr/>
        </p:nvSpPr>
        <p:spPr bwMode="auto">
          <a:xfrm>
            <a:off x="228600" y="4648200"/>
            <a:ext cx="8305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buClr>
                <a:srgbClr val="CCFF33"/>
              </a:buClr>
              <a:buSzPct val="70000"/>
            </a:pPr>
            <a:r>
              <a:rPr lang="en-US">
                <a:latin typeface="Arial" charset="0"/>
              </a:rPr>
              <a:t>“This paper reviews cancer biology study design, using examples that illustrate specific challenges and solutions.”</a:t>
            </a:r>
          </a:p>
          <a:p>
            <a:pPr eaLnBrk="1" hangingPunct="1"/>
            <a:endParaRPr lang="en-US"/>
          </a:p>
        </p:txBody>
      </p:sp>
    </p:spTree>
    <p:extLst>
      <p:ext uri="{BB962C8B-B14F-4D97-AF65-F5344CB8AC3E}">
        <p14:creationId xmlns:p14="http://schemas.microsoft.com/office/powerpoint/2010/main" val="113062233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4067">
                                            <p:txEl>
                                              <p:pRg st="0" end="0"/>
                                            </p:txEl>
                                          </p:spTgt>
                                        </p:tgtEl>
                                        <p:attrNameLst>
                                          <p:attrName>style.visibility</p:attrName>
                                        </p:attrNameLst>
                                      </p:cBhvr>
                                      <p:to>
                                        <p:strVal val="visible"/>
                                      </p:to>
                                    </p:set>
                                    <p:anim calcmode="lin" valueType="num">
                                      <p:cBhvr additive="base">
                                        <p:cTn id="7" dur="500" fill="hold"/>
                                        <p:tgtEl>
                                          <p:spTgt spid="344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40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4067">
                                            <p:txEl>
                                              <p:pRg st="1" end="1"/>
                                            </p:txEl>
                                          </p:spTgt>
                                        </p:tgtEl>
                                        <p:attrNameLst>
                                          <p:attrName>style.visibility</p:attrName>
                                        </p:attrNameLst>
                                      </p:cBhvr>
                                      <p:to>
                                        <p:strVal val="visible"/>
                                      </p:to>
                                    </p:set>
                                    <p:anim calcmode="lin" valueType="num">
                                      <p:cBhvr additive="base">
                                        <p:cTn id="13" dur="500" fill="hold"/>
                                        <p:tgtEl>
                                          <p:spTgt spid="3440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40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44068"/>
                                        </p:tgtEl>
                                        <p:attrNameLst>
                                          <p:attrName>style.visibility</p:attrName>
                                        </p:attrNameLst>
                                      </p:cBhvr>
                                      <p:to>
                                        <p:strVal val="visible"/>
                                      </p:to>
                                    </p:set>
                                    <p:animEffect transition="in" filter="dissolve">
                                      <p:cBhvr>
                                        <p:cTn id="19" dur="500"/>
                                        <p:tgtEl>
                                          <p:spTgt spid="34406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44071"/>
                                        </p:tgtEl>
                                        <p:attrNameLst>
                                          <p:attrName>style.visibility</p:attrName>
                                        </p:attrNameLst>
                                      </p:cBhvr>
                                      <p:to>
                                        <p:strVal val="visible"/>
                                      </p:to>
                                    </p:set>
                                    <p:animEffect transition="in" filter="dissolve">
                                      <p:cBhvr>
                                        <p:cTn id="24" dur="500"/>
                                        <p:tgtEl>
                                          <p:spTgt spid="34407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44069"/>
                                        </p:tgtEl>
                                        <p:attrNameLst>
                                          <p:attrName>style.visibility</p:attrName>
                                        </p:attrNameLst>
                                      </p:cBhvr>
                                      <p:to>
                                        <p:strVal val="visible"/>
                                      </p:to>
                                    </p:set>
                                    <p:animEffect transition="in" filter="dissolve">
                                      <p:cBhvr>
                                        <p:cTn id="29" dur="500"/>
                                        <p:tgtEl>
                                          <p:spTgt spid="34406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44072"/>
                                        </p:tgtEl>
                                        <p:attrNameLst>
                                          <p:attrName>style.visibility</p:attrName>
                                        </p:attrNameLst>
                                      </p:cBhvr>
                                      <p:to>
                                        <p:strVal val="visible"/>
                                      </p:to>
                                    </p:set>
                                    <p:animEffect transition="in" filter="dissolve">
                                      <p:cBhvr>
                                        <p:cTn id="34" dur="500"/>
                                        <p:tgtEl>
                                          <p:spTgt spid="34407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44073"/>
                                        </p:tgtEl>
                                        <p:attrNameLst>
                                          <p:attrName>style.visibility</p:attrName>
                                        </p:attrNameLst>
                                      </p:cBhvr>
                                      <p:to>
                                        <p:strVal val="visible"/>
                                      </p:to>
                                    </p:set>
                                    <p:animEffect transition="in" filter="dissolve">
                                      <p:cBhvr>
                                        <p:cTn id="39" dur="500"/>
                                        <p:tgtEl>
                                          <p:spTgt spid="34407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344077"/>
                                        </p:tgtEl>
                                        <p:attrNameLst>
                                          <p:attrName>style.visibility</p:attrName>
                                        </p:attrNameLst>
                                      </p:cBhvr>
                                      <p:to>
                                        <p:strVal val="visible"/>
                                      </p:to>
                                    </p:set>
                                    <p:animEffect transition="in" filter="dissolve">
                                      <p:cBhvr>
                                        <p:cTn id="44" dur="500"/>
                                        <p:tgtEl>
                                          <p:spTgt spid="34407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344074"/>
                                        </p:tgtEl>
                                        <p:attrNameLst>
                                          <p:attrName>style.visibility</p:attrName>
                                        </p:attrNameLst>
                                      </p:cBhvr>
                                      <p:to>
                                        <p:strVal val="visible"/>
                                      </p:to>
                                    </p:set>
                                    <p:animEffect transition="in" filter="dissolve">
                                      <p:cBhvr>
                                        <p:cTn id="49" dur="500"/>
                                        <p:tgtEl>
                                          <p:spTgt spid="34407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344075"/>
                                        </p:tgtEl>
                                        <p:attrNameLst>
                                          <p:attrName>style.visibility</p:attrName>
                                        </p:attrNameLst>
                                      </p:cBhvr>
                                      <p:to>
                                        <p:strVal val="visible"/>
                                      </p:to>
                                    </p:set>
                                    <p:animEffect transition="in" filter="dissolve">
                                      <p:cBhvr>
                                        <p:cTn id="54" dur="500"/>
                                        <p:tgtEl>
                                          <p:spTgt spid="34407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344078"/>
                                        </p:tgtEl>
                                        <p:attrNameLst>
                                          <p:attrName>style.visibility</p:attrName>
                                        </p:attrNameLst>
                                      </p:cBhvr>
                                      <p:to>
                                        <p:strVal val="visible"/>
                                      </p:to>
                                    </p:set>
                                    <p:animEffect transition="in" filter="dissolve">
                                      <p:cBhvr>
                                        <p:cTn id="59" dur="500"/>
                                        <p:tgtEl>
                                          <p:spTgt spid="344078"/>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344076"/>
                                        </p:tgtEl>
                                        <p:attrNameLst>
                                          <p:attrName>style.visibility</p:attrName>
                                        </p:attrNameLst>
                                      </p:cBhvr>
                                      <p:to>
                                        <p:strVal val="visible"/>
                                      </p:to>
                                    </p:set>
                                    <p:animEffect transition="in" filter="dissolve">
                                      <p:cBhvr>
                                        <p:cTn id="64" dur="500"/>
                                        <p:tgtEl>
                                          <p:spTgt spid="34407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8" fill="hold" grpId="0" nodeType="clickEffect">
                                  <p:stCondLst>
                                    <p:cond delay="0"/>
                                  </p:stCondLst>
                                  <p:childTnLst>
                                    <p:set>
                                      <p:cBhvr>
                                        <p:cTn id="68" dur="1" fill="hold">
                                          <p:stCondLst>
                                            <p:cond delay="0"/>
                                          </p:stCondLst>
                                        </p:cTn>
                                        <p:tgtEl>
                                          <p:spTgt spid="344079"/>
                                        </p:tgtEl>
                                        <p:attrNameLst>
                                          <p:attrName>style.visibility</p:attrName>
                                        </p:attrNameLst>
                                      </p:cBhvr>
                                      <p:to>
                                        <p:strVal val="visible"/>
                                      </p:to>
                                    </p:set>
                                    <p:anim calcmode="lin" valueType="num">
                                      <p:cBhvr additive="base">
                                        <p:cTn id="69" dur="500" fill="hold"/>
                                        <p:tgtEl>
                                          <p:spTgt spid="344079"/>
                                        </p:tgtEl>
                                        <p:attrNameLst>
                                          <p:attrName>ppt_x</p:attrName>
                                        </p:attrNameLst>
                                      </p:cBhvr>
                                      <p:tavLst>
                                        <p:tav tm="0">
                                          <p:val>
                                            <p:strVal val="0-#ppt_w/2"/>
                                          </p:val>
                                        </p:tav>
                                        <p:tav tm="100000">
                                          <p:val>
                                            <p:strVal val="#ppt_x"/>
                                          </p:val>
                                        </p:tav>
                                      </p:tavLst>
                                    </p:anim>
                                    <p:anim calcmode="lin" valueType="num">
                                      <p:cBhvr additive="base">
                                        <p:cTn id="70" dur="500" fill="hold"/>
                                        <p:tgtEl>
                                          <p:spTgt spid="3440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067" grpId="0" build="p" bldLvl="3" autoUpdateAnimBg="0"/>
      <p:bldP spid="344068" grpId="0" animBg="1"/>
      <p:bldP spid="344069" grpId="0" animBg="1"/>
      <p:bldP spid="344071" grpId="0" autoUpdateAnimBg="0"/>
      <p:bldP spid="344072" grpId="0" animBg="1"/>
      <p:bldP spid="344073" grpId="0" animBg="1"/>
      <p:bldP spid="344074" grpId="0" animBg="1"/>
      <p:bldP spid="344075" grpId="0" animBg="1"/>
      <p:bldP spid="344076" grpId="0" animBg="1"/>
      <p:bldP spid="344077" grpId="0" animBg="1"/>
      <p:bldP spid="344078" grpId="0" autoUpdateAnimBg="0"/>
      <p:bldP spid="344079"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1299" name="Rectangle 3"/>
          <p:cNvSpPr>
            <a:spLocks noGrp="1" noChangeArrowheads="1"/>
          </p:cNvSpPr>
          <p:nvPr>
            <p:ph idx="1"/>
          </p:nvPr>
        </p:nvSpPr>
        <p:spPr/>
        <p:txBody>
          <a:bodyPr/>
          <a:lstStyle/>
          <a:p>
            <a:pPr eaLnBrk="1" hangingPunct="1">
              <a:buFontTx/>
              <a:buNone/>
            </a:pPr>
            <a:r>
              <a:rPr lang="en-US" sz="3600" smtClean="0"/>
              <a:t>Hunt down and cast out all unneeded words that might slow your reader.</a:t>
            </a:r>
          </a:p>
          <a:p>
            <a:pPr eaLnBrk="1" hangingPunct="1">
              <a:buFontTx/>
              <a:buChar char="•"/>
            </a:pPr>
            <a:endParaRPr lang="en-US" sz="3600" b="1" smtClean="0"/>
          </a:p>
          <a:p>
            <a:pPr eaLnBrk="1" hangingPunct="1">
              <a:buFontTx/>
              <a:buChar char="•"/>
            </a:pPr>
            <a:endParaRPr lang="en-US" sz="1800" smtClean="0"/>
          </a:p>
          <a:p>
            <a:pPr eaLnBrk="1" hangingPunct="1">
              <a:buFont typeface="Wingdings" pitchFamily="2" charset="2"/>
              <a:buNone/>
            </a:pPr>
            <a:endParaRPr lang="en-US" sz="1800" smtClean="0">
              <a:latin typeface="Verdana" pitchFamily="34" charset="0"/>
            </a:endParaRPr>
          </a:p>
        </p:txBody>
      </p:sp>
      <p:sp>
        <p:nvSpPr>
          <p:cNvPr id="28674" name="Rectangle 2"/>
          <p:cNvSpPr>
            <a:spLocks noGrp="1" noChangeArrowheads="1"/>
          </p:cNvSpPr>
          <p:nvPr>
            <p:ph type="title"/>
          </p:nvPr>
        </p:nvSpPr>
        <p:spPr/>
        <p:txBody>
          <a:bodyPr/>
          <a:lstStyle/>
          <a:p>
            <a:pPr eaLnBrk="1" hangingPunct="1"/>
            <a:r>
              <a:rPr lang="en-US" smtClean="0"/>
              <a:t>Principles of Effective Writing</a:t>
            </a:r>
          </a:p>
        </p:txBody>
      </p:sp>
    </p:spTree>
    <p:extLst>
      <p:ext uri="{BB962C8B-B14F-4D97-AF65-F5344CB8AC3E}">
        <p14:creationId xmlns:p14="http://schemas.microsoft.com/office/powerpoint/2010/main" val="307524416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1299">
                                            <p:txEl>
                                              <p:pRg st="0" end="0"/>
                                            </p:txEl>
                                          </p:spTgt>
                                        </p:tgtEl>
                                        <p:attrNameLst>
                                          <p:attrName>style.visibility</p:attrName>
                                        </p:attrNameLst>
                                      </p:cBhvr>
                                      <p:to>
                                        <p:strVal val="visible"/>
                                      </p:to>
                                    </p:set>
                                    <p:anim calcmode="lin" valueType="num">
                                      <p:cBhvr additive="base">
                                        <p:cTn id="7" dur="500" fill="hold"/>
                                        <p:tgtEl>
                                          <p:spTgt spid="3112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12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527</TotalTime>
  <Words>2198</Words>
  <Application>Microsoft Macintosh PowerPoint</Application>
  <PresentationFormat>On-screen Show (4:3)</PresentationFormat>
  <Paragraphs>480</Paragraphs>
  <Slides>76</Slides>
  <Notes>50</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Paper</vt:lpstr>
      <vt:lpstr>Principles of effective writing</vt:lpstr>
      <vt:lpstr>Overview of principles…</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  Principles of Effective Writing Dead weight phrases</vt:lpstr>
      <vt:lpstr>  Principles of Effective Writing Dead weight phrases</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Scientific Writing</vt:lpstr>
      <vt:lpstr>Scientific Writing</vt:lpstr>
      <vt:lpstr>Scientific Writing, HRP 214</vt:lpstr>
      <vt:lpstr>Principles of Effective Writing</vt:lpstr>
      <vt:lpstr>Principles of Effective Writing</vt:lpstr>
      <vt:lpstr>Principles of Effective Writing</vt:lpstr>
      <vt:lpstr>Principles of Effective Writing</vt:lpstr>
      <vt:lpstr>Principles of Effective Writing</vt:lpstr>
      <vt:lpstr>Principles of Effective Writing </vt:lpstr>
      <vt:lpstr>Principles of Effective Writing </vt:lpstr>
      <vt:lpstr>Principles of Effective Writing</vt:lpstr>
      <vt:lpstr>Principles of Effective Writing</vt:lpstr>
      <vt:lpstr>Principles of Effective Writing</vt:lpstr>
      <vt:lpstr>Principles of Effective Writing </vt:lpstr>
      <vt:lpstr>Principles of Effective Writing </vt:lpstr>
      <vt:lpstr>Principles of Effective Writing </vt:lpstr>
      <vt:lpstr>Principles of Effective Writing </vt:lpstr>
      <vt:lpstr>Principles of Effective Writing </vt:lpstr>
      <vt:lpstr>Principles of Effective Writing </vt:lpstr>
      <vt:lpstr>Principles of Effective Writing Parallelism</vt:lpstr>
      <vt:lpstr>Principles of Effective Writing Parallelism</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Principles of Effective Writing</vt:lpstr>
      <vt:lpstr>PowerPoint Presentation</vt:lpstr>
      <vt:lpstr>Principles of Effective Writing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effective writing</dc:title>
  <dc:creator>Mohammed Yaseen</dc:creator>
  <cp:lastModifiedBy>Mohammed Yaseen</cp:lastModifiedBy>
  <cp:revision>3</cp:revision>
  <dcterms:created xsi:type="dcterms:W3CDTF">2020-03-24T07:06:26Z</dcterms:created>
  <dcterms:modified xsi:type="dcterms:W3CDTF">2020-05-02T11:25:00Z</dcterms:modified>
</cp:coreProperties>
</file>