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309" r:id="rId3"/>
    <p:sldId id="310" r:id="rId4"/>
    <p:sldId id="311" r:id="rId5"/>
    <p:sldId id="312" r:id="rId6"/>
    <p:sldId id="313" r:id="rId7"/>
    <p:sldId id="314" r:id="rId8"/>
    <p:sldId id="341" r:id="rId9"/>
    <p:sldId id="315" r:id="rId10"/>
    <p:sldId id="316" r:id="rId11"/>
    <p:sldId id="317" r:id="rId12"/>
    <p:sldId id="318" r:id="rId13"/>
    <p:sldId id="319" r:id="rId14"/>
    <p:sldId id="320" r:id="rId15"/>
    <p:sldId id="321" r:id="rId16"/>
    <p:sldId id="322" r:id="rId17"/>
    <p:sldId id="324" r:id="rId18"/>
    <p:sldId id="323"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3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E9353F-4AD8-4E9A-A6CE-73CE2B8BE0C6}"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43006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507711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01474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52959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E9353F-4AD8-4E9A-A6CE-73CE2B8BE0C6}"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43785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E9353F-4AD8-4E9A-A6CE-73CE2B8BE0C6}"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118311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E9353F-4AD8-4E9A-A6CE-73CE2B8BE0C6}"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98681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E9353F-4AD8-4E9A-A6CE-73CE2B8BE0C6}"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67995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9353F-4AD8-4E9A-A6CE-73CE2B8BE0C6}"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75499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E9353F-4AD8-4E9A-A6CE-73CE2B8BE0C6}"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55216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E9353F-4AD8-4E9A-A6CE-73CE2B8BE0C6}"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130372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9353F-4AD8-4E9A-A6CE-73CE2B8BE0C6}" type="datetimeFigureOut">
              <a:rPr lang="en-US" smtClean="0"/>
              <a:t>11/10/2020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4A372-CFAF-4D4B-B4C8-8BF4BB8FDF73}" type="slidenum">
              <a:rPr lang="en-US" smtClean="0"/>
              <a:t>‹#›</a:t>
            </a:fld>
            <a:endParaRPr lang="en-US"/>
          </a:p>
        </p:txBody>
      </p:sp>
    </p:spTree>
    <p:extLst>
      <p:ext uri="{BB962C8B-B14F-4D97-AF65-F5344CB8AC3E}">
        <p14:creationId xmlns:p14="http://schemas.microsoft.com/office/powerpoint/2010/main" val="2045804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14438"/>
            <a:ext cx="9505950" cy="2387600"/>
          </a:xfrm>
        </p:spPr>
        <p:txBody>
          <a:bodyPr anchor="t">
            <a:normAutofit/>
          </a:bodyPr>
          <a:lstStyle/>
          <a:p>
            <a:pPr algn="l"/>
            <a:r>
              <a:rPr lang="en-US" sz="2800" dirty="0">
                <a:ln w="0"/>
                <a:effectLst>
                  <a:outerShdw blurRad="38100" dist="19050" dir="2700000" algn="tl" rotWithShape="0">
                    <a:schemeClr val="dk1">
                      <a:alpha val="40000"/>
                    </a:schemeClr>
                  </a:outerShdw>
                </a:effectLst>
                <a:latin typeface="Arial Black" panose="020B0A04020102020204" pitchFamily="34" charset="0"/>
              </a:rPr>
              <a:t>COLLEGE OF ENGINEERING AND TECHNOLOGY </a:t>
            </a:r>
            <a:br>
              <a:rPr lang="en-US" sz="2800" dirty="0">
                <a:ln w="0"/>
                <a:effectLst>
                  <a:outerShdw blurRad="38100" dist="19050" dir="2700000" algn="tl" rotWithShape="0">
                    <a:schemeClr val="dk1">
                      <a:alpha val="40000"/>
                    </a:schemeClr>
                  </a:outerShdw>
                </a:effectLst>
                <a:latin typeface="Arial Black" panose="020B0A04020102020204" pitchFamily="34" charset="0"/>
              </a:rPr>
            </a:br>
            <a:r>
              <a:rPr lang="en-US" sz="2800" dirty="0">
                <a:ln w="0"/>
                <a:effectLst>
                  <a:outerShdw blurRad="38100" dist="19050" dir="2700000" algn="tl" rotWithShape="0">
                    <a:schemeClr val="dk1">
                      <a:alpha val="40000"/>
                    </a:schemeClr>
                  </a:outerShdw>
                </a:effectLst>
                <a:latin typeface="Arial Black" panose="020B0A04020102020204" pitchFamily="34" charset="0"/>
              </a:rPr>
              <a:t>              UNIVERSITY OF SARGODHA </a:t>
            </a:r>
            <a:br>
              <a:rPr lang="en-US" sz="2800" dirty="0">
                <a:ln w="0"/>
                <a:effectLst>
                  <a:outerShdw blurRad="38100" dist="19050" dir="2700000" algn="tl" rotWithShape="0">
                    <a:schemeClr val="dk1">
                      <a:alpha val="40000"/>
                    </a:schemeClr>
                  </a:outerShdw>
                </a:effectLst>
              </a:rPr>
            </a:br>
            <a:br>
              <a:rPr lang="en-US" sz="2800" dirty="0">
                <a:ln w="0"/>
                <a:effectLst>
                  <a:outerShdw blurRad="38100" dist="19050" dir="2700000" algn="tl" rotWithShape="0">
                    <a:schemeClr val="dk1">
                      <a:alpha val="40000"/>
                    </a:schemeClr>
                  </a:outerShdw>
                </a:effectLst>
              </a:rPr>
            </a:br>
            <a:r>
              <a:rPr lang="en-US" sz="2800" u="sng" dirty="0">
                <a:ln w="0"/>
                <a:effectLst>
                  <a:outerShdw blurRad="38100" dist="19050" dir="2700000" algn="tl" rotWithShape="0">
                    <a:schemeClr val="dk1">
                      <a:alpha val="40000"/>
                    </a:schemeClr>
                  </a:outerShdw>
                </a:effectLst>
                <a:latin typeface="Arial Black" panose="020B0A04020102020204" pitchFamily="34" charset="0"/>
              </a:rPr>
              <a:t>STEEL STRUCTURES (CT-313)</a:t>
            </a:r>
            <a:br>
              <a:rPr lang="en-US" sz="2800" u="sng" dirty="0">
                <a:ln w="0"/>
                <a:effectLst>
                  <a:outerShdw blurRad="38100" dist="19050" dir="2700000" algn="tl" rotWithShape="0">
                    <a:schemeClr val="dk1">
                      <a:alpha val="40000"/>
                    </a:schemeClr>
                  </a:outerShdw>
                </a:effectLst>
                <a:latin typeface="Arial Black" panose="020B0A04020102020204" pitchFamily="34" charset="0"/>
              </a:rPr>
            </a:br>
            <a:r>
              <a:rPr lang="en-US" sz="2800" u="sng" dirty="0">
                <a:ln w="0"/>
                <a:effectLst>
                  <a:outerShdw blurRad="38100" dist="19050" dir="2700000" algn="tl" rotWithShape="0">
                    <a:schemeClr val="dk1">
                      <a:alpha val="40000"/>
                    </a:schemeClr>
                  </a:outerShdw>
                </a:effectLst>
                <a:latin typeface="Arial Black" panose="020B0A04020102020204" pitchFamily="34" charset="0"/>
              </a:rPr>
              <a:t>(B.S TECHNOLOGY)</a:t>
            </a:r>
          </a:p>
        </p:txBody>
      </p:sp>
      <p:sp>
        <p:nvSpPr>
          <p:cNvPr id="3" name="Subtitle 2"/>
          <p:cNvSpPr>
            <a:spLocks noGrp="1"/>
          </p:cNvSpPr>
          <p:nvPr>
            <p:ph type="subTitle" idx="1"/>
          </p:nvPr>
        </p:nvSpPr>
        <p:spPr>
          <a:xfrm>
            <a:off x="1524000" y="3602038"/>
            <a:ext cx="9144000" cy="2584450"/>
          </a:xfrm>
        </p:spPr>
        <p:txBody>
          <a:bodyPr>
            <a:normAutofit lnSpcReduction="10000"/>
          </a:bodyPr>
          <a:lstStyle/>
          <a:p>
            <a:pPr algn="just"/>
            <a:r>
              <a:rPr lang="en-US" b="1" dirty="0">
                <a:latin typeface="Bookman Old Style" panose="02050604050505020204" pitchFamily="18" charset="0"/>
              </a:rPr>
              <a:t>                         LECTURE- 7, 8 &amp; 9</a:t>
            </a:r>
          </a:p>
          <a:p>
            <a:pPr algn="just"/>
            <a:r>
              <a:rPr lang="en-US" b="1" dirty="0">
                <a:latin typeface="Bookman Old Style" panose="02050604050505020204" pitchFamily="18" charset="0"/>
              </a:rPr>
              <a:t>                         </a:t>
            </a:r>
          </a:p>
          <a:p>
            <a:pPr algn="just"/>
            <a:r>
              <a:rPr lang="en-US" b="1">
                <a:latin typeface="Bookman Old Style" panose="02050604050505020204" pitchFamily="18" charset="0"/>
              </a:rPr>
              <a:t>              </a:t>
            </a:r>
            <a:r>
              <a:rPr lang="en-US" b="1" u="sng">
                <a:latin typeface="Bookman Old Style" panose="02050604050505020204" pitchFamily="18" charset="0"/>
              </a:rPr>
              <a:t>Design Philosophies </a:t>
            </a:r>
            <a:endParaRPr lang="en-US" b="1" u="sng" dirty="0">
              <a:latin typeface="Bookman Old Style" panose="02050604050505020204" pitchFamily="18" charset="0"/>
            </a:endParaRPr>
          </a:p>
          <a:p>
            <a:pPr algn="l"/>
            <a:endParaRPr lang="en-US" b="1" dirty="0">
              <a:latin typeface="Bookman Old Style" panose="02050604050505020204" pitchFamily="18" charset="0"/>
            </a:endParaRPr>
          </a:p>
          <a:p>
            <a:pPr algn="l"/>
            <a:endParaRPr lang="en-US" b="1" dirty="0">
              <a:latin typeface="Bookman Old Style" panose="02050604050505020204" pitchFamily="18" charset="0"/>
            </a:endParaRPr>
          </a:p>
          <a:p>
            <a:pPr algn="l">
              <a:lnSpc>
                <a:spcPct val="10000"/>
              </a:lnSpc>
            </a:pPr>
            <a:r>
              <a:rPr lang="en-US" b="1" dirty="0">
                <a:latin typeface="Bookman Old Style" panose="02050604050505020204" pitchFamily="18" charset="0"/>
              </a:rPr>
              <a:t>Engineer Aqeel Ahmed</a:t>
            </a:r>
          </a:p>
          <a:p>
            <a:pPr algn="l">
              <a:lnSpc>
                <a:spcPct val="10000"/>
              </a:lnSpc>
            </a:pPr>
            <a:endParaRPr lang="en-US" sz="1200" b="1" dirty="0">
              <a:latin typeface="Bookman Old Style" panose="02050604050505020204" pitchFamily="18" charset="0"/>
            </a:endParaRPr>
          </a:p>
          <a:p>
            <a:pPr algn="l">
              <a:lnSpc>
                <a:spcPct val="10000"/>
              </a:lnSpc>
            </a:pPr>
            <a:endParaRPr lang="en-US" sz="1200" b="1" dirty="0">
              <a:latin typeface="Bookman Old Style" panose="02050604050505020204" pitchFamily="18" charset="0"/>
            </a:endParaRPr>
          </a:p>
          <a:p>
            <a:pPr algn="l">
              <a:lnSpc>
                <a:spcPct val="10000"/>
              </a:lnSpc>
            </a:pPr>
            <a:r>
              <a:rPr lang="en-US" b="1" dirty="0">
                <a:latin typeface="Bookman Old Style" panose="02050604050505020204" pitchFamily="18" charset="0"/>
              </a:rPr>
              <a:t>Lecturer, CET, UOS, Sargodha</a:t>
            </a:r>
          </a:p>
          <a:p>
            <a:pPr algn="l">
              <a:lnSpc>
                <a:spcPct val="10000"/>
              </a:lnSpc>
            </a:pPr>
            <a:endParaRPr lang="en-US" b="1" dirty="0">
              <a:latin typeface="Bookman Old Style" panose="020506040505050202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137" t="16851" r="30466" b="20166"/>
          <a:stretch/>
        </p:blipFill>
        <p:spPr>
          <a:xfrm>
            <a:off x="5176837" y="0"/>
            <a:ext cx="1100138" cy="10858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3337" y="2271720"/>
            <a:ext cx="4380536" cy="2571743"/>
          </a:xfrm>
          <a:prstGeom prst="rect">
            <a:avLst/>
          </a:prstGeom>
        </p:spPr>
      </p:pic>
      <p:sp>
        <p:nvSpPr>
          <p:cNvPr id="6" name="TextBox 5"/>
          <p:cNvSpPr txBox="1"/>
          <p:nvPr/>
        </p:nvSpPr>
        <p:spPr>
          <a:xfrm>
            <a:off x="1604962" y="3602038"/>
            <a:ext cx="2482685" cy="646331"/>
          </a:xfrm>
          <a:prstGeom prst="rect">
            <a:avLst/>
          </a:prstGeom>
          <a:noFill/>
        </p:spPr>
        <p:txBody>
          <a:bodyPr wrap="square" rtlCol="0">
            <a:spAutoFit/>
          </a:bodyPr>
          <a:lstStyle/>
          <a:p>
            <a:r>
              <a:rPr lang="en-US" b="1" dirty="0">
                <a:latin typeface="Bookman Old Style" panose="02050604050505020204" pitchFamily="18" charset="0"/>
              </a:rPr>
              <a:t>30-Oct-2020</a:t>
            </a:r>
          </a:p>
          <a:p>
            <a:endParaRPr lang="en-US" dirty="0"/>
          </a:p>
        </p:txBody>
      </p:sp>
    </p:spTree>
    <p:extLst>
      <p:ext uri="{BB962C8B-B14F-4D97-AF65-F5344CB8AC3E}">
        <p14:creationId xmlns:p14="http://schemas.microsoft.com/office/powerpoint/2010/main" val="4236931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a:blip r:embed="rId2"/>
          <a:stretch>
            <a:fillRect/>
          </a:stretch>
        </p:blipFill>
        <p:spPr>
          <a:xfrm>
            <a:off x="1343024" y="316706"/>
            <a:ext cx="9301163" cy="1200150"/>
          </a:xfrm>
          <a:prstGeom prst="rect">
            <a:avLst/>
          </a:prstGeom>
        </p:spPr>
      </p:pic>
      <p:pic>
        <p:nvPicPr>
          <p:cNvPr id="7" name="Picture 6"/>
          <p:cNvPicPr>
            <a:picLocks noChangeAspect="1"/>
          </p:cNvPicPr>
          <p:nvPr/>
        </p:nvPicPr>
        <p:blipFill>
          <a:blip r:embed="rId3"/>
          <a:stretch>
            <a:fillRect/>
          </a:stretch>
        </p:blipFill>
        <p:spPr>
          <a:xfrm>
            <a:off x="1790699" y="916781"/>
            <a:ext cx="8496301" cy="390525"/>
          </a:xfrm>
          <a:prstGeom prst="rect">
            <a:avLst/>
          </a:prstGeom>
        </p:spPr>
      </p:pic>
      <p:pic>
        <p:nvPicPr>
          <p:cNvPr id="9" name="Picture 8"/>
          <p:cNvPicPr>
            <a:picLocks noChangeAspect="1"/>
          </p:cNvPicPr>
          <p:nvPr/>
        </p:nvPicPr>
        <p:blipFill>
          <a:blip r:embed="rId4"/>
          <a:stretch>
            <a:fillRect/>
          </a:stretch>
        </p:blipFill>
        <p:spPr>
          <a:xfrm>
            <a:off x="1343024" y="1531143"/>
            <a:ext cx="9186864" cy="3883819"/>
          </a:xfrm>
          <a:prstGeom prst="rect">
            <a:avLst/>
          </a:prstGeom>
        </p:spPr>
      </p:pic>
      <p:pic>
        <p:nvPicPr>
          <p:cNvPr id="11" name="Picture 10"/>
          <p:cNvPicPr>
            <a:picLocks noChangeAspect="1"/>
          </p:cNvPicPr>
          <p:nvPr/>
        </p:nvPicPr>
        <p:blipFill>
          <a:blip r:embed="rId5"/>
          <a:stretch>
            <a:fillRect/>
          </a:stretch>
        </p:blipFill>
        <p:spPr>
          <a:xfrm>
            <a:off x="1638300" y="5626895"/>
            <a:ext cx="9248775" cy="371475"/>
          </a:xfrm>
          <a:prstGeom prst="rect">
            <a:avLst/>
          </a:prstGeom>
        </p:spPr>
      </p:pic>
    </p:spTree>
    <p:extLst>
      <p:ext uri="{BB962C8B-B14F-4D97-AF65-F5344CB8AC3E}">
        <p14:creationId xmlns:p14="http://schemas.microsoft.com/office/powerpoint/2010/main" val="1891502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0" indent="0" algn="just">
              <a:buNone/>
            </a:pPr>
            <a:r>
              <a:rPr lang="en-US" sz="2400" b="1" dirty="0">
                <a:solidFill>
                  <a:schemeClr val="accent1"/>
                </a:solidFill>
              </a:rPr>
              <a:t>                                                      </a:t>
            </a:r>
          </a:p>
          <a:p>
            <a:pPr marL="0" indent="0">
              <a:buNone/>
            </a:pPr>
            <a:r>
              <a:rPr lang="en-US" sz="2400" b="1" dirty="0">
                <a:solidFill>
                  <a:schemeClr val="accent1"/>
                </a:solidFill>
              </a:rPr>
              <a:t>   </a:t>
            </a:r>
            <a:r>
              <a:rPr lang="en-US" b="1" u="sng" dirty="0">
                <a:solidFill>
                  <a:schemeClr val="tx1"/>
                </a:solidFill>
              </a:rPr>
              <a:t>PLASTIC DESIGN</a:t>
            </a:r>
          </a:p>
          <a:p>
            <a:pPr algn="just"/>
            <a:r>
              <a:rPr lang="en-US" sz="2400" dirty="0">
                <a:solidFill>
                  <a:schemeClr val="tx1"/>
                </a:solidFill>
              </a:rPr>
              <a:t>Plastic design is based on a consideration of failure conditions rather than working load conditions.</a:t>
            </a:r>
          </a:p>
          <a:p>
            <a:pPr algn="just"/>
            <a:endParaRPr lang="en-US" sz="2400" dirty="0">
              <a:solidFill>
                <a:schemeClr val="tx1"/>
              </a:solidFill>
            </a:endParaRPr>
          </a:p>
          <a:p>
            <a:pPr algn="just"/>
            <a:r>
              <a:rPr lang="en-US" sz="2400" dirty="0">
                <a:solidFill>
                  <a:schemeClr val="tx1"/>
                </a:solidFill>
              </a:rPr>
              <a:t>A member is selected by using the criterion that the structure will fail at a load substantially higher than the working loads. Failure in this context means either collapse or extremely large deformations. </a:t>
            </a:r>
          </a:p>
          <a:p>
            <a:pPr algn="just"/>
            <a:endParaRPr lang="en-US" sz="2400" dirty="0">
              <a:solidFill>
                <a:schemeClr val="tx1"/>
              </a:solidFill>
            </a:endParaRPr>
          </a:p>
          <a:p>
            <a:pPr algn="just"/>
            <a:r>
              <a:rPr lang="en-US" sz="2400" dirty="0">
                <a:solidFill>
                  <a:schemeClr val="tx1"/>
                </a:solidFill>
              </a:rPr>
              <a:t>The term plastic is used because at failure parts of the member will be subjected to very large strains – large enough to put the member into plastic range.</a:t>
            </a:r>
          </a:p>
          <a:p>
            <a:pPr algn="just"/>
            <a:endParaRPr lang="en-US" sz="2400" dirty="0">
              <a:solidFill>
                <a:schemeClr val="tx1"/>
              </a:solidFill>
            </a:endParaRPr>
          </a:p>
          <a:p>
            <a:pPr algn="just"/>
            <a:r>
              <a:rPr lang="en-US" sz="2400" dirty="0">
                <a:solidFill>
                  <a:schemeClr val="tx1"/>
                </a:solidFill>
              </a:rPr>
              <a:t>When the entire cross sections becomes plastic at enough locations, “Plastic Hinges” will form at those locations creating a collapse mechanism.</a:t>
            </a:r>
          </a:p>
          <a:p>
            <a:pPr algn="just"/>
            <a:endParaRPr lang="en-US" sz="2400" dirty="0">
              <a:solidFill>
                <a:schemeClr val="tx1"/>
              </a:solidFill>
            </a:endParaRPr>
          </a:p>
          <a:p>
            <a:pPr algn="just"/>
            <a:r>
              <a:rPr lang="en-US" sz="2400" dirty="0">
                <a:solidFill>
                  <a:schemeClr val="tx1"/>
                </a:solidFill>
              </a:rPr>
              <a:t>As the actual loads will be less than the failure loads by a factor of safety known as the load factor, members designed this way are safe designed being designed based on what happens at failure. </a:t>
            </a:r>
          </a:p>
          <a:p>
            <a:pPr marL="0" indent="0" algn="just">
              <a:buNone/>
            </a:pPr>
            <a:r>
              <a:rPr lang="en-US" sz="2400" dirty="0">
                <a:solidFill>
                  <a:schemeClr val="tx1"/>
                </a:solidFill>
              </a:rPr>
              <a:t>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17320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buNone/>
            </a:pPr>
            <a:r>
              <a:rPr lang="en-US" sz="2400" b="1" dirty="0">
                <a:solidFill>
                  <a:schemeClr val="accent1"/>
                </a:solidFill>
              </a:rPr>
              <a:t>   </a:t>
            </a:r>
            <a:r>
              <a:rPr lang="en-US" b="1" u="sng" dirty="0">
                <a:solidFill>
                  <a:schemeClr val="tx1"/>
                </a:solidFill>
              </a:rPr>
              <a:t>PLASTIC DESIGN-----------</a:t>
            </a:r>
          </a:p>
          <a:p>
            <a:pPr algn="just"/>
            <a:r>
              <a:rPr lang="en-US" sz="2400" dirty="0">
                <a:solidFill>
                  <a:schemeClr val="tx1"/>
                </a:solidFill>
              </a:rPr>
              <a:t>This design procedure is roughly as follows:-</a:t>
            </a:r>
          </a:p>
          <a:p>
            <a:pPr indent="285750" algn="just">
              <a:buFont typeface="Wingdings" panose="05000000000000000000" pitchFamily="2" charset="2"/>
              <a:buChar char="Ø"/>
            </a:pPr>
            <a:r>
              <a:rPr lang="en-US" sz="2400" dirty="0">
                <a:solidFill>
                  <a:schemeClr val="tx1"/>
                </a:solidFill>
              </a:rPr>
              <a:t>Multiply the working loads (service loads) by the load factor to obtain the </a:t>
            </a:r>
            <a:br>
              <a:rPr lang="en-US" sz="2400" dirty="0">
                <a:solidFill>
                  <a:schemeClr val="tx1"/>
                </a:solidFill>
              </a:rPr>
            </a:br>
            <a:r>
              <a:rPr lang="en-US" sz="2400" dirty="0">
                <a:solidFill>
                  <a:schemeClr val="tx1"/>
                </a:solidFill>
              </a:rPr>
              <a:t>    failure loads.</a:t>
            </a:r>
          </a:p>
          <a:p>
            <a:pPr indent="0" algn="just">
              <a:buNone/>
            </a:pPr>
            <a:endParaRPr lang="en-US" sz="100" dirty="0">
              <a:solidFill>
                <a:schemeClr val="tx1"/>
              </a:solidFill>
            </a:endParaRPr>
          </a:p>
          <a:p>
            <a:pPr indent="285750" algn="just">
              <a:lnSpc>
                <a:spcPct val="120000"/>
              </a:lnSpc>
              <a:spcBef>
                <a:spcPts val="0"/>
              </a:spcBef>
              <a:buFont typeface="Wingdings" panose="05000000000000000000" pitchFamily="2" charset="2"/>
              <a:buChar char="Ø"/>
            </a:pPr>
            <a:r>
              <a:rPr lang="en-US" sz="2400" dirty="0">
                <a:solidFill>
                  <a:schemeClr val="tx1"/>
                </a:solidFill>
              </a:rPr>
              <a:t>Determine the cross sectional properties needed to resist failure under these         </a:t>
            </a:r>
            <a:br>
              <a:rPr lang="en-US" sz="2400" dirty="0">
                <a:solidFill>
                  <a:schemeClr val="tx1"/>
                </a:solidFill>
              </a:rPr>
            </a:br>
            <a:r>
              <a:rPr lang="en-US" sz="2400" dirty="0">
                <a:solidFill>
                  <a:schemeClr val="tx1"/>
                </a:solidFill>
              </a:rPr>
              <a:t>     loads. (A member with these is said to have sufficient strength and would be at  </a:t>
            </a:r>
            <a:br>
              <a:rPr lang="en-US" sz="2400" dirty="0">
                <a:solidFill>
                  <a:schemeClr val="tx1"/>
                </a:solidFill>
              </a:rPr>
            </a:br>
            <a:r>
              <a:rPr lang="en-US" sz="2400" dirty="0">
                <a:solidFill>
                  <a:schemeClr val="tx1"/>
                </a:solidFill>
              </a:rPr>
              <a:t>     the verge of failure when subjected to the factored loads).</a:t>
            </a:r>
          </a:p>
          <a:p>
            <a:pPr indent="0" algn="just">
              <a:lnSpc>
                <a:spcPct val="120000"/>
              </a:lnSpc>
              <a:spcBef>
                <a:spcPts val="0"/>
              </a:spcBef>
              <a:buNone/>
            </a:pPr>
            <a:endParaRPr lang="en-US" sz="200" dirty="0">
              <a:solidFill>
                <a:schemeClr val="tx1"/>
              </a:solidFill>
            </a:endParaRPr>
          </a:p>
          <a:p>
            <a:pPr indent="285750" algn="just">
              <a:lnSpc>
                <a:spcPct val="120000"/>
              </a:lnSpc>
              <a:spcBef>
                <a:spcPts val="0"/>
              </a:spcBef>
              <a:buFont typeface="Wingdings" panose="05000000000000000000" pitchFamily="2" charset="2"/>
              <a:buChar char="Ø"/>
            </a:pPr>
            <a:r>
              <a:rPr lang="en-US" sz="2400" dirty="0">
                <a:solidFill>
                  <a:schemeClr val="tx1"/>
                </a:solidFill>
              </a:rPr>
              <a:t> Select the lightest cross section that has these properties.</a:t>
            </a:r>
          </a:p>
          <a:p>
            <a:pPr algn="just">
              <a:lnSpc>
                <a:spcPct val="120000"/>
              </a:lnSpc>
              <a:spcBef>
                <a:spcPts val="0"/>
              </a:spcBef>
            </a:pPr>
            <a:r>
              <a:rPr lang="en-US" sz="2400" dirty="0">
                <a:solidFill>
                  <a:schemeClr val="tx1"/>
                </a:solidFill>
              </a:rPr>
              <a:t>Members designed by plastic theory would reach the point of failure under the factored loads but are safe under actual working loads.</a:t>
            </a:r>
          </a:p>
          <a:p>
            <a:pPr indent="285750" algn="just">
              <a:lnSpc>
                <a:spcPct val="120000"/>
              </a:lnSpc>
              <a:spcBef>
                <a:spcPts val="0"/>
              </a:spcBef>
              <a:buFont typeface="Wingdings" panose="05000000000000000000" pitchFamily="2" charset="2"/>
              <a:buChar char="Ø"/>
            </a:pPr>
            <a:endParaRPr lang="en-US" sz="2400" dirty="0">
              <a:solidFill>
                <a:schemeClr val="tx1"/>
              </a:solidFill>
            </a:endParaRPr>
          </a:p>
          <a:p>
            <a:pPr indent="285750" algn="just">
              <a:lnSpc>
                <a:spcPct val="120000"/>
              </a:lnSpc>
              <a:spcBef>
                <a:spcPts val="0"/>
              </a:spcBef>
              <a:buFont typeface="Wingdings" panose="05000000000000000000" pitchFamily="2" charset="2"/>
              <a:buChar char="Ø"/>
            </a:pP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36568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7225" y="357188"/>
            <a:ext cx="10272713" cy="6129337"/>
          </a:xfrm>
          <a:prstGeom prst="rect">
            <a:avLst/>
          </a:prstGeom>
        </p:spPr>
      </p:pic>
    </p:spTree>
    <p:extLst>
      <p:ext uri="{BB962C8B-B14F-4D97-AF65-F5344CB8AC3E}">
        <p14:creationId xmlns:p14="http://schemas.microsoft.com/office/powerpoint/2010/main" val="293420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lgn="just">
              <a:buNone/>
            </a:pPr>
            <a:r>
              <a:rPr lang="en-US" sz="2400" b="1" dirty="0">
                <a:solidFill>
                  <a:schemeClr val="accent1"/>
                </a:solidFill>
              </a:rPr>
              <a:t>                                                      </a:t>
            </a:r>
          </a:p>
          <a:p>
            <a:pPr marL="0" indent="0">
              <a:buNone/>
            </a:pPr>
            <a:r>
              <a:rPr lang="en-US" sz="2400" b="1" dirty="0">
                <a:solidFill>
                  <a:schemeClr val="accent1"/>
                </a:solidFill>
              </a:rPr>
              <a:t>   </a:t>
            </a:r>
            <a:r>
              <a:rPr lang="en-US" sz="2400" b="1" u="sng" dirty="0">
                <a:solidFill>
                  <a:schemeClr val="tx1"/>
                </a:solidFill>
              </a:rPr>
              <a:t>LOAD AND RESISTANCE FACTOR DESIGN (LRFD)-------------</a:t>
            </a:r>
          </a:p>
          <a:p>
            <a:pPr marL="0" indent="0">
              <a:buNone/>
            </a:pPr>
            <a:endParaRPr lang="en-US" sz="2400" b="1" u="sng" dirty="0">
              <a:solidFill>
                <a:schemeClr val="tx1"/>
              </a:solidFill>
            </a:endParaRPr>
          </a:p>
          <a:p>
            <a:pPr marL="571500" indent="-342900" algn="just">
              <a:lnSpc>
                <a:spcPct val="100000"/>
              </a:lnSpc>
              <a:spcBef>
                <a:spcPts val="0"/>
              </a:spcBef>
            </a:pPr>
            <a:r>
              <a:rPr lang="en-US" sz="2400" dirty="0">
                <a:solidFill>
                  <a:schemeClr val="tx1"/>
                </a:solidFill>
              </a:rPr>
              <a:t>The factored load is a failure load greater than the total actual service load, so the load factors are usually greater than the unity.</a:t>
            </a:r>
          </a:p>
          <a:p>
            <a:pPr marL="571500" indent="-342900" algn="just">
              <a:lnSpc>
                <a:spcPct val="100000"/>
              </a:lnSpc>
              <a:spcBef>
                <a:spcPts val="0"/>
              </a:spcBef>
            </a:pPr>
            <a:endParaRPr lang="en-US" sz="2400" dirty="0">
              <a:solidFill>
                <a:schemeClr val="tx1"/>
              </a:solidFill>
            </a:endParaRPr>
          </a:p>
          <a:p>
            <a:pPr marL="571500" indent="-342900" algn="just">
              <a:lnSpc>
                <a:spcPct val="100000"/>
              </a:lnSpc>
              <a:spcBef>
                <a:spcPts val="0"/>
              </a:spcBef>
            </a:pPr>
            <a:r>
              <a:rPr lang="en-US" sz="2400" dirty="0">
                <a:solidFill>
                  <a:schemeClr val="tx1"/>
                </a:solidFill>
              </a:rPr>
              <a:t>However, the factored strength is reduced, useable strength and the resistance factor is usually less than unity. </a:t>
            </a:r>
          </a:p>
          <a:p>
            <a:pPr marL="571500" indent="-342900" algn="just">
              <a:lnSpc>
                <a:spcPct val="100000"/>
              </a:lnSpc>
              <a:spcBef>
                <a:spcPts val="0"/>
              </a:spcBef>
            </a:pPr>
            <a:endParaRPr lang="en-US" sz="2400" dirty="0">
              <a:solidFill>
                <a:schemeClr val="tx1"/>
              </a:solidFill>
            </a:endParaRPr>
          </a:p>
          <a:p>
            <a:pPr marL="571500" indent="-342900" algn="just">
              <a:lnSpc>
                <a:spcPct val="120000"/>
              </a:lnSpc>
              <a:spcBef>
                <a:spcPts val="0"/>
              </a:spcBef>
            </a:pPr>
            <a:r>
              <a:rPr lang="en-US" sz="2400" dirty="0">
                <a:solidFill>
                  <a:schemeClr val="tx1"/>
                </a:solidFill>
              </a:rPr>
              <a:t>The factored loads are the load that bring the structure or member to its limit.</a:t>
            </a:r>
          </a:p>
          <a:p>
            <a:pPr marL="571500" indent="-342900" algn="just">
              <a:lnSpc>
                <a:spcPct val="120000"/>
              </a:lnSpc>
              <a:spcBef>
                <a:spcPts val="0"/>
              </a:spcBef>
            </a:pPr>
            <a:endParaRPr lang="en-US" sz="2400" dirty="0">
              <a:solidFill>
                <a:schemeClr val="tx1"/>
              </a:solidFill>
            </a:endParaRPr>
          </a:p>
          <a:p>
            <a:pPr marL="571500" indent="-342900" algn="just">
              <a:lnSpc>
                <a:spcPct val="120000"/>
              </a:lnSpc>
              <a:spcBef>
                <a:spcPts val="0"/>
              </a:spcBef>
            </a:pPr>
            <a:r>
              <a:rPr lang="en-US" sz="2400" dirty="0">
                <a:solidFill>
                  <a:schemeClr val="tx1"/>
                </a:solidFill>
              </a:rPr>
              <a:t>In terms of safety, this limit state can be fracture, yielding, or buckling and the factored resistance is the useful strength of the member, reduced from the theoretical value by the resistance factor.</a:t>
            </a:r>
          </a:p>
          <a:p>
            <a:pPr marL="571500" indent="-342900" algn="just">
              <a:lnSpc>
                <a:spcPct val="120000"/>
              </a:lnSpc>
              <a:spcBef>
                <a:spcPts val="0"/>
              </a:spcBef>
            </a:pPr>
            <a:endParaRPr lang="en-US" sz="2400" dirty="0">
              <a:solidFill>
                <a:schemeClr val="tx1"/>
              </a:solidFill>
            </a:endParaRPr>
          </a:p>
          <a:p>
            <a:pPr marL="571500" indent="-342900" algn="just">
              <a:lnSpc>
                <a:spcPct val="120000"/>
              </a:lnSpc>
              <a:spcBef>
                <a:spcPts val="0"/>
              </a:spcBef>
            </a:pPr>
            <a:r>
              <a:rPr lang="en-US" sz="2400" dirty="0">
                <a:solidFill>
                  <a:schemeClr val="tx1"/>
                </a:solidFill>
              </a:rPr>
              <a:t>The limit state can also be one of the serviceability such as maximum acceptable deflection.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51727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57" b="6842"/>
          <a:stretch/>
        </p:blipFill>
        <p:spPr>
          <a:xfrm>
            <a:off x="771525" y="200026"/>
            <a:ext cx="10344150" cy="6429374"/>
          </a:xfrm>
          <a:prstGeom prst="rect">
            <a:avLst/>
          </a:prstGeom>
        </p:spPr>
      </p:pic>
    </p:spTree>
    <p:extLst>
      <p:ext uri="{BB962C8B-B14F-4D97-AF65-F5344CB8AC3E}">
        <p14:creationId xmlns:p14="http://schemas.microsoft.com/office/powerpoint/2010/main" val="972078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285750"/>
            <a:ext cx="11187113" cy="6315075"/>
          </a:xfrm>
          <a:prstGeom prst="rect">
            <a:avLst/>
          </a:prstGeom>
        </p:spPr>
      </p:pic>
    </p:spTree>
    <p:extLst>
      <p:ext uri="{BB962C8B-B14F-4D97-AF65-F5344CB8AC3E}">
        <p14:creationId xmlns:p14="http://schemas.microsoft.com/office/powerpoint/2010/main" val="1419750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5813" y="528639"/>
            <a:ext cx="10458450" cy="6000750"/>
          </a:xfrm>
          <a:prstGeom prst="rect">
            <a:avLst/>
          </a:prstGeom>
        </p:spPr>
      </p:pic>
    </p:spTree>
    <p:extLst>
      <p:ext uri="{BB962C8B-B14F-4D97-AF65-F5344CB8AC3E}">
        <p14:creationId xmlns:p14="http://schemas.microsoft.com/office/powerpoint/2010/main" val="592435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1525" y="542924"/>
            <a:ext cx="10515600" cy="6157913"/>
          </a:xfrm>
          <a:prstGeom prst="rect">
            <a:avLst/>
          </a:prstGeom>
        </p:spPr>
      </p:pic>
    </p:spTree>
    <p:extLst>
      <p:ext uri="{BB962C8B-B14F-4D97-AF65-F5344CB8AC3E}">
        <p14:creationId xmlns:p14="http://schemas.microsoft.com/office/powerpoint/2010/main" val="3085162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endParaRPr lang="en-US" b="1"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rotWithShape="1">
          <a:blip r:embed="rId2"/>
          <a:srcRect l="10379" t="1530"/>
          <a:stretch/>
        </p:blipFill>
        <p:spPr>
          <a:xfrm>
            <a:off x="1085841" y="371474"/>
            <a:ext cx="9129712" cy="5514975"/>
          </a:xfrm>
          <a:prstGeom prst="rect">
            <a:avLst/>
          </a:prstGeom>
        </p:spPr>
      </p:pic>
    </p:spTree>
    <p:extLst>
      <p:ext uri="{BB962C8B-B14F-4D97-AF65-F5344CB8AC3E}">
        <p14:creationId xmlns:p14="http://schemas.microsoft.com/office/powerpoint/2010/main" val="3715053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3600" b="1" dirty="0">
                <a:solidFill>
                  <a:schemeClr val="tx1"/>
                </a:solidFill>
              </a:rPr>
              <a:t>DESIGN PHILOSOPHIES</a:t>
            </a:r>
            <a:endParaRPr lang="en-US" b="1" dirty="0">
              <a:solidFill>
                <a:schemeClr val="tx1"/>
              </a:solidFill>
            </a:endParaRPr>
          </a:p>
          <a:p>
            <a:pPr algn="just"/>
            <a:r>
              <a:rPr lang="en-US" sz="2400" dirty="0">
                <a:solidFill>
                  <a:schemeClr val="tx1"/>
                </a:solidFill>
              </a:rPr>
              <a:t>As discussed earlier, the design of a structural member entails the selection of a cross-section that will safely and economically resist the applied loads.</a:t>
            </a:r>
          </a:p>
          <a:p>
            <a:pPr algn="just"/>
            <a:endParaRPr lang="en-US" sz="2400" dirty="0">
              <a:solidFill>
                <a:schemeClr val="tx1"/>
              </a:solidFill>
            </a:endParaRPr>
          </a:p>
          <a:p>
            <a:pPr algn="just"/>
            <a:r>
              <a:rPr lang="en-US" sz="2400" dirty="0">
                <a:solidFill>
                  <a:schemeClr val="tx1"/>
                </a:solidFill>
              </a:rPr>
              <a:t>Economy usually means minimum weight that is the minimum amount of steel, which corresponds to the cross section with the smallest weight per foot, which is the one with the smallest cross sectional area.</a:t>
            </a:r>
          </a:p>
          <a:p>
            <a:pPr algn="just"/>
            <a:endParaRPr lang="en-US" sz="2400" dirty="0">
              <a:solidFill>
                <a:schemeClr val="tx1"/>
              </a:solidFill>
            </a:endParaRPr>
          </a:p>
          <a:p>
            <a:pPr algn="just"/>
            <a:r>
              <a:rPr lang="en-US" sz="2400" dirty="0">
                <a:solidFill>
                  <a:schemeClr val="tx1"/>
                </a:solidFill>
              </a:rPr>
              <a:t>Although other considerations such as ease of construction may ultimately affect   the choice of member size, the process begins with the selection of the lightest cross sectional shape that will do the job.</a:t>
            </a:r>
          </a:p>
          <a:p>
            <a:pPr algn="just"/>
            <a:endParaRPr lang="en-US" sz="2400" dirty="0">
              <a:solidFill>
                <a:schemeClr val="tx1"/>
              </a:solidFill>
            </a:endParaRPr>
          </a:p>
          <a:p>
            <a:pPr algn="just"/>
            <a:r>
              <a:rPr lang="en-US" sz="2400" dirty="0">
                <a:solidFill>
                  <a:schemeClr val="tx1"/>
                </a:solidFill>
              </a:rPr>
              <a:t>Having established this objective, the engineer must decide how to do it safely, which is where different to design come into  play.</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92480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indent="0" algn="just">
              <a:lnSpc>
                <a:spcPct val="120000"/>
              </a:lnSpc>
              <a:spcBef>
                <a:spcPts val="0"/>
              </a:spcBef>
              <a:buNone/>
            </a:pP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138238" y="421481"/>
            <a:ext cx="10063162" cy="2607469"/>
          </a:xfrm>
          <a:prstGeom prst="rect">
            <a:avLst/>
          </a:prstGeom>
        </p:spPr>
      </p:pic>
    </p:spTree>
    <p:extLst>
      <p:ext uri="{BB962C8B-B14F-4D97-AF65-F5344CB8AC3E}">
        <p14:creationId xmlns:p14="http://schemas.microsoft.com/office/powerpoint/2010/main" val="1840810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90" b="7044"/>
          <a:stretch/>
        </p:blipFill>
        <p:spPr>
          <a:xfrm>
            <a:off x="1171575" y="319088"/>
            <a:ext cx="9729787" cy="6210300"/>
          </a:xfrm>
          <a:prstGeom prst="rect">
            <a:avLst/>
          </a:prstGeom>
        </p:spPr>
      </p:pic>
    </p:spTree>
    <p:extLst>
      <p:ext uri="{BB962C8B-B14F-4D97-AF65-F5344CB8AC3E}">
        <p14:creationId xmlns:p14="http://schemas.microsoft.com/office/powerpoint/2010/main" val="2754199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90" b="4567"/>
          <a:stretch/>
        </p:blipFill>
        <p:spPr>
          <a:xfrm>
            <a:off x="400049" y="457199"/>
            <a:ext cx="10972801" cy="6152707"/>
          </a:xfrm>
          <a:prstGeom prst="rect">
            <a:avLst/>
          </a:prstGeom>
        </p:spPr>
      </p:pic>
    </p:spTree>
    <p:extLst>
      <p:ext uri="{BB962C8B-B14F-4D97-AF65-F5344CB8AC3E}">
        <p14:creationId xmlns:p14="http://schemas.microsoft.com/office/powerpoint/2010/main" val="461663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endParaRPr lang="en-US" b="1"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rotWithShape="1">
          <a:blip r:embed="rId2"/>
          <a:srcRect l="6839" b="89141"/>
          <a:stretch/>
        </p:blipFill>
        <p:spPr>
          <a:xfrm>
            <a:off x="1157287" y="457199"/>
            <a:ext cx="10429876" cy="700089"/>
          </a:xfrm>
          <a:prstGeom prst="rect">
            <a:avLst/>
          </a:prstGeom>
        </p:spPr>
      </p:pic>
      <p:pic>
        <p:nvPicPr>
          <p:cNvPr id="9" name="Picture 8"/>
          <p:cNvPicPr>
            <a:picLocks noChangeAspect="1"/>
          </p:cNvPicPr>
          <p:nvPr/>
        </p:nvPicPr>
        <p:blipFill>
          <a:blip r:embed="rId3"/>
          <a:stretch>
            <a:fillRect/>
          </a:stretch>
        </p:blipFill>
        <p:spPr>
          <a:xfrm>
            <a:off x="916783" y="1314450"/>
            <a:ext cx="9034463" cy="3071812"/>
          </a:xfrm>
          <a:prstGeom prst="rect">
            <a:avLst/>
          </a:prstGeom>
        </p:spPr>
      </p:pic>
    </p:spTree>
    <p:extLst>
      <p:ext uri="{BB962C8B-B14F-4D97-AF65-F5344CB8AC3E}">
        <p14:creationId xmlns:p14="http://schemas.microsoft.com/office/powerpoint/2010/main" val="3320578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43" b="3185"/>
          <a:stretch/>
        </p:blipFill>
        <p:spPr>
          <a:xfrm>
            <a:off x="685799" y="438150"/>
            <a:ext cx="10915651" cy="6188080"/>
          </a:xfrm>
          <a:prstGeom prst="rect">
            <a:avLst/>
          </a:prstGeom>
        </p:spPr>
      </p:pic>
    </p:spTree>
    <p:extLst>
      <p:ext uri="{BB962C8B-B14F-4D97-AF65-F5344CB8AC3E}">
        <p14:creationId xmlns:p14="http://schemas.microsoft.com/office/powerpoint/2010/main" val="2308030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590550"/>
            <a:ext cx="11087100" cy="5938838"/>
          </a:xfrm>
          <a:prstGeom prst="rect">
            <a:avLst/>
          </a:prstGeom>
        </p:spPr>
      </p:pic>
    </p:spTree>
    <p:extLst>
      <p:ext uri="{BB962C8B-B14F-4D97-AF65-F5344CB8AC3E}">
        <p14:creationId xmlns:p14="http://schemas.microsoft.com/office/powerpoint/2010/main" val="1540005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rotWithShape="1">
          <a:blip r:embed="rId2"/>
          <a:srcRect l="1993"/>
          <a:stretch/>
        </p:blipFill>
        <p:spPr>
          <a:xfrm>
            <a:off x="1042988" y="285750"/>
            <a:ext cx="10072687" cy="4562475"/>
          </a:xfrm>
          <a:prstGeom prst="rect">
            <a:avLst/>
          </a:prstGeom>
        </p:spPr>
      </p:pic>
    </p:spTree>
    <p:extLst>
      <p:ext uri="{BB962C8B-B14F-4D97-AF65-F5344CB8AC3E}">
        <p14:creationId xmlns:p14="http://schemas.microsoft.com/office/powerpoint/2010/main" val="4040921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076325" y="433387"/>
            <a:ext cx="10241753" cy="1595438"/>
          </a:xfrm>
          <a:prstGeom prst="rect">
            <a:avLst/>
          </a:prstGeom>
        </p:spPr>
      </p:pic>
      <p:pic>
        <p:nvPicPr>
          <p:cNvPr id="7" name="Picture 6"/>
          <p:cNvPicPr>
            <a:picLocks noChangeAspect="1"/>
          </p:cNvPicPr>
          <p:nvPr/>
        </p:nvPicPr>
        <p:blipFill>
          <a:blip r:embed="rId3"/>
          <a:stretch>
            <a:fillRect/>
          </a:stretch>
        </p:blipFill>
        <p:spPr>
          <a:xfrm>
            <a:off x="1285875" y="2021681"/>
            <a:ext cx="9144000" cy="3857625"/>
          </a:xfrm>
          <a:prstGeom prst="rect">
            <a:avLst/>
          </a:prstGeom>
        </p:spPr>
      </p:pic>
    </p:spTree>
    <p:extLst>
      <p:ext uri="{BB962C8B-B14F-4D97-AF65-F5344CB8AC3E}">
        <p14:creationId xmlns:p14="http://schemas.microsoft.com/office/powerpoint/2010/main" val="2505472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rotWithShape="1">
          <a:blip r:embed="rId2"/>
          <a:srcRect l="9775"/>
          <a:stretch/>
        </p:blipFill>
        <p:spPr>
          <a:xfrm>
            <a:off x="1457325" y="259557"/>
            <a:ext cx="9458325" cy="5619750"/>
          </a:xfrm>
          <a:prstGeom prst="rect">
            <a:avLst/>
          </a:prstGeom>
        </p:spPr>
      </p:pic>
    </p:spTree>
    <p:extLst>
      <p:ext uri="{BB962C8B-B14F-4D97-AF65-F5344CB8AC3E}">
        <p14:creationId xmlns:p14="http://schemas.microsoft.com/office/powerpoint/2010/main" val="3461044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971674" y="285750"/>
            <a:ext cx="6715125" cy="1900238"/>
          </a:xfrm>
          <a:prstGeom prst="rect">
            <a:avLst/>
          </a:prstGeom>
        </p:spPr>
      </p:pic>
      <p:pic>
        <p:nvPicPr>
          <p:cNvPr id="6" name="Picture 5"/>
          <p:cNvPicPr>
            <a:picLocks noChangeAspect="1"/>
          </p:cNvPicPr>
          <p:nvPr/>
        </p:nvPicPr>
        <p:blipFill>
          <a:blip r:embed="rId3"/>
          <a:stretch>
            <a:fillRect/>
          </a:stretch>
        </p:blipFill>
        <p:spPr>
          <a:xfrm>
            <a:off x="1971674" y="2224089"/>
            <a:ext cx="8272464" cy="3809999"/>
          </a:xfrm>
          <a:prstGeom prst="rect">
            <a:avLst/>
          </a:prstGeom>
        </p:spPr>
      </p:pic>
    </p:spTree>
    <p:extLst>
      <p:ext uri="{BB962C8B-B14F-4D97-AF65-F5344CB8AC3E}">
        <p14:creationId xmlns:p14="http://schemas.microsoft.com/office/powerpoint/2010/main" val="3412338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8650" y="157163"/>
            <a:ext cx="10758488" cy="6429375"/>
          </a:xfrm>
          <a:prstGeom prst="rect">
            <a:avLst/>
          </a:prstGeom>
        </p:spPr>
      </p:pic>
    </p:spTree>
    <p:extLst>
      <p:ext uri="{BB962C8B-B14F-4D97-AF65-F5344CB8AC3E}">
        <p14:creationId xmlns:p14="http://schemas.microsoft.com/office/powerpoint/2010/main" val="1812446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u="sng" dirty="0"/>
              <a:t>Practice Questions</a:t>
            </a:r>
            <a:r>
              <a:rPr lang="en-US" sz="3600" b="1" dirty="0"/>
              <a:t> </a:t>
            </a:r>
          </a:p>
          <a:p>
            <a:pPr marL="0" indent="0" algn="just">
              <a:buNone/>
            </a:pPr>
            <a:r>
              <a:rPr lang="en-US" sz="2400" dirty="0">
                <a:solidFill>
                  <a:schemeClr val="tx1"/>
                </a:solidFill>
              </a:rPr>
              <a:t>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647825" y="840581"/>
            <a:ext cx="7524750" cy="2390775"/>
          </a:xfrm>
          <a:prstGeom prst="rect">
            <a:avLst/>
          </a:prstGeom>
        </p:spPr>
      </p:pic>
      <p:pic>
        <p:nvPicPr>
          <p:cNvPr id="4" name="Picture 3"/>
          <p:cNvPicPr>
            <a:picLocks noChangeAspect="1"/>
          </p:cNvPicPr>
          <p:nvPr/>
        </p:nvPicPr>
        <p:blipFill>
          <a:blip r:embed="rId3"/>
          <a:stretch>
            <a:fillRect/>
          </a:stretch>
        </p:blipFill>
        <p:spPr>
          <a:xfrm>
            <a:off x="1789506" y="3290888"/>
            <a:ext cx="8505825" cy="2683668"/>
          </a:xfrm>
          <a:prstGeom prst="rect">
            <a:avLst/>
          </a:prstGeom>
        </p:spPr>
      </p:pic>
    </p:spTree>
    <p:extLst>
      <p:ext uri="{BB962C8B-B14F-4D97-AF65-F5344CB8AC3E}">
        <p14:creationId xmlns:p14="http://schemas.microsoft.com/office/powerpoint/2010/main" val="2364770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3600" b="1" u="sng" dirty="0"/>
              <a:t>Practice Questions</a:t>
            </a:r>
            <a:endParaRPr lang="en-US" sz="3600" b="1" dirty="0"/>
          </a:p>
          <a:p>
            <a:pPr marL="0" indent="0" algn="just">
              <a:buNone/>
            </a:pPr>
            <a:r>
              <a:rPr lang="en-US" sz="2400" dirty="0">
                <a:solidFill>
                  <a:schemeClr val="tx1"/>
                </a:solidFill>
              </a:rPr>
              <a:t>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a:blip r:embed="rId2"/>
          <a:stretch>
            <a:fillRect/>
          </a:stretch>
        </p:blipFill>
        <p:spPr>
          <a:xfrm>
            <a:off x="1364456" y="781050"/>
            <a:ext cx="9505950" cy="3459957"/>
          </a:xfrm>
          <a:prstGeom prst="rect">
            <a:avLst/>
          </a:prstGeom>
        </p:spPr>
      </p:pic>
      <p:pic>
        <p:nvPicPr>
          <p:cNvPr id="7" name="Picture 6"/>
          <p:cNvPicPr>
            <a:picLocks noChangeAspect="1"/>
          </p:cNvPicPr>
          <p:nvPr/>
        </p:nvPicPr>
        <p:blipFill>
          <a:blip r:embed="rId3"/>
          <a:stretch>
            <a:fillRect/>
          </a:stretch>
        </p:blipFill>
        <p:spPr>
          <a:xfrm>
            <a:off x="1569243" y="4241007"/>
            <a:ext cx="9096375" cy="1688306"/>
          </a:xfrm>
          <a:prstGeom prst="rect">
            <a:avLst/>
          </a:prstGeom>
        </p:spPr>
      </p:pic>
    </p:spTree>
    <p:extLst>
      <p:ext uri="{BB962C8B-B14F-4D97-AF65-F5344CB8AC3E}">
        <p14:creationId xmlns:p14="http://schemas.microsoft.com/office/powerpoint/2010/main" val="924041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0" indent="0" algn="just">
                  <a:buNone/>
                </a:pPr>
                <a:r>
                  <a:rPr lang="en-US" sz="2400" b="1" dirty="0">
                    <a:solidFill>
                      <a:schemeClr val="accent1"/>
                    </a:solidFill>
                  </a:rPr>
                  <a:t>                                                      </a:t>
                </a:r>
              </a:p>
              <a:p>
                <a:pPr marL="0" indent="0">
                  <a:buNone/>
                </a:pPr>
                <a:r>
                  <a:rPr lang="en-US" sz="2400" b="1" dirty="0">
                    <a:solidFill>
                      <a:schemeClr val="accent1"/>
                    </a:solidFill>
                  </a:rPr>
                  <a:t>   </a:t>
                </a:r>
                <a:r>
                  <a:rPr lang="en-US" b="1" u="sng" dirty="0">
                    <a:solidFill>
                      <a:schemeClr val="tx1"/>
                    </a:solidFill>
                  </a:rPr>
                  <a:t>ALLOWABLE STRENGTH DESIGN (ASD)</a:t>
                </a:r>
              </a:p>
              <a:p>
                <a:pPr algn="just"/>
                <a:r>
                  <a:rPr lang="en-US" sz="2400" dirty="0">
                    <a:solidFill>
                      <a:schemeClr val="tx1"/>
                    </a:solidFill>
                  </a:rPr>
                  <a:t>In this method, a member is selected that has cross-sectional properties such as area and  moment of inertia that are large enough to prevent the maximum applied axial force, shear or bending moment from exceeding an allowable or permissible value.</a:t>
                </a:r>
              </a:p>
              <a:p>
                <a:pPr algn="just"/>
                <a:r>
                  <a:rPr lang="en-US" sz="2400" dirty="0">
                    <a:solidFill>
                      <a:schemeClr val="tx1"/>
                    </a:solidFill>
                  </a:rPr>
                  <a:t>This allowable value is obtained by dividing the nominal or theoretical strength by a favor of safety. This can be expressed as </a:t>
                </a:r>
              </a:p>
              <a:p>
                <a:pPr marL="0" indent="0" algn="just">
                  <a:buNone/>
                </a:pPr>
                <a:r>
                  <a:rPr lang="en-US" sz="2400" dirty="0">
                    <a:solidFill>
                      <a:schemeClr val="tx1"/>
                    </a:solidFill>
                  </a:rPr>
                  <a:t>                       </a:t>
                </a:r>
              </a:p>
              <a:p>
                <a:pPr marL="0" indent="0" algn="just">
                  <a:buNone/>
                </a:pPr>
                <a:r>
                  <a:rPr lang="en-US" sz="2400" dirty="0">
                    <a:solidFill>
                      <a:schemeClr val="tx1"/>
                    </a:solidFill>
                  </a:rPr>
                  <a:t>                           required strength </a:t>
                </a:r>
                <a:r>
                  <a:rPr lang="en-US" sz="2400" u="sng" dirty="0">
                    <a:solidFill>
                      <a:schemeClr val="tx1"/>
                    </a:solidFill>
                  </a:rPr>
                  <a:t>&lt;</a:t>
                </a:r>
                <a:r>
                  <a:rPr lang="en-US" sz="2400" dirty="0">
                    <a:solidFill>
                      <a:schemeClr val="tx1"/>
                    </a:solidFill>
                  </a:rPr>
                  <a:t>  allowable strength          ……………… </a:t>
                </a:r>
                <a:r>
                  <a:rPr lang="en-US" sz="2400" b="1" dirty="0">
                    <a:solidFill>
                      <a:schemeClr val="tx1"/>
                    </a:solidFill>
                  </a:rPr>
                  <a:t>(A)</a:t>
                </a:r>
              </a:p>
              <a:p>
                <a:pPr marL="0" indent="0" algn="just">
                  <a:buNone/>
                </a:pPr>
                <a:r>
                  <a:rPr lang="en-US" sz="2400" dirty="0">
                    <a:solidFill>
                      <a:schemeClr val="tx1"/>
                    </a:solidFill>
                  </a:rPr>
                  <a:t>Where,  </a:t>
                </a:r>
              </a:p>
              <a:p>
                <a:pPr marL="0" indent="0" algn="just">
                  <a:buNone/>
                </a:pPr>
                <a:r>
                  <a:rPr lang="en-US" sz="2400" dirty="0">
                    <a:solidFill>
                      <a:schemeClr val="tx1"/>
                    </a:solidFill>
                  </a:rPr>
                  <a:t>                                         allowable strength = </a:t>
                </a:r>
                <a14:m>
                  <m:oMath xmlns:m="http://schemas.openxmlformats.org/officeDocument/2006/math">
                    <m:f>
                      <m:fPr>
                        <m:ctrlPr>
                          <a:rPr lang="en-US" sz="2400" b="1" i="1" smtClean="0">
                            <a:solidFill>
                              <a:schemeClr val="tx1"/>
                            </a:solidFill>
                            <a:latin typeface="Cambria Math" panose="02040503050406030204" pitchFamily="18" charset="0"/>
                          </a:rPr>
                        </m:ctrlPr>
                      </m:fPr>
                      <m:num>
                        <m:r>
                          <a:rPr lang="en-US" sz="2400" b="1" i="1" smtClean="0">
                            <a:solidFill>
                              <a:schemeClr val="tx1"/>
                            </a:solidFill>
                            <a:latin typeface="Cambria Math" panose="02040503050406030204" pitchFamily="18" charset="0"/>
                          </a:rPr>
                          <m:t>𝒏𝒐𝒎𝒊𝒏𝒂𝒍</m:t>
                        </m:r>
                        <m:r>
                          <a:rPr lang="en-US" sz="2400" b="1" i="1" smtClean="0">
                            <a:solidFill>
                              <a:schemeClr val="tx1"/>
                            </a:solidFill>
                            <a:latin typeface="Cambria Math" panose="02040503050406030204" pitchFamily="18" charset="0"/>
                          </a:rPr>
                          <m:t> </m:t>
                        </m:r>
                        <m:r>
                          <a:rPr lang="en-US" sz="2400" b="1" i="1" smtClean="0">
                            <a:solidFill>
                              <a:schemeClr val="tx1"/>
                            </a:solidFill>
                            <a:latin typeface="Cambria Math" panose="02040503050406030204" pitchFamily="18" charset="0"/>
                          </a:rPr>
                          <m:t>𝒔𝒕𝒓𝒆𝒏𝒈𝒕𝒉</m:t>
                        </m:r>
                      </m:num>
                      <m:den>
                        <m:r>
                          <a:rPr lang="en-US" sz="2400" b="1" i="1" smtClean="0">
                            <a:solidFill>
                              <a:schemeClr val="tx1"/>
                            </a:solidFill>
                            <a:latin typeface="Cambria Math" panose="02040503050406030204" pitchFamily="18" charset="0"/>
                          </a:rPr>
                          <m:t>𝒔𝒂𝒇𝒆𝒕𝒚</m:t>
                        </m:r>
                        <m:r>
                          <a:rPr lang="en-US" sz="2400" b="1" i="1" smtClean="0">
                            <a:solidFill>
                              <a:schemeClr val="tx1"/>
                            </a:solidFill>
                            <a:latin typeface="Cambria Math" panose="02040503050406030204" pitchFamily="18" charset="0"/>
                          </a:rPr>
                          <m:t> </m:t>
                        </m:r>
                        <m:r>
                          <a:rPr lang="en-US" sz="2400" b="1" i="1" smtClean="0">
                            <a:solidFill>
                              <a:schemeClr val="tx1"/>
                            </a:solidFill>
                            <a:latin typeface="Cambria Math" panose="02040503050406030204" pitchFamily="18" charset="0"/>
                          </a:rPr>
                          <m:t>𝒇𝒂𝒄𝒕𝒐𝒓</m:t>
                        </m:r>
                      </m:den>
                    </m:f>
                  </m:oMath>
                </a14:m>
                <a:endParaRPr lang="en-US" sz="2400" b="1" dirty="0">
                  <a:solidFill>
                    <a:schemeClr val="tx1"/>
                  </a:solidFill>
                </a:endParaRPr>
              </a:p>
              <a:p>
                <a:pPr algn="just"/>
                <a:r>
                  <a:rPr lang="en-US" sz="2400" dirty="0">
                    <a:solidFill>
                      <a:schemeClr val="tx1"/>
                    </a:solidFill>
                  </a:rPr>
                  <a:t>Strength can be an axial force strength (as in tension or compression members),  flexural strength (moment strength) or a shear strength.</a:t>
                </a:r>
              </a:p>
              <a:p>
                <a:pPr algn="just"/>
                <a:r>
                  <a:rPr lang="en-US" sz="2400" dirty="0">
                    <a:solidFill>
                      <a:schemeClr val="tx1"/>
                    </a:solidFill>
                  </a:rPr>
                  <a:t>If stresses are used instead of forces or moments the relationship of equation ------  (A)   becomes</a:t>
                </a:r>
              </a:p>
              <a:p>
                <a:pPr marL="0" indent="0" algn="just">
                  <a:buNone/>
                </a:pPr>
                <a:r>
                  <a:rPr lang="en-US" sz="2400" dirty="0">
                    <a:solidFill>
                      <a:schemeClr val="tx1"/>
                    </a:solidFill>
                  </a:rPr>
                  <a:t>                      maximum applied stress </a:t>
                </a:r>
                <a:r>
                  <a:rPr lang="en-US" sz="2400" u="sng" dirty="0">
                    <a:solidFill>
                      <a:schemeClr val="tx1"/>
                    </a:solidFill>
                  </a:rPr>
                  <a:t>&lt;</a:t>
                </a:r>
                <a:r>
                  <a:rPr lang="en-US" sz="2400" dirty="0">
                    <a:solidFill>
                      <a:schemeClr val="tx1"/>
                    </a:solidFill>
                  </a:rPr>
                  <a:t>  allowable stress </a:t>
                </a:r>
              </a:p>
              <a:p>
                <a:pPr algn="just"/>
                <a:r>
                  <a:rPr lang="en-US" sz="2400" dirty="0">
                    <a:solidFill>
                      <a:schemeClr val="tx1"/>
                    </a:solidFill>
                  </a:rPr>
                  <a:t>This approach is called allowable stress design. The allowable stress will be in the elastic range of material (See </a:t>
                </a:r>
                <a:r>
                  <a:rPr lang="en-US" sz="2400" b="1" dirty="0">
                    <a:solidFill>
                      <a:schemeClr val="tx1"/>
                    </a:solidFill>
                  </a:rPr>
                  <a:t>Figure-1.3</a:t>
                </a:r>
                <a:r>
                  <a:rPr lang="en-US" sz="2400" dirty="0">
                    <a:solidFill>
                      <a:schemeClr val="tx1"/>
                    </a:solidFill>
                  </a:rPr>
                  <a:t> in next slide). This approach to design also called elastic design or working stress design.</a:t>
                </a:r>
              </a:p>
              <a:p>
                <a:pPr algn="just"/>
                <a:r>
                  <a:rPr lang="en-US" sz="2400" dirty="0">
                    <a:solidFill>
                      <a:schemeClr val="tx1"/>
                    </a:solidFill>
                  </a:rPr>
                  <a:t>Working stresses are those resulting from the working loads, which are the applied loads. Working loads are also known as service loads.  </a:t>
                </a:r>
              </a:p>
              <a:p>
                <a:pPr marL="0" indent="0" algn="just">
                  <a:buNone/>
                </a:pPr>
                <a:endParaRPr lang="en-US" sz="24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59631" y="142876"/>
                <a:ext cx="10515600" cy="5891213"/>
              </a:xfrm>
              <a:blipFill rotWithShape="0">
                <a:blip r:embed="rId2"/>
                <a:stretch>
                  <a:fillRect l="-522" r="-580" b="-724"/>
                </a:stretch>
              </a:blipFill>
              <a:ln w="28575">
                <a:noFill/>
              </a:ln>
            </p:spPr>
            <p:txBody>
              <a:bodyPr/>
              <a:lstStyle/>
              <a:p>
                <a:r>
                  <a:rPr lang="en-US">
                    <a:noFill/>
                  </a:rPr>
                  <a:t> </a:t>
                </a:r>
              </a:p>
            </p:txBody>
          </p:sp>
        </mc:Fallback>
      </mc:AlternateContent>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33227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2913" y="128588"/>
            <a:ext cx="10644187" cy="6472237"/>
          </a:xfrm>
          <a:prstGeom prst="rect">
            <a:avLst/>
          </a:prstGeom>
        </p:spPr>
      </p:pic>
    </p:spTree>
    <p:extLst>
      <p:ext uri="{BB962C8B-B14F-4D97-AF65-F5344CB8AC3E}">
        <p14:creationId xmlns:p14="http://schemas.microsoft.com/office/powerpoint/2010/main" val="1168674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4762"/>
          <a:stretch/>
        </p:blipFill>
        <p:spPr>
          <a:xfrm>
            <a:off x="485775" y="428625"/>
            <a:ext cx="10615613" cy="6186488"/>
          </a:xfrm>
          <a:prstGeom prst="rect">
            <a:avLst/>
          </a:prstGeom>
        </p:spPr>
      </p:pic>
    </p:spTree>
    <p:extLst>
      <p:ext uri="{BB962C8B-B14F-4D97-AF65-F5344CB8AC3E}">
        <p14:creationId xmlns:p14="http://schemas.microsoft.com/office/powerpoint/2010/main" val="796176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endParaRPr lang="en-US" b="1"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357313" y="285750"/>
            <a:ext cx="9744075" cy="5614987"/>
          </a:xfrm>
          <a:prstGeom prst="rect">
            <a:avLst/>
          </a:prstGeom>
        </p:spPr>
      </p:pic>
    </p:spTree>
    <p:extLst>
      <p:ext uri="{BB962C8B-B14F-4D97-AF65-F5344CB8AC3E}">
        <p14:creationId xmlns:p14="http://schemas.microsoft.com/office/powerpoint/2010/main" val="420463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5813" y="528639"/>
            <a:ext cx="10458450" cy="6000750"/>
          </a:xfrm>
          <a:prstGeom prst="rect">
            <a:avLst/>
          </a:prstGeom>
        </p:spPr>
      </p:pic>
    </p:spTree>
    <p:extLst>
      <p:ext uri="{BB962C8B-B14F-4D97-AF65-F5344CB8AC3E}">
        <p14:creationId xmlns:p14="http://schemas.microsoft.com/office/powerpoint/2010/main" val="1546198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endParaRPr lang="en-US" b="1"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564481" y="812006"/>
            <a:ext cx="9105900" cy="4229100"/>
          </a:xfrm>
          <a:prstGeom prst="rect">
            <a:avLst/>
          </a:prstGeom>
        </p:spPr>
      </p:pic>
    </p:spTree>
    <p:extLst>
      <p:ext uri="{BB962C8B-B14F-4D97-AF65-F5344CB8AC3E}">
        <p14:creationId xmlns:p14="http://schemas.microsoft.com/office/powerpoint/2010/main" val="2423560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TotalTime>
  <Words>784</Words>
  <Application>Microsoft Office PowerPoint</Application>
  <PresentationFormat>Widescreen</PresentationFormat>
  <Paragraphs>83</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Arial Black</vt:lpstr>
      <vt:lpstr>Bookman Old Style</vt:lpstr>
      <vt:lpstr>Calibri</vt:lpstr>
      <vt:lpstr>Calibri Light</vt:lpstr>
      <vt:lpstr>Cambria Math</vt:lpstr>
      <vt:lpstr>Wingdings</vt:lpstr>
      <vt:lpstr>Office Theme</vt:lpstr>
      <vt:lpstr>COLLEGE OF ENGINEERING AND TECHNOLOGY                UNIVERSITY OF SARGODHA   STEEL STRUCTURES (CT-313) (B.S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Aqeel Ahmed</dc:creator>
  <cp:lastModifiedBy>Aqeel Ahmed</cp:lastModifiedBy>
  <cp:revision>267</cp:revision>
  <dcterms:created xsi:type="dcterms:W3CDTF">2018-08-27T04:07:34Z</dcterms:created>
  <dcterms:modified xsi:type="dcterms:W3CDTF">2020-11-10T16:18:18Z</dcterms:modified>
</cp:coreProperties>
</file>