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7"/>
  </p:notesMasterIdLst>
  <p:sldIdLst>
    <p:sldId id="278" r:id="rId2"/>
    <p:sldId id="279" r:id="rId3"/>
    <p:sldId id="280" r:id="rId4"/>
    <p:sldId id="281" r:id="rId5"/>
    <p:sldId id="282" r:id="rId6"/>
    <p:sldId id="283" r:id="rId7"/>
    <p:sldId id="284" r:id="rId8"/>
    <p:sldId id="285" r:id="rId9"/>
    <p:sldId id="290" r:id="rId10"/>
    <p:sldId id="286" r:id="rId11"/>
    <p:sldId id="287" r:id="rId12"/>
    <p:sldId id="288" r:id="rId13"/>
    <p:sldId id="291" r:id="rId14"/>
    <p:sldId id="289" r:id="rId15"/>
    <p:sldId id="292" r:id="rId16"/>
    <p:sldId id="293" r:id="rId17"/>
    <p:sldId id="294" r:id="rId18"/>
    <p:sldId id="295" r:id="rId19"/>
    <p:sldId id="296" r:id="rId20"/>
    <p:sldId id="297" r:id="rId21"/>
    <p:sldId id="298" r:id="rId22"/>
    <p:sldId id="299" r:id="rId23"/>
    <p:sldId id="301" r:id="rId24"/>
    <p:sldId id="302" r:id="rId25"/>
    <p:sldId id="304" r:id="rId26"/>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CC66"/>
    <a:srgbClr val="167200"/>
    <a:srgbClr val="FFCC99"/>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42" autoAdjust="0"/>
    <p:restoredTop sz="95501" autoAdjust="0"/>
  </p:normalViewPr>
  <p:slideViewPr>
    <p:cSldViewPr>
      <p:cViewPr>
        <p:scale>
          <a:sx n="90" d="100"/>
          <a:sy n="90" d="100"/>
        </p:scale>
        <p:origin x="354" y="-90"/>
      </p:cViewPr>
      <p:guideLst>
        <p:guide orient="horz" pos="2160"/>
        <p:guide pos="383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11/3/2020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decision might be made to use an outside contractor to produce the annual maintenance contracts subsystem. A natural concern would be the standard of</a:t>
            </a:r>
            <a:r>
              <a:rPr lang="en-US" baseline="0" dirty="0" smtClean="0"/>
              <a:t> the contractor’s deliverables.</a:t>
            </a:r>
          </a:p>
          <a:p>
            <a:r>
              <a:rPr lang="en-US" b="1" i="0" baseline="0" dirty="0" smtClean="0"/>
              <a:t>Quality control</a:t>
            </a:r>
            <a:r>
              <a:rPr lang="en-US" b="1" i="1" baseline="0" dirty="0" smtClean="0"/>
              <a:t> </a:t>
            </a:r>
            <a:r>
              <a:rPr lang="en-US" baseline="0" dirty="0" smtClean="0"/>
              <a:t>would involve the rigorous testing of all the software produced by the subcontractor, insisting on rework where defects are found. This would be very time consuming. An alternative approach would focus on </a:t>
            </a:r>
            <a:r>
              <a:rPr lang="en-US" b="1" i="1" baseline="0" dirty="0" smtClean="0"/>
              <a:t>quality assurance</a:t>
            </a:r>
            <a:r>
              <a:rPr lang="en-US" baseline="0" dirty="0" smtClean="0"/>
              <a:t> i.e. to check that the contractors themselves were carrying out effective quality control. A key element therefore would be to ensure that the contractor had right quality management system.</a:t>
            </a:r>
            <a:endParaRPr lang="en-US" dirty="0" smtClean="0"/>
          </a:p>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a:t>
            </a:fld>
            <a:endParaRPr lang="en-US"/>
          </a:p>
        </p:txBody>
      </p:sp>
    </p:spTree>
    <p:extLst>
      <p:ext uri="{BB962C8B-B14F-4D97-AF65-F5344CB8AC3E}">
        <p14:creationId xmlns:p14="http://schemas.microsoft.com/office/powerpoint/2010/main" val="3350347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3</a:t>
            </a:fld>
            <a:endParaRPr lang="en-US"/>
          </a:p>
        </p:txBody>
      </p:sp>
    </p:spTree>
    <p:extLst>
      <p:ext uri="{BB962C8B-B14F-4D97-AF65-F5344CB8AC3E}">
        <p14:creationId xmlns:p14="http://schemas.microsoft.com/office/powerpoint/2010/main" val="2325426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4</a:t>
            </a:fld>
            <a:endParaRPr lang="en-US"/>
          </a:p>
        </p:txBody>
      </p:sp>
    </p:spTree>
    <p:extLst>
      <p:ext uri="{BB962C8B-B14F-4D97-AF65-F5344CB8AC3E}">
        <p14:creationId xmlns:p14="http://schemas.microsoft.com/office/powerpoint/2010/main" val="1829598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5</a:t>
            </a:fld>
            <a:endParaRPr lang="en-US"/>
          </a:p>
        </p:txBody>
      </p:sp>
    </p:spTree>
    <p:extLst>
      <p:ext uri="{BB962C8B-B14F-4D97-AF65-F5344CB8AC3E}">
        <p14:creationId xmlns:p14="http://schemas.microsoft.com/office/powerpoint/2010/main" val="1103342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10</a:t>
            </a:fld>
            <a:endParaRPr lang="en-US"/>
          </a:p>
        </p:txBody>
      </p:sp>
    </p:spTree>
    <p:extLst>
      <p:ext uri="{BB962C8B-B14F-4D97-AF65-F5344CB8AC3E}">
        <p14:creationId xmlns:p14="http://schemas.microsoft.com/office/powerpoint/2010/main" val="473923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4119563" y="515938"/>
            <a:ext cx="3078162" cy="1731962"/>
          </a:xfrm>
          <a:ln/>
        </p:spPr>
      </p:sp>
      <p:sp>
        <p:nvSpPr>
          <p:cNvPr id="25603" name="Rectangle 3"/>
          <p:cNvSpPr>
            <a:spLocks noGrp="1" noChangeArrowheads="1"/>
          </p:cNvSpPr>
          <p:nvPr>
            <p:ph type="body" idx="1"/>
          </p:nvPr>
        </p:nvSpPr>
        <p:spPr>
          <a:xfrm>
            <a:off x="238125" y="2441575"/>
            <a:ext cx="6548438" cy="7889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437388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2537492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209648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458385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7" name="Rectangle 6"/>
          <p:cNvSpPr/>
          <p:nvPr/>
        </p:nvSpPr>
        <p:spPr>
          <a:xfrm>
            <a:off x="0" y="3886200"/>
            <a:ext cx="12188825" cy="2971800"/>
          </a:xfrm>
          <a:prstGeom prst="rect">
            <a:avLst/>
          </a:prstGeom>
          <a:gradFill flip="none" rotWithShape="1">
            <a:gsLst>
              <a:gs pos="100000">
                <a:schemeClr val="bg1">
                  <a:lumMod val="65000"/>
                  <a:alpha val="53000"/>
                </a:schemeClr>
              </a:gs>
              <a:gs pos="0">
                <a:schemeClr val="bg1">
                  <a:lumMod val="9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US">
              <a:solidFill>
                <a:prstClr val="white"/>
              </a:solidFill>
            </a:endParaRPr>
          </a:p>
        </p:txBody>
      </p:sp>
      <p:sp>
        <p:nvSpPr>
          <p:cNvPr id="2" name="Title 1"/>
          <p:cNvSpPr>
            <a:spLocks noGrp="1"/>
          </p:cNvSpPr>
          <p:nvPr>
            <p:ph type="ctrTitle"/>
          </p:nvPr>
        </p:nvSpPr>
        <p:spPr>
          <a:xfrm>
            <a:off x="914162" y="3887117"/>
            <a:ext cx="10360501" cy="610820"/>
          </a:xfrm>
        </p:spPr>
        <p:txBody>
          <a:bodyPr/>
          <a:lstStyle>
            <a:lvl1pPr algn="ctr">
              <a:defRPr lang="en-US" sz="4000" kern="1200" smtClean="0">
                <a:solidFill>
                  <a:schemeClr val="tx1">
                    <a:lumMod val="75000"/>
                    <a:lumOff val="25000"/>
                  </a:schemeClr>
                </a:solidFill>
                <a:latin typeface="+mj-lt"/>
                <a:ea typeface="+mj-ea"/>
                <a:cs typeface="+mj-cs"/>
              </a:defRPr>
            </a:lvl1pPr>
          </a:lstStyle>
          <a:p>
            <a:r>
              <a:rPr lang="en-US" smtClean="0"/>
              <a:t>Click to edit Master title style</a:t>
            </a:r>
            <a:endParaRPr lang="en-US"/>
          </a:p>
        </p:txBody>
      </p:sp>
      <p:sp>
        <p:nvSpPr>
          <p:cNvPr id="3" name="Subtitle 2"/>
          <p:cNvSpPr>
            <a:spLocks noGrp="1"/>
          </p:cNvSpPr>
          <p:nvPr>
            <p:ph type="subTitle" idx="1"/>
          </p:nvPr>
        </p:nvSpPr>
        <p:spPr>
          <a:xfrm>
            <a:off x="1828324" y="4399020"/>
            <a:ext cx="8532178" cy="764440"/>
          </a:xfrm>
        </p:spPr>
        <p:txBody>
          <a:bodyPr>
            <a:normAutofit/>
          </a:bodyPr>
          <a:lstStyle>
            <a:lvl1pPr marL="0" indent="0" algn="ctr">
              <a:buNone/>
              <a:defRPr lang="en-US" sz="2400" kern="1200" smtClean="0">
                <a:solidFill>
                  <a:schemeClr val="tx1">
                    <a:lumMod val="65000"/>
                    <a:lumOff val="35000"/>
                  </a:schemeClr>
                </a:solidFill>
                <a:latin typeface="+mj-lt"/>
                <a:ea typeface="+mj-ea"/>
                <a:cs typeface="+mj-cs"/>
              </a:defRPr>
            </a:lvl1pPr>
            <a:lvl2pPr marL="609468" indent="0" algn="ctr">
              <a:buNone/>
              <a:defRPr>
                <a:solidFill>
                  <a:schemeClr val="tx1">
                    <a:tint val="75000"/>
                  </a:schemeClr>
                </a:solidFill>
              </a:defRPr>
            </a:lvl2pPr>
            <a:lvl3pPr marL="1218936" indent="0" algn="ctr">
              <a:buNone/>
              <a:defRPr>
                <a:solidFill>
                  <a:schemeClr val="tx1">
                    <a:tint val="75000"/>
                  </a:schemeClr>
                </a:solidFill>
              </a:defRPr>
            </a:lvl3pPr>
            <a:lvl4pPr marL="1828404" indent="0" algn="ctr">
              <a:buNone/>
              <a:defRPr>
                <a:solidFill>
                  <a:schemeClr val="tx1">
                    <a:tint val="75000"/>
                  </a:schemeClr>
                </a:solidFill>
              </a:defRPr>
            </a:lvl4pPr>
            <a:lvl5pPr marL="2437872" indent="0" algn="ctr">
              <a:buNone/>
              <a:defRPr>
                <a:solidFill>
                  <a:schemeClr val="tx1">
                    <a:tint val="75000"/>
                  </a:schemeClr>
                </a:solidFill>
              </a:defRPr>
            </a:lvl5pPr>
            <a:lvl6pPr marL="3047340" indent="0" algn="ctr">
              <a:buNone/>
              <a:defRPr>
                <a:solidFill>
                  <a:schemeClr val="tx1">
                    <a:tint val="75000"/>
                  </a:schemeClr>
                </a:solidFill>
              </a:defRPr>
            </a:lvl6pPr>
            <a:lvl7pPr marL="3656808" indent="0" algn="ctr">
              <a:buNone/>
              <a:defRPr>
                <a:solidFill>
                  <a:schemeClr val="tx1">
                    <a:tint val="75000"/>
                  </a:schemeClr>
                </a:solidFill>
              </a:defRPr>
            </a:lvl7pPr>
            <a:lvl8pPr marL="4266275" indent="0" algn="ctr">
              <a:buNone/>
              <a:defRPr>
                <a:solidFill>
                  <a:schemeClr val="tx1">
                    <a:tint val="75000"/>
                  </a:schemeClr>
                </a:solidFill>
              </a:defRPr>
            </a:lvl8pPr>
            <a:lvl9pPr marL="487574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78D6DB-6798-42D2-B9AD-FC6F1C72FC30}"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E275-BE14-4364-AEA2-5F5667C0FD49}" type="slidenum">
              <a:rPr lang="en-US" smtClean="0"/>
              <a:pPr/>
              <a:t>‹#›</a:t>
            </a:fld>
            <a:endParaRPr lang="en-US"/>
          </a:p>
        </p:txBody>
      </p:sp>
    </p:spTree>
    <p:extLst>
      <p:ext uri="{BB962C8B-B14F-4D97-AF65-F5344CB8AC3E}">
        <p14:creationId xmlns:p14="http://schemas.microsoft.com/office/powerpoint/2010/main" val="174154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9"/>
          </a:xfrm>
        </p:spPr>
        <p:txBody>
          <a:bodyPr anchor="b"/>
          <a:lstStyle>
            <a:lvl1pPr algn="l">
              <a:defRPr sz="2700" b="1"/>
            </a:lvl1pPr>
          </a:lstStyle>
          <a:p>
            <a:r>
              <a:rPr lang="en-US" smtClean="0"/>
              <a:t>Click to edit Master title style</a:t>
            </a:r>
            <a:endParaRPr lang="en-US"/>
          </a:p>
        </p:txBody>
      </p:sp>
      <p:sp>
        <p:nvSpPr>
          <p:cNvPr id="3" name="Picture Placeholder 2"/>
          <p:cNvSpPr>
            <a:spLocks noGrp="1"/>
          </p:cNvSpPr>
          <p:nvPr>
            <p:ph type="pic" idx="1"/>
          </p:nvPr>
        </p:nvSpPr>
        <p:spPr>
          <a:xfrm>
            <a:off x="2389095" y="612775"/>
            <a:ext cx="7313295" cy="4114800"/>
          </a:xfrm>
        </p:spPr>
        <p:txBody>
          <a:bodyPr/>
          <a:lstStyle>
            <a:lvl1pPr marL="0" indent="0">
              <a:buNone/>
              <a:defRPr sz="43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endParaRPr lang="en-US"/>
          </a:p>
        </p:txBody>
      </p:sp>
      <p:sp>
        <p:nvSpPr>
          <p:cNvPr id="4" name="Text Placeholder 3"/>
          <p:cNvSpPr>
            <a:spLocks noGrp="1"/>
          </p:cNvSpPr>
          <p:nvPr>
            <p:ph type="body" sz="half" idx="2"/>
          </p:nvPr>
        </p:nvSpPr>
        <p:spPr>
          <a:xfrm>
            <a:off x="2389095" y="5367338"/>
            <a:ext cx="7313295" cy="8048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75381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84158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535022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711015" y="228601"/>
            <a:ext cx="10665222" cy="12160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11015" y="1752600"/>
            <a:ext cx="5231037"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Online Image Placeholder 3"/>
          <p:cNvSpPr>
            <a:spLocks noGrp="1"/>
          </p:cNvSpPr>
          <p:nvPr>
            <p:ph type="clipArt" sz="half" idx="2"/>
          </p:nvPr>
        </p:nvSpPr>
        <p:spPr>
          <a:xfrm>
            <a:off x="6145199" y="1752600"/>
            <a:ext cx="5231037" cy="4267200"/>
          </a:xfrm>
        </p:spPr>
        <p:txBody>
          <a:bodyPr/>
          <a:lstStyle/>
          <a:p>
            <a:endParaRPr lang="en-US"/>
          </a:p>
        </p:txBody>
      </p:sp>
      <p:sp>
        <p:nvSpPr>
          <p:cNvPr id="5" name="Date Placeholder 4"/>
          <p:cNvSpPr>
            <a:spLocks noGrp="1"/>
          </p:cNvSpPr>
          <p:nvPr>
            <p:ph type="dt" sz="half" idx="10"/>
          </p:nvPr>
        </p:nvSpPr>
        <p:spPr>
          <a:xfrm>
            <a:off x="812588" y="6245225"/>
            <a:ext cx="2640912" cy="476250"/>
          </a:xfrm>
        </p:spPr>
        <p:txBody>
          <a:bodyPr/>
          <a:lstStyle>
            <a:lvl1pPr>
              <a:defRPr/>
            </a:lvl1pPr>
          </a:lstStyle>
          <a:p>
            <a:endParaRPr lang="en-US"/>
          </a:p>
        </p:txBody>
      </p:sp>
      <p:sp>
        <p:nvSpPr>
          <p:cNvPr id="6" name="Footer Placeholder 5"/>
          <p:cNvSpPr>
            <a:spLocks noGrp="1"/>
          </p:cNvSpPr>
          <p:nvPr>
            <p:ph type="ftr" sz="quarter" idx="11"/>
          </p:nvPr>
        </p:nvSpPr>
        <p:spPr>
          <a:xfrm>
            <a:off x="4164515" y="6245225"/>
            <a:ext cx="3859795" cy="476250"/>
          </a:xfrm>
        </p:spPr>
        <p:txBody>
          <a:bodyPr/>
          <a:lstStyle>
            <a:lvl1pPr>
              <a:defRPr/>
            </a:lvl1pPr>
          </a:lstStyle>
          <a:p>
            <a:r>
              <a:rPr lang="en-US"/>
              <a:t>Capability Maturity Model Integration</a:t>
            </a:r>
          </a:p>
        </p:txBody>
      </p:sp>
      <p:sp>
        <p:nvSpPr>
          <p:cNvPr id="7" name="Slide Number Placeholder 6"/>
          <p:cNvSpPr>
            <a:spLocks noGrp="1"/>
          </p:cNvSpPr>
          <p:nvPr>
            <p:ph type="sldNum" sz="quarter" idx="12"/>
          </p:nvPr>
        </p:nvSpPr>
        <p:spPr>
          <a:xfrm>
            <a:off x="8735325" y="6245225"/>
            <a:ext cx="2640912" cy="476250"/>
          </a:xfrm>
        </p:spPr>
        <p:txBody>
          <a:bodyPr/>
          <a:lstStyle>
            <a:lvl1pPr>
              <a:defRPr/>
            </a:lvl1pPr>
          </a:lstStyle>
          <a:p>
            <a:fld id="{9C4627C3-964F-47C6-80ED-5E4BB7BDEBF7}" type="slidenum">
              <a:rPr lang="en-US"/>
              <a:pPr/>
              <a:t>‹#›</a:t>
            </a:fld>
            <a:r>
              <a:rPr lang="en-US"/>
              <a:t>/97</a:t>
            </a:r>
          </a:p>
        </p:txBody>
      </p:sp>
    </p:spTree>
    <p:extLst>
      <p:ext uri="{BB962C8B-B14F-4D97-AF65-F5344CB8AC3E}">
        <p14:creationId xmlns:p14="http://schemas.microsoft.com/office/powerpoint/2010/main" val="455367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5771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51923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5300" b="1" cap="all"/>
            </a:lvl1pPr>
          </a:lstStyle>
          <a:p>
            <a:r>
              <a:rPr lang="en-US" smtClean="0"/>
              <a:t>Click to edit Master title style</a:t>
            </a:r>
            <a:endParaRPr lang="en-US"/>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700">
                <a:solidFill>
                  <a:schemeClr val="tx1">
                    <a:tint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5404F2-BE9A-4460-8815-8F645183555F}"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11817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441"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5986"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5404F2-BE9A-4460-8815-8F645183555F}"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05318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441" y="1535113"/>
            <a:ext cx="5385514"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1756" y="1535113"/>
            <a:ext cx="5387630"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191756" y="2174875"/>
            <a:ext cx="5387630"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5404F2-BE9A-4460-8815-8F645183555F}" type="datetimeFigureOut">
              <a:rPr lang="en-US" smtClean="0"/>
              <a:pPr/>
              <a:t>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795899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5404F2-BE9A-4460-8815-8F645183555F}" type="datetimeFigureOut">
              <a:rPr lang="en-US" smtClean="0"/>
              <a:pPr/>
              <a:t>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42987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pPr/>
              <a:t>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681249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3" y="273049"/>
            <a:ext cx="4010039" cy="1162051"/>
          </a:xfrm>
        </p:spPr>
        <p:txBody>
          <a:bodyPr anchor="b"/>
          <a:lstStyle>
            <a:lvl1pPr algn="l">
              <a:defRPr sz="2700" b="1"/>
            </a:lvl1pPr>
          </a:lstStyle>
          <a:p>
            <a:r>
              <a:rPr lang="en-US" smtClean="0"/>
              <a:t>Click to edit Master title style</a:t>
            </a:r>
            <a:endParaRPr lang="en-US"/>
          </a:p>
        </p:txBody>
      </p:sp>
      <p:sp>
        <p:nvSpPr>
          <p:cNvPr id="3" name="Content Placeholder 2"/>
          <p:cNvSpPr>
            <a:spLocks noGrp="1"/>
          </p:cNvSpPr>
          <p:nvPr>
            <p:ph idx="1"/>
          </p:nvPr>
        </p:nvSpPr>
        <p:spPr>
          <a:xfrm>
            <a:off x="4765492" y="273052"/>
            <a:ext cx="6813892"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443" y="1435102"/>
            <a:ext cx="4010039" cy="46910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129081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9"/>
            <a:ext cx="10969943" cy="711081"/>
          </a:xfrm>
          <a:prstGeom prst="rect">
            <a:avLst/>
          </a:prstGeom>
        </p:spPr>
        <p:txBody>
          <a:bodyPr vert="horz" lIns="121899" tIns="60949" rIns="121899" bIns="6094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441" y="1138425"/>
            <a:ext cx="10969943" cy="4987739"/>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441" y="6356351"/>
            <a:ext cx="2844059" cy="365125"/>
          </a:xfrm>
          <a:prstGeom prst="rect">
            <a:avLst/>
          </a:prstGeom>
        </p:spPr>
        <p:txBody>
          <a:bodyPr vert="horz" lIns="121899" tIns="60949" rIns="121899" bIns="60949" rtlCol="0" anchor="ctr"/>
          <a:lstStyle>
            <a:lvl1pPr algn="l">
              <a:defRPr sz="1600">
                <a:solidFill>
                  <a:schemeClr val="tx1">
                    <a:tint val="75000"/>
                  </a:schemeClr>
                </a:solidFill>
              </a:defRPr>
            </a:lvl1pPr>
          </a:lstStyle>
          <a:p>
            <a:fld id="{425404F2-BE9A-4460-8815-8F645183555F}" type="datetimeFigureOut">
              <a:rPr lang="en-US" smtClean="0"/>
              <a:pPr/>
              <a:t>11/3/2020</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121899" tIns="60949" rIns="121899" bIns="6094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121899" tIns="60949" rIns="121899" bIns="60949" rtlCol="0" anchor="ctr"/>
          <a:lstStyle>
            <a:lvl1pPr algn="r">
              <a:defRPr sz="1600">
                <a:solidFill>
                  <a:schemeClr val="tx1">
                    <a:tint val="75000"/>
                  </a:schemeClr>
                </a:solidFill>
              </a:defRPr>
            </a:lvl1pPr>
          </a:lstStyle>
          <a:p>
            <a:fld id="{96E69268-9C8B-4EBF-A9EE-DC5DC2D48DC3}" type="slidenum">
              <a:rPr lang="en-US" smtClean="0"/>
              <a:pPr/>
              <a:t>‹#›</a:t>
            </a:fld>
            <a:endParaRPr lang="en-US"/>
          </a:p>
        </p:txBody>
      </p:sp>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2" r:id="rId13"/>
  </p:sldLayoutIdLst>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p:cNvPicPr>
            <a:picLocks noChangeAspect="1"/>
          </p:cNvPicPr>
          <p:nvPr/>
        </p:nvPicPr>
        <p:blipFill>
          <a:blip r:embed="rId2"/>
          <a:stretch>
            <a:fillRect/>
          </a:stretch>
        </p:blipFill>
        <p:spPr>
          <a:xfrm>
            <a:off x="1598612" y="1576395"/>
            <a:ext cx="3657600" cy="4646473"/>
          </a:xfrm>
          <a:prstGeom prst="rect">
            <a:avLst/>
          </a:prstGeom>
        </p:spPr>
      </p:pic>
      <p:sp>
        <p:nvSpPr>
          <p:cNvPr id="26" name="Rectangle 5"/>
          <p:cNvSpPr>
            <a:spLocks noChangeArrowheads="1"/>
          </p:cNvSpPr>
          <p:nvPr/>
        </p:nvSpPr>
        <p:spPr bwMode="auto">
          <a:xfrm>
            <a:off x="74612" y="260350"/>
            <a:ext cx="7315200" cy="119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Software </a:t>
            </a:r>
            <a:r>
              <a:rPr lang="en-US" altLang="en-US" sz="3600" b="1" dirty="0" smtClean="0">
                <a:solidFill>
                  <a:schemeClr val="accent6"/>
                </a:solidFill>
              </a:rPr>
              <a:t>Testing &amp; Quality Engineering</a:t>
            </a:r>
            <a:endParaRPr lang="en-US" altLang="en-US" sz="3600" b="1" dirty="0">
              <a:solidFill>
                <a:schemeClr val="accent6"/>
              </a:solidFill>
            </a:endParaRPr>
          </a:p>
        </p:txBody>
      </p:sp>
      <p:sp>
        <p:nvSpPr>
          <p:cNvPr id="27" name="Rectangle 2"/>
          <p:cNvSpPr>
            <a:spLocks noChangeArrowheads="1"/>
          </p:cNvSpPr>
          <p:nvPr/>
        </p:nvSpPr>
        <p:spPr bwMode="auto">
          <a:xfrm>
            <a:off x="7523162" y="685800"/>
            <a:ext cx="3600450" cy="547370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none"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eaLnBrk="1" hangingPunct="1">
              <a:spcBef>
                <a:spcPct val="0"/>
              </a:spcBef>
              <a:buFontTx/>
              <a:buNone/>
            </a:pPr>
            <a:endParaRPr lang="en-US" altLang="en-US" sz="1800">
              <a:solidFill>
                <a:schemeClr val="accent6"/>
              </a:solidFill>
              <a:latin typeface="Arial" panose="020B0604020202020204" pitchFamily="34" charset="0"/>
            </a:endParaRPr>
          </a:p>
        </p:txBody>
      </p:sp>
      <p:sp>
        <p:nvSpPr>
          <p:cNvPr id="28" name="Rectangle 3"/>
          <p:cNvSpPr>
            <a:spLocks noChangeArrowheads="1"/>
          </p:cNvSpPr>
          <p:nvPr/>
        </p:nvSpPr>
        <p:spPr bwMode="auto">
          <a:xfrm>
            <a:off x="7707313" y="2270125"/>
            <a:ext cx="3311525" cy="1105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GB" altLang="en-US" sz="3300" b="1" dirty="0" smtClean="0">
                <a:solidFill>
                  <a:schemeClr val="accent6"/>
                </a:solidFill>
                <a:latin typeface="Arial" panose="020B0604020202020204" pitchFamily="34" charset="0"/>
              </a:rPr>
              <a:t>Standards and Models</a:t>
            </a:r>
            <a:endParaRPr lang="en-US" altLang="en-US" sz="3300" b="1" dirty="0">
              <a:solidFill>
                <a:schemeClr val="accent6"/>
              </a:solidFill>
              <a:latin typeface="Arial" panose="020B0604020202020204" pitchFamily="34" charset="0"/>
            </a:endParaRPr>
          </a:p>
        </p:txBody>
      </p:sp>
      <p:sp>
        <p:nvSpPr>
          <p:cNvPr id="29" name="Rectangle 4"/>
          <p:cNvSpPr>
            <a:spLocks noChangeArrowheads="1"/>
          </p:cNvSpPr>
          <p:nvPr/>
        </p:nvSpPr>
        <p:spPr bwMode="auto">
          <a:xfrm>
            <a:off x="8067675" y="830263"/>
            <a:ext cx="250983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Chapter </a:t>
            </a:r>
            <a:r>
              <a:rPr lang="en-US" altLang="en-US" sz="3600" b="1" dirty="0" smtClean="0">
                <a:solidFill>
                  <a:schemeClr val="accent6"/>
                </a:solidFill>
              </a:rPr>
              <a:t>3</a:t>
            </a:r>
            <a:endParaRPr lang="en-US" altLang="en-US" sz="3600" b="1" dirty="0">
              <a:solidFill>
                <a:schemeClr val="accent6"/>
              </a:solidFill>
            </a:endParaRPr>
          </a:p>
        </p:txBody>
      </p:sp>
      <p:sp>
        <p:nvSpPr>
          <p:cNvPr id="30" name="Rectangle 6"/>
          <p:cNvSpPr>
            <a:spLocks noChangeArrowheads="1"/>
          </p:cNvSpPr>
          <p:nvPr/>
        </p:nvSpPr>
        <p:spPr bwMode="auto">
          <a:xfrm>
            <a:off x="8428038" y="4935538"/>
            <a:ext cx="2557462" cy="705321"/>
          </a:xfrm>
          <a:prstGeom prst="rect">
            <a:avLst/>
          </a:prstGeom>
          <a:noFill/>
          <a:ln>
            <a:noFill/>
          </a:ln>
          <a:effectLst/>
          <a:extLst>
            <a:ext uri="{909E8E84-426E-40DD-AFC4-6F175D3DCCD1}">
              <a14:hiddenFill xmlns:a14="http://schemas.microsoft.com/office/drawing/2010/main">
                <a:solidFill>
                  <a:srgbClr val="FFE8BB"/>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US" altLang="en-US" sz="2000" b="1" dirty="0" smtClean="0">
                <a:solidFill>
                  <a:schemeClr val="accent6"/>
                </a:solidFill>
                <a:latin typeface="Arial" panose="020B0604020202020204" pitchFamily="34" charset="0"/>
              </a:rPr>
              <a:t>Linda Westfall Quality Press</a:t>
            </a:r>
            <a:endParaRPr lang="en-US" altLang="en-US" sz="2400" b="1" dirty="0">
              <a:solidFill>
                <a:schemeClr val="accent6"/>
              </a:solidFill>
              <a:latin typeface="Arial" panose="020B0604020202020204" pitchFamily="34" charset="0"/>
            </a:endParaRPr>
          </a:p>
        </p:txBody>
      </p:sp>
    </p:spTree>
    <p:extLst>
      <p:ext uri="{BB962C8B-B14F-4D97-AF65-F5344CB8AC3E}">
        <p14:creationId xmlns:p14="http://schemas.microsoft.com/office/powerpoint/2010/main" val="1493868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ISO-9000 Certification</a:t>
            </a:r>
          </a:p>
        </p:txBody>
      </p:sp>
      <p:sp>
        <p:nvSpPr>
          <p:cNvPr id="3" name="TextBox 2"/>
          <p:cNvSpPr txBox="1"/>
          <p:nvPr/>
        </p:nvSpPr>
        <p:spPr>
          <a:xfrm>
            <a:off x="608012" y="1371600"/>
            <a:ext cx="10896600" cy="461665"/>
          </a:xfrm>
          <a:prstGeom prst="rect">
            <a:avLst/>
          </a:prstGeom>
          <a:noFill/>
        </p:spPr>
        <p:txBody>
          <a:bodyPr wrap="square" rtlCol="0">
            <a:spAutoFit/>
          </a:bodyPr>
          <a:lstStyle/>
          <a:p>
            <a:pPr algn="just"/>
            <a:r>
              <a:rPr lang="en-US" dirty="0"/>
              <a:t>You have to get ISO-9000 certifications to prove you </a:t>
            </a:r>
            <a:r>
              <a:rPr lang="en-US" dirty="0" smtClean="0"/>
              <a:t>are delivering </a:t>
            </a:r>
            <a:r>
              <a:rPr lang="en-US" dirty="0"/>
              <a:t>the quality</a:t>
            </a:r>
          </a:p>
        </p:txBody>
      </p:sp>
      <p:sp>
        <p:nvSpPr>
          <p:cNvPr id="4" name="TextBox 3"/>
          <p:cNvSpPr txBox="1"/>
          <p:nvPr/>
        </p:nvSpPr>
        <p:spPr>
          <a:xfrm>
            <a:off x="760412" y="2133600"/>
            <a:ext cx="7696200" cy="3416320"/>
          </a:xfrm>
          <a:prstGeom prst="rect">
            <a:avLst/>
          </a:prstGeom>
          <a:noFill/>
        </p:spPr>
        <p:txBody>
          <a:bodyPr wrap="square" rtlCol="0">
            <a:spAutoFit/>
          </a:bodyPr>
          <a:lstStyle/>
          <a:p>
            <a:pPr marL="404813" lvl="1" indent="-287338" algn="just">
              <a:buFont typeface="Arial" panose="020B0604020202020204" pitchFamily="34" charset="0"/>
              <a:buChar char="•"/>
            </a:pPr>
            <a:r>
              <a:rPr lang="en-US" dirty="0"/>
              <a:t>Certification also help to obtain more business because many customers require that organizations obtain certain standards</a:t>
            </a:r>
            <a:r>
              <a:rPr lang="en-US" dirty="0" smtClean="0"/>
              <a:t>.</a:t>
            </a:r>
          </a:p>
          <a:p>
            <a:pPr marL="117475" lvl="1" algn="just"/>
            <a:endParaRPr lang="en-US" dirty="0"/>
          </a:p>
          <a:p>
            <a:pPr marL="404813" lvl="1" indent="-287338" algn="just">
              <a:buFont typeface="Arial" panose="020B0604020202020204" pitchFamily="34" charset="0"/>
              <a:buChar char="•"/>
            </a:pPr>
            <a:r>
              <a:rPr lang="en-US" dirty="0"/>
              <a:t>Certification is granted by an external body</a:t>
            </a:r>
            <a:r>
              <a:rPr lang="en-US" dirty="0" smtClean="0"/>
              <a:t>. Third </a:t>
            </a:r>
            <a:r>
              <a:rPr lang="en-US" dirty="0"/>
              <a:t>party certification bodies provide independent confirmation that organizations meet the requirements of a certain standard and hence a certificate is given to that organizations</a:t>
            </a:r>
          </a:p>
        </p:txBody>
      </p:sp>
    </p:spTree>
    <p:extLst>
      <p:ext uri="{BB962C8B-B14F-4D97-AF65-F5344CB8AC3E}">
        <p14:creationId xmlns:p14="http://schemas.microsoft.com/office/powerpoint/2010/main" val="241974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overview of ISO-9000 QMS requirements</a:t>
            </a:r>
            <a:endParaRPr lang="en-US" dirty="0"/>
          </a:p>
        </p:txBody>
      </p:sp>
      <p:sp>
        <p:nvSpPr>
          <p:cNvPr id="3" name="TextBox 2"/>
          <p:cNvSpPr txBox="1"/>
          <p:nvPr/>
        </p:nvSpPr>
        <p:spPr>
          <a:xfrm>
            <a:off x="760412" y="1019390"/>
            <a:ext cx="10287000" cy="5262979"/>
          </a:xfrm>
          <a:prstGeom prst="rect">
            <a:avLst/>
          </a:prstGeom>
          <a:noFill/>
        </p:spPr>
        <p:txBody>
          <a:bodyPr wrap="square" rtlCol="0">
            <a:spAutoFit/>
          </a:bodyPr>
          <a:lstStyle/>
          <a:p>
            <a:r>
              <a:rPr lang="en-US" dirty="0" smtClean="0"/>
              <a:t>The standard is built on foundation of the following principles.</a:t>
            </a:r>
          </a:p>
          <a:p>
            <a:pPr>
              <a:lnSpc>
                <a:spcPct val="150000"/>
              </a:lnSpc>
              <a:buFontTx/>
              <a:buNone/>
            </a:pPr>
            <a:r>
              <a:rPr lang="en-US" b="1" dirty="0" smtClean="0"/>
              <a:t>1</a:t>
            </a:r>
            <a:r>
              <a:rPr lang="en-US" b="1" dirty="0"/>
              <a:t>. Customer Focus</a:t>
            </a:r>
          </a:p>
          <a:p>
            <a:pPr>
              <a:lnSpc>
                <a:spcPct val="150000"/>
              </a:lnSpc>
              <a:buFontTx/>
              <a:buNone/>
            </a:pPr>
            <a:r>
              <a:rPr lang="en-US" b="1" dirty="0"/>
              <a:t>2. Leadership</a:t>
            </a:r>
          </a:p>
          <a:p>
            <a:pPr>
              <a:lnSpc>
                <a:spcPct val="150000"/>
              </a:lnSpc>
              <a:buFontTx/>
              <a:buNone/>
            </a:pPr>
            <a:r>
              <a:rPr lang="en-US" b="1" dirty="0"/>
              <a:t>3. Involvement of People</a:t>
            </a:r>
          </a:p>
          <a:p>
            <a:pPr>
              <a:lnSpc>
                <a:spcPct val="150000"/>
              </a:lnSpc>
              <a:buFontTx/>
              <a:buNone/>
            </a:pPr>
            <a:r>
              <a:rPr lang="en-US" b="1" dirty="0"/>
              <a:t>4. Process Approach</a:t>
            </a:r>
          </a:p>
          <a:p>
            <a:pPr>
              <a:lnSpc>
                <a:spcPct val="150000"/>
              </a:lnSpc>
              <a:buFontTx/>
              <a:buNone/>
            </a:pPr>
            <a:r>
              <a:rPr lang="en-US" b="1" dirty="0"/>
              <a:t>5. Systematic Approach to Management</a:t>
            </a:r>
          </a:p>
          <a:p>
            <a:pPr>
              <a:lnSpc>
                <a:spcPct val="150000"/>
              </a:lnSpc>
              <a:buFontTx/>
              <a:buNone/>
            </a:pPr>
            <a:r>
              <a:rPr lang="en-US" b="1" dirty="0"/>
              <a:t>6. Continual Improvement</a:t>
            </a:r>
          </a:p>
          <a:p>
            <a:pPr>
              <a:lnSpc>
                <a:spcPct val="150000"/>
              </a:lnSpc>
              <a:buFontTx/>
              <a:buNone/>
            </a:pPr>
            <a:r>
              <a:rPr lang="en-US" b="1" dirty="0"/>
              <a:t>7. Factual Approach to Decision-Making</a:t>
            </a:r>
          </a:p>
          <a:p>
            <a:pPr>
              <a:lnSpc>
                <a:spcPct val="150000"/>
              </a:lnSpc>
              <a:buFontTx/>
              <a:buNone/>
            </a:pPr>
            <a:r>
              <a:rPr lang="en-US" b="1" dirty="0"/>
              <a:t>8. Mutually Beneficial Supplier Relationships*</a:t>
            </a:r>
          </a:p>
          <a:p>
            <a:endParaRPr lang="en-US" dirty="0"/>
          </a:p>
        </p:txBody>
      </p:sp>
    </p:spTree>
    <p:extLst>
      <p:ext uri="{BB962C8B-B14F-4D97-AF65-F5344CB8AC3E}">
        <p14:creationId xmlns:p14="http://schemas.microsoft.com/office/powerpoint/2010/main" val="2939040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overview of ISO-9000 QMS </a:t>
            </a:r>
            <a:r>
              <a:rPr lang="en-US" dirty="0" smtClean="0"/>
              <a:t>requirements - continued</a:t>
            </a:r>
            <a:endParaRPr lang="en-US" dirty="0"/>
          </a:p>
        </p:txBody>
      </p:sp>
      <p:sp>
        <p:nvSpPr>
          <p:cNvPr id="3" name="TextBox 2"/>
          <p:cNvSpPr txBox="1"/>
          <p:nvPr/>
        </p:nvSpPr>
        <p:spPr>
          <a:xfrm>
            <a:off x="609441" y="1295400"/>
            <a:ext cx="10969943" cy="5262979"/>
          </a:xfrm>
          <a:prstGeom prst="rect">
            <a:avLst/>
          </a:prstGeom>
          <a:noFill/>
        </p:spPr>
        <p:txBody>
          <a:bodyPr wrap="square" rtlCol="0">
            <a:spAutoFit/>
          </a:bodyPr>
          <a:lstStyle/>
          <a:p>
            <a:pPr algn="just"/>
            <a:r>
              <a:rPr lang="en-US" dirty="0" smtClean="0"/>
              <a:t>Aforementioned principles are applied through cycles which involve the following activities.</a:t>
            </a:r>
          </a:p>
          <a:p>
            <a:pPr marL="457200" indent="-457200" algn="just">
              <a:buFont typeface="+mj-lt"/>
              <a:buAutoNum type="arabicPeriod"/>
            </a:pPr>
            <a:r>
              <a:rPr lang="en-US" dirty="0" smtClean="0"/>
              <a:t>Determining the needs and expectations of the customers.</a:t>
            </a:r>
          </a:p>
          <a:p>
            <a:pPr marL="457200" indent="-457200" algn="just">
              <a:buFont typeface="+mj-lt"/>
              <a:buAutoNum type="arabicPeriod"/>
            </a:pPr>
            <a:r>
              <a:rPr lang="en-US" dirty="0" smtClean="0"/>
              <a:t>Establishing a </a:t>
            </a:r>
            <a:r>
              <a:rPr lang="en-US" b="1" i="1" dirty="0" smtClean="0"/>
              <a:t>Quality policy </a:t>
            </a:r>
            <a:r>
              <a:rPr lang="en-US" dirty="0" smtClean="0"/>
              <a:t>i.e. a framework which allows the organization’s objectives in relation to quality to be defines.</a:t>
            </a:r>
          </a:p>
          <a:p>
            <a:pPr marL="457200" indent="-457200" algn="just">
              <a:buFont typeface="+mj-lt"/>
              <a:buAutoNum type="arabicPeriod"/>
            </a:pPr>
            <a:r>
              <a:rPr lang="en-US" dirty="0" smtClean="0"/>
              <a:t>Design of process which will create the products (or deliver the services) which will have the qualities implied in the organization’s quality objectives.</a:t>
            </a:r>
          </a:p>
          <a:p>
            <a:pPr marL="457200" indent="-457200" algn="just">
              <a:buFont typeface="+mj-lt"/>
              <a:buAutoNum type="arabicPeriod"/>
            </a:pPr>
            <a:r>
              <a:rPr lang="en-US" dirty="0" smtClean="0"/>
              <a:t>Allocation of the responsibilities for meeting these requirements for each element of each process.</a:t>
            </a:r>
          </a:p>
          <a:p>
            <a:pPr marL="457200" indent="-457200" algn="just">
              <a:buFont typeface="+mj-lt"/>
              <a:buAutoNum type="arabicPeriod"/>
            </a:pPr>
            <a:r>
              <a:rPr lang="en-US" dirty="0" smtClean="0"/>
              <a:t>Ensuring that resources are available to execute the process properly.</a:t>
            </a:r>
          </a:p>
          <a:p>
            <a:pPr marL="457200" indent="-457200" algn="just">
              <a:buFont typeface="+mj-lt"/>
              <a:buAutoNum type="arabicPeriod"/>
            </a:pPr>
            <a:r>
              <a:rPr lang="en-US" dirty="0" smtClean="0"/>
              <a:t>Design of methods for measuring the effectiveness and efficiency of each process.</a:t>
            </a:r>
          </a:p>
          <a:p>
            <a:pPr marL="457200" indent="-457200" algn="just">
              <a:buFont typeface="+mj-lt"/>
              <a:buAutoNum type="arabicPeriod"/>
            </a:pPr>
            <a:r>
              <a:rPr lang="en-US" dirty="0" smtClean="0"/>
              <a:t>Gathering measurements.</a:t>
            </a:r>
          </a:p>
          <a:p>
            <a:pPr marL="457200" indent="-457200" algn="just">
              <a:buFont typeface="+mj-lt"/>
              <a:buAutoNum type="arabicPeriod"/>
            </a:pPr>
            <a:r>
              <a:rPr lang="en-US" dirty="0" smtClean="0"/>
              <a:t>Identification of any discrepancies between actual and target values.</a:t>
            </a:r>
          </a:p>
          <a:p>
            <a:pPr marL="457200" indent="-457200" algn="just">
              <a:buFont typeface="+mj-lt"/>
              <a:buAutoNum type="arabicPeriod"/>
            </a:pPr>
            <a:r>
              <a:rPr lang="en-US" dirty="0" smtClean="0"/>
              <a:t>Analyze and elimination of causes of discrepancies.</a:t>
            </a:r>
            <a:endParaRPr lang="en-US" dirty="0"/>
          </a:p>
        </p:txBody>
      </p:sp>
    </p:spTree>
    <p:extLst>
      <p:ext uri="{BB962C8B-B14F-4D97-AF65-F5344CB8AC3E}">
        <p14:creationId xmlns:p14="http://schemas.microsoft.com/office/powerpoint/2010/main" val="858495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Overview of the IEEE Software Engineering Standards</a:t>
            </a:r>
          </a:p>
        </p:txBody>
      </p:sp>
      <p:pic>
        <p:nvPicPr>
          <p:cNvPr id="3" name="Picture 2"/>
          <p:cNvPicPr>
            <a:picLocks noChangeAspect="1"/>
          </p:cNvPicPr>
          <p:nvPr/>
        </p:nvPicPr>
        <p:blipFill>
          <a:blip r:embed="rId2"/>
          <a:stretch>
            <a:fillRect/>
          </a:stretch>
        </p:blipFill>
        <p:spPr>
          <a:xfrm>
            <a:off x="6937792" y="1371600"/>
            <a:ext cx="4657725" cy="3581400"/>
          </a:xfrm>
          <a:prstGeom prst="rect">
            <a:avLst/>
          </a:prstGeom>
        </p:spPr>
      </p:pic>
      <p:sp>
        <p:nvSpPr>
          <p:cNvPr id="4" name="TextBox 3"/>
          <p:cNvSpPr txBox="1"/>
          <p:nvPr/>
        </p:nvSpPr>
        <p:spPr>
          <a:xfrm>
            <a:off x="609441" y="1371600"/>
            <a:ext cx="5789771" cy="3970318"/>
          </a:xfrm>
          <a:prstGeom prst="rect">
            <a:avLst/>
          </a:prstGeom>
          <a:noFill/>
        </p:spPr>
        <p:txBody>
          <a:bodyPr wrap="square" rtlCol="0">
            <a:spAutoFit/>
          </a:bodyPr>
          <a:lstStyle/>
          <a:p>
            <a:pPr marL="342900" indent="-342900" algn="just">
              <a:buFont typeface="Arial" panose="020B0604020202020204" pitchFamily="34" charset="0"/>
              <a:buChar char="•"/>
            </a:pPr>
            <a:r>
              <a:rPr lang="en-US" sz="1800" b="1" dirty="0"/>
              <a:t>Customer Standards:</a:t>
            </a:r>
            <a:r>
              <a:rPr lang="en-US" sz="1800" dirty="0"/>
              <a:t> Standards that describe the interaction between the customer and supplier of a software engineering </a:t>
            </a:r>
            <a:r>
              <a:rPr lang="en-US" sz="1800" dirty="0" smtClean="0"/>
              <a:t>project.</a:t>
            </a:r>
          </a:p>
          <a:p>
            <a:pPr marL="342900" indent="-342900" algn="just">
              <a:buFont typeface="Arial" panose="020B0604020202020204" pitchFamily="34" charset="0"/>
              <a:buChar char="•"/>
            </a:pPr>
            <a:r>
              <a:rPr lang="en-US" sz="1800" b="1" dirty="0"/>
              <a:t>Process Standards:</a:t>
            </a:r>
            <a:r>
              <a:rPr lang="en-US" sz="1800" dirty="0"/>
              <a:t> Standards that describe processes spanning the life cycle of a software product or service, including acquisition, supply, development, maintenance, operations, and </a:t>
            </a:r>
            <a:r>
              <a:rPr lang="en-US" sz="1800" dirty="0" smtClean="0"/>
              <a:t>measurements.</a:t>
            </a:r>
          </a:p>
          <a:p>
            <a:pPr marL="342900" indent="-342900" algn="just">
              <a:buFont typeface="Arial" panose="020B0604020202020204" pitchFamily="34" charset="0"/>
              <a:buChar char="•"/>
            </a:pPr>
            <a:r>
              <a:rPr lang="en-US" sz="1800" b="1" dirty="0"/>
              <a:t>Product Standards:</a:t>
            </a:r>
            <a:r>
              <a:rPr lang="en-US" sz="1800" dirty="0"/>
              <a:t> Standards that explain the requirements for classes of </a:t>
            </a:r>
            <a:r>
              <a:rPr lang="en-US" sz="1800" dirty="0" smtClean="0"/>
              <a:t>software products characteristics</a:t>
            </a:r>
            <a:r>
              <a:rPr lang="en-US" sz="1800" dirty="0"/>
              <a:t>, measurements, evaluations, and </a:t>
            </a:r>
            <a:r>
              <a:rPr lang="en-US" sz="1800" dirty="0" smtClean="0"/>
              <a:t>specifications.</a:t>
            </a:r>
          </a:p>
          <a:p>
            <a:pPr marL="342900" indent="-342900" algn="just">
              <a:buFont typeface="Arial" panose="020B0604020202020204" pitchFamily="34" charset="0"/>
              <a:buChar char="•"/>
            </a:pPr>
            <a:r>
              <a:rPr lang="en-US" sz="1800" b="1" dirty="0"/>
              <a:t>Resource Standards: </a:t>
            </a:r>
            <a:r>
              <a:rPr lang="en-US" sz="1800" dirty="0"/>
              <a:t>Standards that recommend proper documentation, methods, models and tools for a well-managed software program and its related </a:t>
            </a:r>
            <a:r>
              <a:rPr lang="en-US" sz="1800" dirty="0" smtClean="0"/>
              <a:t>processes.</a:t>
            </a:r>
            <a:endParaRPr lang="en-US" sz="1800" dirty="0"/>
          </a:p>
        </p:txBody>
      </p:sp>
      <p:sp>
        <p:nvSpPr>
          <p:cNvPr id="5" name="TextBox 4"/>
          <p:cNvSpPr txBox="1"/>
          <p:nvPr/>
        </p:nvSpPr>
        <p:spPr>
          <a:xfrm>
            <a:off x="7313612" y="5029200"/>
            <a:ext cx="4343400" cy="338554"/>
          </a:xfrm>
          <a:prstGeom prst="rect">
            <a:avLst/>
          </a:prstGeom>
          <a:noFill/>
        </p:spPr>
        <p:txBody>
          <a:bodyPr wrap="square" rtlCol="0">
            <a:spAutoFit/>
          </a:bodyPr>
          <a:lstStyle/>
          <a:p>
            <a:r>
              <a:rPr lang="en-US" sz="1600" i="1" dirty="0"/>
              <a:t>The SESC object model of software engineering</a:t>
            </a:r>
          </a:p>
        </p:txBody>
      </p:sp>
    </p:spTree>
    <p:extLst>
      <p:ext uri="{BB962C8B-B14F-4D97-AF65-F5344CB8AC3E}">
        <p14:creationId xmlns:p14="http://schemas.microsoft.com/office/powerpoint/2010/main" val="2671179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standards </a:t>
            </a:r>
            <a:r>
              <a:rPr lang="en-US" sz="2200" dirty="0"/>
              <a:t>(SESC </a:t>
            </a:r>
            <a:r>
              <a:rPr lang="en-US" sz="2200" dirty="0" smtClean="0"/>
              <a:t>the </a:t>
            </a:r>
            <a:r>
              <a:rPr lang="en-US" sz="2200" dirty="0"/>
              <a:t>IEEE </a:t>
            </a:r>
            <a:r>
              <a:rPr lang="en-US" sz="2200" i="1" dirty="0"/>
              <a:t>Software Engineering Standards Committee</a:t>
            </a:r>
            <a:r>
              <a:rPr lang="en-US" sz="2200" dirty="0"/>
              <a:t>)</a:t>
            </a:r>
          </a:p>
        </p:txBody>
      </p:sp>
      <p:sp>
        <p:nvSpPr>
          <p:cNvPr id="3" name="TextBox 2"/>
          <p:cNvSpPr txBox="1"/>
          <p:nvPr/>
        </p:nvSpPr>
        <p:spPr>
          <a:xfrm>
            <a:off x="684212" y="1295400"/>
            <a:ext cx="9982200" cy="2286000"/>
          </a:xfrm>
          <a:prstGeom prst="rect">
            <a:avLst/>
          </a:prstGeom>
          <a:noFill/>
        </p:spPr>
        <p:txBody>
          <a:bodyPr wrap="square" rtlCol="0">
            <a:spAutoFit/>
          </a:bodyPr>
          <a:lstStyle/>
          <a:p>
            <a:endParaRPr lang="en-US" dirty="0"/>
          </a:p>
        </p:txBody>
      </p:sp>
      <p:sp>
        <p:nvSpPr>
          <p:cNvPr id="4" name="TextBox 3"/>
          <p:cNvSpPr txBox="1"/>
          <p:nvPr/>
        </p:nvSpPr>
        <p:spPr>
          <a:xfrm>
            <a:off x="608012" y="1219200"/>
            <a:ext cx="5791200" cy="1200329"/>
          </a:xfrm>
          <a:prstGeom prst="rect">
            <a:avLst/>
          </a:prstGeom>
          <a:noFill/>
          <a:ln>
            <a:solidFill>
              <a:schemeClr val="tx1"/>
            </a:solidFill>
            <a:prstDash val="dashDot"/>
          </a:ln>
        </p:spPr>
        <p:txBody>
          <a:bodyPr wrap="square" rtlCol="0">
            <a:spAutoFit/>
          </a:bodyPr>
          <a:lstStyle/>
          <a:p>
            <a:r>
              <a:rPr lang="en-US" dirty="0"/>
              <a:t>The framework specifies six layers and—for the middle three layers—four stacks, as pictured in Figure</a:t>
            </a:r>
          </a:p>
        </p:txBody>
      </p:sp>
      <p:pic>
        <p:nvPicPr>
          <p:cNvPr id="6" name="Picture 5"/>
          <p:cNvPicPr>
            <a:picLocks noChangeAspect="1"/>
          </p:cNvPicPr>
          <p:nvPr/>
        </p:nvPicPr>
        <p:blipFill>
          <a:blip r:embed="rId2"/>
          <a:stretch>
            <a:fillRect/>
          </a:stretch>
        </p:blipFill>
        <p:spPr>
          <a:xfrm>
            <a:off x="6704012" y="1219200"/>
            <a:ext cx="5095875" cy="4876800"/>
          </a:xfrm>
          <a:prstGeom prst="rect">
            <a:avLst/>
          </a:prstGeom>
        </p:spPr>
      </p:pic>
      <p:sp>
        <p:nvSpPr>
          <p:cNvPr id="7" name="TextBox 6"/>
          <p:cNvSpPr txBox="1"/>
          <p:nvPr/>
        </p:nvSpPr>
        <p:spPr>
          <a:xfrm>
            <a:off x="608012" y="2506682"/>
            <a:ext cx="5791200" cy="3970318"/>
          </a:xfrm>
          <a:prstGeom prst="rect">
            <a:avLst/>
          </a:prstGeom>
          <a:noFill/>
        </p:spPr>
        <p:txBody>
          <a:bodyPr wrap="square" rtlCol="0">
            <a:spAutoFit/>
          </a:bodyPr>
          <a:lstStyle/>
          <a:p>
            <a:pPr marL="342900" indent="-342900" algn="just">
              <a:buFont typeface="+mj-lt"/>
              <a:buAutoNum type="arabicPeriod"/>
            </a:pPr>
            <a:r>
              <a:rPr lang="en-US" sz="1800" u="sng" dirty="0"/>
              <a:t>Terminology:</a:t>
            </a:r>
            <a:r>
              <a:rPr lang="en-US" sz="1800" dirty="0"/>
              <a:t> Documents prescribing terms and </a:t>
            </a:r>
            <a:r>
              <a:rPr lang="en-US" sz="1800" dirty="0" smtClean="0"/>
              <a:t>vocabulary.</a:t>
            </a:r>
          </a:p>
          <a:p>
            <a:pPr marL="342900" indent="-342900" algn="just">
              <a:buFont typeface="+mj-lt"/>
              <a:buAutoNum type="arabicPeriod"/>
            </a:pPr>
            <a:r>
              <a:rPr lang="en-US" sz="1800" u="sng" dirty="0"/>
              <a:t>Overall Guide: </a:t>
            </a:r>
            <a:r>
              <a:rPr lang="en-US" sz="1800" dirty="0"/>
              <a:t>One document providing overall guidance for the entire </a:t>
            </a:r>
            <a:r>
              <a:rPr lang="en-US" sz="1800" dirty="0" smtClean="0"/>
              <a:t>collection</a:t>
            </a:r>
            <a:r>
              <a:rPr lang="en-US" sz="1800" dirty="0" smtClean="0"/>
              <a:t>.</a:t>
            </a:r>
          </a:p>
          <a:p>
            <a:pPr marL="342900" indent="-342900" algn="just">
              <a:buFont typeface="+mj-lt"/>
              <a:buAutoNum type="arabicPeriod"/>
            </a:pPr>
            <a:r>
              <a:rPr lang="en-US" sz="1800" u="sng" dirty="0"/>
              <a:t>Principles:</a:t>
            </a:r>
            <a:r>
              <a:rPr lang="en-US" sz="1800" dirty="0"/>
              <a:t> Documents that describe principles or objectives for use of the standards in the </a:t>
            </a:r>
            <a:r>
              <a:rPr lang="en-US" sz="1800" dirty="0" smtClean="0"/>
              <a:t>collection.</a:t>
            </a:r>
          </a:p>
          <a:p>
            <a:pPr marL="342900" indent="-342900" algn="just">
              <a:buFont typeface="+mj-lt"/>
              <a:buAutoNum type="arabicPeriod"/>
            </a:pPr>
            <a:r>
              <a:rPr lang="en-US" sz="1800" u="sng" dirty="0"/>
              <a:t>Element Standards:</a:t>
            </a:r>
            <a:r>
              <a:rPr lang="en-US" sz="1800" dirty="0"/>
              <a:t> Standards that are the basis for </a:t>
            </a:r>
            <a:r>
              <a:rPr lang="en-US" sz="1800" dirty="0" smtClean="0"/>
              <a:t>conformity.</a:t>
            </a:r>
          </a:p>
          <a:p>
            <a:pPr marL="342900" indent="-342900" algn="just">
              <a:buFont typeface="+mj-lt"/>
              <a:buAutoNum type="arabicPeriod"/>
            </a:pPr>
            <a:r>
              <a:rPr lang="en-US" sz="1800" u="sng" dirty="0"/>
              <a:t>Application Guides and Supplements:</a:t>
            </a:r>
            <a:r>
              <a:rPr lang="en-US" sz="1800" dirty="0"/>
              <a:t> Guides and supplements that give advice for using the standards in various </a:t>
            </a:r>
            <a:r>
              <a:rPr lang="en-US" sz="1800" dirty="0" smtClean="0"/>
              <a:t>situations.</a:t>
            </a:r>
          </a:p>
          <a:p>
            <a:pPr marL="342900" indent="-342900" algn="just">
              <a:buFont typeface="+mj-lt"/>
              <a:buAutoNum type="arabicPeriod"/>
            </a:pPr>
            <a:r>
              <a:rPr lang="en-US" sz="1800" u="sng" dirty="0"/>
              <a:t>Toolbox of Techniques:</a:t>
            </a:r>
            <a:r>
              <a:rPr lang="en-US" sz="1800" dirty="0"/>
              <a:t> Descriptions of techniques that might be helpful in implementing the provisions of the higher-level </a:t>
            </a:r>
            <a:r>
              <a:rPr lang="en-US" sz="1800" dirty="0" smtClean="0"/>
              <a:t>documents.</a:t>
            </a:r>
            <a:endParaRPr lang="en-US" sz="1800" dirty="0"/>
          </a:p>
        </p:txBody>
      </p:sp>
      <p:sp>
        <p:nvSpPr>
          <p:cNvPr id="8" name="TextBox 7"/>
          <p:cNvSpPr txBox="1"/>
          <p:nvPr/>
        </p:nvSpPr>
        <p:spPr>
          <a:xfrm>
            <a:off x="8151812" y="6138446"/>
            <a:ext cx="2743200" cy="338554"/>
          </a:xfrm>
          <a:prstGeom prst="rect">
            <a:avLst/>
          </a:prstGeom>
          <a:noFill/>
        </p:spPr>
        <p:txBody>
          <a:bodyPr wrap="square" rtlCol="0">
            <a:spAutoFit/>
          </a:bodyPr>
          <a:lstStyle/>
          <a:p>
            <a:r>
              <a:rPr lang="en-US" sz="1600" b="1" i="1" dirty="0"/>
              <a:t>The SESC framework model.</a:t>
            </a:r>
          </a:p>
        </p:txBody>
      </p:sp>
    </p:spTree>
    <p:extLst>
      <p:ext uri="{BB962C8B-B14F-4D97-AF65-F5344CB8AC3E}">
        <p14:creationId xmlns:p14="http://schemas.microsoft.com/office/powerpoint/2010/main" val="15625587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612" y="76200"/>
            <a:ext cx="3427571" cy="711081"/>
          </a:xfrm>
        </p:spPr>
        <p:txBody>
          <a:bodyPr/>
          <a:lstStyle/>
          <a:p>
            <a:r>
              <a:rPr lang="en-US" dirty="0" smtClean="0"/>
              <a:t>SESC Framework</a:t>
            </a:r>
            <a:endParaRPr lang="en-US" dirty="0"/>
          </a:p>
        </p:txBody>
      </p:sp>
      <p:pic>
        <p:nvPicPr>
          <p:cNvPr id="3" name="Picture 2"/>
          <p:cNvPicPr>
            <a:picLocks noChangeAspect="1"/>
          </p:cNvPicPr>
          <p:nvPr/>
        </p:nvPicPr>
        <p:blipFill>
          <a:blip r:embed="rId2"/>
          <a:stretch>
            <a:fillRect/>
          </a:stretch>
        </p:blipFill>
        <p:spPr>
          <a:xfrm>
            <a:off x="8151812" y="76200"/>
            <a:ext cx="3990975" cy="6153150"/>
          </a:xfrm>
          <a:prstGeom prst="rect">
            <a:avLst/>
          </a:prstGeom>
        </p:spPr>
      </p:pic>
      <p:sp>
        <p:nvSpPr>
          <p:cNvPr id="4" name="TextBox 3"/>
          <p:cNvSpPr txBox="1"/>
          <p:nvPr/>
        </p:nvSpPr>
        <p:spPr>
          <a:xfrm>
            <a:off x="379412" y="1295400"/>
            <a:ext cx="7239000" cy="4247317"/>
          </a:xfrm>
          <a:prstGeom prst="rect">
            <a:avLst/>
          </a:prstGeom>
          <a:noFill/>
        </p:spPr>
        <p:txBody>
          <a:bodyPr wrap="square" rtlCol="0">
            <a:spAutoFit/>
          </a:bodyPr>
          <a:lstStyle/>
          <a:p>
            <a:pPr algn="just"/>
            <a:r>
              <a:rPr lang="en-US" sz="1800" b="1" u="sng" dirty="0" smtClean="0"/>
              <a:t>Issues / Problems.</a:t>
            </a:r>
          </a:p>
          <a:p>
            <a:pPr algn="just"/>
            <a:r>
              <a:rPr lang="en-US" sz="1800" dirty="0" smtClean="0"/>
              <a:t>This </a:t>
            </a:r>
            <a:r>
              <a:rPr lang="en-US" sz="1800" dirty="0"/>
              <a:t>is evidenced by numerous standards having secondary assignments. For example, IEEE Std. 829 (Software Test Documentation) has a primary classification as a Resource standard, and a secondary classification as a Process standard. Similarly, IEEE Std. 730 (Software Quality Assurance Plans) has a primary classification as a Process standard, and a secondary classification as a Product standard. In total, there are 15 such secondary classifications of standards and guides</a:t>
            </a:r>
            <a:r>
              <a:rPr lang="en-US" sz="1800" dirty="0" smtClean="0"/>
              <a:t>.</a:t>
            </a:r>
          </a:p>
          <a:p>
            <a:pPr algn="just"/>
            <a:r>
              <a:rPr lang="en-US" sz="1800" dirty="0"/>
              <a:t>The SESC alternative model suffers the same classification ambiguity problem. For example, IEEE Std. 1058 (Software Project Management Plans), is assigned to the Project Management category, however, being a plan, can also be in the Plans </a:t>
            </a:r>
            <a:r>
              <a:rPr lang="en-US" sz="1800" dirty="0" smtClean="0"/>
              <a:t>category.</a:t>
            </a:r>
          </a:p>
          <a:p>
            <a:pPr algn="just"/>
            <a:r>
              <a:rPr lang="en-US" sz="1800" dirty="0"/>
              <a:t>A more important short-coming </a:t>
            </a:r>
            <a:r>
              <a:rPr lang="en-US" sz="1800" dirty="0" smtClean="0"/>
              <a:t>is </a:t>
            </a:r>
            <a:r>
              <a:rPr lang="en-US" sz="1800" dirty="0"/>
              <a:t>that </a:t>
            </a:r>
            <a:r>
              <a:rPr lang="en-US" sz="1800" dirty="0" smtClean="0"/>
              <a:t>it </a:t>
            </a:r>
            <a:r>
              <a:rPr lang="en-US" sz="1800" dirty="0"/>
              <a:t>don’t tell you how to get started</a:t>
            </a:r>
            <a:r>
              <a:rPr lang="en-US" sz="1800" dirty="0" smtClean="0"/>
              <a:t>. The </a:t>
            </a:r>
            <a:r>
              <a:rPr lang="en-US" sz="1800" dirty="0"/>
              <a:t>models don’t specify a phase-in strategy, and they don’t specify core standards for just getting started.</a:t>
            </a:r>
          </a:p>
        </p:txBody>
      </p:sp>
      <p:cxnSp>
        <p:nvCxnSpPr>
          <p:cNvPr id="6" name="Straight Arrow Connector 5"/>
          <p:cNvCxnSpPr/>
          <p:nvPr/>
        </p:nvCxnSpPr>
        <p:spPr>
          <a:xfrm>
            <a:off x="4189412" y="431741"/>
            <a:ext cx="3887629" cy="25459"/>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3388309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CMMI</a:t>
            </a:r>
            <a:endParaRPr lang="en-US" dirty="0"/>
          </a:p>
        </p:txBody>
      </p:sp>
      <p:sp>
        <p:nvSpPr>
          <p:cNvPr id="3" name="Rectangle 3"/>
          <p:cNvSpPr txBox="1">
            <a:spLocks noChangeArrowheads="1"/>
          </p:cNvSpPr>
          <p:nvPr/>
        </p:nvSpPr>
        <p:spPr>
          <a:xfrm>
            <a:off x="627063" y="1323975"/>
            <a:ext cx="7885112" cy="5056188"/>
          </a:xfrm>
          <a:prstGeom prst="rect">
            <a:avLst/>
          </a:prstGeom>
        </p:spPr>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algn="just">
              <a:lnSpc>
                <a:spcPct val="80000"/>
              </a:lnSpc>
            </a:pPr>
            <a:r>
              <a:rPr lang="en-GB" sz="2200" dirty="0" smtClean="0"/>
              <a:t>CMMI (Capability Maturity Model Integration) is a proven industry </a:t>
            </a:r>
            <a:r>
              <a:rPr lang="en-GB" sz="2200" dirty="0" smtClean="0">
                <a:solidFill>
                  <a:schemeClr val="accent1"/>
                </a:solidFill>
              </a:rPr>
              <a:t>framework</a:t>
            </a:r>
            <a:r>
              <a:rPr lang="en-GB" sz="2200" dirty="0" smtClean="0"/>
              <a:t> to improve product quality and development efficiency for </a:t>
            </a:r>
            <a:r>
              <a:rPr lang="en-GB" sz="2200" dirty="0" smtClean="0">
                <a:solidFill>
                  <a:schemeClr val="accent1"/>
                </a:solidFill>
              </a:rPr>
              <a:t>both</a:t>
            </a:r>
            <a:r>
              <a:rPr lang="en-GB" sz="2200" dirty="0" smtClean="0"/>
              <a:t> hardware and software</a:t>
            </a:r>
          </a:p>
          <a:p>
            <a:pPr lvl="1" algn="just">
              <a:lnSpc>
                <a:spcPct val="80000"/>
              </a:lnSpc>
            </a:pPr>
            <a:r>
              <a:rPr lang="en-GB" sz="2400" dirty="0" smtClean="0"/>
              <a:t>Sponsored by US Department of Defence in cooperation with </a:t>
            </a:r>
            <a:r>
              <a:rPr lang="en-US" sz="2400" dirty="0" smtClean="0"/>
              <a:t>Carnegie Mellon University and the Software Engineering Institute (SEI)</a:t>
            </a:r>
            <a:endParaRPr lang="en-GB" sz="2400" dirty="0" smtClean="0"/>
          </a:p>
          <a:p>
            <a:pPr lvl="1" algn="just">
              <a:lnSpc>
                <a:spcPct val="80000"/>
              </a:lnSpc>
            </a:pPr>
            <a:r>
              <a:rPr lang="en-GB" sz="2400" dirty="0" smtClean="0"/>
              <a:t>Many companies have been involved in CMMI definition such as </a:t>
            </a:r>
            <a:r>
              <a:rPr lang="en-GB" sz="2400" u="sng" dirty="0" smtClean="0"/>
              <a:t>Motorola</a:t>
            </a:r>
            <a:r>
              <a:rPr lang="en-GB" sz="2400" dirty="0" smtClean="0"/>
              <a:t> and </a:t>
            </a:r>
            <a:r>
              <a:rPr lang="en-GB" sz="2400" u="sng" dirty="0" smtClean="0"/>
              <a:t>Ericsson</a:t>
            </a:r>
          </a:p>
          <a:p>
            <a:pPr lvl="1" algn="just">
              <a:lnSpc>
                <a:spcPct val="80000"/>
              </a:lnSpc>
            </a:pPr>
            <a:r>
              <a:rPr lang="en-GB" sz="2400" dirty="0" smtClean="0"/>
              <a:t>CMMI has been established as a model to improve business results</a:t>
            </a:r>
          </a:p>
          <a:p>
            <a:pPr algn="just">
              <a:lnSpc>
                <a:spcPct val="80000"/>
              </a:lnSpc>
            </a:pPr>
            <a:r>
              <a:rPr lang="en-GB" sz="2200" dirty="0" smtClean="0"/>
              <a:t>CMMI, staged, uses 5 levels to describe the maturity of the organization, same as predecessor CMM</a:t>
            </a:r>
          </a:p>
          <a:p>
            <a:pPr lvl="1" algn="just">
              <a:lnSpc>
                <a:spcPct val="80000"/>
              </a:lnSpc>
            </a:pPr>
            <a:r>
              <a:rPr lang="en-GB" sz="2400" dirty="0" smtClean="0"/>
              <a:t>Vastly improved version of the CMM </a:t>
            </a:r>
          </a:p>
          <a:p>
            <a:pPr lvl="1" algn="just">
              <a:lnSpc>
                <a:spcPct val="80000"/>
              </a:lnSpc>
            </a:pPr>
            <a:r>
              <a:rPr lang="en-GB" sz="2400" dirty="0" smtClean="0"/>
              <a:t>Emphasis on business needs, integration and institutionalization</a:t>
            </a:r>
          </a:p>
          <a:p>
            <a:pPr algn="just">
              <a:lnSpc>
                <a:spcPct val="80000"/>
              </a:lnSpc>
            </a:pPr>
            <a:endParaRPr lang="en-US" sz="2200" dirty="0" smtClean="0"/>
          </a:p>
        </p:txBody>
      </p:sp>
    </p:spTree>
    <p:extLst>
      <p:ext uri="{BB962C8B-B14F-4D97-AF65-F5344CB8AC3E}">
        <p14:creationId xmlns:p14="http://schemas.microsoft.com/office/powerpoint/2010/main" val="3145948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CMMI Help</a:t>
            </a:r>
            <a:endParaRPr lang="en-US" dirty="0"/>
          </a:p>
        </p:txBody>
      </p:sp>
      <p:sp>
        <p:nvSpPr>
          <p:cNvPr id="3" name="Rectangle 3"/>
          <p:cNvSpPr txBox="1">
            <a:spLocks noChangeArrowheads="1"/>
          </p:cNvSpPr>
          <p:nvPr/>
        </p:nvSpPr>
        <p:spPr>
          <a:xfrm>
            <a:off x="658813" y="1295400"/>
            <a:ext cx="7885112" cy="5257800"/>
          </a:xfrm>
          <a:prstGeom prst="rect">
            <a:avLst/>
          </a:prstGeom>
        </p:spPr>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algn="just">
              <a:lnSpc>
                <a:spcPct val="80000"/>
              </a:lnSpc>
            </a:pPr>
            <a:r>
              <a:rPr lang="en-GB" sz="2200" dirty="0" smtClean="0"/>
              <a:t>CMMI provides a way to focus and manage hardware and software development from product inception through deployment and maintenance.</a:t>
            </a:r>
          </a:p>
          <a:p>
            <a:pPr lvl="1" algn="just">
              <a:lnSpc>
                <a:spcPct val="80000"/>
              </a:lnSpc>
            </a:pPr>
            <a:r>
              <a:rPr lang="en-US" sz="2400" dirty="0" smtClean="0"/>
              <a:t>ISO/TL9000 are still required. CMMI interfaces well with them. CMMI and TL are complementary - both are needed since they address different aspects.</a:t>
            </a:r>
          </a:p>
          <a:p>
            <a:pPr lvl="2" algn="just">
              <a:lnSpc>
                <a:spcPct val="80000"/>
              </a:lnSpc>
            </a:pPr>
            <a:r>
              <a:rPr lang="en-US" dirty="0" smtClean="0">
                <a:cs typeface="Arial" panose="020B0604020202020204" pitchFamily="34" charset="0"/>
              </a:rPr>
              <a:t>ISO/TL9000 is a </a:t>
            </a:r>
            <a:r>
              <a:rPr lang="en-US" u="sng" dirty="0" smtClean="0">
                <a:cs typeface="Arial" panose="020B0604020202020204" pitchFamily="34" charset="0"/>
              </a:rPr>
              <a:t>process compliance standard</a:t>
            </a:r>
          </a:p>
          <a:p>
            <a:pPr lvl="2" algn="just">
              <a:lnSpc>
                <a:spcPct val="80000"/>
              </a:lnSpc>
            </a:pPr>
            <a:r>
              <a:rPr lang="en-US" dirty="0" smtClean="0">
                <a:cs typeface="Arial" panose="020B0604020202020204" pitchFamily="34" charset="0"/>
              </a:rPr>
              <a:t>CMMI is a </a:t>
            </a:r>
            <a:r>
              <a:rPr lang="en-US" u="sng" dirty="0" smtClean="0">
                <a:cs typeface="Arial" panose="020B0604020202020204" pitchFamily="34" charset="0"/>
              </a:rPr>
              <a:t>process improvement model</a:t>
            </a:r>
            <a:endParaRPr lang="en-US" u="sng" dirty="0" smtClean="0"/>
          </a:p>
          <a:p>
            <a:pPr algn="just">
              <a:lnSpc>
                <a:spcPct val="80000"/>
              </a:lnSpc>
            </a:pPr>
            <a:r>
              <a:rPr lang="en-US" sz="2200" dirty="0" smtClean="0"/>
              <a:t>Behavioral changes are needed at both management and staff levels.  Examples:</a:t>
            </a:r>
          </a:p>
          <a:p>
            <a:pPr lvl="1" algn="just">
              <a:lnSpc>
                <a:spcPct val="80000"/>
              </a:lnSpc>
            </a:pPr>
            <a:r>
              <a:rPr lang="en-US" sz="2200" dirty="0" smtClean="0"/>
              <a:t>Increased personal accountability</a:t>
            </a:r>
          </a:p>
          <a:p>
            <a:pPr lvl="1" algn="just">
              <a:lnSpc>
                <a:spcPct val="80000"/>
              </a:lnSpc>
            </a:pPr>
            <a:r>
              <a:rPr lang="en-US" sz="2200" dirty="0" smtClean="0"/>
              <a:t>Tighter links between Product Management, Development, SCN, etc.</a:t>
            </a:r>
          </a:p>
          <a:p>
            <a:pPr algn="just">
              <a:lnSpc>
                <a:spcPct val="80000"/>
              </a:lnSpc>
            </a:pPr>
            <a:r>
              <a:rPr lang="en-US" sz="2200" dirty="0" smtClean="0"/>
              <a:t>Initially a lot of investment required – but, </a:t>
            </a:r>
            <a:r>
              <a:rPr lang="en-US" sz="2200" u="sng" dirty="0" smtClean="0"/>
              <a:t>if properly managed</a:t>
            </a:r>
            <a:r>
              <a:rPr lang="en-US" sz="2200" dirty="0" smtClean="0"/>
              <a:t>, we will be more efficient and productive while turning out products with consistently higher quality.</a:t>
            </a:r>
          </a:p>
          <a:p>
            <a:pPr algn="just">
              <a:lnSpc>
                <a:spcPct val="80000"/>
              </a:lnSpc>
            </a:pPr>
            <a:endParaRPr lang="en-GB" sz="2200" dirty="0" smtClean="0"/>
          </a:p>
        </p:txBody>
      </p:sp>
    </p:spTree>
    <p:extLst>
      <p:ext uri="{BB962C8B-B14F-4D97-AF65-F5344CB8AC3E}">
        <p14:creationId xmlns:p14="http://schemas.microsoft.com/office/powerpoint/2010/main" val="3090983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CMMI</a:t>
            </a:r>
            <a:endParaRPr lang="en-US" dirty="0"/>
          </a:p>
        </p:txBody>
      </p:sp>
      <p:sp>
        <p:nvSpPr>
          <p:cNvPr id="3" name="TextBox 2"/>
          <p:cNvSpPr txBox="1"/>
          <p:nvPr/>
        </p:nvSpPr>
        <p:spPr>
          <a:xfrm>
            <a:off x="609441" y="1371600"/>
            <a:ext cx="10437971" cy="5804666"/>
          </a:xfrm>
          <a:prstGeom prst="rect">
            <a:avLst/>
          </a:prstGeom>
          <a:noFill/>
        </p:spPr>
        <p:txBody>
          <a:bodyPr wrap="square" rtlCol="0">
            <a:spAutoFit/>
          </a:bodyPr>
          <a:lstStyle/>
          <a:p>
            <a:pPr algn="just" eaLnBrk="0" hangingPunct="0">
              <a:spcBef>
                <a:spcPct val="0"/>
              </a:spcBef>
              <a:buClrTx/>
              <a:buFontTx/>
              <a:buNone/>
            </a:pPr>
            <a:r>
              <a:rPr lang="en-US" dirty="0"/>
              <a:t>The purpose of CMM Integration is </a:t>
            </a:r>
            <a:r>
              <a:rPr lang="en-US" dirty="0" smtClean="0"/>
              <a:t>to </a:t>
            </a:r>
            <a:r>
              <a:rPr lang="en-US" dirty="0"/>
              <a:t>provide guidance for </a:t>
            </a:r>
            <a:r>
              <a:rPr lang="en-US" dirty="0" smtClean="0"/>
              <a:t>improving organization’s </a:t>
            </a:r>
            <a:r>
              <a:rPr lang="en-US" dirty="0"/>
              <a:t>processes and </a:t>
            </a:r>
            <a:r>
              <a:rPr lang="en-US" dirty="0" smtClean="0"/>
              <a:t>your </a:t>
            </a:r>
            <a:r>
              <a:rPr lang="en-US" dirty="0"/>
              <a:t>ability to manage the development, acquisition, and maintenance of products or services</a:t>
            </a:r>
            <a:r>
              <a:rPr lang="en-US" dirty="0" smtClean="0"/>
              <a:t>.”</a:t>
            </a:r>
          </a:p>
          <a:p>
            <a:pPr algn="just" eaLnBrk="0" hangingPunct="0">
              <a:spcBef>
                <a:spcPct val="0"/>
              </a:spcBef>
              <a:buClrTx/>
              <a:buFontTx/>
              <a:buNone/>
            </a:pPr>
            <a:endParaRPr lang="en-US" dirty="0"/>
          </a:p>
          <a:p>
            <a:pPr>
              <a:lnSpc>
                <a:spcPct val="80000"/>
              </a:lnSpc>
            </a:pPr>
            <a:r>
              <a:rPr lang="en-US" sz="2600" dirty="0"/>
              <a:t>Covers the development of software </a:t>
            </a:r>
            <a:r>
              <a:rPr lang="en-US" sz="2600" dirty="0" smtClean="0"/>
              <a:t>systems</a:t>
            </a:r>
          </a:p>
          <a:p>
            <a:pPr>
              <a:lnSpc>
                <a:spcPct val="80000"/>
              </a:lnSpc>
            </a:pPr>
            <a:endParaRPr lang="en-US" sz="2600" dirty="0"/>
          </a:p>
          <a:p>
            <a:pPr>
              <a:lnSpc>
                <a:spcPct val="80000"/>
              </a:lnSpc>
            </a:pPr>
            <a:r>
              <a:rPr lang="en-US" sz="2600" dirty="0"/>
              <a:t>Focus on:</a:t>
            </a:r>
          </a:p>
          <a:p>
            <a:pPr marL="952393" lvl="1" indent="-342900">
              <a:lnSpc>
                <a:spcPct val="80000"/>
              </a:lnSpc>
              <a:buFont typeface="Arial" panose="020B0604020202020204" pitchFamily="34" charset="0"/>
              <a:buChar char="•"/>
            </a:pPr>
            <a:r>
              <a:rPr lang="en-US" sz="2200" dirty="0" smtClean="0"/>
              <a:t>Applying </a:t>
            </a:r>
            <a:r>
              <a:rPr lang="en-US" sz="2200" dirty="0"/>
              <a:t>systematic, disciplined, and quantifiable approaches to </a:t>
            </a:r>
            <a:r>
              <a:rPr lang="en-US" sz="2200" dirty="0" smtClean="0"/>
              <a:t>development.</a:t>
            </a:r>
            <a:endParaRPr lang="en-US" sz="2200" dirty="0"/>
          </a:p>
          <a:p>
            <a:pPr marL="952393" lvl="1" indent="-342900">
              <a:lnSpc>
                <a:spcPct val="80000"/>
              </a:lnSpc>
              <a:buFont typeface="Arial" panose="020B0604020202020204" pitchFamily="34" charset="0"/>
              <a:buChar char="•"/>
            </a:pPr>
            <a:r>
              <a:rPr lang="en-US" sz="2200" dirty="0" smtClean="0"/>
              <a:t>Operation.</a:t>
            </a:r>
            <a:endParaRPr lang="en-US" sz="2200" dirty="0"/>
          </a:p>
          <a:p>
            <a:pPr marL="952393" lvl="1" indent="-342900">
              <a:lnSpc>
                <a:spcPct val="80000"/>
              </a:lnSpc>
              <a:buFont typeface="Arial" panose="020B0604020202020204" pitchFamily="34" charset="0"/>
              <a:buChar char="•"/>
            </a:pPr>
            <a:r>
              <a:rPr lang="en-US" sz="2200" dirty="0"/>
              <a:t>Maintenance of </a:t>
            </a:r>
            <a:r>
              <a:rPr lang="en-US" sz="2200" dirty="0" smtClean="0"/>
              <a:t>software.</a:t>
            </a:r>
            <a:endParaRPr lang="en-US" sz="2200" dirty="0"/>
          </a:p>
          <a:p>
            <a:pPr>
              <a:lnSpc>
                <a:spcPct val="80000"/>
              </a:lnSpc>
            </a:pPr>
            <a:endParaRPr lang="en-US" sz="2600" dirty="0" smtClean="0"/>
          </a:p>
          <a:p>
            <a:pPr>
              <a:lnSpc>
                <a:spcPct val="80000"/>
              </a:lnSpc>
            </a:pPr>
            <a:r>
              <a:rPr lang="en-US" sz="2600" dirty="0" smtClean="0"/>
              <a:t>Models </a:t>
            </a:r>
            <a:r>
              <a:rPr lang="en-US" sz="2600" dirty="0"/>
              <a:t>of software engineering:</a:t>
            </a:r>
          </a:p>
          <a:p>
            <a:pPr marL="952393" lvl="1" indent="-342900">
              <a:lnSpc>
                <a:spcPct val="80000"/>
              </a:lnSpc>
              <a:buFont typeface="Arial" panose="020B0604020202020204" pitchFamily="34" charset="0"/>
              <a:buChar char="•"/>
            </a:pPr>
            <a:r>
              <a:rPr lang="en-US" sz="2200" dirty="0"/>
              <a:t>Process </a:t>
            </a:r>
            <a:r>
              <a:rPr lang="en-US" sz="2200" dirty="0" smtClean="0"/>
              <a:t>management.</a:t>
            </a:r>
            <a:endParaRPr lang="en-US" sz="2200" dirty="0"/>
          </a:p>
          <a:p>
            <a:pPr marL="952393" lvl="1" indent="-342900">
              <a:lnSpc>
                <a:spcPct val="80000"/>
              </a:lnSpc>
              <a:buFont typeface="Arial" panose="020B0604020202020204" pitchFamily="34" charset="0"/>
              <a:buChar char="•"/>
            </a:pPr>
            <a:r>
              <a:rPr lang="en-US" sz="2200" dirty="0"/>
              <a:t>Project </a:t>
            </a:r>
            <a:r>
              <a:rPr lang="en-US" sz="2200" dirty="0" smtClean="0"/>
              <a:t>management.</a:t>
            </a:r>
            <a:endParaRPr lang="en-US" sz="2200" dirty="0"/>
          </a:p>
          <a:p>
            <a:pPr marL="952393" lvl="1" indent="-342900">
              <a:lnSpc>
                <a:spcPct val="80000"/>
              </a:lnSpc>
              <a:buFont typeface="Arial" panose="020B0604020202020204" pitchFamily="34" charset="0"/>
              <a:buChar char="•"/>
            </a:pPr>
            <a:r>
              <a:rPr lang="en-US" sz="2200" dirty="0" smtClean="0"/>
              <a:t>Support.</a:t>
            </a:r>
            <a:endParaRPr lang="en-US" sz="2200" dirty="0"/>
          </a:p>
          <a:p>
            <a:pPr marL="952393" lvl="1" indent="-342900">
              <a:lnSpc>
                <a:spcPct val="80000"/>
              </a:lnSpc>
              <a:buFont typeface="Arial" panose="020B0604020202020204" pitchFamily="34" charset="0"/>
              <a:buChar char="•"/>
            </a:pPr>
            <a:r>
              <a:rPr lang="en-US" sz="2200" dirty="0"/>
              <a:t>Engineering process </a:t>
            </a:r>
            <a:r>
              <a:rPr lang="en-US" sz="2200" dirty="0" smtClean="0"/>
              <a:t>areas.</a:t>
            </a:r>
            <a:endParaRPr lang="en-US" sz="2200" dirty="0"/>
          </a:p>
          <a:p>
            <a:pPr algn="just" eaLnBrk="0" hangingPunct="0">
              <a:spcBef>
                <a:spcPct val="0"/>
              </a:spcBef>
              <a:buClrTx/>
              <a:buFontTx/>
              <a:buNone/>
            </a:pPr>
            <a:endParaRPr lang="en-US" dirty="0"/>
          </a:p>
          <a:p>
            <a:endParaRPr lang="en-US" dirty="0"/>
          </a:p>
        </p:txBody>
      </p:sp>
    </p:spTree>
    <p:extLst>
      <p:ext uri="{BB962C8B-B14F-4D97-AF65-F5344CB8AC3E}">
        <p14:creationId xmlns:p14="http://schemas.microsoft.com/office/powerpoint/2010/main" val="2545402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ChangeArrowheads="1"/>
          </p:cNvSpPr>
          <p:nvPr/>
        </p:nvSpPr>
        <p:spPr bwMode="auto">
          <a:xfrm>
            <a:off x="1903412" y="304800"/>
            <a:ext cx="8534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pPr algn="ctr">
              <a:lnSpc>
                <a:spcPts val="3200"/>
              </a:lnSpc>
              <a:spcBef>
                <a:spcPct val="0"/>
              </a:spcBef>
              <a:spcAft>
                <a:spcPct val="0"/>
              </a:spcAft>
            </a:pPr>
            <a:r>
              <a:rPr lang="en-US" sz="2800" b="1">
                <a:solidFill>
                  <a:schemeClr val="accent1"/>
                </a:solidFill>
              </a:rPr>
              <a:t>CMMI Staged Representation - 5 Maturity Levels</a:t>
            </a:r>
          </a:p>
        </p:txBody>
      </p:sp>
      <p:sp>
        <p:nvSpPr>
          <p:cNvPr id="9220" name="Text Box 3"/>
          <p:cNvSpPr txBox="1">
            <a:spLocks noChangeArrowheads="1"/>
          </p:cNvSpPr>
          <p:nvPr/>
        </p:nvSpPr>
        <p:spPr bwMode="auto">
          <a:xfrm>
            <a:off x="5780088" y="1263650"/>
            <a:ext cx="9874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pPr>
              <a:lnSpc>
                <a:spcPct val="100000"/>
              </a:lnSpc>
              <a:spcBef>
                <a:spcPct val="0"/>
              </a:spcBef>
              <a:spcAft>
                <a:spcPct val="0"/>
              </a:spcAft>
              <a:buClrTx/>
              <a:buFontTx/>
              <a:buNone/>
            </a:pPr>
            <a:r>
              <a:rPr lang="en-US" sz="1600" b="1"/>
              <a:t>Level  5 </a:t>
            </a:r>
          </a:p>
        </p:txBody>
      </p:sp>
      <p:sp>
        <p:nvSpPr>
          <p:cNvPr id="9221" name="AutoShape 4"/>
          <p:cNvSpPr>
            <a:spLocks noChangeArrowheads="1"/>
          </p:cNvSpPr>
          <p:nvPr/>
        </p:nvSpPr>
        <p:spPr bwMode="auto">
          <a:xfrm>
            <a:off x="1779587" y="5724526"/>
            <a:ext cx="1792288" cy="701675"/>
          </a:xfrm>
          <a:prstGeom prst="cube">
            <a:avLst>
              <a:gd name="adj" fmla="val 25000"/>
            </a:avLst>
          </a:prstGeom>
          <a:gradFill rotWithShape="0">
            <a:gsLst>
              <a:gs pos="0">
                <a:srgbClr val="5E1800"/>
              </a:gs>
              <a:gs pos="100000">
                <a:srgbClr val="CC3300"/>
              </a:gs>
            </a:gsLst>
            <a:lin ang="0" scaled="1"/>
          </a:gradFill>
          <a:ln w="9525">
            <a:solidFill>
              <a:schemeClr val="bg1"/>
            </a:solidFill>
            <a:miter lim="800000"/>
            <a:headEnd/>
            <a:tailEnd/>
          </a:ln>
        </p:spPr>
        <p:txBody>
          <a:bodyPr wrap="none"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pPr algn="ctr">
              <a:lnSpc>
                <a:spcPct val="100000"/>
              </a:lnSpc>
              <a:spcBef>
                <a:spcPct val="0"/>
              </a:spcBef>
              <a:spcAft>
                <a:spcPct val="0"/>
              </a:spcAft>
              <a:buClrTx/>
              <a:buFontTx/>
              <a:buNone/>
            </a:pPr>
            <a:r>
              <a:rPr lang="en-US" sz="1600" b="1">
                <a:solidFill>
                  <a:schemeClr val="bg1"/>
                </a:solidFill>
              </a:rPr>
              <a:t>Initial</a:t>
            </a:r>
            <a:r>
              <a:rPr lang="en-US" sz="1600" b="1"/>
              <a:t> </a:t>
            </a:r>
          </a:p>
        </p:txBody>
      </p:sp>
      <p:sp>
        <p:nvSpPr>
          <p:cNvPr id="9222" name="Text Box 5"/>
          <p:cNvSpPr txBox="1">
            <a:spLocks noChangeArrowheads="1"/>
          </p:cNvSpPr>
          <p:nvPr/>
        </p:nvSpPr>
        <p:spPr bwMode="auto">
          <a:xfrm>
            <a:off x="2208213" y="5429250"/>
            <a:ext cx="1044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pPr>
              <a:lnSpc>
                <a:spcPct val="100000"/>
              </a:lnSpc>
              <a:spcBef>
                <a:spcPct val="0"/>
              </a:spcBef>
              <a:spcAft>
                <a:spcPct val="0"/>
              </a:spcAft>
              <a:buClrTx/>
              <a:buFontTx/>
              <a:buNone/>
            </a:pPr>
            <a:r>
              <a:rPr lang="en-US" sz="1600" b="1"/>
              <a:t>Level  1  </a:t>
            </a:r>
          </a:p>
        </p:txBody>
      </p:sp>
      <p:sp>
        <p:nvSpPr>
          <p:cNvPr id="9223" name="Text Box 6"/>
          <p:cNvSpPr txBox="1">
            <a:spLocks noChangeArrowheads="1"/>
          </p:cNvSpPr>
          <p:nvPr/>
        </p:nvSpPr>
        <p:spPr bwMode="auto">
          <a:xfrm>
            <a:off x="4113212" y="6019800"/>
            <a:ext cx="6172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pPr>
              <a:lnSpc>
                <a:spcPct val="100000"/>
              </a:lnSpc>
              <a:spcBef>
                <a:spcPct val="0"/>
              </a:spcBef>
              <a:spcAft>
                <a:spcPct val="0"/>
              </a:spcAft>
              <a:buClrTx/>
              <a:buFontTx/>
              <a:buNone/>
            </a:pPr>
            <a:r>
              <a:rPr lang="en-US" sz="1600" b="1"/>
              <a:t>Processes are unpredictable, poorly controlled, reactive.  </a:t>
            </a:r>
          </a:p>
        </p:txBody>
      </p:sp>
      <p:sp>
        <p:nvSpPr>
          <p:cNvPr id="9224" name="AutoShape 7"/>
          <p:cNvSpPr>
            <a:spLocks noChangeArrowheads="1"/>
          </p:cNvSpPr>
          <p:nvPr/>
        </p:nvSpPr>
        <p:spPr bwMode="auto">
          <a:xfrm>
            <a:off x="2640012" y="4672014"/>
            <a:ext cx="1792288" cy="701675"/>
          </a:xfrm>
          <a:prstGeom prst="cube">
            <a:avLst>
              <a:gd name="adj" fmla="val 25000"/>
            </a:avLst>
          </a:prstGeom>
          <a:gradFill rotWithShape="0">
            <a:gsLst>
              <a:gs pos="0">
                <a:srgbClr val="764700"/>
              </a:gs>
              <a:gs pos="100000">
                <a:srgbClr val="FF9900"/>
              </a:gs>
            </a:gsLst>
            <a:lin ang="0" scaled="1"/>
          </a:gradFill>
          <a:ln w="9525">
            <a:solidFill>
              <a:schemeClr val="bg1"/>
            </a:solidFill>
            <a:miter lim="800000"/>
            <a:headEnd/>
            <a:tailEnd/>
          </a:ln>
        </p:spPr>
        <p:txBody>
          <a:bodyPr wrap="none"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pPr algn="ctr">
              <a:lnSpc>
                <a:spcPct val="100000"/>
              </a:lnSpc>
              <a:spcBef>
                <a:spcPct val="0"/>
              </a:spcBef>
              <a:spcAft>
                <a:spcPct val="0"/>
              </a:spcAft>
              <a:buClrTx/>
              <a:buFontTx/>
              <a:buNone/>
            </a:pPr>
            <a:r>
              <a:rPr lang="en-US" sz="1600" b="1">
                <a:solidFill>
                  <a:schemeClr val="bg1"/>
                </a:solidFill>
              </a:rPr>
              <a:t>Managed</a:t>
            </a:r>
            <a:r>
              <a:rPr lang="en-US" sz="1600"/>
              <a:t> </a:t>
            </a:r>
          </a:p>
        </p:txBody>
      </p:sp>
      <p:sp>
        <p:nvSpPr>
          <p:cNvPr id="9225" name="Text Box 8"/>
          <p:cNvSpPr txBox="1">
            <a:spLocks noChangeArrowheads="1"/>
          </p:cNvSpPr>
          <p:nvPr/>
        </p:nvSpPr>
        <p:spPr bwMode="auto">
          <a:xfrm>
            <a:off x="3186113" y="4391025"/>
            <a:ext cx="11017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pPr>
              <a:lnSpc>
                <a:spcPct val="100000"/>
              </a:lnSpc>
              <a:spcBef>
                <a:spcPct val="0"/>
              </a:spcBef>
              <a:spcAft>
                <a:spcPct val="0"/>
              </a:spcAft>
              <a:buClrTx/>
              <a:buFontTx/>
              <a:buNone/>
            </a:pPr>
            <a:r>
              <a:rPr lang="en-US" sz="1600" b="1"/>
              <a:t>Level  2   </a:t>
            </a:r>
          </a:p>
        </p:txBody>
      </p:sp>
      <p:sp>
        <p:nvSpPr>
          <p:cNvPr id="9226" name="Text Box 9"/>
          <p:cNvSpPr txBox="1">
            <a:spLocks noChangeArrowheads="1"/>
          </p:cNvSpPr>
          <p:nvPr/>
        </p:nvSpPr>
        <p:spPr bwMode="auto">
          <a:xfrm>
            <a:off x="4875213" y="4876800"/>
            <a:ext cx="540067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pPr>
              <a:lnSpc>
                <a:spcPct val="100000"/>
              </a:lnSpc>
              <a:spcBef>
                <a:spcPct val="0"/>
              </a:spcBef>
              <a:spcAft>
                <a:spcPct val="0"/>
              </a:spcAft>
              <a:buClrTx/>
              <a:buFontTx/>
              <a:buNone/>
            </a:pPr>
            <a:r>
              <a:rPr lang="en-US" sz="1600" b="1" dirty="0"/>
              <a:t>Processes are planned, documented, performed, monitored, and controlled at the </a:t>
            </a:r>
            <a:r>
              <a:rPr lang="en-US" sz="1600" b="1" dirty="0">
                <a:solidFill>
                  <a:schemeClr val="accent1"/>
                </a:solidFill>
              </a:rPr>
              <a:t>project</a:t>
            </a:r>
            <a:r>
              <a:rPr lang="en-US" sz="1600" b="1" dirty="0"/>
              <a:t> level.  Often reactive.</a:t>
            </a:r>
          </a:p>
        </p:txBody>
      </p:sp>
      <p:sp>
        <p:nvSpPr>
          <p:cNvPr id="9227" name="AutoShape 10"/>
          <p:cNvSpPr>
            <a:spLocks noChangeArrowheads="1"/>
          </p:cNvSpPr>
          <p:nvPr/>
        </p:nvSpPr>
        <p:spPr bwMode="auto">
          <a:xfrm>
            <a:off x="3500437" y="3690939"/>
            <a:ext cx="1790700" cy="700087"/>
          </a:xfrm>
          <a:prstGeom prst="cube">
            <a:avLst>
              <a:gd name="adj" fmla="val 25000"/>
            </a:avLst>
          </a:prstGeom>
          <a:gradFill rotWithShape="0">
            <a:gsLst>
              <a:gs pos="0">
                <a:srgbClr val="470076"/>
              </a:gs>
              <a:gs pos="100000">
                <a:srgbClr val="9900FF"/>
              </a:gs>
            </a:gsLst>
            <a:lin ang="0" scaled="1"/>
          </a:gradFill>
          <a:ln w="9525">
            <a:solidFill>
              <a:schemeClr val="bg1"/>
            </a:solidFill>
            <a:miter lim="800000"/>
            <a:headEnd/>
            <a:tailEnd/>
          </a:ln>
        </p:spPr>
        <p:txBody>
          <a:bodyPr wrap="none"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pPr algn="ctr">
              <a:lnSpc>
                <a:spcPct val="100000"/>
              </a:lnSpc>
              <a:spcBef>
                <a:spcPct val="0"/>
              </a:spcBef>
              <a:spcAft>
                <a:spcPct val="0"/>
              </a:spcAft>
              <a:buClrTx/>
              <a:buFontTx/>
              <a:buNone/>
            </a:pPr>
            <a:r>
              <a:rPr lang="en-US" sz="1600" b="1">
                <a:solidFill>
                  <a:schemeClr val="bg1"/>
                </a:solidFill>
              </a:rPr>
              <a:t>Defined</a:t>
            </a:r>
          </a:p>
        </p:txBody>
      </p:sp>
      <p:sp>
        <p:nvSpPr>
          <p:cNvPr id="9228" name="Text Box 11"/>
          <p:cNvSpPr txBox="1">
            <a:spLocks noChangeArrowheads="1"/>
          </p:cNvSpPr>
          <p:nvPr/>
        </p:nvSpPr>
        <p:spPr bwMode="auto">
          <a:xfrm>
            <a:off x="4017963" y="3395663"/>
            <a:ext cx="9874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pPr>
              <a:lnSpc>
                <a:spcPct val="100000"/>
              </a:lnSpc>
              <a:spcBef>
                <a:spcPct val="0"/>
              </a:spcBef>
              <a:spcAft>
                <a:spcPct val="0"/>
              </a:spcAft>
              <a:buClrTx/>
              <a:buFontTx/>
              <a:buNone/>
            </a:pPr>
            <a:r>
              <a:rPr lang="en-US" sz="1600" b="1"/>
              <a:t>Level  3 </a:t>
            </a:r>
          </a:p>
        </p:txBody>
      </p:sp>
      <p:sp>
        <p:nvSpPr>
          <p:cNvPr id="9229" name="Text Box 12"/>
          <p:cNvSpPr txBox="1">
            <a:spLocks noChangeArrowheads="1"/>
          </p:cNvSpPr>
          <p:nvPr/>
        </p:nvSpPr>
        <p:spPr bwMode="auto">
          <a:xfrm>
            <a:off x="6094413" y="3581400"/>
            <a:ext cx="4778375"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pPr>
              <a:lnSpc>
                <a:spcPct val="100000"/>
              </a:lnSpc>
              <a:spcBef>
                <a:spcPct val="0"/>
              </a:spcBef>
              <a:spcAft>
                <a:spcPct val="0"/>
              </a:spcAft>
              <a:buClrTx/>
              <a:buFontTx/>
              <a:buNone/>
            </a:pPr>
            <a:r>
              <a:rPr lang="en-US" sz="1600" b="1"/>
              <a:t>Processes are well characterized and understood.  Processes, standards, procedures, tools, etc. are defined at the </a:t>
            </a:r>
            <a:r>
              <a:rPr lang="en-US" sz="1600" b="1">
                <a:solidFill>
                  <a:schemeClr val="accent1"/>
                </a:solidFill>
              </a:rPr>
              <a:t>organizational (Organization X )</a:t>
            </a:r>
            <a:r>
              <a:rPr lang="en-US" sz="1600" b="1">
                <a:solidFill>
                  <a:srgbClr val="F42E00"/>
                </a:solidFill>
              </a:rPr>
              <a:t> </a:t>
            </a:r>
            <a:r>
              <a:rPr lang="en-US" sz="1600" b="1"/>
              <a:t>level.  Proactive.</a:t>
            </a:r>
          </a:p>
        </p:txBody>
      </p:sp>
      <p:sp>
        <p:nvSpPr>
          <p:cNvPr id="9230" name="AutoShape 13"/>
          <p:cNvSpPr>
            <a:spLocks noChangeArrowheads="1"/>
          </p:cNvSpPr>
          <p:nvPr/>
        </p:nvSpPr>
        <p:spPr bwMode="auto">
          <a:xfrm>
            <a:off x="4432300" y="2566989"/>
            <a:ext cx="1790700" cy="701675"/>
          </a:xfrm>
          <a:prstGeom prst="cube">
            <a:avLst>
              <a:gd name="adj" fmla="val 25000"/>
            </a:avLst>
          </a:prstGeom>
          <a:gradFill rotWithShape="0">
            <a:gsLst>
              <a:gs pos="0">
                <a:srgbClr val="181847"/>
              </a:gs>
              <a:gs pos="100000">
                <a:srgbClr val="333399"/>
              </a:gs>
            </a:gsLst>
            <a:lin ang="0" scaled="1"/>
          </a:gradFill>
          <a:ln w="9525">
            <a:solidFill>
              <a:schemeClr val="bg1"/>
            </a:solidFill>
            <a:miter lim="800000"/>
            <a:headEnd/>
            <a:tailEnd/>
          </a:ln>
        </p:spPr>
        <p:txBody>
          <a:bodyPr wrap="none"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pPr algn="ctr">
              <a:lnSpc>
                <a:spcPct val="100000"/>
              </a:lnSpc>
              <a:spcBef>
                <a:spcPct val="0"/>
              </a:spcBef>
              <a:spcAft>
                <a:spcPct val="0"/>
              </a:spcAft>
              <a:buClrTx/>
              <a:buFontTx/>
              <a:buNone/>
            </a:pPr>
            <a:r>
              <a:rPr lang="en-US" sz="1600" b="1">
                <a:solidFill>
                  <a:schemeClr val="bg1"/>
                </a:solidFill>
              </a:rPr>
              <a:t>Quantitatively</a:t>
            </a:r>
            <a:r>
              <a:rPr lang="en-US" sz="1600" b="1"/>
              <a:t> </a:t>
            </a:r>
          </a:p>
          <a:p>
            <a:pPr algn="ctr">
              <a:lnSpc>
                <a:spcPct val="100000"/>
              </a:lnSpc>
              <a:spcBef>
                <a:spcPct val="0"/>
              </a:spcBef>
              <a:spcAft>
                <a:spcPct val="0"/>
              </a:spcAft>
              <a:buClrTx/>
              <a:buFontTx/>
              <a:buNone/>
            </a:pPr>
            <a:r>
              <a:rPr lang="en-US" sz="1600" b="1">
                <a:solidFill>
                  <a:schemeClr val="bg1"/>
                </a:solidFill>
              </a:rPr>
              <a:t>Managed</a:t>
            </a:r>
            <a:r>
              <a:rPr lang="en-US" sz="1600"/>
              <a:t> </a:t>
            </a:r>
          </a:p>
        </p:txBody>
      </p:sp>
      <p:sp>
        <p:nvSpPr>
          <p:cNvPr id="9231" name="Text Box 14"/>
          <p:cNvSpPr txBox="1">
            <a:spLocks noChangeArrowheads="1"/>
          </p:cNvSpPr>
          <p:nvPr/>
        </p:nvSpPr>
        <p:spPr bwMode="auto">
          <a:xfrm>
            <a:off x="4984751" y="2271713"/>
            <a:ext cx="9874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pPr>
              <a:lnSpc>
                <a:spcPct val="100000"/>
              </a:lnSpc>
              <a:spcBef>
                <a:spcPct val="0"/>
              </a:spcBef>
              <a:spcAft>
                <a:spcPct val="0"/>
              </a:spcAft>
              <a:buClrTx/>
              <a:buFontTx/>
              <a:buNone/>
            </a:pPr>
            <a:r>
              <a:rPr lang="en-US" sz="1600" b="1"/>
              <a:t>Level  4 </a:t>
            </a:r>
          </a:p>
        </p:txBody>
      </p:sp>
      <p:sp>
        <p:nvSpPr>
          <p:cNvPr id="9232" name="Text Box 15"/>
          <p:cNvSpPr txBox="1">
            <a:spLocks noChangeArrowheads="1"/>
          </p:cNvSpPr>
          <p:nvPr/>
        </p:nvSpPr>
        <p:spPr bwMode="auto">
          <a:xfrm>
            <a:off x="6767512" y="2590800"/>
            <a:ext cx="38989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pPr>
              <a:lnSpc>
                <a:spcPct val="100000"/>
              </a:lnSpc>
              <a:spcBef>
                <a:spcPct val="0"/>
              </a:spcBef>
              <a:spcAft>
                <a:spcPct val="0"/>
              </a:spcAft>
              <a:buClrTx/>
              <a:buFontTx/>
              <a:buNone/>
            </a:pPr>
            <a:r>
              <a:rPr lang="en-US" sz="1600" b="1"/>
              <a:t>Processes are controlled using statistical and other quantitative techniques.</a:t>
            </a:r>
          </a:p>
        </p:txBody>
      </p:sp>
      <p:sp>
        <p:nvSpPr>
          <p:cNvPr id="9233" name="AutoShape 16"/>
          <p:cNvSpPr>
            <a:spLocks noChangeArrowheads="1"/>
          </p:cNvSpPr>
          <p:nvPr/>
        </p:nvSpPr>
        <p:spPr bwMode="auto">
          <a:xfrm>
            <a:off x="5291137" y="1600201"/>
            <a:ext cx="1792288" cy="701675"/>
          </a:xfrm>
          <a:prstGeom prst="cube">
            <a:avLst>
              <a:gd name="adj" fmla="val 25000"/>
            </a:avLst>
          </a:prstGeom>
          <a:gradFill rotWithShape="0">
            <a:gsLst>
              <a:gs pos="0">
                <a:srgbClr val="003B00"/>
              </a:gs>
              <a:gs pos="100000">
                <a:srgbClr val="008000"/>
              </a:gs>
            </a:gsLst>
            <a:lin ang="0" scaled="1"/>
          </a:gradFill>
          <a:ln w="9525">
            <a:solidFill>
              <a:schemeClr val="bg1"/>
            </a:solidFill>
            <a:miter lim="800000"/>
            <a:headEnd/>
            <a:tailEnd/>
          </a:ln>
        </p:spPr>
        <p:txBody>
          <a:bodyPr wrap="none"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pPr algn="ctr">
              <a:lnSpc>
                <a:spcPct val="100000"/>
              </a:lnSpc>
              <a:spcBef>
                <a:spcPct val="0"/>
              </a:spcBef>
              <a:spcAft>
                <a:spcPct val="0"/>
              </a:spcAft>
              <a:buClrTx/>
              <a:buFontTx/>
              <a:buNone/>
            </a:pPr>
            <a:r>
              <a:rPr lang="en-US" sz="1600" b="1">
                <a:solidFill>
                  <a:schemeClr val="bg1"/>
                </a:solidFill>
              </a:rPr>
              <a:t>Optimizing</a:t>
            </a:r>
            <a:r>
              <a:rPr lang="en-US" sz="1600"/>
              <a:t> </a:t>
            </a:r>
          </a:p>
        </p:txBody>
      </p:sp>
      <p:sp>
        <p:nvSpPr>
          <p:cNvPr id="9234" name="AutoShape 17"/>
          <p:cNvSpPr>
            <a:spLocks noChangeArrowheads="1"/>
          </p:cNvSpPr>
          <p:nvPr/>
        </p:nvSpPr>
        <p:spPr bwMode="auto">
          <a:xfrm rot="2212552">
            <a:off x="4002087" y="5499101"/>
            <a:ext cx="285750" cy="492125"/>
          </a:xfrm>
          <a:prstGeom prst="upArrow">
            <a:avLst>
              <a:gd name="adj1" fmla="val 50000"/>
              <a:gd name="adj2" fmla="val 43056"/>
            </a:avLst>
          </a:prstGeom>
          <a:solidFill>
            <a:srgbClr val="999999"/>
          </a:solidFill>
          <a:ln w="9525">
            <a:solidFill>
              <a:srgbClr val="999999"/>
            </a:solidFill>
            <a:miter lim="800000"/>
            <a:headEnd/>
            <a:tailEnd/>
          </a:ln>
        </p:spPr>
        <p:txBody>
          <a:bodyPr wrap="none"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endParaRPr lang="en-US"/>
          </a:p>
        </p:txBody>
      </p:sp>
      <p:sp>
        <p:nvSpPr>
          <p:cNvPr id="9235" name="AutoShape 18"/>
          <p:cNvSpPr>
            <a:spLocks noChangeArrowheads="1"/>
          </p:cNvSpPr>
          <p:nvPr/>
        </p:nvSpPr>
        <p:spPr bwMode="auto">
          <a:xfrm rot="2212552">
            <a:off x="4862512" y="4518025"/>
            <a:ext cx="285750" cy="490538"/>
          </a:xfrm>
          <a:prstGeom prst="upArrow">
            <a:avLst>
              <a:gd name="adj1" fmla="val 50000"/>
              <a:gd name="adj2" fmla="val 42917"/>
            </a:avLst>
          </a:prstGeom>
          <a:solidFill>
            <a:srgbClr val="999999"/>
          </a:solidFill>
          <a:ln w="9525">
            <a:solidFill>
              <a:srgbClr val="333399"/>
            </a:solidFill>
            <a:miter lim="800000"/>
            <a:headEnd/>
            <a:tailEnd/>
          </a:ln>
        </p:spPr>
        <p:txBody>
          <a:bodyPr wrap="none"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endParaRPr lang="en-US"/>
          </a:p>
        </p:txBody>
      </p:sp>
      <p:sp>
        <p:nvSpPr>
          <p:cNvPr id="9236" name="AutoShape 19"/>
          <p:cNvSpPr>
            <a:spLocks noChangeArrowheads="1"/>
          </p:cNvSpPr>
          <p:nvPr/>
        </p:nvSpPr>
        <p:spPr bwMode="auto">
          <a:xfrm rot="2212552">
            <a:off x="5713412" y="3505200"/>
            <a:ext cx="285750" cy="490538"/>
          </a:xfrm>
          <a:prstGeom prst="upArrow">
            <a:avLst>
              <a:gd name="adj1" fmla="val 50000"/>
              <a:gd name="adj2" fmla="val 42917"/>
            </a:avLst>
          </a:prstGeom>
          <a:solidFill>
            <a:srgbClr val="999999"/>
          </a:solidFill>
          <a:ln w="9525">
            <a:solidFill>
              <a:srgbClr val="333399"/>
            </a:solidFill>
            <a:miter lim="800000"/>
            <a:headEnd/>
            <a:tailEnd/>
          </a:ln>
        </p:spPr>
        <p:txBody>
          <a:bodyPr wrap="none"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endParaRPr lang="en-US"/>
          </a:p>
        </p:txBody>
      </p:sp>
      <p:sp>
        <p:nvSpPr>
          <p:cNvPr id="9237" name="AutoShape 20"/>
          <p:cNvSpPr>
            <a:spLocks noChangeArrowheads="1"/>
          </p:cNvSpPr>
          <p:nvPr/>
        </p:nvSpPr>
        <p:spPr bwMode="auto">
          <a:xfrm rot="2212552">
            <a:off x="6726237" y="2271714"/>
            <a:ext cx="285750" cy="492125"/>
          </a:xfrm>
          <a:prstGeom prst="upArrow">
            <a:avLst>
              <a:gd name="adj1" fmla="val 50000"/>
              <a:gd name="adj2" fmla="val 43056"/>
            </a:avLst>
          </a:prstGeom>
          <a:solidFill>
            <a:srgbClr val="999999"/>
          </a:solidFill>
          <a:ln w="9525">
            <a:solidFill>
              <a:srgbClr val="333399"/>
            </a:solidFill>
            <a:miter lim="800000"/>
            <a:headEnd/>
            <a:tailEnd/>
          </a:ln>
        </p:spPr>
        <p:txBody>
          <a:bodyPr wrap="none"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endParaRPr lang="en-US"/>
          </a:p>
        </p:txBody>
      </p:sp>
      <p:sp>
        <p:nvSpPr>
          <p:cNvPr id="9238" name="Text Box 21"/>
          <p:cNvSpPr txBox="1">
            <a:spLocks noChangeArrowheads="1"/>
          </p:cNvSpPr>
          <p:nvPr/>
        </p:nvSpPr>
        <p:spPr bwMode="auto">
          <a:xfrm rot="-3063224">
            <a:off x="2774157" y="2855120"/>
            <a:ext cx="20907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pPr>
              <a:lnSpc>
                <a:spcPct val="100000"/>
              </a:lnSpc>
              <a:spcBef>
                <a:spcPct val="0"/>
              </a:spcBef>
              <a:spcAft>
                <a:spcPct val="0"/>
              </a:spcAft>
              <a:buClrTx/>
              <a:buFontTx/>
              <a:buNone/>
            </a:pPr>
            <a:r>
              <a:rPr lang="en-US" sz="2000" i="1"/>
              <a:t>Process Maturity</a:t>
            </a:r>
          </a:p>
        </p:txBody>
      </p:sp>
      <p:sp>
        <p:nvSpPr>
          <p:cNvPr id="9239" name="Rectangle 22"/>
          <p:cNvSpPr>
            <a:spLocks noChangeArrowheads="1"/>
          </p:cNvSpPr>
          <p:nvPr/>
        </p:nvSpPr>
        <p:spPr bwMode="auto">
          <a:xfrm>
            <a:off x="7237412" y="1219201"/>
            <a:ext cx="3200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6pPr>
            <a:lvl7pPr marL="29718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7pPr>
            <a:lvl8pPr marL="34290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8pPr>
            <a:lvl9pPr marL="3886200" indent="-228600" eaLnBrk="0" fontAlgn="base" hangingPunct="0">
              <a:lnSpc>
                <a:spcPct val="90000"/>
              </a:lnSpc>
              <a:spcBef>
                <a:spcPct val="20000"/>
              </a:spcBef>
              <a:spcAft>
                <a:spcPct val="20000"/>
              </a:spcAft>
              <a:buClr>
                <a:schemeClr val="accent1"/>
              </a:buClr>
              <a:buChar char="•"/>
              <a:defRPr sz="1400">
                <a:solidFill>
                  <a:schemeClr val="tx1"/>
                </a:solidFill>
                <a:latin typeface="Arial" panose="020B0604020202020204" pitchFamily="34" charset="0"/>
              </a:defRPr>
            </a:lvl9pPr>
          </a:lstStyle>
          <a:p>
            <a:pPr>
              <a:lnSpc>
                <a:spcPct val="100000"/>
              </a:lnSpc>
              <a:spcBef>
                <a:spcPct val="50000"/>
              </a:spcBef>
              <a:spcAft>
                <a:spcPct val="0"/>
              </a:spcAft>
              <a:buClrTx/>
              <a:buFontTx/>
              <a:buNone/>
            </a:pPr>
            <a:r>
              <a:rPr lang="en-US" sz="1600" b="1"/>
              <a:t>Process performance continually improved through incremental and innovative technological improvements. </a:t>
            </a:r>
          </a:p>
        </p:txBody>
      </p:sp>
      <p:sp>
        <p:nvSpPr>
          <p:cNvPr id="9240" name="Line 27"/>
          <p:cNvSpPr>
            <a:spLocks noChangeShapeType="1"/>
          </p:cNvSpPr>
          <p:nvPr/>
        </p:nvSpPr>
        <p:spPr bwMode="auto">
          <a:xfrm flipV="1">
            <a:off x="4541837" y="1524000"/>
            <a:ext cx="571500" cy="7254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96058934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TextBox 2"/>
          <p:cNvSpPr txBox="1"/>
          <p:nvPr/>
        </p:nvSpPr>
        <p:spPr>
          <a:xfrm>
            <a:off x="760412" y="1600200"/>
            <a:ext cx="10439400" cy="3785652"/>
          </a:xfrm>
          <a:prstGeom prst="rect">
            <a:avLst/>
          </a:prstGeom>
          <a:noFill/>
        </p:spPr>
        <p:txBody>
          <a:bodyPr wrap="square" rtlCol="0">
            <a:spAutoFit/>
          </a:bodyPr>
          <a:lstStyle/>
          <a:p>
            <a:r>
              <a:rPr lang="en-US" b="1" dirty="0" smtClean="0"/>
              <a:t>Standards and Models:</a:t>
            </a:r>
          </a:p>
          <a:p>
            <a:pPr marL="342900" indent="-342900">
              <a:lnSpc>
                <a:spcPct val="300000"/>
              </a:lnSpc>
              <a:buFont typeface="Arial" panose="020B0604020202020204" pitchFamily="34" charset="0"/>
              <a:buChar char="•"/>
            </a:pPr>
            <a:r>
              <a:rPr lang="en-US" dirty="0" smtClean="0"/>
              <a:t>ISO 9000 standards</a:t>
            </a:r>
          </a:p>
          <a:p>
            <a:pPr marL="342900" indent="-342900">
              <a:lnSpc>
                <a:spcPct val="300000"/>
              </a:lnSpc>
              <a:buFont typeface="Arial" panose="020B0604020202020204" pitchFamily="34" charset="0"/>
              <a:buChar char="•"/>
            </a:pPr>
            <a:r>
              <a:rPr lang="en-US" dirty="0" smtClean="0"/>
              <a:t>IEEE software engineering standards</a:t>
            </a:r>
          </a:p>
          <a:p>
            <a:pPr marL="342900" indent="-342900">
              <a:lnSpc>
                <a:spcPct val="300000"/>
              </a:lnSpc>
              <a:buFont typeface="Arial" panose="020B0604020202020204" pitchFamily="34" charset="0"/>
              <a:buChar char="•"/>
            </a:pPr>
            <a:r>
              <a:rPr lang="en-US" dirty="0" smtClean="0"/>
              <a:t>SEI Compatibility Maturity Model Integration (CMMI)</a:t>
            </a:r>
            <a:endParaRPr lang="en-US" dirty="0"/>
          </a:p>
        </p:txBody>
      </p:sp>
    </p:spTree>
    <p:extLst>
      <p:ext uri="{BB962C8B-B14F-4D97-AF65-F5344CB8AC3E}">
        <p14:creationId xmlns:p14="http://schemas.microsoft.com/office/powerpoint/2010/main" val="4710667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2132013" y="381000"/>
            <a:ext cx="7883525" cy="755650"/>
          </a:xfrm>
        </p:spPr>
        <p:txBody>
          <a:bodyPr>
            <a:normAutofit fontScale="90000"/>
          </a:bodyPr>
          <a:lstStyle/>
          <a:p>
            <a:r>
              <a:rPr lang="en-US" altLang="zh-CN" smtClean="0">
                <a:ea typeface="SimSun" panose="02010600030101010101" pitchFamily="2" charset="-122"/>
              </a:rPr>
              <a:t>Maturity Level 1 </a:t>
            </a:r>
            <a:br>
              <a:rPr lang="en-US" altLang="zh-CN" smtClean="0">
                <a:ea typeface="SimSun" panose="02010600030101010101" pitchFamily="2" charset="-122"/>
              </a:rPr>
            </a:br>
            <a:r>
              <a:rPr lang="en-US" altLang="zh-CN" smtClean="0">
                <a:ea typeface="SimSun" panose="02010600030101010101" pitchFamily="2" charset="-122"/>
              </a:rPr>
              <a:t>Initial</a:t>
            </a:r>
          </a:p>
        </p:txBody>
      </p:sp>
      <p:sp>
        <p:nvSpPr>
          <p:cNvPr id="10244" name="Rectangle 3"/>
          <p:cNvSpPr>
            <a:spLocks noGrp="1" noChangeArrowheads="1"/>
          </p:cNvSpPr>
          <p:nvPr>
            <p:ph type="body" idx="1"/>
          </p:nvPr>
        </p:nvSpPr>
        <p:spPr>
          <a:xfrm>
            <a:off x="1903413" y="1600200"/>
            <a:ext cx="8031163" cy="3816350"/>
          </a:xfrm>
        </p:spPr>
        <p:txBody>
          <a:bodyPr/>
          <a:lstStyle/>
          <a:p>
            <a:r>
              <a:rPr lang="en-US" altLang="zh-CN" sz="2200" dirty="0">
                <a:ea typeface="SimSun" panose="02010600030101010101" pitchFamily="2" charset="-122"/>
              </a:rPr>
              <a:t>Maturity Level 1 deals with </a:t>
            </a:r>
            <a:r>
              <a:rPr lang="en-US" altLang="zh-CN" sz="2200" dirty="0">
                <a:solidFill>
                  <a:srgbClr val="0000CC"/>
                </a:solidFill>
                <a:ea typeface="SimSun" panose="02010600030101010101" pitchFamily="2" charset="-122"/>
              </a:rPr>
              <a:t>performed</a:t>
            </a:r>
            <a:r>
              <a:rPr lang="en-US" altLang="zh-CN" sz="2200" dirty="0">
                <a:solidFill>
                  <a:srgbClr val="800000"/>
                </a:solidFill>
                <a:ea typeface="SimSun" panose="02010600030101010101" pitchFamily="2" charset="-122"/>
              </a:rPr>
              <a:t> </a:t>
            </a:r>
            <a:r>
              <a:rPr lang="en-US" altLang="zh-CN" sz="2200" dirty="0">
                <a:ea typeface="SimSun" panose="02010600030101010101" pitchFamily="2" charset="-122"/>
              </a:rPr>
              <a:t>processes.</a:t>
            </a:r>
          </a:p>
          <a:p>
            <a:pPr>
              <a:spcBef>
                <a:spcPct val="60000"/>
              </a:spcBef>
            </a:pPr>
            <a:r>
              <a:rPr lang="en-US" sz="2200" dirty="0">
                <a:ea typeface="SimSun" panose="02010600030101010101" pitchFamily="2" charset="-122"/>
              </a:rPr>
              <a:t>Processes are unpredictable, poorly controlled, reactive.</a:t>
            </a:r>
            <a:r>
              <a:rPr lang="en-US" altLang="zh-CN" sz="2200" dirty="0">
                <a:ea typeface="SimSun" panose="02010600030101010101" pitchFamily="2" charset="-122"/>
              </a:rPr>
              <a:t> </a:t>
            </a:r>
          </a:p>
          <a:p>
            <a:pPr>
              <a:spcBef>
                <a:spcPct val="60000"/>
              </a:spcBef>
            </a:pPr>
            <a:r>
              <a:rPr lang="en-US" altLang="zh-CN" sz="2200" dirty="0">
                <a:ea typeface="SimSun" panose="02010600030101010101" pitchFamily="2" charset="-122"/>
              </a:rPr>
              <a:t>The process performance may not be stable and may not meet specific objectives such as quality, cost, and schedule, but useful work can be done.</a:t>
            </a:r>
          </a:p>
          <a:p>
            <a:pPr>
              <a:spcBef>
                <a:spcPct val="60000"/>
              </a:spcBef>
            </a:pPr>
            <a:endParaRPr lang="en-US" altLang="zh-CN" sz="2200" dirty="0">
              <a:ea typeface="SimSun" panose="02010600030101010101" pitchFamily="2" charset="-122"/>
            </a:endParaRPr>
          </a:p>
        </p:txBody>
      </p:sp>
    </p:spTree>
    <p:extLst>
      <p:ext uri="{BB962C8B-B14F-4D97-AF65-F5344CB8AC3E}">
        <p14:creationId xmlns:p14="http://schemas.microsoft.com/office/powerpoint/2010/main" val="103669664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2208213" y="228600"/>
            <a:ext cx="7883525" cy="749300"/>
          </a:xfrm>
        </p:spPr>
        <p:txBody>
          <a:bodyPr>
            <a:normAutofit fontScale="90000"/>
          </a:bodyPr>
          <a:lstStyle/>
          <a:p>
            <a:r>
              <a:rPr lang="en-US" altLang="zh-CN" smtClean="0">
                <a:ea typeface="SimSun" panose="02010600030101010101" pitchFamily="2" charset="-122"/>
              </a:rPr>
              <a:t>Maturity Level 2</a:t>
            </a:r>
            <a:br>
              <a:rPr lang="en-US" altLang="zh-CN" smtClean="0">
                <a:ea typeface="SimSun" panose="02010600030101010101" pitchFamily="2" charset="-122"/>
              </a:rPr>
            </a:br>
            <a:r>
              <a:rPr lang="en-US" altLang="zh-CN" smtClean="0">
                <a:ea typeface="SimSun" panose="02010600030101010101" pitchFamily="2" charset="-122"/>
              </a:rPr>
              <a:t>Managed </a:t>
            </a:r>
            <a:r>
              <a:rPr lang="en-US" altLang="zh-CN" u="sng" smtClean="0">
                <a:ea typeface="SimSun" panose="02010600030101010101" pitchFamily="2" charset="-122"/>
              </a:rPr>
              <a:t>at the Project Level</a:t>
            </a:r>
          </a:p>
        </p:txBody>
      </p:sp>
      <p:sp>
        <p:nvSpPr>
          <p:cNvPr id="11268" name="Rectangle 3"/>
          <p:cNvSpPr>
            <a:spLocks noGrp="1" noChangeArrowheads="1"/>
          </p:cNvSpPr>
          <p:nvPr>
            <p:ph type="body" idx="1"/>
          </p:nvPr>
        </p:nvSpPr>
        <p:spPr>
          <a:xfrm>
            <a:off x="2060575" y="1524000"/>
            <a:ext cx="8031162" cy="4781550"/>
          </a:xfrm>
        </p:spPr>
        <p:txBody>
          <a:bodyPr/>
          <a:lstStyle/>
          <a:p>
            <a:pPr marL="342900" indent="-342900">
              <a:lnSpc>
                <a:spcPct val="80000"/>
              </a:lnSpc>
            </a:pPr>
            <a:r>
              <a:rPr lang="en-US" altLang="zh-CN" sz="2200" dirty="0">
                <a:ea typeface="SimSun" panose="02010600030101010101" pitchFamily="2" charset="-122"/>
              </a:rPr>
              <a:t>Maturity Level 2 deals with </a:t>
            </a:r>
            <a:r>
              <a:rPr lang="en-US" altLang="zh-CN" sz="2200" dirty="0">
                <a:solidFill>
                  <a:srgbClr val="0000CC"/>
                </a:solidFill>
                <a:ea typeface="SimSun" panose="02010600030101010101" pitchFamily="2" charset="-122"/>
              </a:rPr>
              <a:t>managed</a:t>
            </a:r>
            <a:r>
              <a:rPr lang="en-US" altLang="zh-CN" sz="2200" dirty="0">
                <a:ea typeface="SimSun" panose="02010600030101010101" pitchFamily="2" charset="-122"/>
              </a:rPr>
              <a:t> processes.</a:t>
            </a:r>
          </a:p>
          <a:p>
            <a:pPr marL="342900" indent="-342900">
              <a:lnSpc>
                <a:spcPct val="80000"/>
              </a:lnSpc>
            </a:pPr>
            <a:r>
              <a:rPr lang="en-US" altLang="zh-CN" sz="2200" dirty="0">
                <a:ea typeface="SimSun" panose="02010600030101010101" pitchFamily="2" charset="-122"/>
              </a:rPr>
              <a:t>A managed process is a performed process that is also:</a:t>
            </a:r>
          </a:p>
          <a:p>
            <a:pPr marL="742950" lvl="1" indent="-285750">
              <a:lnSpc>
                <a:spcPct val="80000"/>
              </a:lnSpc>
            </a:pPr>
            <a:r>
              <a:rPr lang="en-US" altLang="zh-CN" sz="2000" dirty="0">
                <a:solidFill>
                  <a:schemeClr val="folHlink"/>
                </a:solidFill>
                <a:ea typeface="SimSun" panose="02010600030101010101" pitchFamily="2" charset="-122"/>
              </a:rPr>
              <a:t>Planned</a:t>
            </a:r>
            <a:r>
              <a:rPr lang="en-US" altLang="zh-CN" sz="2000" dirty="0">
                <a:ea typeface="SimSun" panose="02010600030101010101" pitchFamily="2" charset="-122"/>
              </a:rPr>
              <a:t> and executed in accordance with </a:t>
            </a:r>
            <a:r>
              <a:rPr lang="en-US" altLang="zh-CN" sz="2000" dirty="0">
                <a:solidFill>
                  <a:srgbClr val="0000FF"/>
                </a:solidFill>
                <a:ea typeface="SimSun" panose="02010600030101010101" pitchFamily="2" charset="-122"/>
              </a:rPr>
              <a:t>policy</a:t>
            </a:r>
          </a:p>
          <a:p>
            <a:pPr marL="742950" lvl="1" indent="-285750">
              <a:lnSpc>
                <a:spcPct val="80000"/>
              </a:lnSpc>
            </a:pPr>
            <a:r>
              <a:rPr lang="en-US" altLang="zh-CN" sz="2000" dirty="0">
                <a:ea typeface="SimSun" panose="02010600030101010101" pitchFamily="2" charset="-122"/>
              </a:rPr>
              <a:t>Employs </a:t>
            </a:r>
            <a:r>
              <a:rPr lang="en-US" altLang="zh-CN" sz="2000" dirty="0">
                <a:solidFill>
                  <a:srgbClr val="0000FF"/>
                </a:solidFill>
                <a:ea typeface="SimSun" panose="02010600030101010101" pitchFamily="2" charset="-122"/>
              </a:rPr>
              <a:t>skilled people</a:t>
            </a:r>
          </a:p>
          <a:p>
            <a:pPr marL="742950" lvl="1" indent="-285750">
              <a:lnSpc>
                <a:spcPct val="80000"/>
              </a:lnSpc>
            </a:pPr>
            <a:r>
              <a:rPr lang="en-US" altLang="zh-CN" sz="2000" dirty="0">
                <a:solidFill>
                  <a:srgbClr val="0000FF"/>
                </a:solidFill>
                <a:ea typeface="SimSun" panose="02010600030101010101" pitchFamily="2" charset="-122"/>
              </a:rPr>
              <a:t>Adequate resources</a:t>
            </a:r>
            <a:r>
              <a:rPr lang="en-US" altLang="zh-CN" sz="2000" dirty="0">
                <a:ea typeface="SimSun" panose="02010600030101010101" pitchFamily="2" charset="-122"/>
              </a:rPr>
              <a:t> are available</a:t>
            </a:r>
          </a:p>
          <a:p>
            <a:pPr marL="742950" lvl="1" indent="-285750">
              <a:lnSpc>
                <a:spcPct val="80000"/>
              </a:lnSpc>
            </a:pPr>
            <a:r>
              <a:rPr lang="en-US" altLang="zh-CN" sz="2000" dirty="0">
                <a:ea typeface="SimSun" panose="02010600030101010101" pitchFamily="2" charset="-122"/>
              </a:rPr>
              <a:t>Controlled outputs are produced</a:t>
            </a:r>
          </a:p>
          <a:p>
            <a:pPr marL="742950" lvl="1" indent="-285750">
              <a:lnSpc>
                <a:spcPct val="80000"/>
              </a:lnSpc>
            </a:pPr>
            <a:r>
              <a:rPr lang="en-US" altLang="zh-CN" sz="2000" dirty="0">
                <a:solidFill>
                  <a:srgbClr val="0000FF"/>
                </a:solidFill>
                <a:ea typeface="SimSun" panose="02010600030101010101" pitchFamily="2" charset="-122"/>
              </a:rPr>
              <a:t>Stakeholders</a:t>
            </a:r>
            <a:r>
              <a:rPr lang="en-US" altLang="zh-CN" sz="2000" dirty="0">
                <a:ea typeface="SimSun" panose="02010600030101010101" pitchFamily="2" charset="-122"/>
              </a:rPr>
              <a:t> are involved</a:t>
            </a:r>
          </a:p>
          <a:p>
            <a:pPr marL="742950" lvl="1" indent="-285750">
              <a:lnSpc>
                <a:spcPct val="80000"/>
              </a:lnSpc>
            </a:pPr>
            <a:r>
              <a:rPr lang="en-US" altLang="zh-CN" sz="2000" dirty="0">
                <a:ea typeface="SimSun" panose="02010600030101010101" pitchFamily="2" charset="-122"/>
              </a:rPr>
              <a:t>The </a:t>
            </a:r>
            <a:r>
              <a:rPr lang="en-US" altLang="zh-CN" sz="2000" dirty="0">
                <a:solidFill>
                  <a:srgbClr val="0000FF"/>
                </a:solidFill>
                <a:ea typeface="SimSun" panose="02010600030101010101" pitchFamily="2" charset="-122"/>
              </a:rPr>
              <a:t>process</a:t>
            </a:r>
            <a:r>
              <a:rPr lang="en-US" altLang="zh-CN" sz="2000" dirty="0">
                <a:ea typeface="SimSun" panose="02010600030101010101" pitchFamily="2" charset="-122"/>
              </a:rPr>
              <a:t> is reviewed and evaluated for adherence to requirements </a:t>
            </a:r>
          </a:p>
          <a:p>
            <a:pPr marL="342900" indent="-342900">
              <a:lnSpc>
                <a:spcPct val="80000"/>
              </a:lnSpc>
            </a:pPr>
            <a:r>
              <a:rPr lang="en-US" sz="2200" dirty="0">
                <a:ea typeface="SimSun" panose="02010600030101010101" pitchFamily="2" charset="-122"/>
              </a:rPr>
              <a:t>Processes are planned, documented, performed, monitored, and controlled at the </a:t>
            </a:r>
            <a:r>
              <a:rPr lang="en-US" sz="2200" dirty="0">
                <a:solidFill>
                  <a:schemeClr val="accent1"/>
                </a:solidFill>
                <a:ea typeface="SimSun" panose="02010600030101010101" pitchFamily="2" charset="-122"/>
              </a:rPr>
              <a:t>project </a:t>
            </a:r>
            <a:r>
              <a:rPr lang="en-US" sz="2200" dirty="0">
                <a:ea typeface="SimSun" panose="02010600030101010101" pitchFamily="2" charset="-122"/>
              </a:rPr>
              <a:t>level.  Often reactive.</a:t>
            </a:r>
            <a:endParaRPr lang="en-US" altLang="zh-CN" sz="2200" dirty="0">
              <a:ea typeface="SimSun" panose="02010600030101010101" pitchFamily="2" charset="-122"/>
            </a:endParaRPr>
          </a:p>
          <a:p>
            <a:pPr marL="342900" indent="-342900">
              <a:lnSpc>
                <a:spcPct val="80000"/>
              </a:lnSpc>
            </a:pPr>
            <a:r>
              <a:rPr lang="en-US" altLang="zh-CN" sz="2200" dirty="0">
                <a:ea typeface="SimSun" panose="02010600030101010101" pitchFamily="2" charset="-122"/>
              </a:rPr>
              <a:t>The managed process comes closer to achieving the specific objectives such as quality, cost, and schedule.</a:t>
            </a:r>
          </a:p>
        </p:txBody>
      </p:sp>
    </p:spTree>
    <p:extLst>
      <p:ext uri="{BB962C8B-B14F-4D97-AF65-F5344CB8AC3E}">
        <p14:creationId xmlns:p14="http://schemas.microsoft.com/office/powerpoint/2010/main" val="146543907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2208213" y="228600"/>
            <a:ext cx="7883525" cy="749300"/>
          </a:xfrm>
        </p:spPr>
        <p:txBody>
          <a:bodyPr>
            <a:normAutofit fontScale="90000"/>
          </a:bodyPr>
          <a:lstStyle/>
          <a:p>
            <a:r>
              <a:rPr lang="en-US" altLang="zh-CN" smtClean="0">
                <a:ea typeface="SimSun" panose="02010600030101010101" pitchFamily="2" charset="-122"/>
              </a:rPr>
              <a:t>Maturity Level 3</a:t>
            </a:r>
            <a:br>
              <a:rPr lang="en-US" altLang="zh-CN" smtClean="0">
                <a:ea typeface="SimSun" panose="02010600030101010101" pitchFamily="2" charset="-122"/>
              </a:rPr>
            </a:br>
            <a:r>
              <a:rPr lang="en-US" altLang="zh-CN" smtClean="0">
                <a:ea typeface="SimSun" panose="02010600030101010101" pitchFamily="2" charset="-122"/>
              </a:rPr>
              <a:t>Defined </a:t>
            </a:r>
            <a:r>
              <a:rPr lang="en-US" altLang="zh-CN" u="sng" smtClean="0">
                <a:ea typeface="SimSun" panose="02010600030101010101" pitchFamily="2" charset="-122"/>
              </a:rPr>
              <a:t>at the Organization Level</a:t>
            </a:r>
          </a:p>
        </p:txBody>
      </p:sp>
      <p:sp>
        <p:nvSpPr>
          <p:cNvPr id="12292" name="Rectangle 3"/>
          <p:cNvSpPr>
            <a:spLocks noGrp="1" noChangeArrowheads="1"/>
          </p:cNvSpPr>
          <p:nvPr>
            <p:ph type="body" idx="1"/>
          </p:nvPr>
        </p:nvSpPr>
        <p:spPr>
          <a:xfrm>
            <a:off x="2132013" y="1600200"/>
            <a:ext cx="8107363" cy="4819650"/>
          </a:xfrm>
        </p:spPr>
        <p:txBody>
          <a:bodyPr>
            <a:normAutofit/>
          </a:bodyPr>
          <a:lstStyle/>
          <a:p>
            <a:r>
              <a:rPr lang="en-US" altLang="zh-CN" sz="2200" dirty="0">
                <a:ea typeface="SimSun" panose="02010600030101010101" pitchFamily="2" charset="-122"/>
              </a:rPr>
              <a:t>Maturity Level 3 deals with </a:t>
            </a:r>
            <a:r>
              <a:rPr lang="en-US" altLang="zh-CN" sz="2200" dirty="0">
                <a:solidFill>
                  <a:srgbClr val="0000CC"/>
                </a:solidFill>
                <a:ea typeface="SimSun" panose="02010600030101010101" pitchFamily="2" charset="-122"/>
              </a:rPr>
              <a:t>defined </a:t>
            </a:r>
            <a:r>
              <a:rPr lang="en-US" altLang="zh-CN" sz="2200" dirty="0">
                <a:ea typeface="SimSun" panose="02010600030101010101" pitchFamily="2" charset="-122"/>
              </a:rPr>
              <a:t>processes.</a:t>
            </a:r>
          </a:p>
          <a:p>
            <a:r>
              <a:rPr lang="en-US" altLang="zh-CN" sz="2200" dirty="0">
                <a:ea typeface="SimSun" panose="02010600030101010101" pitchFamily="2" charset="-122"/>
              </a:rPr>
              <a:t>A defined process is a managed process that:</a:t>
            </a:r>
          </a:p>
          <a:p>
            <a:pPr lvl="1"/>
            <a:r>
              <a:rPr lang="en-US" altLang="zh-CN" sz="2600" dirty="0" smtClean="0">
                <a:ea typeface="SimSun" panose="02010600030101010101" pitchFamily="2" charset="-122"/>
              </a:rPr>
              <a:t>Well defined, understood, deployed and executed across the entire </a:t>
            </a:r>
            <a:r>
              <a:rPr lang="en-US" altLang="zh-CN" sz="2600" b="1" dirty="0" smtClean="0">
                <a:solidFill>
                  <a:schemeClr val="accent1"/>
                </a:solidFill>
                <a:ea typeface="SimSun" panose="02010600030101010101" pitchFamily="2" charset="-122"/>
              </a:rPr>
              <a:t>organization</a:t>
            </a:r>
            <a:r>
              <a:rPr lang="en-US" altLang="zh-CN" sz="2600" dirty="0" smtClean="0">
                <a:ea typeface="SimSun" panose="02010600030101010101" pitchFamily="2" charset="-122"/>
              </a:rPr>
              <a:t>.  Proactive.</a:t>
            </a:r>
          </a:p>
          <a:p>
            <a:pPr lvl="1"/>
            <a:r>
              <a:rPr lang="en-US" sz="2600" dirty="0" smtClean="0">
                <a:ea typeface="SimSun" panose="02010600030101010101" pitchFamily="2" charset="-122"/>
              </a:rPr>
              <a:t>Processes, standards, procedures, tools, etc. are defined at the organizational (Organization X ) level.  Project or local tailoring</a:t>
            </a:r>
            <a:r>
              <a:rPr lang="en-US" altLang="zh-CN" sz="2600" dirty="0" smtClean="0">
                <a:ea typeface="SimSun" panose="02010600030101010101" pitchFamily="2" charset="-122"/>
              </a:rPr>
              <a:t> is allowed, however it must be based on the organization’s set of standard processes and defined per the organization’s tailoring guidelines.</a:t>
            </a:r>
          </a:p>
          <a:p>
            <a:r>
              <a:rPr lang="en-US" altLang="zh-CN" sz="2200" dirty="0">
                <a:ea typeface="SimSun" panose="02010600030101010101" pitchFamily="2" charset="-122"/>
              </a:rPr>
              <a:t>Major portions of the organization cannot “opt out.”</a:t>
            </a:r>
            <a:endParaRPr lang="zh-CN" altLang="en-US" sz="2200" dirty="0">
              <a:ea typeface="SimSun" panose="02010600030101010101" pitchFamily="2" charset="-122"/>
            </a:endParaRPr>
          </a:p>
        </p:txBody>
      </p:sp>
    </p:spTree>
    <p:extLst>
      <p:ext uri="{BB962C8B-B14F-4D97-AF65-F5344CB8AC3E}">
        <p14:creationId xmlns:p14="http://schemas.microsoft.com/office/powerpoint/2010/main" val="51430955"/>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Maturity Level 4</a:t>
            </a:r>
            <a:endParaRPr lang="en-US" dirty="0"/>
          </a:p>
        </p:txBody>
      </p:sp>
      <p:sp>
        <p:nvSpPr>
          <p:cNvPr id="3" name="Content Placeholder 2"/>
          <p:cNvSpPr>
            <a:spLocks noGrp="1"/>
          </p:cNvSpPr>
          <p:nvPr>
            <p:ph idx="1"/>
          </p:nvPr>
        </p:nvSpPr>
        <p:spPr/>
        <p:txBody>
          <a:bodyPr/>
          <a:lstStyle/>
          <a:p>
            <a:pPr algn="just">
              <a:lnSpc>
                <a:spcPct val="90000"/>
              </a:lnSpc>
            </a:pPr>
            <a:r>
              <a:rPr lang="en-US" sz="2100" dirty="0" smtClean="0"/>
              <a:t>Sub-processes </a:t>
            </a:r>
            <a:r>
              <a:rPr lang="en-US" sz="2100" dirty="0"/>
              <a:t>are selected that significantly contribute  to overall process performance</a:t>
            </a:r>
          </a:p>
          <a:p>
            <a:pPr algn="just">
              <a:lnSpc>
                <a:spcPct val="90000"/>
              </a:lnSpc>
            </a:pPr>
            <a:r>
              <a:rPr lang="en-US" sz="2100" dirty="0"/>
              <a:t>As criteria in managing process the quantitative objects for quality are established</a:t>
            </a:r>
          </a:p>
          <a:p>
            <a:pPr algn="just">
              <a:lnSpc>
                <a:spcPct val="90000"/>
              </a:lnSpc>
            </a:pPr>
            <a:r>
              <a:rPr lang="en-US" sz="2100" dirty="0"/>
              <a:t>Quantitative objectives are based on:</a:t>
            </a:r>
          </a:p>
          <a:p>
            <a:pPr lvl="1" algn="just">
              <a:lnSpc>
                <a:spcPct val="90000"/>
              </a:lnSpc>
            </a:pPr>
            <a:r>
              <a:rPr lang="en-US" sz="2000" dirty="0"/>
              <a:t>Needs of a customer</a:t>
            </a:r>
          </a:p>
          <a:p>
            <a:pPr lvl="1" algn="just">
              <a:lnSpc>
                <a:spcPct val="90000"/>
              </a:lnSpc>
            </a:pPr>
            <a:r>
              <a:rPr lang="en-US" sz="2000" dirty="0"/>
              <a:t>End users</a:t>
            </a:r>
          </a:p>
          <a:p>
            <a:pPr lvl="1" algn="just">
              <a:lnSpc>
                <a:spcPct val="90000"/>
              </a:lnSpc>
            </a:pPr>
            <a:r>
              <a:rPr lang="en-US" sz="2000" dirty="0"/>
              <a:t>Organization</a:t>
            </a:r>
          </a:p>
          <a:p>
            <a:pPr lvl="1" algn="just">
              <a:lnSpc>
                <a:spcPct val="90000"/>
              </a:lnSpc>
            </a:pPr>
            <a:r>
              <a:rPr lang="en-US" sz="2000" dirty="0"/>
              <a:t>Process implements</a:t>
            </a:r>
          </a:p>
          <a:p>
            <a:pPr algn="just">
              <a:lnSpc>
                <a:spcPct val="90000"/>
              </a:lnSpc>
            </a:pPr>
            <a:r>
              <a:rPr lang="en-US" sz="2100" dirty="0"/>
              <a:t>For these processes, detailed measures of process performance are collected and statistically analyzed</a:t>
            </a:r>
          </a:p>
          <a:p>
            <a:pPr marL="0" indent="0" algn="just">
              <a:buNone/>
            </a:pPr>
            <a:endParaRPr lang="en-US" dirty="0"/>
          </a:p>
        </p:txBody>
      </p:sp>
    </p:spTree>
    <p:extLst>
      <p:ext uri="{BB962C8B-B14F-4D97-AF65-F5344CB8AC3E}">
        <p14:creationId xmlns:p14="http://schemas.microsoft.com/office/powerpoint/2010/main" val="6873295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Maturity Level 5</a:t>
            </a:r>
            <a:endParaRPr lang="en-US" dirty="0"/>
          </a:p>
        </p:txBody>
      </p:sp>
      <p:sp>
        <p:nvSpPr>
          <p:cNvPr id="3" name="Content Placeholder 2"/>
          <p:cNvSpPr>
            <a:spLocks noGrp="1"/>
          </p:cNvSpPr>
          <p:nvPr>
            <p:ph idx="1"/>
          </p:nvPr>
        </p:nvSpPr>
        <p:spPr/>
        <p:txBody>
          <a:bodyPr/>
          <a:lstStyle/>
          <a:p>
            <a:r>
              <a:rPr lang="en-US" dirty="0"/>
              <a:t>Focuses on continually improving process performance through:</a:t>
            </a:r>
          </a:p>
          <a:p>
            <a:pPr lvl="1"/>
            <a:r>
              <a:rPr lang="en-US" dirty="0"/>
              <a:t>Incremental technological improvements</a:t>
            </a:r>
          </a:p>
          <a:p>
            <a:pPr lvl="1"/>
            <a:r>
              <a:rPr lang="en-US" dirty="0"/>
              <a:t>Innovative technological improvements</a:t>
            </a:r>
          </a:p>
          <a:p>
            <a:r>
              <a:rPr lang="en-US" dirty="0"/>
              <a:t>Both processes are the organization’s set of measurable improvement activities</a:t>
            </a:r>
          </a:p>
          <a:p>
            <a:pPr marL="0" indent="0">
              <a:buNone/>
            </a:pPr>
            <a:endParaRPr lang="en-US" dirty="0"/>
          </a:p>
        </p:txBody>
      </p:sp>
    </p:spTree>
    <p:extLst>
      <p:ext uri="{BB962C8B-B14F-4D97-AF65-F5344CB8AC3E}">
        <p14:creationId xmlns:p14="http://schemas.microsoft.com/office/powerpoint/2010/main" val="35763073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ooter Placeholder 5"/>
          <p:cNvSpPr>
            <a:spLocks noGrp="1"/>
          </p:cNvSpPr>
          <p:nvPr>
            <p:ph type="ftr" sz="quarter" idx="11"/>
          </p:nvPr>
        </p:nvSpPr>
        <p:spPr/>
        <p:txBody>
          <a:bodyPr/>
          <a:lstStyle/>
          <a:p>
            <a:r>
              <a:rPr lang="en-US"/>
              <a:t>Capability Maturity Model Integration</a:t>
            </a:r>
          </a:p>
        </p:txBody>
      </p:sp>
      <p:sp>
        <p:nvSpPr>
          <p:cNvPr id="22" name="Slide Number Placeholder 6"/>
          <p:cNvSpPr>
            <a:spLocks noGrp="1"/>
          </p:cNvSpPr>
          <p:nvPr>
            <p:ph type="sldNum" sz="quarter" idx="12"/>
          </p:nvPr>
        </p:nvSpPr>
        <p:spPr/>
        <p:txBody>
          <a:bodyPr/>
          <a:lstStyle/>
          <a:p>
            <a:fld id="{B48596B0-9105-44E3-BAFA-A02E33AF1863}" type="slidenum">
              <a:rPr lang="en-US"/>
              <a:pPr/>
              <a:t>25</a:t>
            </a:fld>
            <a:r>
              <a:rPr lang="en-US"/>
              <a:t>/97</a:t>
            </a:r>
          </a:p>
        </p:txBody>
      </p:sp>
      <p:sp>
        <p:nvSpPr>
          <p:cNvPr id="157698" name="Rectangle 2"/>
          <p:cNvSpPr>
            <a:spLocks noGrp="1" noChangeArrowheads="1"/>
          </p:cNvSpPr>
          <p:nvPr>
            <p:ph type="title"/>
          </p:nvPr>
        </p:nvSpPr>
        <p:spPr/>
        <p:txBody>
          <a:bodyPr/>
          <a:lstStyle/>
          <a:p>
            <a:pPr algn="ctr"/>
            <a:r>
              <a:rPr lang="en-US" altLang="en-US" sz="3400">
                <a:solidFill>
                  <a:schemeClr val="accent2"/>
                </a:solidFill>
              </a:rPr>
              <a:t>Conclusion</a:t>
            </a:r>
            <a:r>
              <a:rPr lang="en-US" altLang="en-US" sz="3400"/>
              <a:t/>
            </a:r>
            <a:br>
              <a:rPr lang="en-US" altLang="en-US" sz="3400"/>
            </a:br>
            <a:r>
              <a:rPr lang="en-US" altLang="en-US" sz="3400"/>
              <a:t>CMMI Benefits</a:t>
            </a:r>
            <a:endParaRPr lang="en-US" sz="3400"/>
          </a:p>
        </p:txBody>
      </p:sp>
      <p:sp>
        <p:nvSpPr>
          <p:cNvPr id="157699" name="Rectangle 3"/>
          <p:cNvSpPr>
            <a:spLocks noGrp="1" noChangeArrowheads="1"/>
          </p:cNvSpPr>
          <p:nvPr>
            <p:ph type="body" sz="half" idx="1"/>
          </p:nvPr>
        </p:nvSpPr>
        <p:spPr>
          <a:xfrm>
            <a:off x="3275012" y="1676400"/>
            <a:ext cx="5181600" cy="4267200"/>
          </a:xfrm>
        </p:spPr>
        <p:txBody>
          <a:bodyPr/>
          <a:lstStyle/>
          <a:p>
            <a:pPr>
              <a:lnSpc>
                <a:spcPct val="90000"/>
              </a:lnSpc>
            </a:pPr>
            <a:endParaRPr lang="en-US" altLang="en-US" sz="2000" dirty="0"/>
          </a:p>
          <a:p>
            <a:pPr>
              <a:lnSpc>
                <a:spcPct val="90000"/>
              </a:lnSpc>
            </a:pPr>
            <a:r>
              <a:rPr lang="en-US" altLang="en-US" sz="2000" dirty="0"/>
              <a:t>CMMI product users can expect to:</a:t>
            </a:r>
          </a:p>
          <a:p>
            <a:pPr lvl="1">
              <a:lnSpc>
                <a:spcPct val="90000"/>
              </a:lnSpc>
            </a:pPr>
            <a:r>
              <a:rPr lang="en-US" altLang="en-US" sz="1800" dirty="0"/>
              <a:t>Efficiently and effectively improve and assess multiple disciplines across their organization</a:t>
            </a:r>
          </a:p>
          <a:p>
            <a:pPr lvl="1">
              <a:lnSpc>
                <a:spcPct val="90000"/>
              </a:lnSpc>
            </a:pPr>
            <a:r>
              <a:rPr lang="en-US" altLang="en-US" sz="1800" dirty="0"/>
              <a:t>Reduce costs (including training) associated with improving and assessing processes</a:t>
            </a:r>
          </a:p>
          <a:p>
            <a:pPr lvl="1">
              <a:lnSpc>
                <a:spcPct val="90000"/>
              </a:lnSpc>
            </a:pPr>
            <a:r>
              <a:rPr lang="en-US" altLang="en-US" sz="1800" dirty="0"/>
              <a:t>Deploy a common, integrated vision of process improvement that can be used </a:t>
            </a:r>
            <a:br>
              <a:rPr lang="en-US" altLang="en-US" sz="1800" dirty="0"/>
            </a:br>
            <a:r>
              <a:rPr lang="en-US" altLang="en-US" sz="1800" dirty="0"/>
              <a:t>as a basis for enterprise-wide process improvement efforts.</a:t>
            </a:r>
            <a:endParaRPr lang="en-US" sz="1800" dirty="0"/>
          </a:p>
        </p:txBody>
      </p:sp>
      <p:graphicFrame>
        <p:nvGraphicFramePr>
          <p:cNvPr id="157700" name="Object 4"/>
          <p:cNvGraphicFramePr>
            <a:graphicFrameLocks noGrp="1"/>
          </p:cNvGraphicFramePr>
          <p:nvPr>
            <p:ph sz="half" idx="2"/>
          </p:nvPr>
        </p:nvGraphicFramePr>
        <p:xfrm>
          <a:off x="1979612" y="1676400"/>
          <a:ext cx="1295400" cy="1981200"/>
        </p:xfrm>
        <a:graphic>
          <a:graphicData uri="http://schemas.openxmlformats.org/presentationml/2006/ole">
            <mc:AlternateContent xmlns:mc="http://schemas.openxmlformats.org/markup-compatibility/2006">
              <mc:Choice xmlns:v="urn:schemas-microsoft-com:vml" Requires="v">
                <p:oleObj spid="_x0000_s2054" name="Clip" r:id="rId3" imgW="996840" imgH="1604880" progId="MS_ClipArt_Gallery.2">
                  <p:embed/>
                </p:oleObj>
              </mc:Choice>
              <mc:Fallback>
                <p:oleObj name="Clip" r:id="rId3" imgW="996840" imgH="1604880" progId="MS_ClipArt_Gallery.2">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2" y="1676400"/>
                        <a:ext cx="12954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57703" name="Group 7"/>
          <p:cNvGrpSpPr>
            <a:grpSpLocks/>
          </p:cNvGrpSpPr>
          <p:nvPr/>
        </p:nvGrpSpPr>
        <p:grpSpPr bwMode="auto">
          <a:xfrm>
            <a:off x="8685212" y="4191001"/>
            <a:ext cx="1462088" cy="1763713"/>
            <a:chOff x="3549" y="1709"/>
            <a:chExt cx="681" cy="823"/>
          </a:xfrm>
        </p:grpSpPr>
        <p:grpSp>
          <p:nvGrpSpPr>
            <p:cNvPr id="157704" name="Group 8"/>
            <p:cNvGrpSpPr>
              <a:grpSpLocks/>
            </p:cNvGrpSpPr>
            <p:nvPr/>
          </p:nvGrpSpPr>
          <p:grpSpPr bwMode="auto">
            <a:xfrm>
              <a:off x="3549" y="1709"/>
              <a:ext cx="681" cy="823"/>
              <a:chOff x="3549" y="1709"/>
              <a:chExt cx="681" cy="823"/>
            </a:xfrm>
          </p:grpSpPr>
          <p:grpSp>
            <p:nvGrpSpPr>
              <p:cNvPr id="157705" name="Group 9"/>
              <p:cNvGrpSpPr>
                <a:grpSpLocks/>
              </p:cNvGrpSpPr>
              <p:nvPr/>
            </p:nvGrpSpPr>
            <p:grpSpPr bwMode="auto">
              <a:xfrm>
                <a:off x="3549" y="1709"/>
                <a:ext cx="681" cy="771"/>
                <a:chOff x="3549" y="1709"/>
                <a:chExt cx="681" cy="771"/>
              </a:xfrm>
            </p:grpSpPr>
            <p:sp>
              <p:nvSpPr>
                <p:cNvPr id="157706" name="Freeform 10"/>
                <p:cNvSpPr>
                  <a:spLocks/>
                </p:cNvSpPr>
                <p:nvPr/>
              </p:nvSpPr>
              <p:spPr bwMode="auto">
                <a:xfrm>
                  <a:off x="3603" y="2405"/>
                  <a:ext cx="123" cy="75"/>
                </a:xfrm>
                <a:custGeom>
                  <a:avLst/>
                  <a:gdLst>
                    <a:gd name="T0" fmla="*/ 78 w 123"/>
                    <a:gd name="T1" fmla="*/ 0 h 75"/>
                    <a:gd name="T2" fmla="*/ 15 w 123"/>
                    <a:gd name="T3" fmla="*/ 6 h 75"/>
                    <a:gd name="T4" fmla="*/ 10 w 123"/>
                    <a:gd name="T5" fmla="*/ 11 h 75"/>
                    <a:gd name="T6" fmla="*/ 6 w 123"/>
                    <a:gd name="T7" fmla="*/ 16 h 75"/>
                    <a:gd name="T8" fmla="*/ 2 w 123"/>
                    <a:gd name="T9" fmla="*/ 22 h 75"/>
                    <a:gd name="T10" fmla="*/ 0 w 123"/>
                    <a:gd name="T11" fmla="*/ 33 h 75"/>
                    <a:gd name="T12" fmla="*/ 0 w 123"/>
                    <a:gd name="T13" fmla="*/ 44 h 75"/>
                    <a:gd name="T14" fmla="*/ 2 w 123"/>
                    <a:gd name="T15" fmla="*/ 50 h 75"/>
                    <a:gd name="T16" fmla="*/ 6 w 123"/>
                    <a:gd name="T17" fmla="*/ 58 h 75"/>
                    <a:gd name="T18" fmla="*/ 13 w 123"/>
                    <a:gd name="T19" fmla="*/ 63 h 75"/>
                    <a:gd name="T20" fmla="*/ 20 w 123"/>
                    <a:gd name="T21" fmla="*/ 68 h 75"/>
                    <a:gd name="T22" fmla="*/ 27 w 123"/>
                    <a:gd name="T23" fmla="*/ 71 h 75"/>
                    <a:gd name="T24" fmla="*/ 34 w 123"/>
                    <a:gd name="T25" fmla="*/ 73 h 75"/>
                    <a:gd name="T26" fmla="*/ 43 w 123"/>
                    <a:gd name="T27" fmla="*/ 74 h 75"/>
                    <a:gd name="T28" fmla="*/ 42 w 123"/>
                    <a:gd name="T29" fmla="*/ 73 h 75"/>
                    <a:gd name="T30" fmla="*/ 91 w 123"/>
                    <a:gd name="T31" fmla="*/ 68 h 75"/>
                    <a:gd name="T32" fmla="*/ 122 w 123"/>
                    <a:gd name="T33" fmla="*/ 0 h 75"/>
                    <a:gd name="T34" fmla="*/ 78 w 123"/>
                    <a:gd name="T35" fmla="*/ 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3" h="75">
                      <a:moveTo>
                        <a:pt x="78" y="0"/>
                      </a:moveTo>
                      <a:lnTo>
                        <a:pt x="15" y="6"/>
                      </a:lnTo>
                      <a:lnTo>
                        <a:pt x="10" y="11"/>
                      </a:lnTo>
                      <a:lnTo>
                        <a:pt x="6" y="16"/>
                      </a:lnTo>
                      <a:lnTo>
                        <a:pt x="2" y="22"/>
                      </a:lnTo>
                      <a:lnTo>
                        <a:pt x="0" y="33"/>
                      </a:lnTo>
                      <a:lnTo>
                        <a:pt x="0" y="44"/>
                      </a:lnTo>
                      <a:lnTo>
                        <a:pt x="2" y="50"/>
                      </a:lnTo>
                      <a:lnTo>
                        <a:pt x="6" y="58"/>
                      </a:lnTo>
                      <a:lnTo>
                        <a:pt x="13" y="63"/>
                      </a:lnTo>
                      <a:lnTo>
                        <a:pt x="20" y="68"/>
                      </a:lnTo>
                      <a:lnTo>
                        <a:pt x="27" y="71"/>
                      </a:lnTo>
                      <a:lnTo>
                        <a:pt x="34" y="73"/>
                      </a:lnTo>
                      <a:lnTo>
                        <a:pt x="43" y="74"/>
                      </a:lnTo>
                      <a:lnTo>
                        <a:pt x="42" y="73"/>
                      </a:lnTo>
                      <a:lnTo>
                        <a:pt x="91" y="68"/>
                      </a:lnTo>
                      <a:lnTo>
                        <a:pt x="122" y="0"/>
                      </a:lnTo>
                      <a:lnTo>
                        <a:pt x="78" y="0"/>
                      </a:lnTo>
                    </a:path>
                  </a:pathLst>
                </a:custGeom>
                <a:solidFill>
                  <a:srgbClr val="808080"/>
                </a:solid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7707" name="Freeform 11"/>
                <p:cNvSpPr>
                  <a:spLocks/>
                </p:cNvSpPr>
                <p:nvPr/>
              </p:nvSpPr>
              <p:spPr bwMode="auto">
                <a:xfrm>
                  <a:off x="3549" y="1709"/>
                  <a:ext cx="681" cy="767"/>
                </a:xfrm>
                <a:custGeom>
                  <a:avLst/>
                  <a:gdLst>
                    <a:gd name="T0" fmla="*/ 38 w 681"/>
                    <a:gd name="T1" fmla="*/ 2 h 767"/>
                    <a:gd name="T2" fmla="*/ 24 w 681"/>
                    <a:gd name="T3" fmla="*/ 13 h 767"/>
                    <a:gd name="T4" fmla="*/ 7 w 681"/>
                    <a:gd name="T5" fmla="*/ 34 h 767"/>
                    <a:gd name="T6" fmla="*/ 0 w 681"/>
                    <a:gd name="T7" fmla="*/ 56 h 767"/>
                    <a:gd name="T8" fmla="*/ 0 w 681"/>
                    <a:gd name="T9" fmla="*/ 82 h 767"/>
                    <a:gd name="T10" fmla="*/ 2 w 681"/>
                    <a:gd name="T11" fmla="*/ 105 h 767"/>
                    <a:gd name="T12" fmla="*/ 12 w 681"/>
                    <a:gd name="T13" fmla="*/ 141 h 767"/>
                    <a:gd name="T14" fmla="*/ 36 w 681"/>
                    <a:gd name="T15" fmla="*/ 201 h 767"/>
                    <a:gd name="T16" fmla="*/ 65 w 681"/>
                    <a:gd name="T17" fmla="*/ 269 h 767"/>
                    <a:gd name="T18" fmla="*/ 91 w 681"/>
                    <a:gd name="T19" fmla="*/ 339 h 767"/>
                    <a:gd name="T20" fmla="*/ 112 w 681"/>
                    <a:gd name="T21" fmla="*/ 431 h 767"/>
                    <a:gd name="T22" fmla="*/ 124 w 681"/>
                    <a:gd name="T23" fmla="*/ 540 h 767"/>
                    <a:gd name="T24" fmla="*/ 130 w 681"/>
                    <a:gd name="T25" fmla="*/ 619 h 767"/>
                    <a:gd name="T26" fmla="*/ 130 w 681"/>
                    <a:gd name="T27" fmla="*/ 679 h 767"/>
                    <a:gd name="T28" fmla="*/ 122 w 681"/>
                    <a:gd name="T29" fmla="*/ 723 h 767"/>
                    <a:gd name="T30" fmla="*/ 112 w 681"/>
                    <a:gd name="T31" fmla="*/ 748 h 767"/>
                    <a:gd name="T32" fmla="*/ 102 w 681"/>
                    <a:gd name="T33" fmla="*/ 761 h 767"/>
                    <a:gd name="T34" fmla="*/ 158 w 681"/>
                    <a:gd name="T35" fmla="*/ 759 h 767"/>
                    <a:gd name="T36" fmla="*/ 372 w 681"/>
                    <a:gd name="T37" fmla="*/ 729 h 767"/>
                    <a:gd name="T38" fmla="*/ 567 w 681"/>
                    <a:gd name="T39" fmla="*/ 712 h 767"/>
                    <a:gd name="T40" fmla="*/ 646 w 681"/>
                    <a:gd name="T41" fmla="*/ 714 h 767"/>
                    <a:gd name="T42" fmla="*/ 663 w 681"/>
                    <a:gd name="T43" fmla="*/ 702 h 767"/>
                    <a:gd name="T44" fmla="*/ 674 w 681"/>
                    <a:gd name="T45" fmla="*/ 673 h 767"/>
                    <a:gd name="T46" fmla="*/ 680 w 681"/>
                    <a:gd name="T47" fmla="*/ 632 h 767"/>
                    <a:gd name="T48" fmla="*/ 679 w 681"/>
                    <a:gd name="T49" fmla="*/ 579 h 767"/>
                    <a:gd name="T50" fmla="*/ 671 w 681"/>
                    <a:gd name="T51" fmla="*/ 502 h 767"/>
                    <a:gd name="T52" fmla="*/ 649 w 681"/>
                    <a:gd name="T53" fmla="*/ 403 h 767"/>
                    <a:gd name="T54" fmla="*/ 622 w 681"/>
                    <a:gd name="T55" fmla="*/ 313 h 767"/>
                    <a:gd name="T56" fmla="*/ 591 w 681"/>
                    <a:gd name="T57" fmla="*/ 231 h 767"/>
                    <a:gd name="T58" fmla="*/ 556 w 681"/>
                    <a:gd name="T59" fmla="*/ 141 h 767"/>
                    <a:gd name="T60" fmla="*/ 545 w 681"/>
                    <a:gd name="T61" fmla="*/ 100 h 767"/>
                    <a:gd name="T62" fmla="*/ 543 w 681"/>
                    <a:gd name="T63" fmla="*/ 69 h 767"/>
                    <a:gd name="T64" fmla="*/ 556 w 681"/>
                    <a:gd name="T65" fmla="*/ 6 h 767"/>
                    <a:gd name="T66" fmla="*/ 42 w 681"/>
                    <a:gd name="T67" fmla="*/ 1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1" h="767">
                      <a:moveTo>
                        <a:pt x="42" y="1"/>
                      </a:moveTo>
                      <a:lnTo>
                        <a:pt x="38" y="2"/>
                      </a:lnTo>
                      <a:lnTo>
                        <a:pt x="31" y="6"/>
                      </a:lnTo>
                      <a:lnTo>
                        <a:pt x="24" y="13"/>
                      </a:lnTo>
                      <a:lnTo>
                        <a:pt x="13" y="23"/>
                      </a:lnTo>
                      <a:lnTo>
                        <a:pt x="7" y="34"/>
                      </a:lnTo>
                      <a:lnTo>
                        <a:pt x="2" y="46"/>
                      </a:lnTo>
                      <a:lnTo>
                        <a:pt x="0" y="56"/>
                      </a:lnTo>
                      <a:lnTo>
                        <a:pt x="0" y="69"/>
                      </a:lnTo>
                      <a:lnTo>
                        <a:pt x="0" y="82"/>
                      </a:lnTo>
                      <a:lnTo>
                        <a:pt x="1" y="94"/>
                      </a:lnTo>
                      <a:lnTo>
                        <a:pt x="2" y="105"/>
                      </a:lnTo>
                      <a:lnTo>
                        <a:pt x="4" y="115"/>
                      </a:lnTo>
                      <a:lnTo>
                        <a:pt x="12" y="141"/>
                      </a:lnTo>
                      <a:lnTo>
                        <a:pt x="21" y="169"/>
                      </a:lnTo>
                      <a:lnTo>
                        <a:pt x="36" y="201"/>
                      </a:lnTo>
                      <a:lnTo>
                        <a:pt x="50" y="237"/>
                      </a:lnTo>
                      <a:lnTo>
                        <a:pt x="65" y="269"/>
                      </a:lnTo>
                      <a:lnTo>
                        <a:pt x="77" y="301"/>
                      </a:lnTo>
                      <a:lnTo>
                        <a:pt x="91" y="339"/>
                      </a:lnTo>
                      <a:lnTo>
                        <a:pt x="104" y="388"/>
                      </a:lnTo>
                      <a:lnTo>
                        <a:pt x="112" y="431"/>
                      </a:lnTo>
                      <a:lnTo>
                        <a:pt x="120" y="483"/>
                      </a:lnTo>
                      <a:lnTo>
                        <a:pt x="124" y="540"/>
                      </a:lnTo>
                      <a:lnTo>
                        <a:pt x="130" y="591"/>
                      </a:lnTo>
                      <a:lnTo>
                        <a:pt x="130" y="619"/>
                      </a:lnTo>
                      <a:lnTo>
                        <a:pt x="130" y="655"/>
                      </a:lnTo>
                      <a:lnTo>
                        <a:pt x="130" y="679"/>
                      </a:lnTo>
                      <a:lnTo>
                        <a:pt x="129" y="701"/>
                      </a:lnTo>
                      <a:lnTo>
                        <a:pt x="122" y="723"/>
                      </a:lnTo>
                      <a:lnTo>
                        <a:pt x="117" y="736"/>
                      </a:lnTo>
                      <a:lnTo>
                        <a:pt x="112" y="748"/>
                      </a:lnTo>
                      <a:lnTo>
                        <a:pt x="106" y="756"/>
                      </a:lnTo>
                      <a:lnTo>
                        <a:pt x="102" y="761"/>
                      </a:lnTo>
                      <a:lnTo>
                        <a:pt x="98" y="766"/>
                      </a:lnTo>
                      <a:lnTo>
                        <a:pt x="158" y="759"/>
                      </a:lnTo>
                      <a:lnTo>
                        <a:pt x="274" y="742"/>
                      </a:lnTo>
                      <a:lnTo>
                        <a:pt x="372" y="729"/>
                      </a:lnTo>
                      <a:lnTo>
                        <a:pt x="483" y="717"/>
                      </a:lnTo>
                      <a:lnTo>
                        <a:pt x="567" y="712"/>
                      </a:lnTo>
                      <a:lnTo>
                        <a:pt x="630" y="714"/>
                      </a:lnTo>
                      <a:lnTo>
                        <a:pt x="646" y="714"/>
                      </a:lnTo>
                      <a:lnTo>
                        <a:pt x="656" y="712"/>
                      </a:lnTo>
                      <a:lnTo>
                        <a:pt x="663" y="702"/>
                      </a:lnTo>
                      <a:lnTo>
                        <a:pt x="669" y="690"/>
                      </a:lnTo>
                      <a:lnTo>
                        <a:pt x="674" y="673"/>
                      </a:lnTo>
                      <a:lnTo>
                        <a:pt x="678" y="652"/>
                      </a:lnTo>
                      <a:lnTo>
                        <a:pt x="680" y="632"/>
                      </a:lnTo>
                      <a:lnTo>
                        <a:pt x="680" y="602"/>
                      </a:lnTo>
                      <a:lnTo>
                        <a:pt x="679" y="579"/>
                      </a:lnTo>
                      <a:lnTo>
                        <a:pt x="678" y="542"/>
                      </a:lnTo>
                      <a:lnTo>
                        <a:pt x="671" y="502"/>
                      </a:lnTo>
                      <a:lnTo>
                        <a:pt x="661" y="451"/>
                      </a:lnTo>
                      <a:lnTo>
                        <a:pt x="649" y="403"/>
                      </a:lnTo>
                      <a:lnTo>
                        <a:pt x="638" y="360"/>
                      </a:lnTo>
                      <a:lnTo>
                        <a:pt x="622" y="313"/>
                      </a:lnTo>
                      <a:lnTo>
                        <a:pt x="606" y="271"/>
                      </a:lnTo>
                      <a:lnTo>
                        <a:pt x="591" y="231"/>
                      </a:lnTo>
                      <a:lnTo>
                        <a:pt x="569" y="173"/>
                      </a:lnTo>
                      <a:lnTo>
                        <a:pt x="556" y="141"/>
                      </a:lnTo>
                      <a:lnTo>
                        <a:pt x="549" y="118"/>
                      </a:lnTo>
                      <a:lnTo>
                        <a:pt x="545" y="100"/>
                      </a:lnTo>
                      <a:lnTo>
                        <a:pt x="543" y="83"/>
                      </a:lnTo>
                      <a:lnTo>
                        <a:pt x="543" y="69"/>
                      </a:lnTo>
                      <a:lnTo>
                        <a:pt x="552" y="18"/>
                      </a:lnTo>
                      <a:lnTo>
                        <a:pt x="556" y="6"/>
                      </a:lnTo>
                      <a:lnTo>
                        <a:pt x="49" y="0"/>
                      </a:lnTo>
                      <a:lnTo>
                        <a:pt x="42" y="1"/>
                      </a:lnTo>
                    </a:path>
                  </a:pathLst>
                </a:custGeom>
                <a:solidFill>
                  <a:srgbClr val="FFFFFF"/>
                </a:solid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7708" name="Freeform 12"/>
                <p:cNvSpPr>
                  <a:spLocks/>
                </p:cNvSpPr>
                <p:nvPr/>
              </p:nvSpPr>
              <p:spPr bwMode="auto">
                <a:xfrm>
                  <a:off x="3586" y="1744"/>
                  <a:ext cx="56" cy="54"/>
                </a:xfrm>
                <a:custGeom>
                  <a:avLst/>
                  <a:gdLst>
                    <a:gd name="T0" fmla="*/ 55 w 56"/>
                    <a:gd name="T1" fmla="*/ 4 h 54"/>
                    <a:gd name="T2" fmla="*/ 40 w 56"/>
                    <a:gd name="T3" fmla="*/ 48 h 54"/>
                    <a:gd name="T4" fmla="*/ 27 w 56"/>
                    <a:gd name="T5" fmla="*/ 53 h 54"/>
                    <a:gd name="T6" fmla="*/ 19 w 56"/>
                    <a:gd name="T7" fmla="*/ 52 h 54"/>
                    <a:gd name="T8" fmla="*/ 12 w 56"/>
                    <a:gd name="T9" fmla="*/ 49 h 54"/>
                    <a:gd name="T10" fmla="*/ 7 w 56"/>
                    <a:gd name="T11" fmla="*/ 44 h 54"/>
                    <a:gd name="T12" fmla="*/ 3 w 56"/>
                    <a:gd name="T13" fmla="*/ 39 h 54"/>
                    <a:gd name="T14" fmla="*/ 1 w 56"/>
                    <a:gd name="T15" fmla="*/ 32 h 54"/>
                    <a:gd name="T16" fmla="*/ 0 w 56"/>
                    <a:gd name="T17" fmla="*/ 26 h 54"/>
                    <a:gd name="T18" fmla="*/ 0 w 56"/>
                    <a:gd name="T19" fmla="*/ 18 h 54"/>
                    <a:gd name="T20" fmla="*/ 2 w 56"/>
                    <a:gd name="T21" fmla="*/ 13 h 54"/>
                    <a:gd name="T22" fmla="*/ 6 w 56"/>
                    <a:gd name="T23" fmla="*/ 8 h 54"/>
                    <a:gd name="T24" fmla="*/ 11 w 56"/>
                    <a:gd name="T25" fmla="*/ 5 h 54"/>
                    <a:gd name="T26" fmla="*/ 18 w 56"/>
                    <a:gd name="T27" fmla="*/ 3 h 54"/>
                    <a:gd name="T28" fmla="*/ 22 w 56"/>
                    <a:gd name="T29" fmla="*/ 2 h 54"/>
                    <a:gd name="T30" fmla="*/ 28 w 56"/>
                    <a:gd name="T31" fmla="*/ 1 h 54"/>
                    <a:gd name="T32" fmla="*/ 32 w 56"/>
                    <a:gd name="T33" fmla="*/ 1 h 54"/>
                    <a:gd name="T34" fmla="*/ 38 w 56"/>
                    <a:gd name="T35" fmla="*/ 0 h 54"/>
                    <a:gd name="T36" fmla="*/ 55 w 56"/>
                    <a:gd name="T37" fmla="*/ 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6" h="54">
                      <a:moveTo>
                        <a:pt x="55" y="4"/>
                      </a:moveTo>
                      <a:lnTo>
                        <a:pt x="40" y="48"/>
                      </a:lnTo>
                      <a:lnTo>
                        <a:pt x="27" y="53"/>
                      </a:lnTo>
                      <a:lnTo>
                        <a:pt x="19" y="52"/>
                      </a:lnTo>
                      <a:lnTo>
                        <a:pt x="12" y="49"/>
                      </a:lnTo>
                      <a:lnTo>
                        <a:pt x="7" y="44"/>
                      </a:lnTo>
                      <a:lnTo>
                        <a:pt x="3" y="39"/>
                      </a:lnTo>
                      <a:lnTo>
                        <a:pt x="1" y="32"/>
                      </a:lnTo>
                      <a:lnTo>
                        <a:pt x="0" y="26"/>
                      </a:lnTo>
                      <a:lnTo>
                        <a:pt x="0" y="18"/>
                      </a:lnTo>
                      <a:lnTo>
                        <a:pt x="2" y="13"/>
                      </a:lnTo>
                      <a:lnTo>
                        <a:pt x="6" y="8"/>
                      </a:lnTo>
                      <a:lnTo>
                        <a:pt x="11" y="5"/>
                      </a:lnTo>
                      <a:lnTo>
                        <a:pt x="18" y="3"/>
                      </a:lnTo>
                      <a:lnTo>
                        <a:pt x="22" y="2"/>
                      </a:lnTo>
                      <a:lnTo>
                        <a:pt x="28" y="1"/>
                      </a:lnTo>
                      <a:lnTo>
                        <a:pt x="32" y="1"/>
                      </a:lnTo>
                      <a:lnTo>
                        <a:pt x="38" y="0"/>
                      </a:lnTo>
                      <a:lnTo>
                        <a:pt x="55" y="4"/>
                      </a:lnTo>
                    </a:path>
                  </a:pathLst>
                </a:custGeom>
                <a:solidFill>
                  <a:srgbClr val="808080"/>
                </a:solid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7709" name="Freeform 13"/>
                <p:cNvSpPr>
                  <a:spLocks/>
                </p:cNvSpPr>
                <p:nvPr/>
              </p:nvSpPr>
              <p:spPr bwMode="auto">
                <a:xfrm>
                  <a:off x="3608" y="1740"/>
                  <a:ext cx="39" cy="42"/>
                </a:xfrm>
                <a:custGeom>
                  <a:avLst/>
                  <a:gdLst>
                    <a:gd name="T0" fmla="*/ 0 w 39"/>
                    <a:gd name="T1" fmla="*/ 4 h 42"/>
                    <a:gd name="T2" fmla="*/ 7 w 39"/>
                    <a:gd name="T3" fmla="*/ 10 h 42"/>
                    <a:gd name="T4" fmla="*/ 9 w 39"/>
                    <a:gd name="T5" fmla="*/ 15 h 42"/>
                    <a:gd name="T6" fmla="*/ 11 w 39"/>
                    <a:gd name="T7" fmla="*/ 20 h 42"/>
                    <a:gd name="T8" fmla="*/ 11 w 39"/>
                    <a:gd name="T9" fmla="*/ 28 h 42"/>
                    <a:gd name="T10" fmla="*/ 10 w 39"/>
                    <a:gd name="T11" fmla="*/ 35 h 42"/>
                    <a:gd name="T12" fmla="*/ 7 w 39"/>
                    <a:gd name="T13" fmla="*/ 41 h 42"/>
                    <a:gd name="T14" fmla="*/ 38 w 39"/>
                    <a:gd name="T15" fmla="*/ 34 h 42"/>
                    <a:gd name="T16" fmla="*/ 35 w 39"/>
                    <a:gd name="T17" fmla="*/ 0 h 42"/>
                    <a:gd name="T18" fmla="*/ 0 w 39"/>
                    <a:gd name="T19" fmla="*/ 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 h="42">
                      <a:moveTo>
                        <a:pt x="0" y="4"/>
                      </a:moveTo>
                      <a:lnTo>
                        <a:pt x="7" y="10"/>
                      </a:lnTo>
                      <a:lnTo>
                        <a:pt x="9" y="15"/>
                      </a:lnTo>
                      <a:lnTo>
                        <a:pt x="11" y="20"/>
                      </a:lnTo>
                      <a:lnTo>
                        <a:pt x="11" y="28"/>
                      </a:lnTo>
                      <a:lnTo>
                        <a:pt x="10" y="35"/>
                      </a:lnTo>
                      <a:lnTo>
                        <a:pt x="7" y="41"/>
                      </a:lnTo>
                      <a:lnTo>
                        <a:pt x="38" y="34"/>
                      </a:lnTo>
                      <a:lnTo>
                        <a:pt x="35" y="0"/>
                      </a:lnTo>
                      <a:lnTo>
                        <a:pt x="0" y="4"/>
                      </a:lnTo>
                    </a:path>
                  </a:pathLst>
                </a:custGeom>
                <a:solidFill>
                  <a:srgbClr val="000000"/>
                </a:solid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7710" name="Freeform 14"/>
                <p:cNvSpPr>
                  <a:spLocks/>
                </p:cNvSpPr>
                <p:nvPr/>
              </p:nvSpPr>
              <p:spPr bwMode="auto">
                <a:xfrm>
                  <a:off x="3597" y="1711"/>
                  <a:ext cx="571" cy="87"/>
                </a:xfrm>
                <a:custGeom>
                  <a:avLst/>
                  <a:gdLst>
                    <a:gd name="T0" fmla="*/ 540 w 571"/>
                    <a:gd name="T1" fmla="*/ 5 h 87"/>
                    <a:gd name="T2" fmla="*/ 0 w 571"/>
                    <a:gd name="T3" fmla="*/ 0 h 87"/>
                    <a:gd name="T4" fmla="*/ 14 w 571"/>
                    <a:gd name="T5" fmla="*/ 1 h 87"/>
                    <a:gd name="T6" fmla="*/ 20 w 571"/>
                    <a:gd name="T7" fmla="*/ 3 h 87"/>
                    <a:gd name="T8" fmla="*/ 26 w 571"/>
                    <a:gd name="T9" fmla="*/ 6 h 87"/>
                    <a:gd name="T10" fmla="*/ 30 w 571"/>
                    <a:gd name="T11" fmla="*/ 10 h 87"/>
                    <a:gd name="T12" fmla="*/ 34 w 571"/>
                    <a:gd name="T13" fmla="*/ 16 h 87"/>
                    <a:gd name="T14" fmla="*/ 37 w 571"/>
                    <a:gd name="T15" fmla="*/ 23 h 87"/>
                    <a:gd name="T16" fmla="*/ 38 w 571"/>
                    <a:gd name="T17" fmla="*/ 29 h 87"/>
                    <a:gd name="T18" fmla="*/ 39 w 571"/>
                    <a:gd name="T19" fmla="*/ 37 h 87"/>
                    <a:gd name="T20" fmla="*/ 39 w 571"/>
                    <a:gd name="T21" fmla="*/ 43 h 87"/>
                    <a:gd name="T22" fmla="*/ 38 w 571"/>
                    <a:gd name="T23" fmla="*/ 52 h 87"/>
                    <a:gd name="T24" fmla="*/ 37 w 571"/>
                    <a:gd name="T25" fmla="*/ 60 h 87"/>
                    <a:gd name="T26" fmla="*/ 33 w 571"/>
                    <a:gd name="T27" fmla="*/ 68 h 87"/>
                    <a:gd name="T28" fmla="*/ 26 w 571"/>
                    <a:gd name="T29" fmla="*/ 76 h 87"/>
                    <a:gd name="T30" fmla="*/ 19 w 571"/>
                    <a:gd name="T31" fmla="*/ 81 h 87"/>
                    <a:gd name="T32" fmla="*/ 13 w 571"/>
                    <a:gd name="T33" fmla="*/ 86 h 87"/>
                    <a:gd name="T34" fmla="*/ 49 w 571"/>
                    <a:gd name="T35" fmla="*/ 81 h 87"/>
                    <a:gd name="T36" fmla="*/ 89 w 571"/>
                    <a:gd name="T37" fmla="*/ 75 h 87"/>
                    <a:gd name="T38" fmla="*/ 151 w 571"/>
                    <a:gd name="T39" fmla="*/ 70 h 87"/>
                    <a:gd name="T40" fmla="*/ 201 w 571"/>
                    <a:gd name="T41" fmla="*/ 66 h 87"/>
                    <a:gd name="T42" fmla="*/ 264 w 571"/>
                    <a:gd name="T43" fmla="*/ 66 h 87"/>
                    <a:gd name="T44" fmla="*/ 332 w 571"/>
                    <a:gd name="T45" fmla="*/ 68 h 87"/>
                    <a:gd name="T46" fmla="*/ 417 w 571"/>
                    <a:gd name="T47" fmla="*/ 70 h 87"/>
                    <a:gd name="T48" fmla="*/ 498 w 571"/>
                    <a:gd name="T49" fmla="*/ 77 h 87"/>
                    <a:gd name="T50" fmla="*/ 531 w 571"/>
                    <a:gd name="T51" fmla="*/ 84 h 87"/>
                    <a:gd name="T52" fmla="*/ 541 w 571"/>
                    <a:gd name="T53" fmla="*/ 85 h 87"/>
                    <a:gd name="T54" fmla="*/ 551 w 571"/>
                    <a:gd name="T55" fmla="*/ 85 h 87"/>
                    <a:gd name="T56" fmla="*/ 558 w 571"/>
                    <a:gd name="T57" fmla="*/ 84 h 87"/>
                    <a:gd name="T58" fmla="*/ 564 w 571"/>
                    <a:gd name="T59" fmla="*/ 77 h 87"/>
                    <a:gd name="T60" fmla="*/ 568 w 571"/>
                    <a:gd name="T61" fmla="*/ 69 h 87"/>
                    <a:gd name="T62" fmla="*/ 569 w 571"/>
                    <a:gd name="T63" fmla="*/ 62 h 87"/>
                    <a:gd name="T64" fmla="*/ 570 w 571"/>
                    <a:gd name="T65" fmla="*/ 55 h 87"/>
                    <a:gd name="T66" fmla="*/ 569 w 571"/>
                    <a:gd name="T67" fmla="*/ 41 h 87"/>
                    <a:gd name="T68" fmla="*/ 566 w 571"/>
                    <a:gd name="T69" fmla="*/ 32 h 87"/>
                    <a:gd name="T70" fmla="*/ 562 w 571"/>
                    <a:gd name="T71" fmla="*/ 24 h 87"/>
                    <a:gd name="T72" fmla="*/ 558 w 571"/>
                    <a:gd name="T73" fmla="*/ 18 h 87"/>
                    <a:gd name="T74" fmla="*/ 554 w 571"/>
                    <a:gd name="T75" fmla="*/ 13 h 87"/>
                    <a:gd name="T76" fmla="*/ 547 w 571"/>
                    <a:gd name="T77" fmla="*/ 8 h 87"/>
                    <a:gd name="T78" fmla="*/ 540 w 571"/>
                    <a:gd name="T79" fmla="*/ 5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71" h="87">
                      <a:moveTo>
                        <a:pt x="540" y="5"/>
                      </a:moveTo>
                      <a:lnTo>
                        <a:pt x="0" y="0"/>
                      </a:lnTo>
                      <a:lnTo>
                        <a:pt x="14" y="1"/>
                      </a:lnTo>
                      <a:lnTo>
                        <a:pt x="20" y="3"/>
                      </a:lnTo>
                      <a:lnTo>
                        <a:pt x="26" y="6"/>
                      </a:lnTo>
                      <a:lnTo>
                        <a:pt x="30" y="10"/>
                      </a:lnTo>
                      <a:lnTo>
                        <a:pt x="34" y="16"/>
                      </a:lnTo>
                      <a:lnTo>
                        <a:pt x="37" y="23"/>
                      </a:lnTo>
                      <a:lnTo>
                        <a:pt x="38" y="29"/>
                      </a:lnTo>
                      <a:lnTo>
                        <a:pt x="39" y="37"/>
                      </a:lnTo>
                      <a:lnTo>
                        <a:pt x="39" y="43"/>
                      </a:lnTo>
                      <a:lnTo>
                        <a:pt x="38" y="52"/>
                      </a:lnTo>
                      <a:lnTo>
                        <a:pt x="37" y="60"/>
                      </a:lnTo>
                      <a:lnTo>
                        <a:pt x="33" y="68"/>
                      </a:lnTo>
                      <a:lnTo>
                        <a:pt x="26" y="76"/>
                      </a:lnTo>
                      <a:lnTo>
                        <a:pt x="19" y="81"/>
                      </a:lnTo>
                      <a:lnTo>
                        <a:pt x="13" y="86"/>
                      </a:lnTo>
                      <a:lnTo>
                        <a:pt x="49" y="81"/>
                      </a:lnTo>
                      <a:lnTo>
                        <a:pt x="89" y="75"/>
                      </a:lnTo>
                      <a:lnTo>
                        <a:pt x="151" y="70"/>
                      </a:lnTo>
                      <a:lnTo>
                        <a:pt x="201" y="66"/>
                      </a:lnTo>
                      <a:lnTo>
                        <a:pt x="264" y="66"/>
                      </a:lnTo>
                      <a:lnTo>
                        <a:pt x="332" y="68"/>
                      </a:lnTo>
                      <a:lnTo>
                        <a:pt x="417" y="70"/>
                      </a:lnTo>
                      <a:lnTo>
                        <a:pt x="498" y="77"/>
                      </a:lnTo>
                      <a:lnTo>
                        <a:pt x="531" y="84"/>
                      </a:lnTo>
                      <a:lnTo>
                        <a:pt x="541" y="85"/>
                      </a:lnTo>
                      <a:lnTo>
                        <a:pt x="551" y="85"/>
                      </a:lnTo>
                      <a:lnTo>
                        <a:pt x="558" y="84"/>
                      </a:lnTo>
                      <a:lnTo>
                        <a:pt x="564" y="77"/>
                      </a:lnTo>
                      <a:lnTo>
                        <a:pt x="568" y="69"/>
                      </a:lnTo>
                      <a:lnTo>
                        <a:pt x="569" y="62"/>
                      </a:lnTo>
                      <a:lnTo>
                        <a:pt x="570" y="55"/>
                      </a:lnTo>
                      <a:lnTo>
                        <a:pt x="569" y="41"/>
                      </a:lnTo>
                      <a:lnTo>
                        <a:pt x="566" y="32"/>
                      </a:lnTo>
                      <a:lnTo>
                        <a:pt x="562" y="24"/>
                      </a:lnTo>
                      <a:lnTo>
                        <a:pt x="558" y="18"/>
                      </a:lnTo>
                      <a:lnTo>
                        <a:pt x="554" y="13"/>
                      </a:lnTo>
                      <a:lnTo>
                        <a:pt x="547" y="8"/>
                      </a:lnTo>
                      <a:lnTo>
                        <a:pt x="540" y="5"/>
                      </a:lnTo>
                    </a:path>
                  </a:pathLst>
                </a:custGeom>
                <a:solidFill>
                  <a:srgbClr val="FFFFFF"/>
                </a:solid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7711" name="Group 15"/>
              <p:cNvGrpSpPr>
                <a:grpSpLocks/>
              </p:cNvGrpSpPr>
              <p:nvPr/>
            </p:nvGrpSpPr>
            <p:grpSpPr bwMode="auto">
              <a:xfrm>
                <a:off x="4030" y="2251"/>
                <a:ext cx="183" cy="281"/>
                <a:chOff x="4030" y="2251"/>
                <a:chExt cx="183" cy="281"/>
              </a:xfrm>
            </p:grpSpPr>
            <p:sp>
              <p:nvSpPr>
                <p:cNvPr id="157712" name="Freeform 16"/>
                <p:cNvSpPr>
                  <a:spLocks/>
                </p:cNvSpPr>
                <p:nvPr/>
              </p:nvSpPr>
              <p:spPr bwMode="auto">
                <a:xfrm>
                  <a:off x="4030" y="2329"/>
                  <a:ext cx="183" cy="203"/>
                </a:xfrm>
                <a:custGeom>
                  <a:avLst/>
                  <a:gdLst>
                    <a:gd name="T0" fmla="*/ 62 w 183"/>
                    <a:gd name="T1" fmla="*/ 10 h 203"/>
                    <a:gd name="T2" fmla="*/ 44 w 183"/>
                    <a:gd name="T3" fmla="*/ 78 h 203"/>
                    <a:gd name="T4" fmla="*/ 24 w 183"/>
                    <a:gd name="T5" fmla="*/ 136 h 203"/>
                    <a:gd name="T6" fmla="*/ 0 w 183"/>
                    <a:gd name="T7" fmla="*/ 202 h 203"/>
                    <a:gd name="T8" fmla="*/ 19 w 183"/>
                    <a:gd name="T9" fmla="*/ 189 h 203"/>
                    <a:gd name="T10" fmla="*/ 43 w 183"/>
                    <a:gd name="T11" fmla="*/ 174 h 203"/>
                    <a:gd name="T12" fmla="*/ 56 w 183"/>
                    <a:gd name="T13" fmla="*/ 168 h 203"/>
                    <a:gd name="T14" fmla="*/ 66 w 183"/>
                    <a:gd name="T15" fmla="*/ 163 h 203"/>
                    <a:gd name="T16" fmla="*/ 77 w 183"/>
                    <a:gd name="T17" fmla="*/ 161 h 203"/>
                    <a:gd name="T18" fmla="*/ 86 w 183"/>
                    <a:gd name="T19" fmla="*/ 159 h 203"/>
                    <a:gd name="T20" fmla="*/ 100 w 183"/>
                    <a:gd name="T21" fmla="*/ 157 h 203"/>
                    <a:gd name="T22" fmla="*/ 91 w 183"/>
                    <a:gd name="T23" fmla="*/ 135 h 203"/>
                    <a:gd name="T24" fmla="*/ 102 w 183"/>
                    <a:gd name="T25" fmla="*/ 133 h 203"/>
                    <a:gd name="T26" fmla="*/ 114 w 183"/>
                    <a:gd name="T27" fmla="*/ 136 h 203"/>
                    <a:gd name="T28" fmla="*/ 127 w 183"/>
                    <a:gd name="T29" fmla="*/ 143 h 203"/>
                    <a:gd name="T30" fmla="*/ 135 w 183"/>
                    <a:gd name="T31" fmla="*/ 148 h 203"/>
                    <a:gd name="T32" fmla="*/ 143 w 183"/>
                    <a:gd name="T33" fmla="*/ 156 h 203"/>
                    <a:gd name="T34" fmla="*/ 152 w 183"/>
                    <a:gd name="T35" fmla="*/ 162 h 203"/>
                    <a:gd name="T36" fmla="*/ 166 w 183"/>
                    <a:gd name="T37" fmla="*/ 174 h 203"/>
                    <a:gd name="T38" fmla="*/ 182 w 183"/>
                    <a:gd name="T39" fmla="*/ 187 h 203"/>
                    <a:gd name="T40" fmla="*/ 178 w 183"/>
                    <a:gd name="T41" fmla="*/ 144 h 203"/>
                    <a:gd name="T42" fmla="*/ 169 w 183"/>
                    <a:gd name="T43" fmla="*/ 109 h 203"/>
                    <a:gd name="T44" fmla="*/ 161 w 183"/>
                    <a:gd name="T45" fmla="*/ 69 h 203"/>
                    <a:gd name="T46" fmla="*/ 154 w 183"/>
                    <a:gd name="T47" fmla="*/ 39 h 203"/>
                    <a:gd name="T48" fmla="*/ 149 w 183"/>
                    <a:gd name="T49" fmla="*/ 16 h 203"/>
                    <a:gd name="T50" fmla="*/ 146 w 183"/>
                    <a:gd name="T51" fmla="*/ 0 h 203"/>
                    <a:gd name="T52" fmla="*/ 62 w 183"/>
                    <a:gd name="T53" fmla="*/ 10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3" h="203">
                      <a:moveTo>
                        <a:pt x="62" y="10"/>
                      </a:moveTo>
                      <a:lnTo>
                        <a:pt x="44" y="78"/>
                      </a:lnTo>
                      <a:lnTo>
                        <a:pt x="24" y="136"/>
                      </a:lnTo>
                      <a:lnTo>
                        <a:pt x="0" y="202"/>
                      </a:lnTo>
                      <a:lnTo>
                        <a:pt x="19" y="189"/>
                      </a:lnTo>
                      <a:lnTo>
                        <a:pt x="43" y="174"/>
                      </a:lnTo>
                      <a:lnTo>
                        <a:pt x="56" y="168"/>
                      </a:lnTo>
                      <a:lnTo>
                        <a:pt x="66" y="163"/>
                      </a:lnTo>
                      <a:lnTo>
                        <a:pt x="77" y="161"/>
                      </a:lnTo>
                      <a:lnTo>
                        <a:pt x="86" y="159"/>
                      </a:lnTo>
                      <a:lnTo>
                        <a:pt x="100" y="157"/>
                      </a:lnTo>
                      <a:lnTo>
                        <a:pt x="91" y="135"/>
                      </a:lnTo>
                      <a:lnTo>
                        <a:pt x="102" y="133"/>
                      </a:lnTo>
                      <a:lnTo>
                        <a:pt x="114" y="136"/>
                      </a:lnTo>
                      <a:lnTo>
                        <a:pt x="127" y="143"/>
                      </a:lnTo>
                      <a:lnTo>
                        <a:pt x="135" y="148"/>
                      </a:lnTo>
                      <a:lnTo>
                        <a:pt x="143" y="156"/>
                      </a:lnTo>
                      <a:lnTo>
                        <a:pt x="152" y="162"/>
                      </a:lnTo>
                      <a:lnTo>
                        <a:pt x="166" y="174"/>
                      </a:lnTo>
                      <a:lnTo>
                        <a:pt x="182" y="187"/>
                      </a:lnTo>
                      <a:lnTo>
                        <a:pt x="178" y="144"/>
                      </a:lnTo>
                      <a:lnTo>
                        <a:pt x="169" y="109"/>
                      </a:lnTo>
                      <a:lnTo>
                        <a:pt x="161" y="69"/>
                      </a:lnTo>
                      <a:lnTo>
                        <a:pt x="154" y="39"/>
                      </a:lnTo>
                      <a:lnTo>
                        <a:pt x="149" y="16"/>
                      </a:lnTo>
                      <a:lnTo>
                        <a:pt x="146" y="0"/>
                      </a:lnTo>
                      <a:lnTo>
                        <a:pt x="62" y="10"/>
                      </a:lnTo>
                    </a:path>
                  </a:pathLst>
                </a:custGeom>
                <a:solidFill>
                  <a:srgbClr val="FF0000"/>
                </a:solid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7713" name="Oval 17"/>
                <p:cNvSpPr>
                  <a:spLocks noChangeArrowheads="1"/>
                </p:cNvSpPr>
                <p:nvPr/>
              </p:nvSpPr>
              <p:spPr bwMode="auto">
                <a:xfrm>
                  <a:off x="4080" y="2255"/>
                  <a:ext cx="103" cy="103"/>
                </a:xfrm>
                <a:prstGeom prst="ellipse">
                  <a:avLst/>
                </a:prstGeom>
                <a:solidFill>
                  <a:srgbClr val="FFFF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7714" name="Freeform 18"/>
                <p:cNvSpPr>
                  <a:spLocks/>
                </p:cNvSpPr>
                <p:nvPr/>
              </p:nvSpPr>
              <p:spPr bwMode="auto">
                <a:xfrm>
                  <a:off x="4080" y="2251"/>
                  <a:ext cx="107" cy="109"/>
                </a:xfrm>
                <a:custGeom>
                  <a:avLst/>
                  <a:gdLst>
                    <a:gd name="T0" fmla="*/ 52 w 107"/>
                    <a:gd name="T1" fmla="*/ 0 h 109"/>
                    <a:gd name="T2" fmla="*/ 48 w 107"/>
                    <a:gd name="T3" fmla="*/ 20 h 109"/>
                    <a:gd name="T4" fmla="*/ 37 w 107"/>
                    <a:gd name="T5" fmla="*/ 2 h 109"/>
                    <a:gd name="T6" fmla="*/ 40 w 107"/>
                    <a:gd name="T7" fmla="*/ 21 h 109"/>
                    <a:gd name="T8" fmla="*/ 26 w 107"/>
                    <a:gd name="T9" fmla="*/ 7 h 109"/>
                    <a:gd name="T10" fmla="*/ 31 w 107"/>
                    <a:gd name="T11" fmla="*/ 26 h 109"/>
                    <a:gd name="T12" fmla="*/ 16 w 107"/>
                    <a:gd name="T13" fmla="*/ 14 h 109"/>
                    <a:gd name="T14" fmla="*/ 25 w 107"/>
                    <a:gd name="T15" fmla="*/ 33 h 109"/>
                    <a:gd name="T16" fmla="*/ 7 w 107"/>
                    <a:gd name="T17" fmla="*/ 26 h 109"/>
                    <a:gd name="T18" fmla="*/ 20 w 107"/>
                    <a:gd name="T19" fmla="*/ 40 h 109"/>
                    <a:gd name="T20" fmla="*/ 1 w 107"/>
                    <a:gd name="T21" fmla="*/ 38 h 109"/>
                    <a:gd name="T22" fmla="*/ 19 w 107"/>
                    <a:gd name="T23" fmla="*/ 48 h 109"/>
                    <a:gd name="T24" fmla="*/ 0 w 107"/>
                    <a:gd name="T25" fmla="*/ 53 h 109"/>
                    <a:gd name="T26" fmla="*/ 19 w 107"/>
                    <a:gd name="T27" fmla="*/ 58 h 109"/>
                    <a:gd name="T28" fmla="*/ 1 w 107"/>
                    <a:gd name="T29" fmla="*/ 67 h 109"/>
                    <a:gd name="T30" fmla="*/ 20 w 107"/>
                    <a:gd name="T31" fmla="*/ 67 h 109"/>
                    <a:gd name="T32" fmla="*/ 6 w 107"/>
                    <a:gd name="T33" fmla="*/ 80 h 109"/>
                    <a:gd name="T34" fmla="*/ 25 w 107"/>
                    <a:gd name="T35" fmla="*/ 74 h 109"/>
                    <a:gd name="T36" fmla="*/ 15 w 107"/>
                    <a:gd name="T37" fmla="*/ 91 h 109"/>
                    <a:gd name="T38" fmla="*/ 31 w 107"/>
                    <a:gd name="T39" fmla="*/ 81 h 109"/>
                    <a:gd name="T40" fmla="*/ 26 w 107"/>
                    <a:gd name="T41" fmla="*/ 100 h 109"/>
                    <a:gd name="T42" fmla="*/ 38 w 107"/>
                    <a:gd name="T43" fmla="*/ 87 h 109"/>
                    <a:gd name="T44" fmla="*/ 38 w 107"/>
                    <a:gd name="T45" fmla="*/ 106 h 109"/>
                    <a:gd name="T46" fmla="*/ 46 w 107"/>
                    <a:gd name="T47" fmla="*/ 88 h 109"/>
                    <a:gd name="T48" fmla="*/ 52 w 107"/>
                    <a:gd name="T49" fmla="*/ 108 h 109"/>
                    <a:gd name="T50" fmla="*/ 57 w 107"/>
                    <a:gd name="T51" fmla="*/ 89 h 109"/>
                    <a:gd name="T52" fmla="*/ 62 w 107"/>
                    <a:gd name="T53" fmla="*/ 107 h 109"/>
                    <a:gd name="T54" fmla="*/ 66 w 107"/>
                    <a:gd name="T55" fmla="*/ 87 h 109"/>
                    <a:gd name="T56" fmla="*/ 75 w 107"/>
                    <a:gd name="T57" fmla="*/ 102 h 109"/>
                    <a:gd name="T58" fmla="*/ 74 w 107"/>
                    <a:gd name="T59" fmla="*/ 82 h 109"/>
                    <a:gd name="T60" fmla="*/ 86 w 107"/>
                    <a:gd name="T61" fmla="*/ 94 h 109"/>
                    <a:gd name="T62" fmla="*/ 80 w 107"/>
                    <a:gd name="T63" fmla="*/ 75 h 109"/>
                    <a:gd name="T64" fmla="*/ 97 w 107"/>
                    <a:gd name="T65" fmla="*/ 82 h 109"/>
                    <a:gd name="T66" fmla="*/ 86 w 107"/>
                    <a:gd name="T67" fmla="*/ 69 h 109"/>
                    <a:gd name="T68" fmla="*/ 104 w 107"/>
                    <a:gd name="T69" fmla="*/ 68 h 109"/>
                    <a:gd name="T70" fmla="*/ 87 w 107"/>
                    <a:gd name="T71" fmla="*/ 60 h 109"/>
                    <a:gd name="T72" fmla="*/ 106 w 107"/>
                    <a:gd name="T73" fmla="*/ 53 h 109"/>
                    <a:gd name="T74" fmla="*/ 87 w 107"/>
                    <a:gd name="T75" fmla="*/ 48 h 109"/>
                    <a:gd name="T76" fmla="*/ 105 w 107"/>
                    <a:gd name="T77" fmla="*/ 40 h 109"/>
                    <a:gd name="T78" fmla="*/ 85 w 107"/>
                    <a:gd name="T79" fmla="*/ 39 h 109"/>
                    <a:gd name="T80" fmla="*/ 100 w 107"/>
                    <a:gd name="T81" fmla="*/ 29 h 109"/>
                    <a:gd name="T82" fmla="*/ 82 w 107"/>
                    <a:gd name="T83" fmla="*/ 32 h 109"/>
                    <a:gd name="T84" fmla="*/ 92 w 107"/>
                    <a:gd name="T85" fmla="*/ 17 h 109"/>
                    <a:gd name="T86" fmla="*/ 76 w 107"/>
                    <a:gd name="T87" fmla="*/ 26 h 109"/>
                    <a:gd name="T88" fmla="*/ 83 w 107"/>
                    <a:gd name="T89" fmla="*/ 9 h 109"/>
                    <a:gd name="T90" fmla="*/ 69 w 107"/>
                    <a:gd name="T91" fmla="*/ 21 h 109"/>
                    <a:gd name="T92" fmla="*/ 71 w 107"/>
                    <a:gd name="T93" fmla="*/ 2 h 109"/>
                    <a:gd name="T94" fmla="*/ 60 w 107"/>
                    <a:gd name="T95" fmla="*/ 18 h 109"/>
                    <a:gd name="T96" fmla="*/ 52 w 107"/>
                    <a:gd name="T97" fmla="*/ 0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7" h="109">
                      <a:moveTo>
                        <a:pt x="52" y="0"/>
                      </a:moveTo>
                      <a:lnTo>
                        <a:pt x="48" y="20"/>
                      </a:lnTo>
                      <a:lnTo>
                        <a:pt x="37" y="2"/>
                      </a:lnTo>
                      <a:lnTo>
                        <a:pt x="40" y="21"/>
                      </a:lnTo>
                      <a:lnTo>
                        <a:pt x="26" y="7"/>
                      </a:lnTo>
                      <a:lnTo>
                        <a:pt x="31" y="26"/>
                      </a:lnTo>
                      <a:lnTo>
                        <a:pt x="16" y="14"/>
                      </a:lnTo>
                      <a:lnTo>
                        <a:pt x="25" y="33"/>
                      </a:lnTo>
                      <a:lnTo>
                        <a:pt x="7" y="26"/>
                      </a:lnTo>
                      <a:lnTo>
                        <a:pt x="20" y="40"/>
                      </a:lnTo>
                      <a:lnTo>
                        <a:pt x="1" y="38"/>
                      </a:lnTo>
                      <a:lnTo>
                        <a:pt x="19" y="48"/>
                      </a:lnTo>
                      <a:lnTo>
                        <a:pt x="0" y="53"/>
                      </a:lnTo>
                      <a:lnTo>
                        <a:pt x="19" y="58"/>
                      </a:lnTo>
                      <a:lnTo>
                        <a:pt x="1" y="67"/>
                      </a:lnTo>
                      <a:lnTo>
                        <a:pt x="20" y="67"/>
                      </a:lnTo>
                      <a:lnTo>
                        <a:pt x="6" y="80"/>
                      </a:lnTo>
                      <a:lnTo>
                        <a:pt x="25" y="74"/>
                      </a:lnTo>
                      <a:lnTo>
                        <a:pt x="15" y="91"/>
                      </a:lnTo>
                      <a:lnTo>
                        <a:pt x="31" y="81"/>
                      </a:lnTo>
                      <a:lnTo>
                        <a:pt x="26" y="100"/>
                      </a:lnTo>
                      <a:lnTo>
                        <a:pt x="38" y="87"/>
                      </a:lnTo>
                      <a:lnTo>
                        <a:pt x="38" y="106"/>
                      </a:lnTo>
                      <a:lnTo>
                        <a:pt x="46" y="88"/>
                      </a:lnTo>
                      <a:lnTo>
                        <a:pt x="52" y="108"/>
                      </a:lnTo>
                      <a:lnTo>
                        <a:pt x="57" y="89"/>
                      </a:lnTo>
                      <a:lnTo>
                        <a:pt x="62" y="107"/>
                      </a:lnTo>
                      <a:lnTo>
                        <a:pt x="66" y="87"/>
                      </a:lnTo>
                      <a:lnTo>
                        <a:pt x="75" y="102"/>
                      </a:lnTo>
                      <a:lnTo>
                        <a:pt x="74" y="82"/>
                      </a:lnTo>
                      <a:lnTo>
                        <a:pt x="86" y="94"/>
                      </a:lnTo>
                      <a:lnTo>
                        <a:pt x="80" y="75"/>
                      </a:lnTo>
                      <a:lnTo>
                        <a:pt x="97" y="82"/>
                      </a:lnTo>
                      <a:lnTo>
                        <a:pt x="86" y="69"/>
                      </a:lnTo>
                      <a:lnTo>
                        <a:pt x="104" y="68"/>
                      </a:lnTo>
                      <a:lnTo>
                        <a:pt x="87" y="60"/>
                      </a:lnTo>
                      <a:lnTo>
                        <a:pt x="106" y="53"/>
                      </a:lnTo>
                      <a:lnTo>
                        <a:pt x="87" y="48"/>
                      </a:lnTo>
                      <a:lnTo>
                        <a:pt x="105" y="40"/>
                      </a:lnTo>
                      <a:lnTo>
                        <a:pt x="85" y="39"/>
                      </a:lnTo>
                      <a:lnTo>
                        <a:pt x="100" y="29"/>
                      </a:lnTo>
                      <a:lnTo>
                        <a:pt x="82" y="32"/>
                      </a:lnTo>
                      <a:lnTo>
                        <a:pt x="92" y="17"/>
                      </a:lnTo>
                      <a:lnTo>
                        <a:pt x="76" y="26"/>
                      </a:lnTo>
                      <a:lnTo>
                        <a:pt x="83" y="9"/>
                      </a:lnTo>
                      <a:lnTo>
                        <a:pt x="69" y="21"/>
                      </a:lnTo>
                      <a:lnTo>
                        <a:pt x="71" y="2"/>
                      </a:lnTo>
                      <a:lnTo>
                        <a:pt x="60" y="18"/>
                      </a:lnTo>
                      <a:lnTo>
                        <a:pt x="52" y="0"/>
                      </a:lnTo>
                    </a:path>
                  </a:pathLst>
                </a:custGeom>
                <a:solidFill>
                  <a:srgbClr val="808000"/>
                </a:solid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7715" name="Oval 19"/>
                <p:cNvSpPr>
                  <a:spLocks noChangeArrowheads="1"/>
                </p:cNvSpPr>
                <p:nvPr/>
              </p:nvSpPr>
              <p:spPr bwMode="auto">
                <a:xfrm>
                  <a:off x="4099" y="2271"/>
                  <a:ext cx="65" cy="73"/>
                </a:xfrm>
                <a:prstGeom prst="ellipse">
                  <a:avLst/>
                </a:prstGeom>
                <a:solidFill>
                  <a:srgbClr val="FFFF00"/>
                </a:solidFill>
                <a:ln w="12700">
                  <a:solidFill>
                    <a:srgbClr val="8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7716" name="Freeform 20"/>
                <p:cNvSpPr>
                  <a:spLocks/>
                </p:cNvSpPr>
                <p:nvPr/>
              </p:nvSpPr>
              <p:spPr bwMode="auto">
                <a:xfrm>
                  <a:off x="4102" y="2361"/>
                  <a:ext cx="25" cy="114"/>
                </a:xfrm>
                <a:custGeom>
                  <a:avLst/>
                  <a:gdLst>
                    <a:gd name="T0" fmla="*/ 24 w 25"/>
                    <a:gd name="T1" fmla="*/ 104 h 114"/>
                    <a:gd name="T2" fmla="*/ 9 w 25"/>
                    <a:gd name="T3" fmla="*/ 108 h 114"/>
                    <a:gd name="T4" fmla="*/ 0 w 25"/>
                    <a:gd name="T5" fmla="*/ 113 h 114"/>
                    <a:gd name="T6" fmla="*/ 24 w 25"/>
                    <a:gd name="T7" fmla="*/ 0 h 114"/>
                  </a:gdLst>
                  <a:ahLst/>
                  <a:cxnLst>
                    <a:cxn ang="0">
                      <a:pos x="T0" y="T1"/>
                    </a:cxn>
                    <a:cxn ang="0">
                      <a:pos x="T2" y="T3"/>
                    </a:cxn>
                    <a:cxn ang="0">
                      <a:pos x="T4" y="T5"/>
                    </a:cxn>
                    <a:cxn ang="0">
                      <a:pos x="T6" y="T7"/>
                    </a:cxn>
                  </a:cxnLst>
                  <a:rect l="0" t="0" r="r" b="b"/>
                  <a:pathLst>
                    <a:path w="25" h="114">
                      <a:moveTo>
                        <a:pt x="24" y="104"/>
                      </a:moveTo>
                      <a:lnTo>
                        <a:pt x="9" y="108"/>
                      </a:lnTo>
                      <a:lnTo>
                        <a:pt x="0" y="113"/>
                      </a:lnTo>
                      <a:lnTo>
                        <a:pt x="24"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57717" name="Rectangle 21"/>
            <p:cNvSpPr>
              <a:spLocks noChangeArrowheads="1"/>
            </p:cNvSpPr>
            <p:nvPr/>
          </p:nvSpPr>
          <p:spPr bwMode="auto">
            <a:xfrm>
              <a:off x="3592" y="1827"/>
              <a:ext cx="450" cy="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7788" tIns="38100" rIns="77788" bIns="38100">
              <a:spAutoFit/>
            </a:bodyPr>
            <a:lstStyle>
              <a:lvl1pPr defTabSz="647700">
                <a:defRPr>
                  <a:solidFill>
                    <a:schemeClr val="tx1"/>
                  </a:solidFill>
                  <a:latin typeface="Arial" panose="020B0604020202020204" pitchFamily="34" charset="0"/>
                </a:defRPr>
              </a:lvl1pPr>
              <a:lvl2pPr marL="384175" defTabSz="647700">
                <a:defRPr>
                  <a:solidFill>
                    <a:schemeClr val="tx1"/>
                  </a:solidFill>
                  <a:latin typeface="Arial" panose="020B0604020202020204" pitchFamily="34" charset="0"/>
                </a:defRPr>
              </a:lvl2pPr>
              <a:lvl3pPr marL="769938" defTabSz="647700">
                <a:defRPr>
                  <a:solidFill>
                    <a:schemeClr val="tx1"/>
                  </a:solidFill>
                  <a:latin typeface="Arial" panose="020B0604020202020204" pitchFamily="34" charset="0"/>
                </a:defRPr>
              </a:lvl3pPr>
              <a:lvl4pPr marL="1157288" defTabSz="647700">
                <a:defRPr>
                  <a:solidFill>
                    <a:schemeClr val="tx1"/>
                  </a:solidFill>
                  <a:latin typeface="Arial" panose="020B0604020202020204" pitchFamily="34" charset="0"/>
                </a:defRPr>
              </a:lvl4pPr>
              <a:lvl5pPr marL="1541463" defTabSz="647700">
                <a:defRPr>
                  <a:solidFill>
                    <a:schemeClr val="tx1"/>
                  </a:solidFill>
                  <a:latin typeface="Arial" panose="020B0604020202020204" pitchFamily="34" charset="0"/>
                </a:defRPr>
              </a:lvl5pPr>
              <a:lvl6pPr marL="1998663" defTabSz="647700" fontAlgn="base">
                <a:spcBef>
                  <a:spcPct val="0"/>
                </a:spcBef>
                <a:spcAft>
                  <a:spcPct val="0"/>
                </a:spcAft>
                <a:defRPr>
                  <a:solidFill>
                    <a:schemeClr val="tx1"/>
                  </a:solidFill>
                  <a:latin typeface="Arial" panose="020B0604020202020204" pitchFamily="34" charset="0"/>
                </a:defRPr>
              </a:lvl6pPr>
              <a:lvl7pPr marL="2455863" defTabSz="647700" fontAlgn="base">
                <a:spcBef>
                  <a:spcPct val="0"/>
                </a:spcBef>
                <a:spcAft>
                  <a:spcPct val="0"/>
                </a:spcAft>
                <a:defRPr>
                  <a:solidFill>
                    <a:schemeClr val="tx1"/>
                  </a:solidFill>
                  <a:latin typeface="Arial" panose="020B0604020202020204" pitchFamily="34" charset="0"/>
                </a:defRPr>
              </a:lvl7pPr>
              <a:lvl8pPr marL="2913063" defTabSz="647700" fontAlgn="base">
                <a:spcBef>
                  <a:spcPct val="0"/>
                </a:spcBef>
                <a:spcAft>
                  <a:spcPct val="0"/>
                </a:spcAft>
                <a:defRPr>
                  <a:solidFill>
                    <a:schemeClr val="tx1"/>
                  </a:solidFill>
                  <a:latin typeface="Arial" panose="020B0604020202020204" pitchFamily="34" charset="0"/>
                </a:defRPr>
              </a:lvl8pPr>
              <a:lvl9pPr marL="3370263" defTabSz="647700" fontAlgn="base">
                <a:spcBef>
                  <a:spcPct val="0"/>
                </a:spcBef>
                <a:spcAft>
                  <a:spcPct val="0"/>
                </a:spcAft>
                <a:defRPr>
                  <a:solidFill>
                    <a:schemeClr val="tx1"/>
                  </a:solidFill>
                  <a:latin typeface="Arial" panose="020B0604020202020204" pitchFamily="34" charset="0"/>
                </a:defRPr>
              </a:lvl9pPr>
            </a:lstStyle>
            <a:p>
              <a:r>
                <a:rPr lang="en-US" altLang="en-US" sz="1200" b="1">
                  <a:solidFill>
                    <a:srgbClr val="0000FF"/>
                  </a:solidFill>
                </a:rPr>
                <a:t>Improved</a:t>
              </a:r>
            </a:p>
            <a:p>
              <a:r>
                <a:rPr lang="en-US" altLang="en-US" sz="1200" b="1">
                  <a:solidFill>
                    <a:srgbClr val="0000FF"/>
                  </a:solidFill>
                </a:rPr>
                <a:t> Processes</a:t>
              </a:r>
              <a:endParaRPr lang="en-US" altLang="en-US" sz="1400" b="1">
                <a:solidFill>
                  <a:srgbClr val="0000FF"/>
                </a:solidFill>
              </a:endParaRPr>
            </a:p>
          </p:txBody>
        </p:sp>
      </p:grpSp>
    </p:spTree>
    <p:extLst>
      <p:ext uri="{BB962C8B-B14F-4D97-AF65-F5344CB8AC3E}">
        <p14:creationId xmlns:p14="http://schemas.microsoft.com/office/powerpoint/2010/main" val="30915588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157700"/>
                                        </p:tgtEl>
                                        <p:attrNameLst>
                                          <p:attrName>style.visibility</p:attrName>
                                        </p:attrNameLst>
                                      </p:cBhvr>
                                      <p:to>
                                        <p:strVal val="visible"/>
                                      </p:to>
                                    </p:set>
                                    <p:anim calcmode="lin" valueType="num">
                                      <p:cBhvr additive="base">
                                        <p:cTn id="7" dur="500" fill="hold"/>
                                        <p:tgtEl>
                                          <p:spTgt spid="157700"/>
                                        </p:tgtEl>
                                        <p:attrNameLst>
                                          <p:attrName>ppt_x</p:attrName>
                                        </p:attrNameLst>
                                      </p:cBhvr>
                                      <p:tavLst>
                                        <p:tav tm="0">
                                          <p:val>
                                            <p:strVal val="0-#ppt_w/2"/>
                                          </p:val>
                                        </p:tav>
                                        <p:tav tm="100000">
                                          <p:val>
                                            <p:strVal val="#ppt_x"/>
                                          </p:val>
                                        </p:tav>
                                      </p:tavLst>
                                    </p:anim>
                                    <p:anim calcmode="lin" valueType="num">
                                      <p:cBhvr additive="base">
                                        <p:cTn id="8" dur="500" fill="hold"/>
                                        <p:tgtEl>
                                          <p:spTgt spid="157700"/>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9" presetClass="entr" presetSubtype="0" fill="hold" nodeType="afterEffect">
                                  <p:stCondLst>
                                    <p:cond delay="0"/>
                                  </p:stCondLst>
                                  <p:childTnLst>
                                    <p:set>
                                      <p:cBhvr>
                                        <p:cTn id="11" dur="1" fill="hold">
                                          <p:stCondLst>
                                            <p:cond delay="0"/>
                                          </p:stCondLst>
                                        </p:cTn>
                                        <p:tgtEl>
                                          <p:spTgt spid="157703"/>
                                        </p:tgtEl>
                                        <p:attrNameLst>
                                          <p:attrName>style.visibility</p:attrName>
                                        </p:attrNameLst>
                                      </p:cBhvr>
                                      <p:to>
                                        <p:strVal val="visible"/>
                                      </p:to>
                                    </p:set>
                                    <p:animEffect transition="in" filter="dissolve">
                                      <p:cBhvr>
                                        <p:cTn id="12" dur="500"/>
                                        <p:tgtEl>
                                          <p:spTgt spid="1577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228600"/>
            <a:ext cx="10969943" cy="711081"/>
          </a:xfrm>
        </p:spPr>
        <p:txBody>
          <a:bodyPr/>
          <a:lstStyle/>
          <a:p>
            <a:r>
              <a:rPr lang="en-US" sz="5400" dirty="0" smtClean="0"/>
              <a:t>ISO</a:t>
            </a:r>
            <a:endParaRPr lang="en-US" sz="5400" dirty="0"/>
          </a:p>
        </p:txBody>
      </p:sp>
      <p:sp>
        <p:nvSpPr>
          <p:cNvPr id="3" name="TextBox 2"/>
          <p:cNvSpPr txBox="1"/>
          <p:nvPr/>
        </p:nvSpPr>
        <p:spPr>
          <a:xfrm>
            <a:off x="531812" y="1066800"/>
            <a:ext cx="10969943" cy="5632311"/>
          </a:xfrm>
          <a:prstGeom prst="rect">
            <a:avLst/>
          </a:prstGeom>
          <a:noFill/>
        </p:spPr>
        <p:txBody>
          <a:bodyPr wrap="square" rtlCol="0">
            <a:spAutoFit/>
          </a:bodyPr>
          <a:lstStyle/>
          <a:p>
            <a:pPr marL="342900" indent="-342900">
              <a:lnSpc>
                <a:spcPct val="250000"/>
              </a:lnSpc>
              <a:buFont typeface="Wingdings" panose="05000000000000000000" pitchFamily="2" charset="2"/>
              <a:buChar char="v"/>
            </a:pPr>
            <a:r>
              <a:rPr lang="en-US" dirty="0" smtClean="0"/>
              <a:t>Explanation </a:t>
            </a:r>
            <a:r>
              <a:rPr lang="en-US" dirty="0"/>
              <a:t>of </a:t>
            </a:r>
            <a:r>
              <a:rPr lang="en-US" dirty="0" smtClean="0"/>
              <a:t>ISO.</a:t>
            </a:r>
            <a:endParaRPr lang="en-US" dirty="0"/>
          </a:p>
          <a:p>
            <a:pPr marL="342900" indent="-342900">
              <a:lnSpc>
                <a:spcPct val="250000"/>
              </a:lnSpc>
              <a:buFont typeface="Wingdings" panose="05000000000000000000" pitchFamily="2" charset="2"/>
              <a:buChar char="v"/>
            </a:pPr>
            <a:r>
              <a:rPr lang="en-US" dirty="0"/>
              <a:t>What is </a:t>
            </a:r>
            <a:r>
              <a:rPr lang="en-US" dirty="0" smtClean="0"/>
              <a:t>ISO-9000?</a:t>
            </a:r>
          </a:p>
          <a:p>
            <a:pPr marL="342900" indent="-342900">
              <a:lnSpc>
                <a:spcPct val="250000"/>
              </a:lnSpc>
              <a:buFont typeface="Wingdings" panose="05000000000000000000" pitchFamily="2" charset="2"/>
              <a:buChar char="v"/>
            </a:pPr>
            <a:r>
              <a:rPr lang="en-US" dirty="0"/>
              <a:t>Different family members of </a:t>
            </a:r>
            <a:r>
              <a:rPr lang="en-US" dirty="0" smtClean="0"/>
              <a:t>ISO-9000.</a:t>
            </a:r>
          </a:p>
          <a:p>
            <a:pPr marL="342900" indent="-342900">
              <a:lnSpc>
                <a:spcPct val="250000"/>
              </a:lnSpc>
              <a:buFont typeface="Wingdings" panose="05000000000000000000" pitchFamily="2" charset="2"/>
              <a:buChar char="v"/>
            </a:pPr>
            <a:r>
              <a:rPr lang="en-US" dirty="0"/>
              <a:t>Which family member of ISO-9000 relates to </a:t>
            </a:r>
            <a:r>
              <a:rPr lang="en-US" dirty="0" smtClean="0"/>
              <a:t>Software Industry.</a:t>
            </a:r>
            <a:endParaRPr lang="en-US" dirty="0"/>
          </a:p>
          <a:p>
            <a:pPr marL="342900" indent="-342900">
              <a:lnSpc>
                <a:spcPct val="250000"/>
              </a:lnSpc>
              <a:buFont typeface="Wingdings" panose="05000000000000000000" pitchFamily="2" charset="2"/>
              <a:buChar char="v"/>
            </a:pPr>
            <a:r>
              <a:rPr lang="en-US" dirty="0"/>
              <a:t>When to use </a:t>
            </a:r>
            <a:r>
              <a:rPr lang="en-US" dirty="0" smtClean="0"/>
              <a:t>ISO-9000.</a:t>
            </a:r>
          </a:p>
          <a:p>
            <a:pPr marL="342900" indent="-342900">
              <a:lnSpc>
                <a:spcPct val="250000"/>
              </a:lnSpc>
              <a:buFont typeface="Wingdings" panose="05000000000000000000" pitchFamily="2" charset="2"/>
              <a:buChar char="v"/>
            </a:pPr>
            <a:r>
              <a:rPr lang="en-US" dirty="0" smtClean="0"/>
              <a:t>ISO-9000 certification</a:t>
            </a:r>
            <a:endParaRPr lang="en-US" dirty="0"/>
          </a:p>
        </p:txBody>
      </p:sp>
    </p:spTree>
    <p:extLst>
      <p:ext uri="{BB962C8B-B14F-4D97-AF65-F5344CB8AC3E}">
        <p14:creationId xmlns:p14="http://schemas.microsoft.com/office/powerpoint/2010/main" val="35445865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ISO. . .?</a:t>
            </a:r>
          </a:p>
        </p:txBody>
      </p:sp>
      <p:sp>
        <p:nvSpPr>
          <p:cNvPr id="3" name="TextBox 2"/>
          <p:cNvSpPr txBox="1"/>
          <p:nvPr/>
        </p:nvSpPr>
        <p:spPr>
          <a:xfrm>
            <a:off x="608012" y="1066800"/>
            <a:ext cx="10818972" cy="5509200"/>
          </a:xfrm>
          <a:prstGeom prst="rect">
            <a:avLst/>
          </a:prstGeom>
          <a:noFill/>
        </p:spPr>
        <p:txBody>
          <a:bodyPr wrap="square" rtlCol="0">
            <a:spAutoFit/>
          </a:bodyPr>
          <a:lstStyle/>
          <a:p>
            <a:pPr algn="just"/>
            <a:r>
              <a:rPr lang="en-US" dirty="0"/>
              <a:t>ISO    stands    for    the    International    Standardization organization. It is an organization which standardized the things on international level so things become easy to judge</a:t>
            </a:r>
            <a:r>
              <a:rPr lang="en-US" dirty="0" smtClean="0"/>
              <a:t>.</a:t>
            </a:r>
          </a:p>
          <a:p>
            <a:pPr algn="just"/>
            <a:endParaRPr lang="en-US" dirty="0"/>
          </a:p>
          <a:p>
            <a:pPr algn="just"/>
            <a:r>
              <a:rPr lang="en-US" b="1" dirty="0"/>
              <a:t>Examples of Standards:</a:t>
            </a:r>
            <a:endParaRPr lang="en-US" dirty="0"/>
          </a:p>
          <a:p>
            <a:pPr marL="952393" lvl="1" indent="-342900" algn="just">
              <a:buFont typeface="Arial" panose="020B0604020202020204" pitchFamily="34" charset="0"/>
              <a:buChar char="•"/>
            </a:pPr>
            <a:r>
              <a:rPr lang="en-US" dirty="0"/>
              <a:t>Go any where in the world you will find an hour of </a:t>
            </a:r>
            <a:r>
              <a:rPr lang="en-US" dirty="0" smtClean="0"/>
              <a:t>60 minutes </a:t>
            </a:r>
            <a:r>
              <a:rPr lang="en-US" dirty="0"/>
              <a:t>this is standard thing.</a:t>
            </a:r>
            <a:endParaRPr lang="en-US" sz="1200" dirty="0"/>
          </a:p>
          <a:p>
            <a:pPr marL="952393" lvl="1" indent="-342900" algn="just">
              <a:buFont typeface="Arial" panose="020B0604020202020204" pitchFamily="34" charset="0"/>
              <a:buChar char="•"/>
            </a:pPr>
            <a:r>
              <a:rPr lang="en-US" dirty="0" smtClean="0"/>
              <a:t>Go </a:t>
            </a:r>
            <a:r>
              <a:rPr lang="en-US" dirty="0"/>
              <a:t>any where in the world you will find 1Gb of memory equal to 1024Mb no one can violate this rule no one will create a USB drive of 512mb and say it is 1GB for me</a:t>
            </a:r>
            <a:r>
              <a:rPr lang="en-US" dirty="0" smtClean="0"/>
              <a:t>.</a:t>
            </a:r>
          </a:p>
          <a:p>
            <a:pPr eaLnBrk="0" fontAlgn="auto" hangingPunct="0">
              <a:spcAft>
                <a:spcPts val="0"/>
              </a:spcAft>
              <a:buClr>
                <a:schemeClr val="accent3"/>
              </a:buClr>
              <a:tabLst>
                <a:tab pos="457200" algn="l"/>
              </a:tabLst>
              <a:defRPr/>
            </a:pPr>
            <a:r>
              <a:rPr lang="en-US" sz="2200" b="1" dirty="0"/>
              <a:t>ISO 9000 is based on documentation and is based on the following:</a:t>
            </a:r>
          </a:p>
          <a:p>
            <a:pPr marL="969963" indent="-342900" eaLnBrk="0" fontAlgn="auto" hangingPunct="0">
              <a:spcAft>
                <a:spcPts val="0"/>
              </a:spcAft>
              <a:buClr>
                <a:schemeClr val="accent3"/>
              </a:buClr>
              <a:buFont typeface="Arial" panose="020B0604020202020204" pitchFamily="34" charset="0"/>
              <a:buChar char="•"/>
              <a:tabLst>
                <a:tab pos="627063" algn="l"/>
              </a:tabLst>
              <a:defRPr/>
            </a:pPr>
            <a:r>
              <a:rPr lang="en-US" sz="2200" dirty="0" smtClean="0"/>
              <a:t>Document </a:t>
            </a:r>
            <a:r>
              <a:rPr lang="en-US" sz="2200" dirty="0"/>
              <a:t>what you </a:t>
            </a:r>
            <a:r>
              <a:rPr lang="en-US" sz="2200" dirty="0" smtClean="0"/>
              <a:t>do.</a:t>
            </a:r>
            <a:endParaRPr lang="en-US" sz="2200" dirty="0"/>
          </a:p>
          <a:p>
            <a:pPr marL="969963" indent="-342900" eaLnBrk="0" fontAlgn="auto" hangingPunct="0">
              <a:spcAft>
                <a:spcPts val="0"/>
              </a:spcAft>
              <a:buClr>
                <a:schemeClr val="accent3"/>
              </a:buClr>
              <a:buFont typeface="Arial" panose="020B0604020202020204" pitchFamily="34" charset="0"/>
              <a:buChar char="•"/>
              <a:tabLst>
                <a:tab pos="627063" algn="l"/>
              </a:tabLst>
              <a:defRPr/>
            </a:pPr>
            <a:r>
              <a:rPr lang="en-US" sz="2200" dirty="0" smtClean="0"/>
              <a:t>Do </a:t>
            </a:r>
            <a:r>
              <a:rPr lang="en-US" sz="2200" dirty="0"/>
              <a:t>what your </a:t>
            </a:r>
            <a:r>
              <a:rPr lang="en-US" sz="2200" dirty="0" smtClean="0"/>
              <a:t>document.</a:t>
            </a:r>
            <a:endParaRPr lang="en-US" sz="2200" dirty="0"/>
          </a:p>
          <a:p>
            <a:pPr marL="969963" indent="-342900" eaLnBrk="0" fontAlgn="auto" hangingPunct="0">
              <a:spcAft>
                <a:spcPts val="0"/>
              </a:spcAft>
              <a:buClr>
                <a:schemeClr val="accent3"/>
              </a:buClr>
              <a:buFont typeface="Arial" panose="020B0604020202020204" pitchFamily="34" charset="0"/>
              <a:buChar char="•"/>
              <a:tabLst>
                <a:tab pos="339725" algn="l"/>
              </a:tabLst>
              <a:defRPr/>
            </a:pPr>
            <a:r>
              <a:rPr lang="en-US" sz="2200" dirty="0" smtClean="0"/>
              <a:t>Prove </a:t>
            </a:r>
            <a:r>
              <a:rPr lang="en-US" sz="2200" dirty="0"/>
              <a:t>it and improve </a:t>
            </a:r>
            <a:r>
              <a:rPr lang="en-US" sz="2200" dirty="0" smtClean="0"/>
              <a:t>it.</a:t>
            </a:r>
            <a:endParaRPr lang="en-US" sz="2200" dirty="0"/>
          </a:p>
          <a:p>
            <a:pPr lvl="1" algn="just"/>
            <a:endParaRPr lang="en-US" dirty="0" smtClean="0"/>
          </a:p>
        </p:txBody>
      </p:sp>
    </p:spTree>
    <p:extLst>
      <p:ext uri="{BB962C8B-B14F-4D97-AF65-F5344CB8AC3E}">
        <p14:creationId xmlns:p14="http://schemas.microsoft.com/office/powerpoint/2010/main" val="2606041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ISO 9000</a:t>
            </a:r>
          </a:p>
        </p:txBody>
      </p:sp>
      <p:sp>
        <p:nvSpPr>
          <p:cNvPr id="3" name="TextBox 2"/>
          <p:cNvSpPr txBox="1"/>
          <p:nvPr/>
        </p:nvSpPr>
        <p:spPr>
          <a:xfrm>
            <a:off x="912812" y="2889339"/>
            <a:ext cx="10590372" cy="3359061"/>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en-US" dirty="0"/>
              <a:t>ISO 9000 is a family of quality based standards </a:t>
            </a:r>
            <a:r>
              <a:rPr lang="en-US" dirty="0" smtClean="0"/>
              <a:t>by the </a:t>
            </a:r>
            <a:r>
              <a:rPr lang="en-US" dirty="0"/>
              <a:t>International Standardization Organization (</a:t>
            </a:r>
            <a:r>
              <a:rPr lang="en-US" i="1" dirty="0"/>
              <a:t>ISO</a:t>
            </a:r>
            <a:r>
              <a:rPr lang="en-US" dirty="0" smtClean="0"/>
              <a:t>).</a:t>
            </a:r>
          </a:p>
          <a:p>
            <a:pPr marL="342900" indent="-342900" algn="just">
              <a:lnSpc>
                <a:spcPct val="150000"/>
              </a:lnSpc>
              <a:buFont typeface="Arial" panose="020B0604020202020204" pitchFamily="34" charset="0"/>
              <a:buChar char="•"/>
            </a:pPr>
            <a:r>
              <a:rPr lang="en-US" dirty="0"/>
              <a:t>This ISO 9000 family consist on 5 family </a:t>
            </a:r>
            <a:r>
              <a:rPr lang="en-US" dirty="0" smtClean="0"/>
              <a:t>members from </a:t>
            </a:r>
            <a:r>
              <a:rPr lang="en-US" dirty="0"/>
              <a:t>9000 to 9004</a:t>
            </a:r>
            <a:r>
              <a:rPr lang="en-US" dirty="0" smtClean="0"/>
              <a:t>.</a:t>
            </a:r>
          </a:p>
          <a:p>
            <a:pPr marL="342900" indent="-342900" algn="just">
              <a:lnSpc>
                <a:spcPct val="150000"/>
              </a:lnSpc>
              <a:buFont typeface="Arial" panose="020B0604020202020204" pitchFamily="34" charset="0"/>
              <a:buChar char="•"/>
            </a:pPr>
            <a:r>
              <a:rPr lang="en-US" dirty="0"/>
              <a:t>All these family members are targeting the quality from different perspectives and they are applicable to different things and fields of life.</a:t>
            </a:r>
          </a:p>
          <a:p>
            <a:pPr marL="342900" indent="-342900" algn="just">
              <a:lnSpc>
                <a:spcPct val="150000"/>
              </a:lnSpc>
              <a:buFont typeface="Arial" panose="020B0604020202020204" pitchFamily="34" charset="0"/>
              <a:buChar char="•"/>
            </a:pPr>
            <a:r>
              <a:rPr lang="en-US" dirty="0"/>
              <a:t>No one family member of ISO 9000 is specific to </a:t>
            </a:r>
            <a:r>
              <a:rPr lang="en-US" dirty="0" smtClean="0"/>
              <a:t>any particular </a:t>
            </a:r>
            <a:r>
              <a:rPr lang="en-US" dirty="0"/>
              <a:t>product</a:t>
            </a:r>
            <a:r>
              <a:rPr lang="en-US" dirty="0" smtClean="0"/>
              <a:t>.</a:t>
            </a:r>
            <a:endParaRPr lang="en-US" dirty="0"/>
          </a:p>
        </p:txBody>
      </p:sp>
      <p:sp>
        <p:nvSpPr>
          <p:cNvPr id="4" name="TextBox 3"/>
          <p:cNvSpPr txBox="1"/>
          <p:nvPr/>
        </p:nvSpPr>
        <p:spPr>
          <a:xfrm>
            <a:off x="531812" y="1066800"/>
            <a:ext cx="10971372" cy="1938992"/>
          </a:xfrm>
          <a:prstGeom prst="rect">
            <a:avLst/>
          </a:prstGeom>
          <a:noFill/>
        </p:spPr>
        <p:txBody>
          <a:bodyPr wrap="square" rtlCol="0">
            <a:spAutoFit/>
          </a:bodyPr>
          <a:lstStyle/>
          <a:p>
            <a:pPr marL="342900" indent="-342900" algn="just">
              <a:buFont typeface="Wingdings" panose="05000000000000000000" pitchFamily="2" charset="2"/>
              <a:buChar char="Ø"/>
            </a:pPr>
            <a:r>
              <a:rPr lang="en-US" sz="2000" dirty="0" smtClean="0"/>
              <a:t>ISO 9000 describes the fundamental features of a Quality Management System (QMS) and its terminology. ISO 9000 describes how a QMS can be applied to the creation of products and provision of services. ISO 9004 applies to process improvement.</a:t>
            </a:r>
          </a:p>
          <a:p>
            <a:pPr marL="342900" indent="-342900" algn="just">
              <a:buFont typeface="Wingdings" panose="05000000000000000000" pitchFamily="2" charset="2"/>
              <a:buChar char="Ø"/>
            </a:pPr>
            <a:r>
              <a:rPr lang="en-US" sz="2000" dirty="0" smtClean="0"/>
              <a:t>Standards such as ISO 9000 series try to ensure that a monitoring and control system to check quality is in place. They are concerned with the certification of the development process, not of the end-product.</a:t>
            </a:r>
            <a:endParaRPr lang="en-US" sz="2000" dirty="0"/>
          </a:p>
        </p:txBody>
      </p:sp>
    </p:spTree>
    <p:extLst>
      <p:ext uri="{BB962C8B-B14F-4D97-AF65-F5344CB8AC3E}">
        <p14:creationId xmlns:p14="http://schemas.microsoft.com/office/powerpoint/2010/main" val="19464135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ISO 9000 Family members</a:t>
            </a:r>
          </a:p>
        </p:txBody>
      </p:sp>
      <p:graphicFrame>
        <p:nvGraphicFramePr>
          <p:cNvPr id="4" name="Table 3"/>
          <p:cNvGraphicFramePr>
            <a:graphicFrameLocks noGrp="1"/>
          </p:cNvGraphicFramePr>
          <p:nvPr>
            <p:extLst>
              <p:ext uri="{D42A27DB-BD31-4B8C-83A1-F6EECF244321}">
                <p14:modId xmlns:p14="http://schemas.microsoft.com/office/powerpoint/2010/main" val="3865665088"/>
              </p:ext>
            </p:extLst>
          </p:nvPr>
        </p:nvGraphicFramePr>
        <p:xfrm>
          <a:off x="760412" y="1219201"/>
          <a:ext cx="9220200" cy="5410199"/>
        </p:xfrm>
        <a:graphic>
          <a:graphicData uri="http://schemas.openxmlformats.org/drawingml/2006/table">
            <a:tbl>
              <a:tblPr/>
              <a:tblGrid>
                <a:gridCol w="1828800"/>
                <a:gridCol w="7391400"/>
              </a:tblGrid>
              <a:tr h="546565">
                <a:tc gridSpan="2">
                  <a:txBody>
                    <a:bodyPr/>
                    <a:lstStyle/>
                    <a:p>
                      <a:pPr marL="334645" marR="0">
                        <a:lnSpc>
                          <a:spcPct val="107000"/>
                        </a:lnSpc>
                        <a:spcBef>
                          <a:spcPts val="330"/>
                        </a:spcBef>
                        <a:spcAft>
                          <a:spcPts val="0"/>
                        </a:spcAft>
                      </a:pPr>
                      <a:r>
                        <a:rPr lang="en-US" sz="18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ISO</a:t>
                      </a:r>
                      <a:r>
                        <a:rPr lang="en-US" sz="1800" b="1" spc="-1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S</a:t>
                      </a:r>
                      <a:r>
                        <a:rPr lang="en-US" sz="1800" b="1" spc="-1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t</a:t>
                      </a:r>
                      <a:r>
                        <a:rPr lang="en-US" sz="18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an</a:t>
                      </a:r>
                      <a:r>
                        <a:rPr lang="en-US" sz="1800" b="1" spc="5"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d</a:t>
                      </a:r>
                      <a:r>
                        <a:rPr lang="en-US" sz="18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a:t>
                      </a:r>
                      <a:r>
                        <a:rPr lang="en-US" sz="1800" b="1" spc="-3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a:t>
                      </a:r>
                      <a:r>
                        <a:rPr lang="en-US" sz="18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d                                      </a:t>
                      </a:r>
                      <a:r>
                        <a:rPr lang="en-US" sz="1800" b="1" spc="19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spc="5"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De</a:t>
                      </a:r>
                      <a:r>
                        <a:rPr lang="en-US" sz="18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s</a:t>
                      </a:r>
                      <a:r>
                        <a:rPr lang="en-US" sz="1800" b="1" spc="5"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a:t>
                      </a:r>
                      <a:r>
                        <a:rPr lang="en-US" sz="18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ri</a:t>
                      </a:r>
                      <a:r>
                        <a:rPr lang="en-US" sz="1800" b="1" spc="-5"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p</a:t>
                      </a:r>
                      <a:r>
                        <a:rPr lang="en-US" sz="18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t</a:t>
                      </a:r>
                      <a:r>
                        <a:rPr lang="en-US" sz="1800" b="1" spc="-1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i</a:t>
                      </a:r>
                      <a:r>
                        <a:rPr lang="en-US" sz="18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on</a:t>
                      </a:r>
                      <a:r>
                        <a:rPr lang="en-US" sz="1800" b="1" spc="-35"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of</a:t>
                      </a:r>
                      <a:r>
                        <a:rPr lang="en-US" sz="1800" b="1" spc="15"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spc="-2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s</a:t>
                      </a:r>
                      <a:r>
                        <a:rPr lang="en-US" sz="1800" b="1" spc="-1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t</a:t>
                      </a:r>
                      <a:r>
                        <a:rPr lang="en-US" sz="18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a:t>
                      </a:r>
                      <a:r>
                        <a:rPr lang="en-US" sz="1800" b="1" spc="5"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nd</a:t>
                      </a:r>
                      <a:r>
                        <a:rPr lang="en-US" sz="18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a:t>
                      </a:r>
                      <a:r>
                        <a:rPr lang="en-US" sz="1800" b="1" spc="-25"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a:t>
                      </a:r>
                      <a:r>
                        <a:rPr lang="en-US" sz="1800" b="1" spc="5"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d</a:t>
                      </a:r>
                      <a:r>
                        <a:rPr lang="en-US" sz="18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a:noFill/>
                    </a:lnL>
                    <a:lnR>
                      <a:noFill/>
                    </a:lnR>
                    <a:lnT>
                      <a:noFill/>
                    </a:lnT>
                    <a:lnB w="38100" cap="flat" cmpd="sng" algn="ctr">
                      <a:solidFill>
                        <a:srgbClr val="FFFFFF"/>
                      </a:solidFill>
                      <a:prstDash val="solid"/>
                      <a:round/>
                      <a:headEnd type="none" w="med" len="med"/>
                      <a:tailEnd type="none" w="med" len="med"/>
                    </a:lnB>
                    <a:solidFill>
                      <a:srgbClr val="4F81BC"/>
                    </a:solidFill>
                  </a:tcPr>
                </a:tc>
                <a:tc hMerge="1">
                  <a:txBody>
                    <a:bodyPr/>
                    <a:lstStyle/>
                    <a:p>
                      <a:endParaRPr lang="en-US"/>
                    </a:p>
                  </a:txBody>
                  <a:tcPr/>
                </a:tc>
              </a:tr>
              <a:tr h="942626">
                <a:tc gridSpan="2">
                  <a:txBody>
                    <a:bodyPr/>
                    <a:lstStyle/>
                    <a:p>
                      <a:pPr marL="528320" marR="0">
                        <a:lnSpc>
                          <a:spcPct val="107000"/>
                        </a:lnSpc>
                        <a:spcBef>
                          <a:spcPts val="18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IS</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O</a:t>
                      </a:r>
                      <a:r>
                        <a:rPr lang="en-US" sz="1800" dirty="0">
                          <a:effectLst/>
                          <a:latin typeface="Calibri" panose="020F0502020204030204" pitchFamily="34" charset="0"/>
                          <a:ea typeface="Times New Roman" panose="02020603050405020304" pitchFamily="18" charset="0"/>
                          <a:cs typeface="Calibri" panose="020F0502020204030204" pitchFamily="34" charset="0"/>
                        </a:rPr>
                        <a:t>-9000           </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 </a:t>
                      </a:r>
                      <a:r>
                        <a:rPr lang="en-US" sz="1800" spc="-155" dirty="0">
                          <a:effectLst/>
                          <a:latin typeface="Calibri" panose="020F0502020204030204" pitchFamily="34" charset="0"/>
                          <a:ea typeface="Times New Roman" panose="02020603050405020304" pitchFamily="18" charset="0"/>
                          <a:cs typeface="Calibri" panose="020F0502020204030204" pitchFamily="34" charset="0"/>
                        </a:rPr>
                        <a:t>T</a:t>
                      </a:r>
                      <a:r>
                        <a:rPr lang="en-US" sz="1800" dirty="0">
                          <a:effectLst/>
                          <a:latin typeface="Calibri" panose="020F0502020204030204" pitchFamily="34" charset="0"/>
                          <a:ea typeface="Times New Roman" panose="02020603050405020304" pitchFamily="18" charset="0"/>
                          <a:cs typeface="Calibri" panose="020F0502020204030204" pitchFamily="34" charset="0"/>
                        </a:rPr>
                        <a:t>ell</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d</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e</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t</a:t>
                      </a:r>
                      <a:r>
                        <a:rPr lang="en-US" sz="1800" dirty="0">
                          <a:effectLst/>
                          <a:latin typeface="Calibri" panose="020F0502020204030204" pitchFamily="34" charset="0"/>
                          <a:ea typeface="Times New Roman" panose="02020603050405020304" pitchFamily="18" charset="0"/>
                          <a:cs typeface="Calibri" panose="020F0502020204030204" pitchFamily="34" charset="0"/>
                        </a:rPr>
                        <a:t>ai</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l</a:t>
                      </a:r>
                      <a:r>
                        <a:rPr lang="en-US" sz="1800" dirty="0">
                          <a:effectLst/>
                          <a:latin typeface="Calibri" panose="020F0502020204030204" pitchFamily="34" charset="0"/>
                          <a:ea typeface="Times New Roman" panose="02020603050405020304" pitchFamily="18" charset="0"/>
                          <a:cs typeface="Calibri" panose="020F0502020204030204" pitchFamily="34" charset="0"/>
                        </a:rPr>
                        <a:t>s</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abo</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u</a:t>
                      </a:r>
                      <a:r>
                        <a:rPr lang="en-US" sz="1800" dirty="0">
                          <a:effectLst/>
                          <a:latin typeface="Calibri" panose="020F0502020204030204" pitchFamily="34" charset="0"/>
                          <a:ea typeface="Times New Roman" panose="02020603050405020304" pitchFamily="18" charset="0"/>
                          <a:cs typeface="Calibri" panose="020F0502020204030204" pitchFamily="34" charset="0"/>
                        </a:rPr>
                        <a:t>t 9001</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a:t>
                      </a:r>
                      <a:r>
                        <a:rPr lang="en-US" sz="1800" dirty="0">
                          <a:effectLst/>
                          <a:latin typeface="Calibri" panose="020F0502020204030204" pitchFamily="34" charset="0"/>
                          <a:ea typeface="Times New Roman" panose="02020603050405020304" pitchFamily="18" charset="0"/>
                          <a:cs typeface="Calibri" panose="020F0502020204030204" pitchFamily="34" charset="0"/>
                        </a:rPr>
                        <a:t>2</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and</a:t>
                      </a:r>
                      <a:r>
                        <a:rPr lang="en-US" sz="18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3 whi</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c</a:t>
                      </a:r>
                      <a:r>
                        <a:rPr lang="en-US" sz="1800" dirty="0">
                          <a:effectLst/>
                          <a:latin typeface="Calibri" panose="020F0502020204030204" pitchFamily="34" charset="0"/>
                          <a:ea typeface="Times New Roman" panose="02020603050405020304" pitchFamily="18" charset="0"/>
                          <a:cs typeface="Calibri" panose="020F0502020204030204" pitchFamily="34" charset="0"/>
                        </a:rPr>
                        <a:t>h</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one</a:t>
                      </a:r>
                      <a:r>
                        <a:rPr lang="en-US" sz="18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i</a:t>
                      </a:r>
                      <a:r>
                        <a:rPr lang="en-US" sz="1800" dirty="0">
                          <a:effectLst/>
                          <a:latin typeface="Calibri" panose="020F0502020204030204" pitchFamily="34" charset="0"/>
                          <a:ea typeface="Times New Roman" panose="02020603050405020304" pitchFamily="18" charset="0"/>
                          <a:cs typeface="Calibri" panose="020F0502020204030204" pitchFamily="34" charset="0"/>
                        </a:rPr>
                        <a:t>s b</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e</a:t>
                      </a:r>
                      <a:r>
                        <a:rPr lang="en-US" sz="1800" spc="-20" dirty="0">
                          <a:effectLst/>
                          <a:latin typeface="Calibri" panose="020F0502020204030204" pitchFamily="34" charset="0"/>
                          <a:ea typeface="Times New Roman" panose="02020603050405020304" pitchFamily="18" charset="0"/>
                          <a:cs typeface="Calibri" panose="020F0502020204030204" pitchFamily="34" charset="0"/>
                        </a:rPr>
                        <a:t>s</a:t>
                      </a:r>
                      <a:r>
                        <a:rPr lang="en-US" sz="1800" dirty="0">
                          <a:effectLst/>
                          <a:latin typeface="Calibri" panose="020F0502020204030204" pitchFamily="34" charset="0"/>
                          <a:ea typeface="Times New Roman" panose="02020603050405020304" pitchFamily="18" charset="0"/>
                          <a:cs typeface="Calibri" panose="020F0502020204030204" pitchFamily="34" charset="0"/>
                        </a:rPr>
                        <a:t>t </a:t>
                      </a:r>
                      <a:r>
                        <a:rPr lang="en-US" sz="1800" spc="-35" dirty="0">
                          <a:effectLst/>
                          <a:latin typeface="Calibri" panose="020F0502020204030204" pitchFamily="34" charset="0"/>
                          <a:ea typeface="Times New Roman" panose="02020603050405020304" pitchFamily="18" charset="0"/>
                          <a:cs typeface="Calibri" panose="020F0502020204030204" pitchFamily="34" charset="0"/>
                        </a:rPr>
                        <a:t>f</a:t>
                      </a:r>
                      <a:r>
                        <a:rPr lang="en-US" sz="1800" dirty="0">
                          <a:effectLst/>
                          <a:latin typeface="Calibri" panose="020F0502020204030204" pitchFamily="34" charset="0"/>
                          <a:ea typeface="Times New Roman" panose="02020603050405020304" pitchFamily="18" charset="0"/>
                          <a:cs typeface="Calibri" panose="020F0502020204030204" pitchFamily="34" charset="0"/>
                        </a:rPr>
                        <a:t>or</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 </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y</a:t>
                      </a:r>
                      <a:r>
                        <a:rPr lang="en-US" sz="1800" dirty="0">
                          <a:effectLst/>
                          <a:latin typeface="Calibri" panose="020F0502020204030204" pitchFamily="34" charset="0"/>
                          <a:ea typeface="Times New Roman" panose="02020603050405020304" pitchFamily="18" charset="0"/>
                          <a:cs typeface="Calibri" panose="020F0502020204030204" pitchFamily="34" charset="0"/>
                        </a:rPr>
                        <a:t>ou.</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a:noFill/>
                    </a:lnL>
                    <a:lnR>
                      <a:noFill/>
                    </a:lnR>
                    <a:lnT w="38100" cap="flat" cmpd="sng" algn="ctr">
                      <a:solidFill>
                        <a:srgbClr val="FFFFFF"/>
                      </a:solidFill>
                      <a:prstDash val="solid"/>
                      <a:round/>
                      <a:headEnd type="none" w="med" len="med"/>
                      <a:tailEnd type="none" w="med" len="med"/>
                    </a:lnT>
                    <a:lnB>
                      <a:noFill/>
                    </a:lnB>
                    <a:solidFill>
                      <a:srgbClr val="D0D7E8"/>
                    </a:solidFill>
                  </a:tcPr>
                </a:tc>
                <a:tc hMerge="1">
                  <a:txBody>
                    <a:bodyPr/>
                    <a:lstStyle/>
                    <a:p>
                      <a:endParaRPr lang="en-US"/>
                    </a:p>
                  </a:txBody>
                  <a:tcPr/>
                </a:tc>
              </a:tr>
              <a:tr h="942626">
                <a:tc gridSpan="2">
                  <a:txBody>
                    <a:bodyPr/>
                    <a:lstStyle/>
                    <a:p>
                      <a:pPr marL="1996440" marR="907415" indent="-1468755">
                        <a:lnSpc>
                          <a:spcPts val="2160"/>
                        </a:lnSpc>
                        <a:spcBef>
                          <a:spcPts val="315"/>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IS</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O</a:t>
                      </a:r>
                      <a:r>
                        <a:rPr lang="en-US" sz="1800" dirty="0">
                          <a:effectLst/>
                          <a:latin typeface="Calibri" panose="020F0502020204030204" pitchFamily="34" charset="0"/>
                          <a:ea typeface="Times New Roman" panose="02020603050405020304" pitchFamily="18" charset="0"/>
                          <a:cs typeface="Calibri" panose="020F0502020204030204" pitchFamily="34" charset="0"/>
                        </a:rPr>
                        <a:t>-9001           </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Deal</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w</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i</a:t>
                      </a:r>
                      <a:r>
                        <a:rPr lang="en-US" sz="1800" dirty="0">
                          <a:effectLst/>
                          <a:latin typeface="Calibri" panose="020F0502020204030204" pitchFamily="34" charset="0"/>
                          <a:ea typeface="Times New Roman" panose="02020603050405020304" pitchFamily="18" charset="0"/>
                          <a:cs typeface="Calibri" panose="020F0502020204030204" pitchFamily="34" charset="0"/>
                        </a:rPr>
                        <a:t>th</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qual</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i</a:t>
                      </a:r>
                      <a:r>
                        <a:rPr lang="en-US" sz="1800" dirty="0">
                          <a:effectLst/>
                          <a:latin typeface="Calibri" panose="020F0502020204030204" pitchFamily="34" charset="0"/>
                          <a:ea typeface="Times New Roman" panose="02020603050405020304" pitchFamily="18" charset="0"/>
                          <a:cs typeface="Calibri" panose="020F0502020204030204" pitchFamily="34" charset="0"/>
                        </a:rPr>
                        <a:t>ty</a:t>
                      </a:r>
                      <a:r>
                        <a:rPr lang="en-US" sz="1800" spc="2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a</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s</a:t>
                      </a:r>
                      <a:r>
                        <a:rPr lang="en-US" sz="1800" dirty="0">
                          <a:effectLst/>
                          <a:latin typeface="Calibri" panose="020F0502020204030204" pitchFamily="34" charset="0"/>
                          <a:ea typeface="Times New Roman" panose="02020603050405020304" pitchFamily="18" charset="0"/>
                          <a:cs typeface="Calibri" panose="020F0502020204030204" pitchFamily="34" charset="0"/>
                        </a:rPr>
                        <a:t>s</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u</a:t>
                      </a:r>
                      <a:r>
                        <a:rPr lang="en-US" sz="1800" dirty="0">
                          <a:effectLst/>
                          <a:latin typeface="Calibri" panose="020F0502020204030204" pitchFamily="34" charset="0"/>
                          <a:ea typeface="Times New Roman" panose="02020603050405020304" pitchFamily="18" charset="0"/>
                          <a:cs typeface="Calibri" panose="020F0502020204030204" pitchFamily="34" charset="0"/>
                        </a:rPr>
                        <a:t>r</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i</a:t>
                      </a:r>
                      <a:r>
                        <a:rPr lang="en-US" sz="1800" dirty="0">
                          <a:effectLst/>
                          <a:latin typeface="Calibri" panose="020F0502020204030204" pitchFamily="34" charset="0"/>
                          <a:ea typeface="Times New Roman" panose="02020603050405020304" pitchFamily="18" charset="0"/>
                          <a:cs typeface="Calibri" panose="020F0502020204030204" pitchFamily="34" charset="0"/>
                        </a:rPr>
                        <a:t>ng</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 i</a:t>
                      </a:r>
                      <a:r>
                        <a:rPr lang="en-US" sz="1800" dirty="0">
                          <a:effectLst/>
                          <a:latin typeface="Calibri" panose="020F0502020204030204" pitchFamily="34" charset="0"/>
                          <a:ea typeface="Times New Roman" panose="02020603050405020304" pitchFamily="18" charset="0"/>
                          <a:cs typeface="Calibri" panose="020F0502020204030204" pitchFamily="34" charset="0"/>
                        </a:rPr>
                        <a:t>n</a:t>
                      </a:r>
                      <a:r>
                        <a:rPr lang="en-US" sz="18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d</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e</a:t>
                      </a:r>
                      <a:r>
                        <a:rPr lang="en-US" sz="1800" dirty="0">
                          <a:effectLst/>
                          <a:latin typeface="Calibri" panose="020F0502020204030204" pitchFamily="34" charset="0"/>
                          <a:ea typeface="Times New Roman" panose="02020603050405020304" pitchFamily="18" charset="0"/>
                          <a:cs typeface="Calibri" panose="020F0502020204030204" pitchFamily="34" charset="0"/>
                        </a:rPr>
                        <a:t>sign,</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d</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e</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v</a:t>
                      </a:r>
                      <a:r>
                        <a:rPr lang="en-US" sz="1800" dirty="0">
                          <a:effectLst/>
                          <a:latin typeface="Calibri" panose="020F0502020204030204" pitchFamily="34" charset="0"/>
                          <a:ea typeface="Times New Roman" panose="02020603050405020304" pitchFamily="18" charset="0"/>
                          <a:cs typeface="Calibri" panose="020F0502020204030204" pitchFamily="34" charset="0"/>
                        </a:rPr>
                        <a:t>elopm</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e</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n</a:t>
                      </a:r>
                      <a:r>
                        <a:rPr lang="en-US" sz="1800" dirty="0">
                          <a:effectLst/>
                          <a:latin typeface="Calibri" panose="020F0502020204030204" pitchFamily="34" charset="0"/>
                          <a:ea typeface="Times New Roman" panose="02020603050405020304" pitchFamily="18" charset="0"/>
                          <a:cs typeface="Calibri" panose="020F0502020204030204" pitchFamily="34" charset="0"/>
                        </a:rPr>
                        <a:t>t, </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i</a:t>
                      </a:r>
                      <a:r>
                        <a:rPr lang="en-US" sz="1800" dirty="0">
                          <a:effectLst/>
                          <a:latin typeface="Calibri" panose="020F0502020204030204" pitchFamily="34" charset="0"/>
                          <a:ea typeface="Times New Roman" panose="02020603050405020304" pitchFamily="18" charset="0"/>
                          <a:cs typeface="Calibri" panose="020F0502020204030204" pitchFamily="34" charset="0"/>
                        </a:rPr>
                        <a:t>n</a:t>
                      </a:r>
                      <a:r>
                        <a:rPr lang="en-US" sz="1800" spc="-15" dirty="0">
                          <a:effectLst/>
                          <a:latin typeface="Calibri" panose="020F0502020204030204" pitchFamily="34" charset="0"/>
                          <a:ea typeface="Times New Roman" panose="02020603050405020304" pitchFamily="18" charset="0"/>
                          <a:cs typeface="Calibri" panose="020F0502020204030204" pitchFamily="34" charset="0"/>
                        </a:rPr>
                        <a:t>s</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t</a:t>
                      </a:r>
                      <a:r>
                        <a:rPr lang="en-US" sz="1800" dirty="0">
                          <a:effectLst/>
                          <a:latin typeface="Calibri" panose="020F0502020204030204" pitchFamily="34" charset="0"/>
                          <a:ea typeface="Times New Roman" panose="02020603050405020304" pitchFamily="18" charset="0"/>
                          <a:cs typeface="Calibri" panose="020F0502020204030204" pitchFamily="34" charset="0"/>
                        </a:rPr>
                        <a:t>al</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la</a:t>
                      </a:r>
                      <a:r>
                        <a:rPr lang="en-US" sz="1800" dirty="0">
                          <a:effectLst/>
                          <a:latin typeface="Calibri" panose="020F0502020204030204" pitchFamily="34" charset="0"/>
                          <a:ea typeface="Times New Roman" panose="02020603050405020304" pitchFamily="18" charset="0"/>
                          <a:cs typeface="Calibri" panose="020F0502020204030204" pitchFamily="34" charset="0"/>
                        </a:rPr>
                        <a:t>t</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i</a:t>
                      </a:r>
                      <a:r>
                        <a:rPr lang="en-US" sz="1800" dirty="0">
                          <a:effectLst/>
                          <a:latin typeface="Calibri" panose="020F0502020204030204" pitchFamily="34" charset="0"/>
                          <a:ea typeface="Times New Roman" panose="02020603050405020304" pitchFamily="18" charset="0"/>
                          <a:cs typeface="Calibri" panose="020F0502020204030204" pitchFamily="34" charset="0"/>
                        </a:rPr>
                        <a:t>on</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and </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m</a:t>
                      </a:r>
                      <a:r>
                        <a:rPr lang="en-US" sz="1800" dirty="0">
                          <a:effectLst/>
                          <a:latin typeface="Calibri" panose="020F0502020204030204" pitchFamily="34" charset="0"/>
                          <a:ea typeface="Times New Roman" panose="02020603050405020304" pitchFamily="18" charset="0"/>
                          <a:cs typeface="Calibri" panose="020F0502020204030204" pitchFamily="34" charset="0"/>
                        </a:rPr>
                        <a:t>ai</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n</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t</a:t>
                      </a:r>
                      <a:r>
                        <a:rPr lang="en-US" sz="1800" dirty="0">
                          <a:effectLst/>
                          <a:latin typeface="Calibri" panose="020F0502020204030204" pitchFamily="34" charset="0"/>
                          <a:ea typeface="Times New Roman" panose="02020603050405020304" pitchFamily="18" charset="0"/>
                          <a:cs typeface="Calibri" panose="020F0502020204030204" pitchFamily="34" charset="0"/>
                        </a:rPr>
                        <a:t>e</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n</a:t>
                      </a:r>
                      <a:r>
                        <a:rPr lang="en-US" sz="1800" dirty="0">
                          <a:effectLst/>
                          <a:latin typeface="Calibri" panose="020F0502020204030204" pitchFamily="34" charset="0"/>
                          <a:ea typeface="Times New Roman" panose="02020603050405020304" pitchFamily="18" charset="0"/>
                          <a:cs typeface="Calibri" panose="020F0502020204030204" pitchFamily="34" charset="0"/>
                        </a:rPr>
                        <a:t>ance.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a:noFill/>
                    </a:lnL>
                    <a:lnR>
                      <a:noFill/>
                    </a:lnR>
                    <a:lnT>
                      <a:noFill/>
                    </a:lnT>
                    <a:lnB>
                      <a:noFill/>
                    </a:lnB>
                    <a:solidFill>
                      <a:srgbClr val="E9ECF4"/>
                    </a:solidFill>
                  </a:tcPr>
                </a:tc>
                <a:tc hMerge="1">
                  <a:txBody>
                    <a:bodyPr/>
                    <a:lstStyle/>
                    <a:p>
                      <a:endParaRPr lang="en-US"/>
                    </a:p>
                  </a:txBody>
                  <a:tcPr/>
                </a:tc>
              </a:tr>
              <a:tr h="546565">
                <a:tc gridSpan="2">
                  <a:txBody>
                    <a:bodyPr/>
                    <a:lstStyle/>
                    <a:p>
                      <a:pPr marL="528320" marR="0">
                        <a:lnSpc>
                          <a:spcPct val="107000"/>
                        </a:lnSpc>
                        <a:spcBef>
                          <a:spcPts val="335"/>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IS</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O</a:t>
                      </a:r>
                      <a:r>
                        <a:rPr lang="en-US" sz="1800" dirty="0">
                          <a:effectLst/>
                          <a:latin typeface="Calibri" panose="020F0502020204030204" pitchFamily="34" charset="0"/>
                          <a:ea typeface="Times New Roman" panose="02020603050405020304" pitchFamily="18" charset="0"/>
                          <a:cs typeface="Calibri" panose="020F0502020204030204" pitchFamily="34" charset="0"/>
                        </a:rPr>
                        <a:t>-9002           </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A</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s</a:t>
                      </a:r>
                      <a:r>
                        <a:rPr lang="en-US" sz="1800" dirty="0">
                          <a:effectLst/>
                          <a:latin typeface="Calibri" panose="020F0502020204030204" pitchFamily="34" charset="0"/>
                          <a:ea typeface="Times New Roman" panose="02020603050405020304" pitchFamily="18" charset="0"/>
                          <a:cs typeface="Calibri" panose="020F0502020204030204" pitchFamily="34" charset="0"/>
                        </a:rPr>
                        <a:t>s</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e</a:t>
                      </a:r>
                      <a:r>
                        <a:rPr lang="en-US" sz="1800" dirty="0">
                          <a:effectLst/>
                          <a:latin typeface="Calibri" panose="020F0502020204030204" pitchFamily="34" charset="0"/>
                          <a:ea typeface="Times New Roman" panose="02020603050405020304" pitchFamily="18" charset="0"/>
                          <a:cs typeface="Calibri" panose="020F0502020204030204" pitchFamily="34" charset="0"/>
                        </a:rPr>
                        <a:t>s</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s</a:t>
                      </a:r>
                      <a:r>
                        <a:rPr lang="en-US" sz="1800" dirty="0">
                          <a:effectLst/>
                          <a:latin typeface="Calibri" panose="020F0502020204030204" pitchFamily="34" charset="0"/>
                          <a:ea typeface="Times New Roman" panose="02020603050405020304" pitchFamily="18" charset="0"/>
                          <a:cs typeface="Calibri" panose="020F0502020204030204" pitchFamily="34" charset="0"/>
                        </a:rPr>
                        <a:t>e</a:t>
                      </a:r>
                      <a:r>
                        <a:rPr lang="en-US" sz="1800" spc="-2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the</a:t>
                      </a:r>
                      <a:r>
                        <a:rPr lang="en-US" sz="18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p</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r</a:t>
                      </a:r>
                      <a:r>
                        <a:rPr lang="en-US" sz="1800" dirty="0">
                          <a:effectLst/>
                          <a:latin typeface="Calibri" panose="020F0502020204030204" pitchFamily="34" charset="0"/>
                          <a:ea typeface="Times New Roman" panose="02020603050405020304" pitchFamily="18" charset="0"/>
                          <a:cs typeface="Calibri" panose="020F0502020204030204" pitchFamily="34" charset="0"/>
                        </a:rPr>
                        <a:t>oduct</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i</a:t>
                      </a:r>
                      <a:r>
                        <a:rPr lang="en-US" sz="1800" dirty="0">
                          <a:effectLst/>
                          <a:latin typeface="Calibri" panose="020F0502020204030204" pitchFamily="34" charset="0"/>
                          <a:ea typeface="Times New Roman" panose="02020603050405020304" pitchFamily="18" charset="0"/>
                          <a:cs typeface="Calibri" panose="020F0502020204030204" pitchFamily="34" charset="0"/>
                        </a:rPr>
                        <a:t>on</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and in</a:t>
                      </a:r>
                      <a:r>
                        <a:rPr lang="en-US" sz="1800" spc="-20" dirty="0">
                          <a:effectLst/>
                          <a:latin typeface="Calibri" panose="020F0502020204030204" pitchFamily="34" charset="0"/>
                          <a:ea typeface="Times New Roman" panose="02020603050405020304" pitchFamily="18" charset="0"/>
                          <a:cs typeface="Calibri" panose="020F0502020204030204" pitchFamily="34" charset="0"/>
                        </a:rPr>
                        <a:t>s</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t</a:t>
                      </a:r>
                      <a:r>
                        <a:rPr lang="en-US" sz="1800" dirty="0">
                          <a:effectLst/>
                          <a:latin typeface="Calibri" panose="020F0502020204030204" pitchFamily="34" charset="0"/>
                          <a:ea typeface="Times New Roman" panose="02020603050405020304" pitchFamily="18" charset="0"/>
                          <a:cs typeface="Calibri" panose="020F0502020204030204" pitchFamily="34" charset="0"/>
                        </a:rPr>
                        <a:t>al</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la</a:t>
                      </a:r>
                      <a:r>
                        <a:rPr lang="en-US" sz="1800" dirty="0">
                          <a:effectLst/>
                          <a:latin typeface="Calibri" panose="020F0502020204030204" pitchFamily="34" charset="0"/>
                          <a:ea typeface="Times New Roman" panose="02020603050405020304" pitchFamily="18" charset="0"/>
                          <a:cs typeface="Calibri" panose="020F0502020204030204" pitchFamily="34" charset="0"/>
                        </a:rPr>
                        <a:t>t</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i</a:t>
                      </a:r>
                      <a:r>
                        <a:rPr lang="en-US" sz="1800" dirty="0">
                          <a:effectLst/>
                          <a:latin typeface="Calibri" panose="020F0502020204030204" pitchFamily="34" charset="0"/>
                          <a:ea typeface="Times New Roman" panose="02020603050405020304" pitchFamily="18" charset="0"/>
                          <a:cs typeface="Calibri" panose="020F0502020204030204" pitchFamily="34" charset="0"/>
                        </a:rPr>
                        <a:t>on</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p</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r</a:t>
                      </a:r>
                      <a:r>
                        <a:rPr lang="en-US" sz="1800" dirty="0">
                          <a:effectLst/>
                          <a:latin typeface="Calibri" panose="020F0502020204030204" pitchFamily="34" charset="0"/>
                          <a:ea typeface="Times New Roman" panose="02020603050405020304" pitchFamily="18" charset="0"/>
                          <a:cs typeface="Calibri" panose="020F0502020204030204" pitchFamily="34" charset="0"/>
                        </a:rPr>
                        <a:t>o</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c</a:t>
                      </a:r>
                      <a:r>
                        <a:rPr lang="en-US" sz="1800" dirty="0">
                          <a:effectLst/>
                          <a:latin typeface="Calibri" panose="020F0502020204030204" pitchFamily="34" charset="0"/>
                          <a:ea typeface="Times New Roman" panose="02020603050405020304" pitchFamily="18" charset="0"/>
                          <a:cs typeface="Calibri" panose="020F0502020204030204" pitchFamily="34" charset="0"/>
                        </a:rPr>
                        <a:t>e</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s</a:t>
                      </a:r>
                      <a:r>
                        <a:rPr lang="en-US" sz="1800" dirty="0">
                          <a:effectLst/>
                          <a:latin typeface="Calibri" panose="020F0502020204030204" pitchFamily="34" charset="0"/>
                          <a:ea typeface="Times New Roman" panose="02020603050405020304" pitchFamily="18" charset="0"/>
                          <a:cs typeface="Calibri" panose="020F0502020204030204" pitchFamily="34" charset="0"/>
                        </a:rPr>
                        <a:t>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a:noFill/>
                    </a:lnL>
                    <a:lnR>
                      <a:noFill/>
                    </a:lnR>
                    <a:lnT>
                      <a:noFill/>
                    </a:lnT>
                    <a:lnB>
                      <a:noFill/>
                    </a:lnB>
                    <a:solidFill>
                      <a:srgbClr val="D0D7E8"/>
                    </a:solidFill>
                  </a:tcPr>
                </a:tc>
                <a:tc hMerge="1">
                  <a:txBody>
                    <a:bodyPr/>
                    <a:lstStyle/>
                    <a:p>
                      <a:endParaRPr lang="en-US"/>
                    </a:p>
                  </a:txBody>
                  <a:tcPr/>
                </a:tc>
              </a:tr>
              <a:tr h="546565">
                <a:tc gridSpan="2">
                  <a:txBody>
                    <a:bodyPr/>
                    <a:lstStyle/>
                    <a:p>
                      <a:pPr marL="528320" marR="0">
                        <a:lnSpc>
                          <a:spcPct val="107000"/>
                        </a:lnSpc>
                        <a:spcBef>
                          <a:spcPts val="335"/>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IS</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O</a:t>
                      </a:r>
                      <a:r>
                        <a:rPr lang="en-US" sz="1800" dirty="0">
                          <a:effectLst/>
                          <a:latin typeface="Calibri" panose="020F0502020204030204" pitchFamily="34" charset="0"/>
                          <a:ea typeface="Times New Roman" panose="02020603050405020304" pitchFamily="18" charset="0"/>
                          <a:cs typeface="Calibri" panose="020F0502020204030204" pitchFamily="34" charset="0"/>
                        </a:rPr>
                        <a:t>-9003           </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 </a:t>
                      </a:r>
                      <a:r>
                        <a:rPr lang="en-US" sz="1800" spc="-40" dirty="0">
                          <a:effectLst/>
                          <a:latin typeface="Calibri" panose="020F0502020204030204" pitchFamily="34" charset="0"/>
                          <a:ea typeface="Times New Roman" panose="02020603050405020304" pitchFamily="18" charset="0"/>
                          <a:cs typeface="Calibri" panose="020F0502020204030204" pitchFamily="34" charset="0"/>
                        </a:rPr>
                        <a:t>E</a:t>
                      </a:r>
                      <a:r>
                        <a:rPr lang="en-US" sz="1800" spc="-20" dirty="0">
                          <a:effectLst/>
                          <a:latin typeface="Calibri" panose="020F0502020204030204" pitchFamily="34" charset="0"/>
                          <a:ea typeface="Times New Roman" panose="02020603050405020304" pitchFamily="18" charset="0"/>
                          <a:cs typeface="Calibri" panose="020F0502020204030204" pitchFamily="34" charset="0"/>
                        </a:rPr>
                        <a:t>v</a:t>
                      </a:r>
                      <a:r>
                        <a:rPr lang="en-US" sz="1800" dirty="0">
                          <a:effectLst/>
                          <a:latin typeface="Calibri" panose="020F0502020204030204" pitchFamily="34" charset="0"/>
                          <a:ea typeface="Times New Roman" panose="02020603050405020304" pitchFamily="18" charset="0"/>
                          <a:cs typeface="Calibri" panose="020F0502020204030204" pitchFamily="34" charset="0"/>
                        </a:rPr>
                        <a:t>alu</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a</a:t>
                      </a:r>
                      <a:r>
                        <a:rPr lang="en-US" sz="1800" dirty="0">
                          <a:effectLst/>
                          <a:latin typeface="Calibri" panose="020F0502020204030204" pitchFamily="34" charset="0"/>
                          <a:ea typeface="Times New Roman" panose="02020603050405020304" pitchFamily="18" charset="0"/>
                          <a:cs typeface="Calibri" panose="020F0502020204030204" pitchFamily="34" charset="0"/>
                        </a:rPr>
                        <a:t>t</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i</a:t>
                      </a:r>
                      <a:r>
                        <a:rPr lang="en-US" sz="1800" dirty="0">
                          <a:effectLst/>
                          <a:latin typeface="Calibri" panose="020F0502020204030204" pitchFamily="34" charset="0"/>
                          <a:ea typeface="Times New Roman" panose="02020603050405020304" pitchFamily="18" charset="0"/>
                          <a:cs typeface="Calibri" panose="020F0502020204030204" pitchFamily="34" charset="0"/>
                        </a:rPr>
                        <a:t>on of </a:t>
                      </a:r>
                      <a:r>
                        <a:rPr lang="en-US" sz="18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final</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 </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i</a:t>
                      </a:r>
                      <a:r>
                        <a:rPr lang="en-US" sz="1800" dirty="0">
                          <a:effectLst/>
                          <a:latin typeface="Calibri" panose="020F0502020204030204" pitchFamily="34" charset="0"/>
                          <a:ea typeface="Times New Roman" panose="02020603050405020304" pitchFamily="18" charset="0"/>
                          <a:cs typeface="Calibri" panose="020F0502020204030204" pitchFamily="34" charset="0"/>
                        </a:rPr>
                        <a:t>n</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s</a:t>
                      </a:r>
                      <a:r>
                        <a:rPr lang="en-US" sz="1800" dirty="0">
                          <a:effectLst/>
                          <a:latin typeface="Calibri" panose="020F0502020204030204" pitchFamily="34" charset="0"/>
                          <a:ea typeface="Times New Roman" panose="02020603050405020304" pitchFamily="18" charset="0"/>
                          <a:cs typeface="Calibri" panose="020F0502020204030204" pitchFamily="34" charset="0"/>
                        </a:rPr>
                        <a:t>p</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e</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c</a:t>
                      </a:r>
                      <a:r>
                        <a:rPr lang="en-US" sz="1800" dirty="0">
                          <a:effectLst/>
                          <a:latin typeface="Calibri" panose="020F0502020204030204" pitchFamily="34" charset="0"/>
                          <a:ea typeface="Times New Roman" panose="02020603050405020304" pitchFamily="18" charset="0"/>
                          <a:cs typeface="Calibri" panose="020F0502020204030204" pitchFamily="34" charset="0"/>
                        </a:rPr>
                        <a:t>t</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i</a:t>
                      </a:r>
                      <a:r>
                        <a:rPr lang="en-US" sz="1800" dirty="0">
                          <a:effectLst/>
                          <a:latin typeface="Calibri" panose="020F0502020204030204" pitchFamily="34" charset="0"/>
                          <a:ea typeface="Times New Roman" panose="02020603050405020304" pitchFamily="18" charset="0"/>
                          <a:cs typeface="Calibri" panose="020F0502020204030204" pitchFamily="34" charset="0"/>
                        </a:rPr>
                        <a:t>on</a:t>
                      </a:r>
                      <a:r>
                        <a:rPr lang="en-US" sz="18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and</a:t>
                      </a:r>
                      <a:r>
                        <a:rPr lang="en-US" sz="18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t</a:t>
                      </a:r>
                      <a:r>
                        <a:rPr lang="en-US" sz="1800" dirty="0">
                          <a:effectLst/>
                          <a:latin typeface="Calibri" panose="020F0502020204030204" pitchFamily="34" charset="0"/>
                          <a:ea typeface="Times New Roman" panose="02020603050405020304" pitchFamily="18" charset="0"/>
                          <a:cs typeface="Calibri" panose="020F0502020204030204" pitchFamily="34" charset="0"/>
                        </a:rPr>
                        <a:t>e</a:t>
                      </a:r>
                      <a:r>
                        <a:rPr lang="en-US" sz="1800" spc="-15" dirty="0">
                          <a:effectLst/>
                          <a:latin typeface="Calibri" panose="020F0502020204030204" pitchFamily="34" charset="0"/>
                          <a:ea typeface="Times New Roman" panose="02020603050405020304" pitchFamily="18" charset="0"/>
                          <a:cs typeface="Calibri" panose="020F0502020204030204" pitchFamily="34" charset="0"/>
                        </a:rPr>
                        <a:t>s</a:t>
                      </a:r>
                      <a:r>
                        <a:rPr lang="en-US" sz="1800" dirty="0">
                          <a:effectLst/>
                          <a:latin typeface="Calibri" panose="020F0502020204030204" pitchFamily="34" charset="0"/>
                          <a:ea typeface="Times New Roman" panose="02020603050405020304" pitchFamily="18" charset="0"/>
                          <a:cs typeface="Calibri" panose="020F0502020204030204" pitchFamily="34" charset="0"/>
                        </a:rPr>
                        <a:t>t phas</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e</a:t>
                      </a:r>
                      <a:r>
                        <a:rPr lang="en-US" sz="1800" dirty="0">
                          <a:effectLst/>
                          <a:latin typeface="Calibri" panose="020F0502020204030204" pitchFamily="34" charset="0"/>
                          <a:ea typeface="Times New Roman" panose="02020603050405020304" pitchFamily="18" charset="0"/>
                          <a:cs typeface="Calibri" panose="020F0502020204030204" pitchFamily="34" charset="0"/>
                        </a:rPr>
                        <a: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a:noFill/>
                    </a:lnL>
                    <a:lnR>
                      <a:noFill/>
                    </a:lnR>
                    <a:lnT>
                      <a:noFill/>
                    </a:lnT>
                    <a:lnB>
                      <a:noFill/>
                    </a:lnB>
                    <a:solidFill>
                      <a:srgbClr val="E9ECF4"/>
                    </a:solidFill>
                  </a:tcPr>
                </a:tc>
                <a:tc hMerge="1">
                  <a:txBody>
                    <a:bodyPr/>
                    <a:lstStyle/>
                    <a:p>
                      <a:endParaRPr lang="en-US"/>
                    </a:p>
                  </a:txBody>
                  <a:tcPr/>
                </a:tc>
              </a:tr>
              <a:tr h="942626">
                <a:tc gridSpan="2">
                  <a:txBody>
                    <a:bodyPr/>
                    <a:lstStyle/>
                    <a:p>
                      <a:pPr marL="1996440" marR="219075" indent="-1468755">
                        <a:lnSpc>
                          <a:spcPts val="2160"/>
                        </a:lnSpc>
                        <a:spcBef>
                          <a:spcPts val="32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IS</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O</a:t>
                      </a:r>
                      <a:r>
                        <a:rPr lang="en-US" sz="1800" dirty="0">
                          <a:effectLst/>
                          <a:latin typeface="Calibri" panose="020F0502020204030204" pitchFamily="34" charset="0"/>
                          <a:ea typeface="Times New Roman" panose="02020603050405020304" pitchFamily="18" charset="0"/>
                          <a:cs typeface="Calibri" panose="020F0502020204030204" pitchFamily="34" charset="0"/>
                        </a:rPr>
                        <a:t>-9004           </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It d</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e</a:t>
                      </a:r>
                      <a:r>
                        <a:rPr lang="en-US" sz="1800" dirty="0">
                          <a:effectLst/>
                          <a:latin typeface="Calibri" panose="020F0502020204030204" pitchFamily="34" charset="0"/>
                          <a:ea typeface="Times New Roman" panose="02020603050405020304" pitchFamily="18" charset="0"/>
                          <a:cs typeface="Calibri" panose="020F0502020204030204" pitchFamily="34" charset="0"/>
                        </a:rPr>
                        <a:t>fines</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20 </a:t>
                      </a:r>
                      <a:r>
                        <a:rPr lang="en-US" sz="1800" spc="-15" dirty="0">
                          <a:effectLst/>
                          <a:latin typeface="Calibri" panose="020F0502020204030204" pitchFamily="34" charset="0"/>
                          <a:ea typeface="Times New Roman" panose="02020603050405020304" pitchFamily="18" charset="0"/>
                          <a:cs typeface="Calibri" panose="020F0502020204030204" pitchFamily="34" charset="0"/>
                        </a:rPr>
                        <a:t>c</a:t>
                      </a:r>
                      <a:r>
                        <a:rPr lang="en-US" sz="1800" dirty="0">
                          <a:effectLst/>
                          <a:latin typeface="Calibri" panose="020F0502020204030204" pitchFamily="34" charset="0"/>
                          <a:ea typeface="Times New Roman" panose="02020603050405020304" pitchFamily="18" charset="0"/>
                          <a:cs typeface="Calibri" panose="020F0502020204030204" pitchFamily="34" charset="0"/>
                        </a:rPr>
                        <a:t>once</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p</a:t>
                      </a:r>
                      <a:r>
                        <a:rPr lang="en-US" sz="1800" dirty="0">
                          <a:effectLst/>
                          <a:latin typeface="Calibri" panose="020F0502020204030204" pitchFamily="34" charset="0"/>
                          <a:ea typeface="Times New Roman" panose="02020603050405020304" pitchFamily="18" charset="0"/>
                          <a:cs typeface="Calibri" panose="020F0502020204030204" pitchFamily="34" charset="0"/>
                        </a:rPr>
                        <a:t>ts</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abo</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u</a:t>
                      </a:r>
                      <a:r>
                        <a:rPr lang="en-US" sz="1800" dirty="0">
                          <a:effectLst/>
                          <a:latin typeface="Calibri" panose="020F0502020204030204" pitchFamily="34" charset="0"/>
                          <a:ea typeface="Times New Roman" panose="02020603050405020304" pitchFamily="18" charset="0"/>
                          <a:cs typeface="Calibri" panose="020F0502020204030204" pitchFamily="34" charset="0"/>
                        </a:rPr>
                        <a:t>t the</a:t>
                      </a:r>
                      <a:r>
                        <a:rPr lang="en-US" sz="18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qual</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i</a:t>
                      </a:r>
                      <a:r>
                        <a:rPr lang="en-US" sz="1800" dirty="0">
                          <a:effectLst/>
                          <a:latin typeface="Calibri" panose="020F0502020204030204" pitchFamily="34" charset="0"/>
                          <a:ea typeface="Times New Roman" panose="02020603050405020304" pitchFamily="18" charset="0"/>
                          <a:cs typeface="Calibri" panose="020F0502020204030204" pitchFamily="34" charset="0"/>
                        </a:rPr>
                        <a:t>ty</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wh</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ic</a:t>
                      </a:r>
                      <a:r>
                        <a:rPr lang="en-US" sz="1800" dirty="0">
                          <a:effectLst/>
                          <a:latin typeface="Calibri" panose="020F0502020204030204" pitchFamily="34" charset="0"/>
                          <a:ea typeface="Times New Roman" panose="02020603050405020304" pitchFamily="18" charset="0"/>
                          <a:cs typeface="Calibri" panose="020F0502020204030204" pitchFamily="34" charset="0"/>
                        </a:rPr>
                        <a:t>h</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a</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r</a:t>
                      </a:r>
                      <a:r>
                        <a:rPr lang="en-US" sz="1800" dirty="0">
                          <a:effectLst/>
                          <a:latin typeface="Calibri" panose="020F0502020204030204" pitchFamily="34" charset="0"/>
                          <a:ea typeface="Times New Roman" panose="02020603050405020304" pitchFamily="18" charset="0"/>
                          <a:cs typeface="Calibri" panose="020F0502020204030204" pitchFamily="34" charset="0"/>
                        </a:rPr>
                        <a:t>e </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u</a:t>
                      </a:r>
                      <a:r>
                        <a:rPr lang="en-US" sz="1800" dirty="0">
                          <a:effectLst/>
                          <a:latin typeface="Calibri" panose="020F0502020204030204" pitchFamily="34" charset="0"/>
                          <a:ea typeface="Times New Roman" panose="02020603050405020304" pitchFamily="18" charset="0"/>
                          <a:cs typeface="Calibri" panose="020F0502020204030204" pitchFamily="34" charset="0"/>
                        </a:rPr>
                        <a:t>s</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e</a:t>
                      </a:r>
                      <a:r>
                        <a:rPr lang="en-US" sz="1800" dirty="0">
                          <a:effectLst/>
                          <a:latin typeface="Calibri" panose="020F0502020204030204" pitchFamily="34" charset="0"/>
                          <a:ea typeface="Times New Roman" panose="02020603050405020304" pitchFamily="18" charset="0"/>
                          <a:cs typeface="Calibri" panose="020F0502020204030204" pitchFamily="34" charset="0"/>
                        </a:rPr>
                        <a:t>d in the</a:t>
                      </a:r>
                      <a:r>
                        <a:rPr lang="en-US" sz="18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ab</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ov</a:t>
                      </a:r>
                      <a:r>
                        <a:rPr lang="en-US" sz="1800" dirty="0">
                          <a:effectLst/>
                          <a:latin typeface="Calibri" panose="020F0502020204030204" pitchFamily="34" charset="0"/>
                          <a:ea typeface="Times New Roman" panose="02020603050405020304" pitchFamily="18" charset="0"/>
                          <a:cs typeface="Calibri" panose="020F0502020204030204" pitchFamily="34" charset="0"/>
                        </a:rPr>
                        <a:t>e th</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r</a:t>
                      </a:r>
                      <a:r>
                        <a:rPr lang="en-US" sz="1800" dirty="0">
                          <a:effectLst/>
                          <a:latin typeface="Calibri" panose="020F0502020204030204" pitchFamily="34" charset="0"/>
                          <a:ea typeface="Times New Roman" panose="02020603050405020304" pitchFamily="18" charset="0"/>
                          <a:cs typeface="Calibri" panose="020F0502020204030204" pitchFamily="34" charset="0"/>
                        </a:rPr>
                        <a:t>ee</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 </a:t>
                      </a:r>
                      <a:r>
                        <a:rPr lang="en-US" sz="1800" spc="-20" dirty="0">
                          <a:effectLst/>
                          <a:latin typeface="Calibri" panose="020F0502020204030204" pitchFamily="34" charset="0"/>
                          <a:ea typeface="Times New Roman" panose="02020603050405020304" pitchFamily="18" charset="0"/>
                          <a:cs typeface="Calibri" panose="020F0502020204030204" pitchFamily="34" charset="0"/>
                        </a:rPr>
                        <a:t>s</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t</a:t>
                      </a:r>
                      <a:r>
                        <a:rPr lang="en-US" sz="1800" dirty="0">
                          <a:effectLst/>
                          <a:latin typeface="Calibri" panose="020F0502020204030204" pitchFamily="34" charset="0"/>
                          <a:ea typeface="Times New Roman" panose="02020603050405020304" pitchFamily="18" charset="0"/>
                          <a:cs typeface="Calibri" panose="020F0502020204030204" pitchFamily="34" charset="0"/>
                        </a:rPr>
                        <a:t>an</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d</a:t>
                      </a:r>
                      <a:r>
                        <a:rPr lang="en-US" sz="1800" dirty="0">
                          <a:effectLst/>
                          <a:latin typeface="Calibri" panose="020F0502020204030204" pitchFamily="34" charset="0"/>
                          <a:ea typeface="Times New Roman" panose="02020603050405020304" pitchFamily="18" charset="0"/>
                          <a:cs typeface="Calibri" panose="020F0502020204030204" pitchFamily="34" charset="0"/>
                        </a:rPr>
                        <a:t>a</a:t>
                      </a:r>
                      <a:r>
                        <a:rPr lang="en-US" sz="1800" spc="-25" dirty="0">
                          <a:effectLst/>
                          <a:latin typeface="Calibri" panose="020F0502020204030204" pitchFamily="34" charset="0"/>
                          <a:ea typeface="Times New Roman" panose="02020603050405020304" pitchFamily="18" charset="0"/>
                          <a:cs typeface="Calibri" panose="020F0502020204030204" pitchFamily="34" charset="0"/>
                        </a:rPr>
                        <a:t>r</a:t>
                      </a:r>
                      <a:r>
                        <a:rPr lang="en-US" sz="1800" dirty="0">
                          <a:effectLst/>
                          <a:latin typeface="Calibri" panose="020F0502020204030204" pitchFamily="34" charset="0"/>
                          <a:ea typeface="Times New Roman" panose="02020603050405020304" pitchFamily="18" charset="0"/>
                          <a:cs typeface="Calibri" panose="020F0502020204030204" pitchFamily="34" charset="0"/>
                        </a:rPr>
                        <a:t>ds </a:t>
                      </a:r>
                      <a:r>
                        <a:rPr lang="en-US" sz="1800" spc="15"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9001</a:t>
                      </a:r>
                      <a:r>
                        <a:rPr lang="en-US" sz="1800" spc="-5" dirty="0">
                          <a:effectLst/>
                          <a:latin typeface="Calibri" panose="020F0502020204030204" pitchFamily="34" charset="0"/>
                          <a:ea typeface="Times New Roman" panose="02020603050405020304" pitchFamily="18" charset="0"/>
                          <a:cs typeface="Calibri" panose="020F0502020204030204" pitchFamily="34" charset="0"/>
                        </a:rPr>
                        <a:t>,</a:t>
                      </a:r>
                      <a:r>
                        <a:rPr lang="en-US" sz="1800" dirty="0">
                          <a:effectLst/>
                          <a:latin typeface="Calibri" panose="020F0502020204030204" pitchFamily="34" charset="0"/>
                          <a:ea typeface="Times New Roman" panose="02020603050405020304" pitchFamily="18" charset="0"/>
                          <a:cs typeface="Calibri" panose="020F0502020204030204" pitchFamily="34" charset="0"/>
                        </a:rPr>
                        <a:t>9002</a:t>
                      </a:r>
                      <a:r>
                        <a:rPr lang="en-US" sz="1800" spc="1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and 9003</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a:noFill/>
                    </a:lnL>
                    <a:lnR>
                      <a:noFill/>
                    </a:lnR>
                    <a:lnT>
                      <a:noFill/>
                    </a:lnT>
                    <a:lnB>
                      <a:noFill/>
                    </a:lnB>
                    <a:solidFill>
                      <a:srgbClr val="D0D7E8"/>
                    </a:solidFill>
                  </a:tcPr>
                </a:tc>
                <a:tc hMerge="1">
                  <a:txBody>
                    <a:bodyPr/>
                    <a:lstStyle/>
                    <a:p>
                      <a:endParaRPr lang="en-US"/>
                    </a:p>
                  </a:txBody>
                  <a:tcPr/>
                </a:tc>
              </a:tr>
              <a:tr h="942626">
                <a:tc>
                  <a:txBody>
                    <a:bodyPr/>
                    <a:lstStyle/>
                    <a:p>
                      <a:pPr marL="1996440" marR="219075" indent="-1468755">
                        <a:lnSpc>
                          <a:spcPts val="2160"/>
                        </a:lnSpc>
                        <a:spcBef>
                          <a:spcPts val="320"/>
                        </a:spcBef>
                        <a:spcAft>
                          <a:spcPts val="0"/>
                        </a:spcAft>
                      </a:pPr>
                      <a:r>
                        <a:rPr lang="en-US" sz="1800" kern="120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ISO</a:t>
                      </a:r>
                      <a:r>
                        <a:rPr lang="en-US" sz="1800" kern="1200" baseline="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kern="120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9000-3</a:t>
                      </a:r>
                      <a:endParaRPr lang="en-US" sz="18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a:noFill/>
                    </a:lnL>
                    <a:lnR>
                      <a:noFill/>
                    </a:lnR>
                    <a:lnT>
                      <a:noFill/>
                    </a:lnT>
                    <a:lnB>
                      <a:noFill/>
                    </a:lnB>
                    <a:solidFill>
                      <a:srgbClr val="D0D7E8"/>
                    </a:solidFill>
                  </a:tcPr>
                </a:tc>
                <a:tc>
                  <a:txBody>
                    <a:bodyPr/>
                    <a:lstStyle/>
                    <a:p>
                      <a:pPr marL="1995488" marR="219075" indent="-1825625" algn="l" defTabSz="1218987" rtl="0" eaLnBrk="1" fontAlgn="auto" latinLnBrk="0" hangingPunct="1">
                        <a:lnSpc>
                          <a:spcPts val="2160"/>
                        </a:lnSpc>
                        <a:spcBef>
                          <a:spcPts val="320"/>
                        </a:spcBef>
                        <a:spcAft>
                          <a:spcPts val="0"/>
                        </a:spcAft>
                        <a:buClrTx/>
                        <a:buSzTx/>
                        <a:buFontTx/>
                        <a:buNone/>
                        <a:tabLst/>
                        <a:defRPr/>
                      </a:pPr>
                      <a:r>
                        <a:rPr lang="en-US" sz="1800" dirty="0" smtClean="0"/>
                        <a:t>It is a standard for quality software systems.</a:t>
                      </a:r>
                    </a:p>
                  </a:txBody>
                  <a:tcPr marL="0" marR="0" marT="0" marB="0">
                    <a:lnL>
                      <a:noFill/>
                    </a:lnL>
                    <a:lnR>
                      <a:noFill/>
                    </a:lnR>
                    <a:lnT>
                      <a:noFill/>
                    </a:lnT>
                    <a:lnB>
                      <a:noFill/>
                    </a:lnB>
                    <a:solidFill>
                      <a:srgbClr val="D0D7E8"/>
                    </a:solidFill>
                  </a:tcPr>
                </a:tc>
              </a:tr>
            </a:tbl>
          </a:graphicData>
        </a:graphic>
      </p:graphicFrame>
    </p:spTree>
    <p:extLst>
      <p:ext uri="{BB962C8B-B14F-4D97-AF65-F5344CB8AC3E}">
        <p14:creationId xmlns:p14="http://schemas.microsoft.com/office/powerpoint/2010/main" val="2617819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ISO </a:t>
            </a:r>
            <a:r>
              <a:rPr lang="en-US" dirty="0" smtClean="0"/>
              <a:t>9000</a:t>
            </a:r>
            <a:endParaRPr lang="en-US" dirty="0"/>
          </a:p>
        </p:txBody>
      </p:sp>
      <p:sp>
        <p:nvSpPr>
          <p:cNvPr id="3" name="TextBox 2"/>
          <p:cNvSpPr txBox="1"/>
          <p:nvPr/>
        </p:nvSpPr>
        <p:spPr>
          <a:xfrm>
            <a:off x="760412" y="1219200"/>
            <a:ext cx="9220200" cy="830997"/>
          </a:xfrm>
          <a:prstGeom prst="rect">
            <a:avLst/>
          </a:prstGeom>
          <a:noFill/>
        </p:spPr>
        <p:txBody>
          <a:bodyPr wrap="square" rtlCol="0">
            <a:spAutoFit/>
          </a:bodyPr>
          <a:lstStyle/>
          <a:p>
            <a:pPr algn="just"/>
            <a:r>
              <a:rPr lang="en-US" dirty="0"/>
              <a:t>From the family of ISO 9000 the family member </a:t>
            </a:r>
            <a:r>
              <a:rPr lang="en-US" dirty="0" smtClean="0"/>
              <a:t>ISO-9001 </a:t>
            </a:r>
            <a:r>
              <a:rPr lang="en-US" dirty="0"/>
              <a:t>relates the most to software industry</a:t>
            </a:r>
            <a:r>
              <a:rPr lang="en-US" dirty="0" smtClean="0"/>
              <a:t>.</a:t>
            </a:r>
            <a:endParaRPr lang="en-US" dirty="0"/>
          </a:p>
        </p:txBody>
      </p:sp>
      <p:sp>
        <p:nvSpPr>
          <p:cNvPr id="4" name="TextBox 3"/>
          <p:cNvSpPr txBox="1"/>
          <p:nvPr/>
        </p:nvSpPr>
        <p:spPr>
          <a:xfrm>
            <a:off x="760412" y="2362200"/>
            <a:ext cx="8534400" cy="646331"/>
          </a:xfrm>
          <a:prstGeom prst="rect">
            <a:avLst/>
          </a:prstGeom>
          <a:noFill/>
        </p:spPr>
        <p:txBody>
          <a:bodyPr wrap="square" rtlCol="0">
            <a:spAutoFit/>
          </a:bodyPr>
          <a:lstStyle/>
          <a:p>
            <a:pPr algn="ctr"/>
            <a:r>
              <a:rPr lang="en-US" sz="3600" b="1" dirty="0" smtClean="0"/>
              <a:t>ISO-9001</a:t>
            </a:r>
            <a:endParaRPr lang="en-US" sz="3600" dirty="0"/>
          </a:p>
        </p:txBody>
      </p:sp>
      <p:sp>
        <p:nvSpPr>
          <p:cNvPr id="5" name="TextBox 4"/>
          <p:cNvSpPr txBox="1"/>
          <p:nvPr/>
        </p:nvSpPr>
        <p:spPr>
          <a:xfrm>
            <a:off x="760412" y="3200400"/>
            <a:ext cx="8991600" cy="1938992"/>
          </a:xfrm>
          <a:prstGeom prst="rect">
            <a:avLst/>
          </a:prstGeom>
          <a:noFill/>
        </p:spPr>
        <p:txBody>
          <a:bodyPr wrap="square" rtlCol="0">
            <a:spAutoFit/>
          </a:bodyPr>
          <a:lstStyle/>
          <a:p>
            <a:pPr marL="342900" indent="-342900" algn="just">
              <a:buFont typeface="Arial" panose="020B0604020202020204" pitchFamily="34" charset="0"/>
              <a:buChar char="•"/>
            </a:pPr>
            <a:r>
              <a:rPr lang="en-US" b="1" dirty="0"/>
              <a:t>ISO-9001: </a:t>
            </a:r>
            <a:r>
              <a:rPr lang="en-US" dirty="0"/>
              <a:t>It deals with the quality assurance in design, development, production, installation and servicing</a:t>
            </a:r>
            <a:r>
              <a:rPr lang="en-US" dirty="0" smtClean="0"/>
              <a:t>.</a:t>
            </a:r>
          </a:p>
          <a:p>
            <a:pPr marL="342900" indent="-342900" algn="just">
              <a:buFont typeface="Arial" panose="020B0604020202020204" pitchFamily="34" charset="0"/>
              <a:buChar char="•"/>
            </a:pPr>
            <a:endParaRPr lang="en-US" dirty="0" smtClean="0"/>
          </a:p>
          <a:p>
            <a:pPr marL="342900" indent="-342900" algn="just">
              <a:buFont typeface="Arial" panose="020B0604020202020204" pitchFamily="34" charset="0"/>
              <a:buChar char="•"/>
            </a:pPr>
            <a:r>
              <a:rPr lang="en-US" dirty="0"/>
              <a:t>The all above mentions things of ISO9001 are related to Software industry so we chose it the most in software industry.</a:t>
            </a:r>
          </a:p>
        </p:txBody>
      </p:sp>
    </p:spTree>
    <p:extLst>
      <p:ext uri="{BB962C8B-B14F-4D97-AF65-F5344CB8AC3E}">
        <p14:creationId xmlns:p14="http://schemas.microsoft.com/office/powerpoint/2010/main" val="2905435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use ISO 9000</a:t>
            </a:r>
          </a:p>
        </p:txBody>
      </p:sp>
      <p:sp>
        <p:nvSpPr>
          <p:cNvPr id="3" name="TextBox 2"/>
          <p:cNvSpPr txBox="1"/>
          <p:nvPr/>
        </p:nvSpPr>
        <p:spPr>
          <a:xfrm>
            <a:off x="760412" y="1143000"/>
            <a:ext cx="9829800" cy="4708981"/>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en-US" dirty="0"/>
              <a:t>When organization want to regulate the quality system in the organization so they chose one of the family member of ISO 9000 which relates the most with their organization</a:t>
            </a:r>
            <a:r>
              <a:rPr lang="en-US" dirty="0" smtClean="0"/>
              <a:t>.</a:t>
            </a:r>
          </a:p>
          <a:p>
            <a:pPr algn="just"/>
            <a:endParaRPr lang="en-US" dirty="0" smtClean="0"/>
          </a:p>
          <a:p>
            <a:pPr marL="952393" lvl="1" indent="-342900" algn="just">
              <a:buFont typeface="Arial" panose="020B0604020202020204" pitchFamily="34" charset="0"/>
              <a:buChar char="•"/>
            </a:pPr>
            <a:r>
              <a:rPr lang="en-US" b="1" dirty="0"/>
              <a:t>Example: </a:t>
            </a:r>
            <a:r>
              <a:rPr lang="en-US" dirty="0"/>
              <a:t>In our example if we are a Software industry then to regulate the quality system in our industry we will chose the ISO 9001 as it relates the most to our software industry</a:t>
            </a:r>
            <a:r>
              <a:rPr lang="en-US" dirty="0" smtClean="0"/>
              <a:t>.</a:t>
            </a:r>
          </a:p>
          <a:p>
            <a:pPr lvl="1" algn="just"/>
            <a:endParaRPr lang="en-US" dirty="0" smtClean="0"/>
          </a:p>
          <a:p>
            <a:pPr marL="342900" indent="-342900" algn="just">
              <a:lnSpc>
                <a:spcPct val="150000"/>
              </a:lnSpc>
              <a:buFont typeface="Arial" panose="020B0604020202020204" pitchFamily="34" charset="0"/>
              <a:buChar char="•"/>
            </a:pPr>
            <a:r>
              <a:rPr lang="en-US" dirty="0"/>
              <a:t>During a contract between two parties when an organization want to check the quality of the suppliers supply.</a:t>
            </a:r>
          </a:p>
        </p:txBody>
      </p:sp>
    </p:spTree>
    <p:extLst>
      <p:ext uri="{BB962C8B-B14F-4D97-AF65-F5344CB8AC3E}">
        <p14:creationId xmlns:p14="http://schemas.microsoft.com/office/powerpoint/2010/main" val="391949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274639"/>
            <a:ext cx="10969943" cy="944561"/>
          </a:xfrm>
        </p:spPr>
        <p:txBody>
          <a:bodyPr/>
          <a:lstStyle/>
          <a:p>
            <a:r>
              <a:rPr lang="en-US" dirty="0"/>
              <a:t>ISO 9000-3: </a:t>
            </a:r>
            <a:r>
              <a:rPr lang="en-US" dirty="0" smtClean="0"/>
              <a:t>Principal </a:t>
            </a:r>
            <a:r>
              <a:rPr lang="en-US" dirty="0"/>
              <a:t>areas of quality focus</a:t>
            </a:r>
          </a:p>
        </p:txBody>
      </p:sp>
      <p:sp>
        <p:nvSpPr>
          <p:cNvPr id="3" name="Content Placeholder 2"/>
          <p:cNvSpPr txBox="1">
            <a:spLocks/>
          </p:cNvSpPr>
          <p:nvPr/>
        </p:nvSpPr>
        <p:spPr>
          <a:xfrm>
            <a:off x="912812" y="1554163"/>
            <a:ext cx="4267200" cy="4389437"/>
          </a:xfrm>
          <a:prstGeom prst="rect">
            <a:avLst/>
          </a:prstGeom>
        </p:spPr>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a:buFont typeface="Wingdings 2" pitchFamily="18" charset="2"/>
              <a:buNone/>
            </a:pPr>
            <a:r>
              <a:rPr lang="en-US" sz="2000" dirty="0" smtClean="0"/>
              <a:t>• management responsibility</a:t>
            </a:r>
          </a:p>
          <a:p>
            <a:pPr>
              <a:buFont typeface="Wingdings 2" pitchFamily="18" charset="2"/>
              <a:buNone/>
            </a:pPr>
            <a:r>
              <a:rPr lang="en-US" sz="2000" dirty="0" smtClean="0"/>
              <a:t>• quality system requirements</a:t>
            </a:r>
          </a:p>
          <a:p>
            <a:pPr>
              <a:buFont typeface="Wingdings 2" pitchFamily="18" charset="2"/>
              <a:buNone/>
            </a:pPr>
            <a:r>
              <a:rPr lang="en-US" sz="2000" dirty="0" smtClean="0"/>
              <a:t>• contract review requirements</a:t>
            </a:r>
          </a:p>
          <a:p>
            <a:pPr>
              <a:buFont typeface="Wingdings 2" pitchFamily="18" charset="2"/>
              <a:buNone/>
            </a:pPr>
            <a:r>
              <a:rPr lang="en-US" sz="2000" dirty="0" smtClean="0"/>
              <a:t>• product design requirements</a:t>
            </a:r>
          </a:p>
          <a:p>
            <a:pPr>
              <a:buFont typeface="Wingdings 2" pitchFamily="18" charset="2"/>
              <a:buNone/>
            </a:pPr>
            <a:r>
              <a:rPr lang="en-US" sz="2000" dirty="0" smtClean="0"/>
              <a:t>• document and data control</a:t>
            </a:r>
          </a:p>
          <a:p>
            <a:pPr>
              <a:buFont typeface="Wingdings 2" pitchFamily="18" charset="2"/>
              <a:buNone/>
            </a:pPr>
            <a:r>
              <a:rPr lang="en-US" sz="2000" dirty="0" smtClean="0"/>
              <a:t>• purchasing requirements</a:t>
            </a:r>
          </a:p>
          <a:p>
            <a:pPr>
              <a:buFont typeface="Wingdings 2" pitchFamily="18" charset="2"/>
              <a:buNone/>
            </a:pPr>
            <a:r>
              <a:rPr lang="en-US" sz="2000" dirty="0" smtClean="0"/>
              <a:t>• customer supplied products</a:t>
            </a:r>
          </a:p>
          <a:p>
            <a:pPr>
              <a:buFont typeface="Wingdings 2" pitchFamily="18" charset="2"/>
              <a:buNone/>
            </a:pPr>
            <a:r>
              <a:rPr lang="en-US" sz="2000" dirty="0" smtClean="0"/>
              <a:t>• product identification and traceability</a:t>
            </a:r>
          </a:p>
          <a:p>
            <a:pPr>
              <a:buFont typeface="Wingdings 2" pitchFamily="18" charset="2"/>
              <a:buNone/>
            </a:pPr>
            <a:r>
              <a:rPr lang="en-US" sz="2000" dirty="0" smtClean="0"/>
              <a:t>• process control requirements</a:t>
            </a:r>
          </a:p>
          <a:p>
            <a:pPr>
              <a:buFont typeface="Wingdings 2" pitchFamily="18" charset="2"/>
              <a:buNone/>
            </a:pPr>
            <a:r>
              <a:rPr lang="en-US" sz="2000" dirty="0" smtClean="0"/>
              <a:t>• inspection and testing</a:t>
            </a:r>
          </a:p>
        </p:txBody>
      </p:sp>
      <p:sp>
        <p:nvSpPr>
          <p:cNvPr id="4" name="TextBox 4"/>
          <p:cNvSpPr txBox="1">
            <a:spLocks noChangeArrowheads="1"/>
          </p:cNvSpPr>
          <p:nvPr/>
        </p:nvSpPr>
        <p:spPr bwMode="auto">
          <a:xfrm>
            <a:off x="5332412" y="1524000"/>
            <a:ext cx="3962400" cy="4400550"/>
          </a:xfrm>
          <a:prstGeom prst="rect">
            <a:avLst/>
          </a:prstGeom>
          <a:noFill/>
          <a:ln w="9525">
            <a:noFill/>
            <a:miter lim="800000"/>
            <a:headEnd/>
            <a:tailEnd/>
          </a:ln>
        </p:spPr>
        <p:txBody>
          <a:bodyPr>
            <a:spAutoFit/>
          </a:bodyPr>
          <a:lstStyle/>
          <a:p>
            <a:r>
              <a:rPr lang="en-US" sz="2000" dirty="0">
                <a:latin typeface="Constantia" pitchFamily="18" charset="0"/>
              </a:rPr>
              <a:t>• control of inspection, measuring, and test equipment</a:t>
            </a:r>
          </a:p>
          <a:p>
            <a:r>
              <a:rPr lang="en-US" sz="2000" dirty="0">
                <a:latin typeface="Constantia" pitchFamily="18" charset="0"/>
              </a:rPr>
              <a:t>• inspection and test status</a:t>
            </a:r>
          </a:p>
          <a:p>
            <a:r>
              <a:rPr lang="en-US" sz="2000" dirty="0">
                <a:latin typeface="Constantia" pitchFamily="18" charset="0"/>
              </a:rPr>
              <a:t>• control of nonconforming products</a:t>
            </a:r>
          </a:p>
          <a:p>
            <a:r>
              <a:rPr lang="en-US" sz="2000" dirty="0">
                <a:latin typeface="Constantia" pitchFamily="18" charset="0"/>
              </a:rPr>
              <a:t>• corrective and preventive actions</a:t>
            </a:r>
          </a:p>
          <a:p>
            <a:r>
              <a:rPr lang="en-US" sz="2000" dirty="0">
                <a:latin typeface="Constantia" pitchFamily="18" charset="0"/>
              </a:rPr>
              <a:t>• handling, storage, and delivery</a:t>
            </a:r>
          </a:p>
          <a:p>
            <a:r>
              <a:rPr lang="en-US" sz="2000" dirty="0">
                <a:latin typeface="Constantia" pitchFamily="18" charset="0"/>
              </a:rPr>
              <a:t>• control of quality records</a:t>
            </a:r>
          </a:p>
          <a:p>
            <a:r>
              <a:rPr lang="en-US" sz="2000" dirty="0">
                <a:latin typeface="Constantia" pitchFamily="18" charset="0"/>
              </a:rPr>
              <a:t>• internal quality audit requirements</a:t>
            </a:r>
          </a:p>
          <a:p>
            <a:r>
              <a:rPr lang="en-US" sz="2000" dirty="0">
                <a:latin typeface="Constantia" pitchFamily="18" charset="0"/>
              </a:rPr>
              <a:t>• training requirements</a:t>
            </a:r>
          </a:p>
          <a:p>
            <a:r>
              <a:rPr lang="en-US" sz="2000" dirty="0">
                <a:latin typeface="Constantia" pitchFamily="18" charset="0"/>
              </a:rPr>
              <a:t>• servicing requirements</a:t>
            </a:r>
          </a:p>
          <a:p>
            <a:r>
              <a:rPr lang="en-US" sz="2000" dirty="0">
                <a:latin typeface="Constantia" pitchFamily="18" charset="0"/>
              </a:rPr>
              <a:t>• statistical techniques</a:t>
            </a:r>
          </a:p>
          <a:p>
            <a:endParaRPr lang="en-US" sz="2000" dirty="0">
              <a:latin typeface="Constantia" pitchFamily="18" charset="0"/>
            </a:endParaRPr>
          </a:p>
        </p:txBody>
      </p:sp>
    </p:spTree>
    <p:extLst>
      <p:ext uri="{BB962C8B-B14F-4D97-AF65-F5344CB8AC3E}">
        <p14:creationId xmlns:p14="http://schemas.microsoft.com/office/powerpoint/2010/main" val="4051928657"/>
      </p:ext>
    </p:extLst>
  </p:cSld>
  <p:clrMapOvr>
    <a:masterClrMapping/>
  </p:clrMapOvr>
</p:sld>
</file>

<file path=ppt/theme/theme1.xml><?xml version="1.0" encoding="utf-8"?>
<a:theme xmlns:a="http://schemas.openxmlformats.org/drawingml/2006/main" name="Office Theme">
  <a:themeElements>
    <a:clrScheme name="slidemodel.com">
      <a:dk1>
        <a:sysClr val="windowText" lastClr="000000"/>
      </a:dk1>
      <a:lt1>
        <a:sysClr val="window" lastClr="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2214</Words>
  <Application>Microsoft Office PowerPoint</Application>
  <PresentationFormat>Custom</PresentationFormat>
  <Paragraphs>223</Paragraphs>
  <Slides>25</Slides>
  <Notes>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5" baseType="lpstr">
      <vt:lpstr>SimSun</vt:lpstr>
      <vt:lpstr>Arial</vt:lpstr>
      <vt:lpstr>Calibri</vt:lpstr>
      <vt:lpstr>Constantia</vt:lpstr>
      <vt:lpstr>Tahoma</vt:lpstr>
      <vt:lpstr>Times New Roman</vt:lpstr>
      <vt:lpstr>Wingdings</vt:lpstr>
      <vt:lpstr>Wingdings 2</vt:lpstr>
      <vt:lpstr>Office Theme</vt:lpstr>
      <vt:lpstr>Clip</vt:lpstr>
      <vt:lpstr>PowerPoint Presentation</vt:lpstr>
      <vt:lpstr>Objectives</vt:lpstr>
      <vt:lpstr>ISO</vt:lpstr>
      <vt:lpstr>What is ISO. . .?</vt:lpstr>
      <vt:lpstr>What is ISO 9000</vt:lpstr>
      <vt:lpstr>ISO 9000 Family members</vt:lpstr>
      <vt:lpstr>What is ISO 9000</vt:lpstr>
      <vt:lpstr>When to use ISO 9000</vt:lpstr>
      <vt:lpstr>ISO 9000-3: Principal areas of quality focus</vt:lpstr>
      <vt:lpstr>ISO-9000 Certification</vt:lpstr>
      <vt:lpstr>An overview of ISO-9000 QMS requirements</vt:lpstr>
      <vt:lpstr>An overview of ISO-9000 QMS requirements - continued</vt:lpstr>
      <vt:lpstr>An Overview of the IEEE Software Engineering Standards</vt:lpstr>
      <vt:lpstr>IEEE standards (SESC the IEEE Software Engineering Standards Committee)</vt:lpstr>
      <vt:lpstr>SESC Framework</vt:lpstr>
      <vt:lpstr>What is CMMI</vt:lpstr>
      <vt:lpstr>How can CMMI Help</vt:lpstr>
      <vt:lpstr>Purpose of CMMI</vt:lpstr>
      <vt:lpstr>PowerPoint Presentation</vt:lpstr>
      <vt:lpstr>Maturity Level 1  Initial</vt:lpstr>
      <vt:lpstr>Maturity Level 2 Managed at the Project Level</vt:lpstr>
      <vt:lpstr>Maturity Level 3 Defined at the Organization Level</vt:lpstr>
      <vt:lpstr>Maturity Level 4</vt:lpstr>
      <vt:lpstr>Maturity Level 5</vt:lpstr>
      <vt:lpstr>Conclusion CMMI Benefits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2014-03-04T20:12:24Z</dcterms:created>
  <dcterms:modified xsi:type="dcterms:W3CDTF">2020-11-03T04:41:34Z</dcterms:modified>
</cp:coreProperties>
</file>