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7" r:id="rId2"/>
    <p:sldId id="294" r:id="rId3"/>
    <p:sldId id="295" r:id="rId4"/>
    <p:sldId id="296" r:id="rId5"/>
    <p:sldId id="298" r:id="rId6"/>
    <p:sldId id="299" r:id="rId7"/>
    <p:sldId id="302" r:id="rId8"/>
    <p:sldId id="303" r:id="rId9"/>
    <p:sldId id="305" r:id="rId10"/>
    <p:sldId id="304" r:id="rId11"/>
    <p:sldId id="30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4"/>
    <p:restoredTop sz="94579"/>
  </p:normalViewPr>
  <p:slideViewPr>
    <p:cSldViewPr snapToGrid="0" snapToObjects="1">
      <p:cViewPr varScale="1">
        <p:scale>
          <a:sx n="84" d="100"/>
          <a:sy n="84" d="100"/>
        </p:scale>
        <p:origin x="-144" y="-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D8F08A-FD55-6B46-8729-4DC6FFAF698F}" type="datetimeFigureOut">
              <a:rPr lang="en-US" smtClean="0"/>
              <a:pPr/>
              <a:t>10/21/2020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1AD343-43CE-3144-991D-0A708E5F372A}" type="slidenum">
              <a:rPr lang="en-US" smtClean="0"/>
              <a:pPr/>
              <a:t>‹#›</a:t>
            </a:fld>
            <a:endParaRPr lang="en-US"/>
          </a:p>
        </p:txBody>
      </p:sp>
    </p:spTree>
    <p:extLst>
      <p:ext uri="{BB962C8B-B14F-4D97-AF65-F5344CB8AC3E}">
        <p14:creationId xmlns:p14="http://schemas.microsoft.com/office/powerpoint/2010/main" xmlns="" val="765137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1</a:t>
            </a:fld>
            <a:endParaRPr lang="en-US" altLang="en-US"/>
          </a:p>
        </p:txBody>
      </p:sp>
    </p:spTree>
    <p:extLst>
      <p:ext uri="{BB962C8B-B14F-4D97-AF65-F5344CB8AC3E}">
        <p14:creationId xmlns:p14="http://schemas.microsoft.com/office/powerpoint/2010/main" xmlns="" val="530825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55314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206434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1351358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1957496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189867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2085722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1357159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1359263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204103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83454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958183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BC2C25-1C32-6C42-BE17-96D8CB74D6DB}" type="datetimeFigureOut">
              <a:rPr lang="en-US" smtClean="0"/>
              <a:pPr/>
              <a:t>10/21/2020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380767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053" name="TextBox 2"/>
          <p:cNvSpPr txBox="1">
            <a:spLocks noChangeArrowheads="1"/>
          </p:cNvSpPr>
          <p:nvPr/>
        </p:nvSpPr>
        <p:spPr bwMode="auto">
          <a:xfrm>
            <a:off x="2227683" y="3273742"/>
            <a:ext cx="7848600" cy="646331"/>
          </a:xfrm>
          <a:prstGeom prst="rect">
            <a:avLst/>
          </a:prstGeom>
          <a:noFill/>
          <a:ln w="9525">
            <a:noFill/>
            <a:miter lim="800000"/>
            <a:headEnd/>
            <a:tailEnd/>
          </a:ln>
        </p:spPr>
        <p:txBody>
          <a:bodyPr>
            <a:spAutoFit/>
          </a:bodyPr>
          <a:lstStyle/>
          <a:p>
            <a:pPr algn="ctr">
              <a:defRPr/>
            </a:pPr>
            <a:r>
              <a:rPr lang="en-US" sz="3600" i="1" dirty="0">
                <a:latin typeface="Times New Roman" panose="02020603050405020304" pitchFamily="18" charset="0"/>
                <a:cs typeface="Times New Roman" panose="02020603050405020304" pitchFamily="18" charset="0"/>
              </a:rPr>
              <a:t>Introduction to Animal Husbandry</a:t>
            </a:r>
          </a:p>
        </p:txBody>
      </p:sp>
      <p:cxnSp>
        <p:nvCxnSpPr>
          <p:cNvPr id="13" name="Straight Connector 12"/>
          <p:cNvCxnSpPr/>
          <p:nvPr/>
        </p:nvCxnSpPr>
        <p:spPr>
          <a:xfrm>
            <a:off x="2418183" y="4041842"/>
            <a:ext cx="74676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418183" y="3235337"/>
            <a:ext cx="74676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Box 2"/>
          <p:cNvSpPr txBox="1">
            <a:spLocks noChangeArrowheads="1"/>
          </p:cNvSpPr>
          <p:nvPr/>
        </p:nvSpPr>
        <p:spPr bwMode="auto">
          <a:xfrm>
            <a:off x="1934817" y="2487012"/>
            <a:ext cx="8322366" cy="707886"/>
          </a:xfrm>
          <a:prstGeom prst="rect">
            <a:avLst/>
          </a:prstGeom>
          <a:noFill/>
          <a:ln w="9525">
            <a:noFill/>
            <a:miter lim="800000"/>
            <a:headEnd/>
            <a:tailEnd/>
          </a:ln>
        </p:spPr>
        <p:txBody>
          <a:bodyPr wrap="square">
            <a:spAutoFit/>
          </a:bodyPr>
          <a:lstStyle/>
          <a:p>
            <a:pPr algn="ctr">
              <a:defRPr/>
            </a:pPr>
            <a:r>
              <a:rPr lang="en-US" sz="4000" b="1" dirty="0">
                <a:latin typeface="Times New Roman" panose="02020603050405020304" pitchFamily="18" charset="0"/>
                <a:cs typeface="Times New Roman" pitchFamily="18" charset="0"/>
              </a:rPr>
              <a:t>Common Terminology</a:t>
            </a:r>
          </a:p>
        </p:txBody>
      </p:sp>
      <p:pic>
        <p:nvPicPr>
          <p:cNvPr id="18" name="Picture 17"/>
          <p:cNvPicPr/>
          <p:nvPr/>
        </p:nvPicPr>
        <p:blipFill>
          <a:blip r:embed="rId3">
            <a:extLst>
              <a:ext uri="{28A0092B-C50C-407E-A947-70E740481C1C}">
                <a14:useLocalDpi xmlns:a14="http://schemas.microsoft.com/office/drawing/2010/main" xmlns="" val="0"/>
              </a:ext>
            </a:extLst>
          </a:blip>
          <a:stretch>
            <a:fillRect/>
          </a:stretch>
        </p:blipFill>
        <p:spPr>
          <a:xfrm>
            <a:off x="5763863" y="266046"/>
            <a:ext cx="733425" cy="485775"/>
          </a:xfrm>
          <a:prstGeom prst="rect">
            <a:avLst/>
          </a:prstGeom>
        </p:spPr>
      </p:pic>
      <p:sp>
        <p:nvSpPr>
          <p:cNvPr id="21" name="TextBox 20"/>
          <p:cNvSpPr txBox="1"/>
          <p:nvPr/>
        </p:nvSpPr>
        <p:spPr>
          <a:xfrm>
            <a:off x="11324253" y="6296439"/>
            <a:ext cx="697627" cy="400110"/>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2020</a:t>
            </a:r>
          </a:p>
        </p:txBody>
      </p:sp>
      <p:sp>
        <p:nvSpPr>
          <p:cNvPr id="2" name="TextBox 1"/>
          <p:cNvSpPr txBox="1"/>
          <p:nvPr/>
        </p:nvSpPr>
        <p:spPr>
          <a:xfrm>
            <a:off x="10431431" y="241251"/>
            <a:ext cx="1618923" cy="523220"/>
          </a:xfrm>
          <a:prstGeom prst="rect">
            <a:avLst/>
          </a:prstGeom>
          <a:noFill/>
        </p:spPr>
        <p:txBody>
          <a:bodyPr wrap="square" rtlCol="0">
            <a:spAutoFit/>
          </a:bodyPr>
          <a:lstStyle/>
          <a:p>
            <a:pPr algn="ctr"/>
            <a:r>
              <a:rPr lang="en-GB" sz="2800" dirty="0" smtClean="0">
                <a:latin typeface="Blackletter686 BT" panose="03040802020608040804" pitchFamily="66" charset="0"/>
                <a:cs typeface="Times New Roman" panose="02020603050405020304" pitchFamily="18" charset="0"/>
              </a:rPr>
              <a:t>DAS</a:t>
            </a:r>
            <a:endParaRPr lang="en-GB" sz="2800" dirty="0">
              <a:latin typeface="Blackletter686 BT" panose="03040802020608040804" pitchFamily="66" charset="0"/>
              <a:cs typeface="Times New Roman" panose="02020603050405020304" pitchFamily="18" charset="0"/>
            </a:endParaRPr>
          </a:p>
        </p:txBody>
      </p:sp>
    </p:spTree>
    <p:extLst>
      <p:ext uri="{BB962C8B-B14F-4D97-AF65-F5344CB8AC3E}">
        <p14:creationId xmlns:p14="http://schemas.microsoft.com/office/powerpoint/2010/main" xmlns="" val="1042802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53"/>
                                        </p:tgtEl>
                                        <p:attrNameLst>
                                          <p:attrName>style.visibility</p:attrName>
                                        </p:attrNameLst>
                                      </p:cBhvr>
                                      <p:to>
                                        <p:strVal val="visible"/>
                                      </p:to>
                                    </p:set>
                                    <p:anim calcmode="lin" valueType="num">
                                      <p:cBhvr>
                                        <p:cTn id="7" dur="250" fill="hold"/>
                                        <p:tgtEl>
                                          <p:spTgt spid="2053"/>
                                        </p:tgtEl>
                                        <p:attrNameLst>
                                          <p:attrName>ppt_w</p:attrName>
                                        </p:attrNameLst>
                                      </p:cBhvr>
                                      <p:tavLst>
                                        <p:tav tm="0">
                                          <p:val>
                                            <p:fltVal val="0"/>
                                          </p:val>
                                        </p:tav>
                                        <p:tav tm="100000">
                                          <p:val>
                                            <p:strVal val="#ppt_w"/>
                                          </p:val>
                                        </p:tav>
                                      </p:tavLst>
                                    </p:anim>
                                    <p:anim calcmode="lin" valueType="num">
                                      <p:cBhvr>
                                        <p:cTn id="8" dur="250" fill="hold"/>
                                        <p:tgtEl>
                                          <p:spTgt spid="2053"/>
                                        </p:tgtEl>
                                        <p:attrNameLst>
                                          <p:attrName>ppt_h</p:attrName>
                                        </p:attrNameLst>
                                      </p:cBhvr>
                                      <p:tavLst>
                                        <p:tav tm="0">
                                          <p:val>
                                            <p:fltVal val="0"/>
                                          </p:val>
                                        </p:tav>
                                        <p:tav tm="100000">
                                          <p:val>
                                            <p:strVal val="#ppt_h"/>
                                          </p:val>
                                        </p:tav>
                                      </p:tavLst>
                                    </p:anim>
                                    <p:animEffect transition="in" filter="fade">
                                      <p:cBhvr>
                                        <p:cTn id="9" dur="250"/>
                                        <p:tgtEl>
                                          <p:spTgt spid="2053"/>
                                        </p:tgtEl>
                                      </p:cBhvr>
                                    </p:animEffect>
                                  </p:childTnLst>
                                </p:cTn>
                              </p:par>
                              <p:par>
                                <p:cTn id="10" presetID="22" presetClass="entr" presetSubtype="2" fill="hold" nodeType="with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right)">
                                      <p:cBhvr>
                                        <p:cTn id="12" dur="500"/>
                                        <p:tgtEl>
                                          <p:spTgt spid="13"/>
                                        </p:tgtEl>
                                      </p:cBhvr>
                                    </p:animEffect>
                                  </p:childTnLst>
                                </p:cTn>
                              </p:par>
                              <p:par>
                                <p:cTn id="13" presetID="22" presetClass="entr" presetSubtype="8"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798286"/>
            <a:ext cx="10515600" cy="5365425"/>
          </a:xfrm>
        </p:spPr>
        <p:txBody>
          <a:bodyPr>
            <a:noAutofit/>
          </a:bodyPr>
          <a:lstStyle/>
          <a:p>
            <a:pPr marL="0" indent="0">
              <a:buNone/>
            </a:pPr>
            <a:endParaRPr lang="en-US" sz="3200" b="1" dirty="0">
              <a:latin typeface="Times New Roman" pitchFamily="18" charset="0"/>
              <a:cs typeface="Times New Roman" pitchFamily="18" charset="0"/>
            </a:endParaRPr>
          </a:p>
          <a:p>
            <a:pPr marL="0" indent="0">
              <a:buNone/>
            </a:pPr>
            <a:r>
              <a:rPr lang="en-US" sz="3200" b="1" dirty="0">
                <a:latin typeface="Times New Roman" pitchFamily="18" charset="0"/>
                <a:cs typeface="Times New Roman" pitchFamily="18" charset="0"/>
              </a:rPr>
              <a:t>Kid		</a:t>
            </a:r>
            <a:r>
              <a:rPr lang="en-US" sz="3200" dirty="0">
                <a:latin typeface="Times New Roman" pitchFamily="18" charset="0"/>
                <a:cs typeface="Times New Roman" pitchFamily="18" charset="0"/>
              </a:rPr>
              <a:t>Newborn goat</a:t>
            </a:r>
          </a:p>
          <a:p>
            <a:pPr marL="0" indent="0">
              <a:buNone/>
            </a:pPr>
            <a:r>
              <a:rPr lang="en-US" sz="3200" b="1" dirty="0">
                <a:latin typeface="Times New Roman" pitchFamily="18" charset="0"/>
                <a:cs typeface="Times New Roman" pitchFamily="18" charset="0"/>
              </a:rPr>
              <a:t>Doe kid	</a:t>
            </a:r>
            <a:r>
              <a:rPr lang="en-US" sz="3200" dirty="0">
                <a:latin typeface="Times New Roman" pitchFamily="18" charset="0"/>
                <a:cs typeface="Times New Roman" pitchFamily="18" charset="0"/>
              </a:rPr>
              <a:t>Young female goat</a:t>
            </a:r>
          </a:p>
          <a:p>
            <a:pPr marL="0" indent="0">
              <a:buNone/>
            </a:pPr>
            <a:r>
              <a:rPr lang="en-US" sz="3200" b="1" dirty="0">
                <a:latin typeface="Times New Roman" pitchFamily="18" charset="0"/>
                <a:cs typeface="Times New Roman" pitchFamily="18" charset="0"/>
              </a:rPr>
              <a:t>Buck kid	</a:t>
            </a:r>
            <a:r>
              <a:rPr lang="en-US" sz="3200" dirty="0">
                <a:latin typeface="Times New Roman" pitchFamily="18" charset="0"/>
                <a:cs typeface="Times New Roman" pitchFamily="18" charset="0"/>
              </a:rPr>
              <a:t>Young male goat</a:t>
            </a:r>
          </a:p>
          <a:p>
            <a:pPr marL="0" indent="0">
              <a:buNone/>
            </a:pPr>
            <a:r>
              <a:rPr lang="en-US" sz="3200" b="1" dirty="0">
                <a:latin typeface="Times New Roman" pitchFamily="18" charset="0"/>
                <a:cs typeface="Times New Roman" pitchFamily="18" charset="0"/>
              </a:rPr>
              <a:t>Doe		</a:t>
            </a:r>
            <a:r>
              <a:rPr lang="en-US" sz="3200" dirty="0">
                <a:latin typeface="Times New Roman" pitchFamily="18" charset="0"/>
                <a:cs typeface="Times New Roman" pitchFamily="18" charset="0"/>
              </a:rPr>
              <a:t>Mature female goat</a:t>
            </a:r>
          </a:p>
          <a:p>
            <a:pPr marL="0" indent="0">
              <a:buNone/>
            </a:pPr>
            <a:r>
              <a:rPr lang="en-US" sz="3200" b="1" dirty="0">
                <a:latin typeface="Times New Roman" pitchFamily="18" charset="0"/>
                <a:cs typeface="Times New Roman" pitchFamily="18" charset="0"/>
              </a:rPr>
              <a:t>Buck</a:t>
            </a:r>
            <a:r>
              <a:rPr lang="en-US" sz="3200" dirty="0">
                <a:latin typeface="Times New Roman" pitchFamily="18" charset="0"/>
                <a:cs typeface="Times New Roman" pitchFamily="18" charset="0"/>
              </a:rPr>
              <a:t>		An Adult / mature male goat used for breeding</a:t>
            </a:r>
          </a:p>
          <a:p>
            <a:pPr marL="0" indent="0">
              <a:buNone/>
            </a:pPr>
            <a:r>
              <a:rPr lang="en-US" sz="3200" b="1" dirty="0" err="1">
                <a:latin typeface="Times New Roman" pitchFamily="18" charset="0"/>
                <a:cs typeface="Times New Roman" pitchFamily="18" charset="0"/>
              </a:rPr>
              <a:t>Wether</a:t>
            </a:r>
            <a:r>
              <a:rPr lang="en-US" sz="3200" dirty="0">
                <a:latin typeface="Times New Roman" pitchFamily="18" charset="0"/>
                <a:cs typeface="Times New Roman" pitchFamily="18" charset="0"/>
              </a:rPr>
              <a:t>	Castrated sheep and / or goat</a:t>
            </a:r>
          </a:p>
          <a:p>
            <a:pPr marL="0" indent="0">
              <a:buNone/>
            </a:pPr>
            <a:endParaRPr lang="en-US" sz="3200" dirty="0">
              <a:latin typeface="Times New Roman" pitchFamily="18" charset="0"/>
              <a:cs typeface="Times New Roman" pitchFamily="18" charset="0"/>
            </a:endParaRPr>
          </a:p>
          <a:p>
            <a:pPr marL="0" indent="0">
              <a:buNone/>
            </a:pPr>
            <a:endParaRPr lang="en-US" sz="3200" dirty="0">
              <a:latin typeface="Times New Roman" pitchFamily="18" charset="0"/>
              <a:cs typeface="Times New Roman" pitchFamily="18" charset="0"/>
            </a:endParaRPr>
          </a:p>
          <a:p>
            <a:pPr marL="0" indent="0">
              <a:buNone/>
            </a:pPr>
            <a:r>
              <a:rPr lang="en-GB" sz="3200" dirty="0">
                <a:latin typeface="Times New Roman" pitchFamily="18" charset="0"/>
                <a:cs typeface="Times New Roman" pitchFamily="18" charset="0"/>
              </a:rPr>
              <a:t> </a:t>
            </a:r>
          </a:p>
          <a:p>
            <a:pPr marL="0" indent="0">
              <a:buNone/>
            </a:pPr>
            <a:endParaRPr lang="en-US" sz="3200" dirty="0">
              <a:latin typeface="Times New Roman" pitchFamily="18" charset="0"/>
              <a:cs typeface="Times New Roman" pitchFamily="18" charset="0"/>
            </a:endParaRPr>
          </a:p>
        </p:txBody>
      </p:sp>
      <p:sp>
        <p:nvSpPr>
          <p:cNvPr id="7" name="Rectangle 3"/>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2763334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537029"/>
            <a:ext cx="10515600" cy="6085841"/>
          </a:xfrm>
        </p:spPr>
        <p:txBody>
          <a:bodyPr>
            <a:noAutofit/>
          </a:bodyPr>
          <a:lstStyle/>
          <a:p>
            <a:pPr marL="0" indent="0" algn="just">
              <a:buNone/>
            </a:pPr>
            <a:r>
              <a:rPr lang="en-GB" sz="3200" b="1" dirty="0">
                <a:latin typeface="Times New Roman" pitchFamily="18" charset="0"/>
                <a:cs typeface="Times New Roman" pitchFamily="18" charset="0"/>
              </a:rPr>
              <a:t>Colostrum</a:t>
            </a:r>
            <a:endParaRPr lang="en-GB" sz="3200" dirty="0">
              <a:latin typeface="Times New Roman" pitchFamily="18" charset="0"/>
              <a:cs typeface="Times New Roman" pitchFamily="18" charset="0"/>
            </a:endParaRPr>
          </a:p>
          <a:p>
            <a:pPr algn="just">
              <a:buNone/>
            </a:pPr>
            <a:r>
              <a:rPr lang="en-GB" sz="3200" dirty="0">
                <a:latin typeface="Times New Roman" pitchFamily="18" charset="0"/>
                <a:cs typeface="Times New Roman" pitchFamily="18" charset="0"/>
              </a:rPr>
              <a:t>	The mammary gland secretions of mammalian females for the first few days after parturition </a:t>
            </a:r>
          </a:p>
          <a:p>
            <a:pPr algn="just">
              <a:buNone/>
            </a:pPr>
            <a:r>
              <a:rPr lang="en-US" sz="3200" b="1" dirty="0">
                <a:latin typeface="Times New Roman" pitchFamily="18" charset="0"/>
                <a:ea typeface="Times New Roman"/>
                <a:cs typeface="Times New Roman" pitchFamily="18" charset="0"/>
              </a:rPr>
              <a:t>Cell count</a:t>
            </a:r>
          </a:p>
          <a:p>
            <a:pPr algn="just">
              <a:buNone/>
            </a:pPr>
            <a:r>
              <a:rPr lang="en-US" sz="3200" dirty="0">
                <a:latin typeface="Times New Roman" pitchFamily="18" charset="0"/>
                <a:cs typeface="Times New Roman" pitchFamily="18" charset="0"/>
              </a:rPr>
              <a:t>	A laboratory method of examining milk for health protection. Normal milk contains a number of cells from the cow’s tissues. If the cell count increases above normal levels, that is an indication of disease and the farmer is informed</a:t>
            </a:r>
          </a:p>
          <a:p>
            <a:pPr algn="just">
              <a:buNone/>
            </a:pPr>
            <a:r>
              <a:rPr lang="en-GB" sz="3200" b="1" dirty="0">
                <a:latin typeface="Times New Roman" pitchFamily="18" charset="0"/>
                <a:cs typeface="Times New Roman" pitchFamily="18" charset="0"/>
              </a:rPr>
              <a:t>Cull	</a:t>
            </a:r>
          </a:p>
          <a:p>
            <a:pPr algn="just">
              <a:buNone/>
            </a:pPr>
            <a:r>
              <a:rPr lang="en-GB" sz="3200" dirty="0">
                <a:latin typeface="Times New Roman" pitchFamily="18" charset="0"/>
                <a:cs typeface="Times New Roman" pitchFamily="18" charset="0"/>
              </a:rPr>
              <a:t>	An animal taken out of herd / flock because of its below herd/flock standards</a:t>
            </a:r>
          </a:p>
          <a:p>
            <a:pPr algn="just">
              <a:buNone/>
            </a:pPr>
            <a:endParaRPr lang="en-US" sz="3000" dirty="0">
              <a:latin typeface="Times New Roman" pitchFamily="18" charset="0"/>
              <a:cs typeface="Times New Roman" pitchFamily="18" charset="0"/>
            </a:endParaRPr>
          </a:p>
          <a:p>
            <a:pPr marL="0" indent="0" algn="just">
              <a:buNone/>
            </a:pPr>
            <a:endParaRPr lang="en-GB" sz="3200" dirty="0">
              <a:latin typeface="Times New Roman" pitchFamily="18" charset="0"/>
              <a:cs typeface="Times New Roman" pitchFamily="18" charset="0"/>
            </a:endParaRPr>
          </a:p>
        </p:txBody>
      </p:sp>
      <p:sp>
        <p:nvSpPr>
          <p:cNvPr id="7" name="Rectangle 3"/>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210147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2" name="Title 1"/>
          <p:cNvSpPr>
            <a:spLocks noGrp="1"/>
          </p:cNvSpPr>
          <p:nvPr>
            <p:ph type="title"/>
          </p:nvPr>
        </p:nvSpPr>
        <p:spPr/>
        <p:txBody>
          <a:bodyPr>
            <a:normAutofit/>
          </a:bodyPr>
          <a:lstStyle/>
          <a:p>
            <a:pPr algn="ctr"/>
            <a:r>
              <a:rPr lang="en-GB" b="1" dirty="0">
                <a:latin typeface="Times New Roman" pitchFamily="18" charset="0"/>
                <a:cs typeface="Times New Roman" pitchFamily="18" charset="0"/>
              </a:rPr>
              <a:t>Terminology in Livestock</a:t>
            </a:r>
            <a:endParaRPr lang="en-S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510748"/>
            <a:ext cx="10515600" cy="4652963"/>
          </a:xfrm>
        </p:spPr>
        <p:txBody>
          <a:bodyPr>
            <a:noAutofit/>
          </a:bodyPr>
          <a:lstStyle/>
          <a:p>
            <a:pPr algn="just">
              <a:buNone/>
            </a:pPr>
            <a:r>
              <a:rPr lang="en-GB" sz="3000" b="1" dirty="0">
                <a:latin typeface="Times New Roman" pitchFamily="18" charset="0"/>
                <a:cs typeface="Times New Roman" pitchFamily="18" charset="0"/>
              </a:rPr>
              <a:t>	Livestock</a:t>
            </a:r>
            <a:r>
              <a:rPr lang="en-GB" sz="3000" dirty="0">
                <a:latin typeface="Times New Roman" pitchFamily="18" charset="0"/>
                <a:cs typeface="Times New Roman" pitchFamily="18" charset="0"/>
              </a:rPr>
              <a:t> </a:t>
            </a:r>
          </a:p>
          <a:p>
            <a:pPr algn="just">
              <a:buNone/>
            </a:pPr>
            <a:r>
              <a:rPr lang="en-GB" sz="3000" dirty="0">
                <a:latin typeface="Times New Roman" pitchFamily="18" charset="0"/>
                <a:cs typeface="Times New Roman" pitchFamily="18" charset="0"/>
              </a:rPr>
              <a:t>	A general term applied to domestic animals (Cattle, buffalo, sheep, Goat, Camel, Horse, Donkey and Mules)</a:t>
            </a:r>
          </a:p>
          <a:p>
            <a:pPr algn="just">
              <a:buNone/>
            </a:pPr>
            <a:r>
              <a:rPr lang="en-GB" sz="3000" b="1" dirty="0">
                <a:latin typeface="Times New Roman" pitchFamily="18" charset="0"/>
                <a:cs typeface="Times New Roman" pitchFamily="18" charset="0"/>
              </a:rPr>
              <a:t>	Management</a:t>
            </a:r>
            <a:endParaRPr lang="en-GB" sz="3000" dirty="0">
              <a:latin typeface="Times New Roman" pitchFamily="18" charset="0"/>
              <a:cs typeface="Times New Roman" pitchFamily="18" charset="0"/>
            </a:endParaRPr>
          </a:p>
          <a:p>
            <a:pPr algn="just">
              <a:buNone/>
            </a:pPr>
            <a:r>
              <a:rPr lang="en-GB" sz="3000" dirty="0">
                <a:latin typeface="Times New Roman" pitchFamily="18" charset="0"/>
                <a:cs typeface="Times New Roman" pitchFamily="18" charset="0"/>
              </a:rPr>
              <a:t>	To care or arranging something or judicious use of available resources</a:t>
            </a:r>
          </a:p>
          <a:p>
            <a:pPr algn="just">
              <a:buNone/>
            </a:pPr>
            <a:r>
              <a:rPr lang="en-GB" sz="3000" b="1" dirty="0">
                <a:latin typeface="Times New Roman" pitchFamily="18" charset="0"/>
                <a:cs typeface="Times New Roman" pitchFamily="18" charset="0"/>
              </a:rPr>
              <a:t>	Livestock Management</a:t>
            </a:r>
            <a:endParaRPr lang="en-GB" sz="3000" dirty="0">
              <a:latin typeface="Times New Roman" pitchFamily="18" charset="0"/>
              <a:cs typeface="Times New Roman" pitchFamily="18" charset="0"/>
            </a:endParaRPr>
          </a:p>
          <a:p>
            <a:pPr algn="just">
              <a:buNone/>
            </a:pPr>
            <a:r>
              <a:rPr lang="en-GB" sz="3000" dirty="0">
                <a:latin typeface="Times New Roman" pitchFamily="18" charset="0"/>
                <a:cs typeface="Times New Roman" pitchFamily="18" charset="0"/>
              </a:rPr>
              <a:t>	Care of farm animals according to modern husbandry practices to get maximum benefit out of them. The different aspects of management are housing, feeding,  watering bedding, milking and breeding etc. of animals</a:t>
            </a:r>
          </a:p>
        </p:txBody>
      </p:sp>
      <p:sp>
        <p:nvSpPr>
          <p:cNvPr id="7" name="Rectangle 3"/>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3979619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940158"/>
            <a:ext cx="10515600" cy="5917842"/>
          </a:xfrm>
        </p:spPr>
        <p:txBody>
          <a:bodyPr>
            <a:noAutofit/>
          </a:bodyPr>
          <a:lstStyle/>
          <a:p>
            <a:pPr algn="just">
              <a:lnSpc>
                <a:spcPct val="100000"/>
              </a:lnSpc>
              <a:spcBef>
                <a:spcPts val="0"/>
              </a:spcBef>
              <a:buNone/>
            </a:pPr>
            <a:r>
              <a:rPr lang="en-US" b="1" dirty="0">
                <a:latin typeface="Times New Roman" pitchFamily="18" charset="0"/>
                <a:cs typeface="Times New Roman" pitchFamily="18" charset="0"/>
              </a:rPr>
              <a:t>Calf </a:t>
            </a:r>
          </a:p>
          <a:p>
            <a:pPr marL="0" indent="0" algn="just">
              <a:lnSpc>
                <a:spcPct val="100000"/>
              </a:lnSpc>
              <a:spcBef>
                <a:spcPts val="0"/>
              </a:spcBef>
              <a:buNone/>
            </a:pPr>
            <a:r>
              <a:rPr lang="en-US" dirty="0">
                <a:latin typeface="Times New Roman" pitchFamily="18" charset="0"/>
                <a:cs typeface="Times New Roman" pitchFamily="18" charset="0"/>
              </a:rPr>
              <a:t>Young animal belonging to cattle, buffalo or camel species up to 6-9 months (12 months), male calf (Bull calf, ♂) and female calf (cow calf ♀)</a:t>
            </a:r>
          </a:p>
          <a:p>
            <a:pPr algn="just">
              <a:lnSpc>
                <a:spcPct val="100000"/>
              </a:lnSpc>
              <a:spcBef>
                <a:spcPts val="0"/>
              </a:spcBef>
              <a:buNone/>
            </a:pPr>
            <a:r>
              <a:rPr lang="en-US" b="1" dirty="0">
                <a:latin typeface="Times New Roman" pitchFamily="18" charset="0"/>
                <a:cs typeface="Times New Roman" pitchFamily="18" charset="0"/>
              </a:rPr>
              <a:t>Heifer</a:t>
            </a:r>
          </a:p>
          <a:p>
            <a:pPr algn="just">
              <a:lnSpc>
                <a:spcPct val="100000"/>
              </a:lnSpc>
              <a:spcBef>
                <a:spcPts val="0"/>
              </a:spcBef>
              <a:buNone/>
            </a:pPr>
            <a:r>
              <a:rPr lang="en-US" dirty="0">
                <a:latin typeface="Times New Roman" pitchFamily="18" charset="0"/>
                <a:cs typeface="Times New Roman" pitchFamily="18" charset="0"/>
              </a:rPr>
              <a:t>An adult female buffalo or cattle (before first calving)</a:t>
            </a:r>
          </a:p>
          <a:p>
            <a:pPr algn="just">
              <a:lnSpc>
                <a:spcPct val="100000"/>
              </a:lnSpc>
              <a:spcBef>
                <a:spcPts val="0"/>
              </a:spcBef>
              <a:buNone/>
            </a:pPr>
            <a:r>
              <a:rPr lang="en-US" b="1" dirty="0">
                <a:latin typeface="Times New Roman" pitchFamily="18" charset="0"/>
                <a:cs typeface="Times New Roman" pitchFamily="18" charset="0"/>
              </a:rPr>
              <a:t>Cows</a:t>
            </a:r>
          </a:p>
          <a:p>
            <a:pPr algn="just">
              <a:lnSpc>
                <a:spcPct val="100000"/>
              </a:lnSpc>
              <a:spcBef>
                <a:spcPts val="0"/>
              </a:spcBef>
              <a:buNone/>
            </a:pPr>
            <a:r>
              <a:rPr lang="en-US" dirty="0">
                <a:latin typeface="Times New Roman" pitchFamily="18" charset="0"/>
                <a:cs typeface="Times New Roman" pitchFamily="18" charset="0"/>
              </a:rPr>
              <a:t>Mature females that can reproduce</a:t>
            </a:r>
          </a:p>
          <a:p>
            <a:pPr algn="just">
              <a:lnSpc>
                <a:spcPct val="100000"/>
              </a:lnSpc>
              <a:spcBef>
                <a:spcPts val="0"/>
              </a:spcBef>
              <a:buNone/>
            </a:pPr>
            <a:r>
              <a:rPr lang="en-US" b="1" dirty="0">
                <a:latin typeface="Times New Roman" pitchFamily="18" charset="0"/>
                <a:cs typeface="Times New Roman" pitchFamily="18" charset="0"/>
              </a:rPr>
              <a:t>Bulls</a:t>
            </a:r>
          </a:p>
          <a:p>
            <a:pPr algn="just">
              <a:lnSpc>
                <a:spcPct val="100000"/>
              </a:lnSpc>
              <a:spcBef>
                <a:spcPts val="0"/>
              </a:spcBef>
              <a:buNone/>
            </a:pPr>
            <a:r>
              <a:rPr lang="en-US" dirty="0">
                <a:latin typeface="Times New Roman" pitchFamily="18" charset="0"/>
                <a:cs typeface="Times New Roman" pitchFamily="18" charset="0"/>
              </a:rPr>
              <a:t>An uncastrated male used for breeding</a:t>
            </a:r>
          </a:p>
          <a:p>
            <a:pPr algn="just">
              <a:lnSpc>
                <a:spcPct val="100000"/>
              </a:lnSpc>
              <a:spcBef>
                <a:spcPts val="0"/>
              </a:spcBef>
              <a:buNone/>
            </a:pPr>
            <a:r>
              <a:rPr lang="en-US" b="1" dirty="0">
                <a:latin typeface="Times New Roman" pitchFamily="18" charset="0"/>
                <a:cs typeface="Times New Roman" pitchFamily="18" charset="0"/>
              </a:rPr>
              <a:t>Castrated</a:t>
            </a:r>
          </a:p>
          <a:p>
            <a:pPr marL="0" indent="0" algn="just">
              <a:lnSpc>
                <a:spcPct val="100000"/>
              </a:lnSpc>
              <a:spcBef>
                <a:spcPts val="0"/>
              </a:spcBef>
              <a:buNone/>
            </a:pPr>
            <a:r>
              <a:rPr lang="en-US" dirty="0">
                <a:latin typeface="Times New Roman" pitchFamily="18" charset="0"/>
                <a:cs typeface="Times New Roman" pitchFamily="18" charset="0"/>
              </a:rPr>
              <a:t>An animal which by any mean is mad unable for breeding purpose is called castrated. The action</a:t>
            </a:r>
            <a:r>
              <a:rPr lang="en-US" sz="4000" dirty="0">
                <a:latin typeface="Times New Roman" pitchFamily="18" charset="0"/>
                <a:cs typeface="Times New Roman" pitchFamily="18" charset="0"/>
              </a:rPr>
              <a:t> </a:t>
            </a:r>
            <a:r>
              <a:rPr lang="en-US" dirty="0">
                <a:latin typeface="Times New Roman" pitchFamily="18" charset="0"/>
                <a:cs typeface="Times New Roman" pitchFamily="18" charset="0"/>
              </a:rPr>
              <a:t>is called castration</a:t>
            </a:r>
          </a:p>
        </p:txBody>
      </p:sp>
      <p:sp>
        <p:nvSpPr>
          <p:cNvPr id="7" name="Rectangle 3"/>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1402223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537030"/>
            <a:ext cx="10515600" cy="5626682"/>
          </a:xfrm>
        </p:spPr>
        <p:txBody>
          <a:bodyPr>
            <a:noAutofit/>
          </a:bodyPr>
          <a:lstStyle/>
          <a:p>
            <a:pPr algn="just">
              <a:buNone/>
            </a:pPr>
            <a:r>
              <a:rPr lang="en-US" sz="3000" b="1" dirty="0">
                <a:latin typeface="Times New Roman" pitchFamily="18" charset="0"/>
                <a:cs typeface="Times New Roman" pitchFamily="18" charset="0"/>
              </a:rPr>
              <a:t>Steers</a:t>
            </a:r>
          </a:p>
          <a:p>
            <a:pPr algn="just">
              <a:buNone/>
            </a:pPr>
            <a:r>
              <a:rPr lang="en-US" sz="3000" dirty="0">
                <a:latin typeface="Times New Roman" pitchFamily="18" charset="0"/>
                <a:cs typeface="Times New Roman" pitchFamily="18" charset="0"/>
              </a:rPr>
              <a:t>A young castrated male between the age of 6-24 months. Can not</a:t>
            </a:r>
          </a:p>
          <a:p>
            <a:pPr algn="just">
              <a:buNone/>
            </a:pPr>
            <a:r>
              <a:rPr lang="en-US" sz="3000" dirty="0">
                <a:latin typeface="Times New Roman" pitchFamily="18" charset="0"/>
                <a:cs typeface="Times New Roman" pitchFamily="18" charset="0"/>
              </a:rPr>
              <a:t>be used for breeding, reared for beef</a:t>
            </a:r>
          </a:p>
          <a:p>
            <a:pPr algn="just">
              <a:buNone/>
            </a:pPr>
            <a:r>
              <a:rPr lang="en-US" sz="3000" b="1" dirty="0">
                <a:latin typeface="Times New Roman" pitchFamily="18" charset="0"/>
                <a:cs typeface="Times New Roman" pitchFamily="18" charset="0"/>
              </a:rPr>
              <a:t>Stag</a:t>
            </a:r>
          </a:p>
          <a:p>
            <a:pPr algn="just">
              <a:buNone/>
            </a:pPr>
            <a:r>
              <a:rPr lang="en-US" sz="3000" dirty="0">
                <a:latin typeface="Times New Roman" pitchFamily="18" charset="0"/>
                <a:cs typeface="Times New Roman" pitchFamily="18" charset="0"/>
              </a:rPr>
              <a:t>A male animal belonging to cattle/ buffalo / camel castrated</a:t>
            </a:r>
          </a:p>
          <a:p>
            <a:pPr algn="just">
              <a:buNone/>
            </a:pPr>
            <a:r>
              <a:rPr lang="en-US" sz="3000" dirty="0">
                <a:latin typeface="Times New Roman" pitchFamily="18" charset="0"/>
                <a:cs typeface="Times New Roman" pitchFamily="18" charset="0"/>
              </a:rPr>
              <a:t>late in life</a:t>
            </a:r>
          </a:p>
          <a:p>
            <a:pPr marL="0" indent="0" algn="just">
              <a:buNone/>
              <a:defRPr/>
            </a:pPr>
            <a:r>
              <a:rPr lang="en-US" sz="3200" b="1" dirty="0">
                <a:latin typeface="Times New Roman" pitchFamily="18" charset="0"/>
                <a:cs typeface="Times New Roman" pitchFamily="18" charset="0"/>
              </a:rPr>
              <a:t>Docking</a:t>
            </a:r>
            <a:r>
              <a:rPr lang="en-US" sz="3200" dirty="0">
                <a:latin typeface="Times New Roman" pitchFamily="18" charset="0"/>
                <a:cs typeface="Times New Roman" pitchFamily="18" charset="0"/>
              </a:rPr>
              <a:t> </a:t>
            </a:r>
          </a:p>
          <a:p>
            <a:pPr marL="0" indent="0" algn="just">
              <a:buNone/>
              <a:defRPr/>
            </a:pPr>
            <a:r>
              <a:rPr lang="en-US" sz="3200" dirty="0">
                <a:latin typeface="Times New Roman" pitchFamily="18" charset="0"/>
                <a:cs typeface="Times New Roman" pitchFamily="18" charset="0"/>
              </a:rPr>
              <a:t>Process of cutting or removal of tail of an animal</a:t>
            </a:r>
          </a:p>
          <a:p>
            <a:pPr marL="0" indent="0">
              <a:buNone/>
              <a:defRPr/>
            </a:pPr>
            <a:r>
              <a:rPr lang="en-US" sz="3200" b="1" dirty="0">
                <a:latin typeface="Times New Roman" pitchFamily="18" charset="0"/>
                <a:cs typeface="Times New Roman" pitchFamily="18" charset="0"/>
              </a:rPr>
              <a:t>Lamb marking</a:t>
            </a:r>
          </a:p>
          <a:p>
            <a:pPr marL="0" indent="0">
              <a:buNone/>
              <a:defRPr/>
            </a:pPr>
            <a:r>
              <a:rPr lang="en-US" sz="3200" dirty="0">
                <a:latin typeface="Times New Roman" pitchFamily="18" charset="0"/>
                <a:cs typeface="Times New Roman" pitchFamily="18" charset="0"/>
              </a:rPr>
              <a:t>Castration</a:t>
            </a:r>
            <a:r>
              <a:rPr lang="en-US" sz="3200" b="1" dirty="0">
                <a:latin typeface="Times New Roman" pitchFamily="18" charset="0"/>
                <a:cs typeface="Times New Roman" pitchFamily="18" charset="0"/>
              </a:rPr>
              <a:t>,</a:t>
            </a:r>
            <a:r>
              <a:rPr lang="en-US" sz="3200" dirty="0">
                <a:latin typeface="Times New Roman" pitchFamily="18" charset="0"/>
                <a:cs typeface="Times New Roman" pitchFamily="18" charset="0"/>
              </a:rPr>
              <a:t> flushing, docking all are known as lamb marking</a:t>
            </a:r>
          </a:p>
          <a:p>
            <a:pPr algn="just">
              <a:buNone/>
            </a:pPr>
            <a:endParaRPr lang="en-US" sz="3000" dirty="0">
              <a:latin typeface="Times New Roman" pitchFamily="18" charset="0"/>
              <a:cs typeface="Times New Roman" pitchFamily="18" charset="0"/>
            </a:endParaRPr>
          </a:p>
        </p:txBody>
      </p:sp>
      <p:sp>
        <p:nvSpPr>
          <p:cNvPr id="7" name="Rectangle 3"/>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4195404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769257"/>
            <a:ext cx="10515600" cy="6088743"/>
          </a:xfrm>
        </p:spPr>
        <p:txBody>
          <a:bodyPr>
            <a:noAutofit/>
          </a:bodyPr>
          <a:lstStyle/>
          <a:p>
            <a:pPr marL="6350" indent="22225" algn="just">
              <a:buNone/>
            </a:pPr>
            <a:r>
              <a:rPr lang="en-GB" sz="3200" b="1" dirty="0">
                <a:latin typeface="Times New Roman" pitchFamily="18" charset="0"/>
                <a:cs typeface="Times New Roman" pitchFamily="18" charset="0"/>
              </a:rPr>
              <a:t>Gelding</a:t>
            </a:r>
          </a:p>
          <a:p>
            <a:pPr marL="6350" indent="22225" algn="just">
              <a:buNone/>
            </a:pPr>
            <a:r>
              <a:rPr lang="en-GB" sz="3200" dirty="0">
                <a:latin typeface="Times New Roman" pitchFamily="18" charset="0"/>
                <a:cs typeface="Times New Roman" pitchFamily="18" charset="0"/>
              </a:rPr>
              <a:t>A gelding is a castrated horse or other equine such as a donkey or a mule</a:t>
            </a:r>
            <a:endParaRPr lang="en-US" sz="3200" dirty="0">
              <a:latin typeface="Times New Roman" pitchFamily="18" charset="0"/>
              <a:cs typeface="Times New Roman" pitchFamily="18" charset="0"/>
            </a:endParaRPr>
          </a:p>
          <a:p>
            <a:pPr marL="0" indent="0" algn="just">
              <a:buNone/>
            </a:pPr>
            <a:r>
              <a:rPr lang="en-US" sz="3200" b="1" dirty="0">
                <a:latin typeface="Times New Roman" pitchFamily="18" charset="0"/>
                <a:cs typeface="Times New Roman" pitchFamily="18" charset="0"/>
              </a:rPr>
              <a:t>Colt</a:t>
            </a:r>
          </a:p>
          <a:p>
            <a:pPr marL="0" indent="0" algn="just">
              <a:buNone/>
            </a:pPr>
            <a:r>
              <a:rPr lang="en-US" sz="3200" dirty="0">
                <a:latin typeface="Times New Roman" pitchFamily="18" charset="0"/>
                <a:cs typeface="Times New Roman" pitchFamily="18" charset="0"/>
              </a:rPr>
              <a:t>A young male horse under one year age </a:t>
            </a:r>
          </a:p>
          <a:p>
            <a:pPr marL="0" indent="0" algn="just">
              <a:buNone/>
            </a:pPr>
            <a:r>
              <a:rPr lang="en-US" sz="3200" b="1" dirty="0">
                <a:latin typeface="Times New Roman" pitchFamily="18" charset="0"/>
                <a:cs typeface="Times New Roman" pitchFamily="18" charset="0"/>
              </a:rPr>
              <a:t>Filly</a:t>
            </a:r>
          </a:p>
          <a:p>
            <a:pPr marL="0" indent="0" algn="just">
              <a:buNone/>
            </a:pPr>
            <a:r>
              <a:rPr lang="en-US" sz="3200" dirty="0">
                <a:latin typeface="Times New Roman" pitchFamily="18" charset="0"/>
                <a:cs typeface="Times New Roman" pitchFamily="18" charset="0"/>
              </a:rPr>
              <a:t>A young female horse under 1 year age</a:t>
            </a:r>
          </a:p>
          <a:p>
            <a:pPr marL="0" indent="0" algn="just">
              <a:buNone/>
            </a:pPr>
            <a:r>
              <a:rPr lang="en-US" sz="3200" b="1" dirty="0">
                <a:latin typeface="Times New Roman" pitchFamily="18" charset="0"/>
                <a:cs typeface="Times New Roman" pitchFamily="18" charset="0"/>
              </a:rPr>
              <a:t>Hinny</a:t>
            </a:r>
          </a:p>
          <a:p>
            <a:pPr marL="0" indent="0" algn="just">
              <a:buNone/>
            </a:pPr>
            <a:r>
              <a:rPr lang="en-US" sz="3200" dirty="0">
                <a:latin typeface="Times New Roman" pitchFamily="18" charset="0"/>
                <a:cs typeface="Times New Roman" pitchFamily="18" charset="0"/>
              </a:rPr>
              <a:t>The young one born as a result of cross between male horse and female ass</a:t>
            </a:r>
          </a:p>
        </p:txBody>
      </p:sp>
      <p:sp>
        <p:nvSpPr>
          <p:cNvPr id="7" name="Rectangle 3"/>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3081105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754744"/>
            <a:ext cx="10515600" cy="5408968"/>
          </a:xfrm>
        </p:spPr>
        <p:txBody>
          <a:bodyPr>
            <a:noAutofit/>
          </a:bodyPr>
          <a:lstStyle/>
          <a:p>
            <a:pPr marL="0" indent="0" algn="just">
              <a:buNone/>
            </a:pPr>
            <a:r>
              <a:rPr lang="en-US" sz="3200" b="1" dirty="0">
                <a:latin typeface="Times New Roman" pitchFamily="18" charset="0"/>
                <a:cs typeface="Times New Roman" pitchFamily="18" charset="0"/>
              </a:rPr>
              <a:t>Mule</a:t>
            </a:r>
          </a:p>
          <a:p>
            <a:pPr marL="0" indent="0" algn="just">
              <a:buNone/>
            </a:pPr>
            <a:r>
              <a:rPr lang="en-US" sz="3200" dirty="0">
                <a:latin typeface="Times New Roman" pitchFamily="18" charset="0"/>
                <a:cs typeface="Times New Roman" pitchFamily="18" charset="0"/>
              </a:rPr>
              <a:t>The animal born as a result of cross between male ass and female horse</a:t>
            </a:r>
          </a:p>
          <a:p>
            <a:pPr algn="just">
              <a:buNone/>
            </a:pPr>
            <a:r>
              <a:rPr lang="en-US" sz="3200" b="1" dirty="0">
                <a:latin typeface="Times New Roman" pitchFamily="18" charset="0"/>
                <a:cs typeface="Times New Roman" pitchFamily="18" charset="0"/>
              </a:rPr>
              <a:t>Mare</a:t>
            </a:r>
          </a:p>
          <a:p>
            <a:pPr marL="0" indent="0" algn="just">
              <a:buNone/>
            </a:pPr>
            <a:r>
              <a:rPr lang="en-US" sz="3200" dirty="0">
                <a:latin typeface="Times New Roman" pitchFamily="18" charset="0"/>
                <a:cs typeface="Times New Roman" pitchFamily="18" charset="0"/>
              </a:rPr>
              <a:t>An adult mature female horse over 4 years old which can be used for breeding</a:t>
            </a:r>
          </a:p>
          <a:p>
            <a:pPr algn="just">
              <a:buNone/>
            </a:pPr>
            <a:r>
              <a:rPr lang="en-US" sz="3200" b="1" dirty="0">
                <a:latin typeface="Times New Roman" pitchFamily="18" charset="0"/>
                <a:cs typeface="Times New Roman" pitchFamily="18" charset="0"/>
              </a:rPr>
              <a:t>Stallion</a:t>
            </a:r>
          </a:p>
          <a:p>
            <a:pPr marL="0" indent="0" algn="just">
              <a:buNone/>
            </a:pPr>
            <a:r>
              <a:rPr lang="en-US" sz="3200" dirty="0">
                <a:latin typeface="Times New Roman" pitchFamily="18" charset="0"/>
                <a:cs typeface="Times New Roman" pitchFamily="18" charset="0"/>
              </a:rPr>
              <a:t>An adult male </a:t>
            </a:r>
            <a:r>
              <a:rPr lang="en-US" sz="3200" dirty="0" err="1">
                <a:latin typeface="Times New Roman" pitchFamily="18" charset="0"/>
                <a:cs typeface="Times New Roman" pitchFamily="18" charset="0"/>
              </a:rPr>
              <a:t>uncastrated</a:t>
            </a:r>
            <a:r>
              <a:rPr lang="en-US" sz="3200" dirty="0">
                <a:latin typeface="Times New Roman" pitchFamily="18" charset="0"/>
                <a:cs typeface="Times New Roman" pitchFamily="18" charset="0"/>
              </a:rPr>
              <a:t> mature male horse usually  more than four years old which can be used for breeding. Also known entire</a:t>
            </a:r>
          </a:p>
          <a:p>
            <a:pPr marL="0" indent="0" algn="just">
              <a:buNone/>
            </a:pPr>
            <a:endParaRPr lang="en-US" sz="3200" dirty="0">
              <a:latin typeface="Times New Roman" pitchFamily="18" charset="0"/>
              <a:cs typeface="Times New Roman" pitchFamily="18" charset="0"/>
            </a:endParaRPr>
          </a:p>
          <a:p>
            <a:pPr marL="0" indent="0" algn="just">
              <a:buNone/>
            </a:pPr>
            <a:endParaRPr lang="en-US" sz="3200" dirty="0">
              <a:latin typeface="Times New Roman" pitchFamily="18" charset="0"/>
              <a:cs typeface="Times New Roman" pitchFamily="18" charset="0"/>
            </a:endParaRPr>
          </a:p>
        </p:txBody>
      </p:sp>
      <p:sp>
        <p:nvSpPr>
          <p:cNvPr id="7" name="Rectangle 3"/>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1876811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138501"/>
            <a:ext cx="10515600" cy="6719500"/>
          </a:xfrm>
        </p:spPr>
        <p:txBody>
          <a:bodyPr>
            <a:noAutofit/>
          </a:bodyPr>
          <a:lstStyle/>
          <a:p>
            <a:pPr marL="0" indent="0">
              <a:buNone/>
              <a:defRPr/>
            </a:pPr>
            <a:r>
              <a:rPr lang="en-US" sz="3200" b="1" dirty="0">
                <a:latin typeface="Times New Roman" pitchFamily="18" charset="0"/>
                <a:cs typeface="Times New Roman" pitchFamily="18" charset="0"/>
              </a:rPr>
              <a:t>Maturity</a:t>
            </a:r>
          </a:p>
          <a:p>
            <a:pPr marL="0" indent="0">
              <a:buNone/>
              <a:defRPr/>
            </a:pPr>
            <a:r>
              <a:rPr lang="en-US" sz="3200" dirty="0">
                <a:latin typeface="Times New Roman" pitchFamily="18" charset="0"/>
                <a:cs typeface="Times New Roman" pitchFamily="18" charset="0"/>
              </a:rPr>
              <a:t>It is the age in which animal attain mature body weight</a:t>
            </a:r>
          </a:p>
          <a:p>
            <a:pPr marL="0" indent="0">
              <a:buNone/>
              <a:defRPr/>
            </a:pPr>
            <a:r>
              <a:rPr lang="en-US" sz="3200" b="1" dirty="0">
                <a:latin typeface="Times New Roman" pitchFamily="18" charset="0"/>
                <a:cs typeface="Times New Roman" pitchFamily="18" charset="0"/>
              </a:rPr>
              <a:t>Puberty</a:t>
            </a:r>
            <a:endParaRPr lang="en-US" sz="3200" dirty="0">
              <a:latin typeface="Times New Roman" pitchFamily="18" charset="0"/>
              <a:cs typeface="Times New Roman" pitchFamily="18" charset="0"/>
            </a:endParaRPr>
          </a:p>
          <a:p>
            <a:pPr marL="0" indent="0">
              <a:buNone/>
              <a:defRPr/>
            </a:pPr>
            <a:r>
              <a:rPr lang="en-US" sz="3200" dirty="0">
                <a:latin typeface="Times New Roman" pitchFamily="18" charset="0"/>
                <a:cs typeface="Times New Roman" pitchFamily="18" charset="0"/>
              </a:rPr>
              <a:t>It is the age in which starting of estrous cycle takes places</a:t>
            </a:r>
          </a:p>
          <a:p>
            <a:pPr marL="0" indent="0">
              <a:buNone/>
              <a:defRPr/>
            </a:pPr>
            <a:r>
              <a:rPr lang="en-GB" sz="3200" b="1" dirty="0">
                <a:latin typeface="Times New Roman" pitchFamily="18" charset="0"/>
                <a:cs typeface="Times New Roman" pitchFamily="18" charset="0"/>
              </a:rPr>
              <a:t>Wean	</a:t>
            </a:r>
          </a:p>
          <a:p>
            <a:pPr marL="0" indent="0">
              <a:buNone/>
              <a:defRPr/>
            </a:pPr>
            <a:r>
              <a:rPr lang="en-GB" sz="3200" dirty="0">
                <a:latin typeface="Times New Roman" pitchFamily="18" charset="0"/>
                <a:cs typeface="Times New Roman" pitchFamily="18" charset="0"/>
              </a:rPr>
              <a:t>Condition when young one is no longer fed milk</a:t>
            </a:r>
          </a:p>
          <a:p>
            <a:pPr marL="0" indent="0">
              <a:buNone/>
              <a:defRPr/>
            </a:pPr>
            <a:r>
              <a:rPr lang="en-US" sz="3200" b="1" dirty="0">
                <a:latin typeface="Times New Roman" pitchFamily="18" charset="0"/>
                <a:cs typeface="Times New Roman" pitchFamily="18" charset="0"/>
              </a:rPr>
              <a:t>Parturition</a:t>
            </a:r>
            <a:endParaRPr lang="en-US" sz="3200" dirty="0">
              <a:latin typeface="Times New Roman" pitchFamily="18" charset="0"/>
              <a:cs typeface="Times New Roman" pitchFamily="18" charset="0"/>
            </a:endParaRPr>
          </a:p>
          <a:p>
            <a:pPr marL="0" indent="0">
              <a:buNone/>
              <a:defRPr/>
            </a:pPr>
            <a:r>
              <a:rPr lang="en-US" sz="3200" dirty="0">
                <a:latin typeface="Times New Roman" pitchFamily="18" charset="0"/>
                <a:cs typeface="Times New Roman" pitchFamily="18" charset="0"/>
              </a:rPr>
              <a:t>The act of giving birth by animal</a:t>
            </a:r>
          </a:p>
          <a:p>
            <a:pPr marL="0" indent="0" algn="ctr">
              <a:buNone/>
              <a:defRPr/>
            </a:pPr>
            <a:r>
              <a:rPr lang="en-US" sz="3200" b="1" dirty="0">
                <a:latin typeface="Times New Roman" pitchFamily="18" charset="0"/>
                <a:cs typeface="Times New Roman" pitchFamily="18" charset="0"/>
              </a:rPr>
              <a:t>Calving </a:t>
            </a:r>
            <a:r>
              <a:rPr lang="en-US" sz="3200" dirty="0">
                <a:latin typeface="Times New Roman" pitchFamily="18" charset="0"/>
                <a:cs typeface="Times New Roman" pitchFamily="18" charset="0"/>
              </a:rPr>
              <a:t>(giving birth by cow / buffalo)</a:t>
            </a:r>
          </a:p>
          <a:p>
            <a:pPr marL="0" indent="0" algn="ctr">
              <a:buNone/>
              <a:defRPr/>
            </a:pPr>
            <a:r>
              <a:rPr lang="en-US" sz="3200" b="1" dirty="0">
                <a:latin typeface="Times New Roman" pitchFamily="18" charset="0"/>
                <a:cs typeface="Times New Roman" pitchFamily="18" charset="0"/>
              </a:rPr>
              <a:t>Kidding </a:t>
            </a:r>
            <a:r>
              <a:rPr lang="en-US" sz="3200" dirty="0">
                <a:latin typeface="Times New Roman" pitchFamily="18" charset="0"/>
                <a:cs typeface="Times New Roman" pitchFamily="18" charset="0"/>
              </a:rPr>
              <a:t>(giving birth by goat)</a:t>
            </a:r>
            <a:endParaRPr lang="en-US" sz="3200" b="1" dirty="0">
              <a:latin typeface="Times New Roman" pitchFamily="18" charset="0"/>
              <a:cs typeface="Times New Roman" pitchFamily="18" charset="0"/>
            </a:endParaRPr>
          </a:p>
          <a:p>
            <a:pPr marL="0" indent="0" algn="ctr">
              <a:buNone/>
              <a:defRPr/>
            </a:pPr>
            <a:r>
              <a:rPr lang="en-US" sz="3200" b="1" dirty="0">
                <a:latin typeface="Times New Roman" pitchFamily="18" charset="0"/>
                <a:cs typeface="Times New Roman" pitchFamily="18" charset="0"/>
              </a:rPr>
              <a:t>Lambing </a:t>
            </a:r>
            <a:r>
              <a:rPr lang="en-US" sz="3200" dirty="0">
                <a:latin typeface="Times New Roman" pitchFamily="18" charset="0"/>
                <a:cs typeface="Times New Roman" pitchFamily="18" charset="0"/>
              </a:rPr>
              <a:t>(giving birth by sheep)</a:t>
            </a:r>
            <a:endParaRPr lang="en-US" sz="3200" b="1" dirty="0">
              <a:latin typeface="Times New Roman" pitchFamily="18" charset="0"/>
              <a:cs typeface="Times New Roman" pitchFamily="18" charset="0"/>
            </a:endParaRPr>
          </a:p>
          <a:p>
            <a:pPr marL="0" indent="0" algn="ctr">
              <a:buNone/>
              <a:defRPr/>
            </a:pPr>
            <a:r>
              <a:rPr lang="en-US" sz="3200" b="1" dirty="0">
                <a:latin typeface="Times New Roman" pitchFamily="18" charset="0"/>
                <a:cs typeface="Times New Roman" pitchFamily="18" charset="0"/>
              </a:rPr>
              <a:t>Foaling </a:t>
            </a:r>
            <a:r>
              <a:rPr lang="en-US" sz="3200" dirty="0">
                <a:latin typeface="Times New Roman" pitchFamily="18" charset="0"/>
                <a:cs typeface="Times New Roman" pitchFamily="18" charset="0"/>
              </a:rPr>
              <a:t>(giving birth by mare)</a:t>
            </a:r>
            <a:endParaRPr lang="en-US" sz="3200" b="1" dirty="0">
              <a:latin typeface="Times New Roman" pitchFamily="18" charset="0"/>
              <a:cs typeface="Times New Roman" pitchFamily="18" charset="0"/>
            </a:endParaRPr>
          </a:p>
        </p:txBody>
      </p:sp>
      <p:sp>
        <p:nvSpPr>
          <p:cNvPr id="7" name="Rectangle 3"/>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1868263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61"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551544"/>
            <a:ext cx="10515600" cy="5612168"/>
          </a:xfrm>
        </p:spPr>
        <p:txBody>
          <a:bodyPr>
            <a:noAutofit/>
          </a:bodyPr>
          <a:lstStyle/>
          <a:p>
            <a:pPr marL="0" indent="0">
              <a:buNone/>
            </a:pPr>
            <a:r>
              <a:rPr lang="en-US" sz="3200" b="1" dirty="0">
                <a:latin typeface="Times New Roman" pitchFamily="18" charset="0"/>
                <a:cs typeface="Times New Roman" pitchFamily="18" charset="0"/>
              </a:rPr>
              <a:t>Lactation Period</a:t>
            </a:r>
            <a:r>
              <a:rPr lang="en-US" sz="3600" dirty="0">
                <a:latin typeface="Times New Roman" pitchFamily="18" charset="0"/>
                <a:cs typeface="Times New Roman" pitchFamily="18" charset="0"/>
              </a:rPr>
              <a:t>		Calving to Drying off</a:t>
            </a:r>
          </a:p>
          <a:p>
            <a:pPr marL="0" indent="0">
              <a:buNone/>
            </a:pPr>
            <a:r>
              <a:rPr lang="en-US" sz="3600" b="1" dirty="0">
                <a:latin typeface="Times New Roman" pitchFamily="18" charset="0"/>
                <a:cs typeface="Times New Roman" pitchFamily="18" charset="0"/>
              </a:rPr>
              <a:t>Gestation Period</a:t>
            </a:r>
            <a:r>
              <a:rPr lang="en-US" sz="3600" dirty="0">
                <a:latin typeface="Times New Roman" pitchFamily="18" charset="0"/>
                <a:cs typeface="Times New Roman" pitchFamily="18" charset="0"/>
              </a:rPr>
              <a:t>		Conception to parturition</a:t>
            </a:r>
          </a:p>
          <a:p>
            <a:pPr marL="0" indent="0">
              <a:buNone/>
            </a:pPr>
            <a:r>
              <a:rPr lang="en-US" sz="3600" b="1" dirty="0">
                <a:latin typeface="Times New Roman" pitchFamily="18" charset="0"/>
                <a:cs typeface="Times New Roman" pitchFamily="18" charset="0"/>
              </a:rPr>
              <a:t>Service Period</a:t>
            </a:r>
            <a:r>
              <a:rPr lang="en-US" sz="3600" dirty="0">
                <a:latin typeface="Times New Roman" pitchFamily="18" charset="0"/>
                <a:cs typeface="Times New Roman" pitchFamily="18" charset="0"/>
              </a:rPr>
              <a:t>		Calving to conception</a:t>
            </a:r>
          </a:p>
          <a:p>
            <a:pPr marL="0" indent="0">
              <a:buNone/>
            </a:pPr>
            <a:r>
              <a:rPr lang="en-US" sz="3600" b="1" dirty="0">
                <a:latin typeface="Times New Roman" pitchFamily="18" charset="0"/>
                <a:cs typeface="Times New Roman" pitchFamily="18" charset="0"/>
              </a:rPr>
              <a:t>Dry Period</a:t>
            </a:r>
            <a:r>
              <a:rPr lang="en-US" sz="3600" dirty="0">
                <a:latin typeface="Times New Roman" pitchFamily="18" charset="0"/>
                <a:cs typeface="Times New Roman" pitchFamily="18" charset="0"/>
              </a:rPr>
              <a:t>			Drying off to calving</a:t>
            </a:r>
          </a:p>
          <a:p>
            <a:pPr marL="0" indent="0">
              <a:buNone/>
            </a:pPr>
            <a:r>
              <a:rPr lang="en-US" sz="3600" b="1" dirty="0">
                <a:latin typeface="Times New Roman" pitchFamily="18" charset="0"/>
                <a:cs typeface="Times New Roman" pitchFamily="18" charset="0"/>
              </a:rPr>
              <a:t>Calving Interval</a:t>
            </a:r>
            <a:r>
              <a:rPr lang="en-US" sz="3600" dirty="0">
                <a:latin typeface="Times New Roman" pitchFamily="18" charset="0"/>
                <a:cs typeface="Times New Roman" pitchFamily="18" charset="0"/>
              </a:rPr>
              <a:t>		Duration between 2 calving</a:t>
            </a:r>
          </a:p>
          <a:p>
            <a:pPr marL="0" indent="0">
              <a:buNone/>
            </a:pPr>
            <a:r>
              <a:rPr lang="en-US" sz="3600" b="1" dirty="0">
                <a:latin typeface="Times New Roman" pitchFamily="18" charset="0"/>
                <a:cs typeface="Times New Roman" pitchFamily="18" charset="0"/>
              </a:rPr>
              <a:t>Sire					</a:t>
            </a:r>
            <a:r>
              <a:rPr lang="en-US" sz="3600" dirty="0">
                <a:latin typeface="Times New Roman" pitchFamily="18" charset="0"/>
                <a:cs typeface="Times New Roman" pitchFamily="18" charset="0"/>
              </a:rPr>
              <a:t>Male of animal’s parents</a:t>
            </a:r>
          </a:p>
          <a:p>
            <a:pPr marL="0" indent="0">
              <a:buNone/>
            </a:pPr>
            <a:r>
              <a:rPr lang="en-US" sz="3600" b="1" dirty="0">
                <a:latin typeface="Times New Roman" pitchFamily="18" charset="0"/>
                <a:cs typeface="Times New Roman" pitchFamily="18" charset="0"/>
              </a:rPr>
              <a:t>Dam</a:t>
            </a:r>
            <a:r>
              <a:rPr lang="en-US" sz="3600" dirty="0">
                <a:latin typeface="Times New Roman" pitchFamily="18" charset="0"/>
                <a:cs typeface="Times New Roman" pitchFamily="18" charset="0"/>
              </a:rPr>
              <a:t>				Female of animal’s parents</a:t>
            </a:r>
          </a:p>
          <a:p>
            <a:pPr marL="0" indent="0">
              <a:buNone/>
            </a:pPr>
            <a:endParaRPr lang="en-US" sz="3600" b="1" dirty="0">
              <a:latin typeface="Times New Roman" pitchFamily="18" charset="0"/>
              <a:cs typeface="Times New Roman" pitchFamily="18" charset="0"/>
            </a:endParaRPr>
          </a:p>
          <a:p>
            <a:pPr marL="0" indent="0">
              <a:buNone/>
            </a:pPr>
            <a:r>
              <a:rPr lang="en-US" sz="3600" b="1" dirty="0">
                <a:latin typeface="Times New Roman" pitchFamily="18" charset="0"/>
                <a:cs typeface="Times New Roman" pitchFamily="18" charset="0"/>
              </a:rPr>
              <a:t>Disbudding/Dehorning	</a:t>
            </a:r>
          </a:p>
          <a:p>
            <a:pPr marL="0" indent="0">
              <a:buNone/>
            </a:pPr>
            <a:r>
              <a:rPr lang="en-US" sz="3600" dirty="0">
                <a:latin typeface="Times New Roman" pitchFamily="18" charset="0"/>
                <a:cs typeface="Times New Roman" pitchFamily="18" charset="0"/>
              </a:rPr>
              <a:t>Removal horns from young ones</a:t>
            </a:r>
          </a:p>
          <a:p>
            <a:pPr marL="0" indent="0">
              <a:buNone/>
            </a:pPr>
            <a:endParaRPr lang="en-US" sz="3200" dirty="0">
              <a:latin typeface="Times New Roman" pitchFamily="18" charset="0"/>
              <a:cs typeface="Times New Roman" pitchFamily="18" charset="0"/>
            </a:endParaRPr>
          </a:p>
        </p:txBody>
      </p:sp>
      <p:sp>
        <p:nvSpPr>
          <p:cNvPr id="7" name="Rectangle 3"/>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4026368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769258"/>
            <a:ext cx="10515600" cy="5394454"/>
          </a:xfrm>
        </p:spPr>
        <p:txBody>
          <a:bodyPr>
            <a:noAutofit/>
          </a:bodyPr>
          <a:lstStyle/>
          <a:p>
            <a:pPr marL="0" indent="0">
              <a:buNone/>
            </a:pPr>
            <a:endParaRPr lang="en-US" sz="3200" b="1" dirty="0">
              <a:latin typeface="Times New Roman" pitchFamily="18" charset="0"/>
              <a:cs typeface="Times New Roman" pitchFamily="18" charset="0"/>
            </a:endParaRPr>
          </a:p>
          <a:p>
            <a:pPr marL="0" indent="0">
              <a:buNone/>
            </a:pPr>
            <a:r>
              <a:rPr lang="en-US" sz="3200" b="1" dirty="0">
                <a:latin typeface="Times New Roman" pitchFamily="18" charset="0"/>
                <a:cs typeface="Times New Roman" pitchFamily="18" charset="0"/>
              </a:rPr>
              <a:t>Ram</a:t>
            </a:r>
            <a:r>
              <a:rPr lang="en-US" sz="3200" dirty="0">
                <a:latin typeface="Times New Roman" pitchFamily="18" charset="0"/>
                <a:cs typeface="Times New Roman" pitchFamily="18" charset="0"/>
              </a:rPr>
              <a:t>		An Adult / mature male sheep used for breeding</a:t>
            </a:r>
          </a:p>
          <a:p>
            <a:pPr marL="0" indent="0">
              <a:buNone/>
            </a:pPr>
            <a:r>
              <a:rPr lang="en-US" sz="3200" b="1" dirty="0">
                <a:latin typeface="Times New Roman" pitchFamily="18" charset="0"/>
                <a:cs typeface="Times New Roman" pitchFamily="18" charset="0"/>
              </a:rPr>
              <a:t>Ewe lamb	</a:t>
            </a:r>
            <a:r>
              <a:rPr lang="en-US" sz="3200" dirty="0">
                <a:latin typeface="Times New Roman" pitchFamily="18" charset="0"/>
                <a:cs typeface="Times New Roman" pitchFamily="18" charset="0"/>
              </a:rPr>
              <a:t>Young female sheep</a:t>
            </a:r>
          </a:p>
          <a:p>
            <a:pPr marL="0" indent="0">
              <a:buNone/>
            </a:pPr>
            <a:r>
              <a:rPr lang="en-US" sz="3200" b="1" dirty="0">
                <a:latin typeface="Times New Roman" pitchFamily="18" charset="0"/>
                <a:cs typeface="Times New Roman" pitchFamily="18" charset="0"/>
              </a:rPr>
              <a:t>Ram lamb	</a:t>
            </a:r>
            <a:r>
              <a:rPr lang="en-US" sz="3200" dirty="0">
                <a:latin typeface="Times New Roman" pitchFamily="18" charset="0"/>
                <a:cs typeface="Times New Roman" pitchFamily="18" charset="0"/>
              </a:rPr>
              <a:t>Young male sheep</a:t>
            </a:r>
          </a:p>
          <a:p>
            <a:pPr marL="0" indent="0">
              <a:buNone/>
            </a:pPr>
            <a:r>
              <a:rPr lang="en-US" sz="3200" b="1" dirty="0">
                <a:latin typeface="Times New Roman" pitchFamily="18" charset="0"/>
                <a:cs typeface="Times New Roman" pitchFamily="18" charset="0"/>
              </a:rPr>
              <a:t>Lamb</a:t>
            </a:r>
            <a:r>
              <a:rPr lang="en-US" sz="3200" dirty="0">
                <a:latin typeface="Times New Roman" pitchFamily="18" charset="0"/>
                <a:cs typeface="Times New Roman" pitchFamily="18" charset="0"/>
              </a:rPr>
              <a:t>	Newborn sheep or young sheep, also the meant 			from a young sheep</a:t>
            </a:r>
          </a:p>
          <a:p>
            <a:pPr marL="0" indent="0">
              <a:buNone/>
            </a:pPr>
            <a:r>
              <a:rPr lang="en-US" sz="3200" b="1" dirty="0">
                <a:latin typeface="Times New Roman" pitchFamily="18" charset="0"/>
                <a:cs typeface="Times New Roman" pitchFamily="18" charset="0"/>
              </a:rPr>
              <a:t>Ewe</a:t>
            </a:r>
            <a:r>
              <a:rPr lang="en-US" sz="3200" dirty="0">
                <a:latin typeface="Times New Roman" pitchFamily="18" charset="0"/>
                <a:cs typeface="Times New Roman" pitchFamily="18" charset="0"/>
              </a:rPr>
              <a:t>		An adult mature female sheep used for breeding</a:t>
            </a:r>
          </a:p>
          <a:p>
            <a:pPr marL="0" indent="0">
              <a:buNone/>
            </a:pPr>
            <a:r>
              <a:rPr lang="en-GB" sz="3200" b="1" dirty="0">
                <a:latin typeface="Times New Roman" pitchFamily="18" charset="0"/>
                <a:cs typeface="Times New Roman" pitchFamily="18" charset="0"/>
              </a:rPr>
              <a:t>Shearing</a:t>
            </a:r>
            <a:r>
              <a:rPr lang="en-GB" sz="3200" dirty="0">
                <a:latin typeface="Times New Roman" pitchFamily="18" charset="0"/>
                <a:cs typeface="Times New Roman" pitchFamily="18" charset="0"/>
              </a:rPr>
              <a:t>	Removal of Fleece (Wool) from sheep</a:t>
            </a:r>
          </a:p>
        </p:txBody>
      </p:sp>
      <p:sp>
        <p:nvSpPr>
          <p:cNvPr id="7" name="Rectangle 3"/>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1481068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752</TotalTime>
  <Words>309</Words>
  <Application>Microsoft Office PowerPoint</Application>
  <PresentationFormat>Custom</PresentationFormat>
  <Paragraphs>123</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Terminology in Livestock</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Aysha Kiran</dc:creator>
  <cp:lastModifiedBy>Dr.Sadaqat Munir</cp:lastModifiedBy>
  <cp:revision>53</cp:revision>
  <dcterms:created xsi:type="dcterms:W3CDTF">2016-12-10T05:11:52Z</dcterms:created>
  <dcterms:modified xsi:type="dcterms:W3CDTF">2020-10-21T05:25:51Z</dcterms:modified>
</cp:coreProperties>
</file>