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77"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91829D-F2FB-402D-A786-15B6102F0454}"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1829D-F2FB-402D-A786-15B6102F0454}"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1829D-F2FB-402D-A786-15B6102F0454}"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1829D-F2FB-402D-A786-15B6102F0454}"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91829D-F2FB-402D-A786-15B6102F0454}"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91829D-F2FB-402D-A786-15B6102F0454}"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91829D-F2FB-402D-A786-15B6102F0454}"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91829D-F2FB-402D-A786-15B6102F0454}"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1829D-F2FB-402D-A786-15B6102F0454}"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1829D-F2FB-402D-A786-15B6102F0454}"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1829D-F2FB-402D-A786-15B6102F0454}"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3CC81-7308-4432-BB06-2D335671AB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1829D-F2FB-402D-A786-15B6102F0454}"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3CC81-7308-4432-BB06-2D335671AB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Grain_boundary_strengthening" TargetMode="External"/><Relationship Id="rId3" Type="http://schemas.openxmlformats.org/officeDocument/2006/relationships/hyperlink" Target="https://en.wikipedia.org/wiki/Yield_strength" TargetMode="External"/><Relationship Id="rId7" Type="http://schemas.openxmlformats.org/officeDocument/2006/relationships/hyperlink" Target="https://en.wikipedia.org/wiki/Cold_work" TargetMode="External"/><Relationship Id="rId2" Type="http://schemas.openxmlformats.org/officeDocument/2006/relationships/hyperlink" Target="https://en.wikipedia.org/wiki/Stress_(physics)" TargetMode="External"/><Relationship Id="rId1" Type="http://schemas.openxmlformats.org/officeDocument/2006/relationships/slideLayout" Target="../slideLayouts/slideLayout2.xml"/><Relationship Id="rId6" Type="http://schemas.openxmlformats.org/officeDocument/2006/relationships/hyperlink" Target="https://en.wikipedia.org/wiki/Dislocation" TargetMode="External"/><Relationship Id="rId5" Type="http://schemas.openxmlformats.org/officeDocument/2006/relationships/hyperlink" Target="https://en.wikipedia.org/wiki/Polycrystalline" TargetMode="External"/><Relationship Id="rId4" Type="http://schemas.openxmlformats.org/officeDocument/2006/relationships/hyperlink" Target="https://en.wikipedia.org/wiki/Johann_Bauschinger"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L-03</a:t>
            </a:r>
            <a:br>
              <a:rPr lang="en-US" b="1" dirty="0"/>
            </a:br>
            <a:r>
              <a:rPr lang="en-US" b="1" dirty="0"/>
              <a:t>ENGINEERING MATERIALS</a:t>
            </a:r>
            <a:br>
              <a:rPr lang="en-US" b="1" dirty="0"/>
            </a:br>
            <a:r>
              <a:rPr lang="en-US" b="1" dirty="0"/>
              <a:t>DISLOCATION, SLIP SYSTEMS AND</a:t>
            </a:r>
            <a:br>
              <a:rPr lang="en-US" b="1" dirty="0"/>
            </a:br>
            <a:r>
              <a:rPr lang="en-US" b="1" dirty="0"/>
              <a:t>TWINING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81000" y="304800"/>
            <a:ext cx="7810500" cy="56197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57200" y="609600"/>
            <a:ext cx="7924800"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457200" y="228600"/>
            <a:ext cx="80772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609600" y="457200"/>
            <a:ext cx="79248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457200" y="228600"/>
            <a:ext cx="8458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457200" y="685800"/>
            <a:ext cx="8458200" cy="51149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752475" y="514350"/>
            <a:ext cx="7639050" cy="58293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52400" y="228600"/>
            <a:ext cx="8458200" cy="5867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795338" y="576263"/>
            <a:ext cx="7553325" cy="57054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1071563" y="514350"/>
            <a:ext cx="7000875" cy="58293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 pure metal consisting of only one type of atom </a:t>
            </a:r>
            <a:r>
              <a:rPr lang="en-US" dirty="0" smtClean="0"/>
              <a:t>just isn’t </a:t>
            </a:r>
            <a:r>
              <a:rPr lang="en-US" dirty="0"/>
              <a:t>possible; impurity or foreign atoms will always </a:t>
            </a:r>
            <a:r>
              <a:rPr lang="en-US" dirty="0" smtClean="0"/>
              <a:t>be present</a:t>
            </a:r>
            <a:r>
              <a:rPr lang="en-US" dirty="0"/>
              <a:t>, and some will exist as crystalline point defects.</a:t>
            </a:r>
          </a:p>
          <a:p>
            <a:r>
              <a:rPr lang="en-US" dirty="0" smtClean="0"/>
              <a:t>In </a:t>
            </a:r>
            <a:r>
              <a:rPr lang="en-US" dirty="0"/>
              <a:t>fact, even with relatively sophisticated techniques, it is</a:t>
            </a:r>
          </a:p>
          <a:p>
            <a:pPr>
              <a:buNone/>
            </a:pPr>
            <a:r>
              <a:rPr lang="en-US" dirty="0"/>
              <a:t>difficult to refine metals to a purity in excess </a:t>
            </a:r>
            <a:r>
              <a:rPr lang="en-US" dirty="0" smtClean="0"/>
              <a:t>of 99.9999</a:t>
            </a:r>
            <a:r>
              <a:rPr lang="en-US" dirty="0"/>
              <a:t>%.</a:t>
            </a:r>
          </a:p>
          <a:p>
            <a:r>
              <a:rPr lang="en-US" dirty="0" smtClean="0"/>
              <a:t> </a:t>
            </a:r>
            <a:r>
              <a:rPr lang="en-US" dirty="0"/>
              <a:t>At this level, on the order of </a:t>
            </a:r>
            <a:r>
              <a:rPr lang="en-US" dirty="0" smtClean="0"/>
              <a:t>10^22 </a:t>
            </a:r>
            <a:r>
              <a:rPr lang="en-US" dirty="0"/>
              <a:t>to </a:t>
            </a:r>
            <a:r>
              <a:rPr lang="en-US" dirty="0" smtClean="0"/>
              <a:t>10^23 </a:t>
            </a:r>
            <a:r>
              <a:rPr lang="en-US" dirty="0"/>
              <a:t>impurity atoms</a:t>
            </a:r>
          </a:p>
          <a:p>
            <a:pPr>
              <a:buNone/>
            </a:pPr>
            <a:r>
              <a:rPr lang="en-US" dirty="0"/>
              <a:t>will be present in one cubic meter of material.</a:t>
            </a:r>
          </a:p>
          <a:p>
            <a:pPr>
              <a:buNone/>
            </a:pPr>
            <a:r>
              <a:rPr lang="en-US" dirty="0"/>
              <a:t>• Most familiar metals are not highly pure; rather, </a:t>
            </a:r>
            <a:r>
              <a:rPr lang="en-US" dirty="0" smtClean="0"/>
              <a:t>they are </a:t>
            </a:r>
            <a:r>
              <a:rPr lang="en-US" dirty="0"/>
              <a:t>alloys, in which impurity atoms have been </a:t>
            </a:r>
            <a:r>
              <a:rPr lang="en-US" dirty="0" smtClean="0"/>
              <a:t>added intentionally </a:t>
            </a:r>
            <a:r>
              <a:rPr lang="en-US" dirty="0"/>
              <a:t>to impart specific characteristics to </a:t>
            </a:r>
            <a:r>
              <a:rPr lang="en-US" dirty="0" smtClean="0"/>
              <a:t>the material</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srcRect/>
          <a:stretch>
            <a:fillRect/>
          </a:stretch>
        </p:blipFill>
        <p:spPr bwMode="auto">
          <a:xfrm>
            <a:off x="671513" y="738188"/>
            <a:ext cx="7800975" cy="53816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1162050" y="504825"/>
            <a:ext cx="6819900" cy="58483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623888" y="1066800"/>
            <a:ext cx="7896225" cy="4724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647700" y="433388"/>
            <a:ext cx="7848600" cy="59912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srcRect/>
          <a:stretch>
            <a:fillRect/>
          </a:stretch>
        </p:blipFill>
        <p:spPr bwMode="auto">
          <a:xfrm>
            <a:off x="566738" y="566738"/>
            <a:ext cx="8010525" cy="57245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srcRect/>
          <a:stretch>
            <a:fillRect/>
          </a:stretch>
        </p:blipFill>
        <p:spPr bwMode="auto">
          <a:xfrm>
            <a:off x="690563" y="547688"/>
            <a:ext cx="7762875" cy="57626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742950" y="766763"/>
            <a:ext cx="7658100" cy="53244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srcRect/>
          <a:stretch>
            <a:fillRect/>
          </a:stretch>
        </p:blipFill>
        <p:spPr bwMode="auto">
          <a:xfrm>
            <a:off x="700088" y="523875"/>
            <a:ext cx="7743825" cy="58102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srcRect/>
          <a:stretch>
            <a:fillRect/>
          </a:stretch>
        </p:blipFill>
        <p:spPr bwMode="auto">
          <a:xfrm>
            <a:off x="619125" y="500063"/>
            <a:ext cx="7905750" cy="58578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srcRect/>
          <a:stretch>
            <a:fillRect/>
          </a:stretch>
        </p:blipFill>
        <p:spPr bwMode="auto">
          <a:xfrm>
            <a:off x="0" y="-152400"/>
            <a:ext cx="9143999" cy="7010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Crystal Defects</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dirty="0"/>
              <a:t>A perfect crystal, with every atom of the </a:t>
            </a:r>
            <a:r>
              <a:rPr lang="en-US" dirty="0" smtClean="0"/>
              <a:t>same type </a:t>
            </a:r>
            <a:r>
              <a:rPr lang="en-US" dirty="0"/>
              <a:t>in the correct position, does not exist.</a:t>
            </a:r>
          </a:p>
          <a:p>
            <a:pPr>
              <a:buNone/>
            </a:pPr>
            <a:r>
              <a:rPr lang="en-US" dirty="0"/>
              <a:t>• All crystals have some defects. </a:t>
            </a:r>
            <a:r>
              <a:rPr lang="en-US" dirty="0" smtClean="0"/>
              <a:t>Defects contribute </a:t>
            </a:r>
            <a:r>
              <a:rPr lang="en-US" dirty="0"/>
              <a:t>to the mechanical properties </a:t>
            </a:r>
            <a:r>
              <a:rPr lang="en-US" dirty="0" smtClean="0"/>
              <a:t>of metals.</a:t>
            </a:r>
          </a:p>
          <a:p>
            <a:pPr>
              <a:buNone/>
            </a:pPr>
            <a:r>
              <a:rPr lang="en-US" dirty="0" smtClean="0"/>
              <a:t>• </a:t>
            </a:r>
            <a:r>
              <a:rPr lang="en-US" dirty="0"/>
              <a:t>these defects are commonly intentionally</a:t>
            </a:r>
          </a:p>
          <a:p>
            <a:pPr>
              <a:buNone/>
            </a:pPr>
            <a:r>
              <a:rPr lang="en-US" dirty="0"/>
              <a:t>used to manipulate the mechanical properties</a:t>
            </a:r>
          </a:p>
          <a:p>
            <a:pPr>
              <a:buNone/>
            </a:pPr>
            <a:r>
              <a:rPr lang="en-US" dirty="0"/>
              <a:t>of a material.</a:t>
            </a:r>
          </a:p>
          <a:p>
            <a:pPr>
              <a:buNone/>
            </a:pPr>
            <a:r>
              <a:rPr lang="en-US" dirty="0"/>
              <a:t>• Adding alloying elements to a metal is </a:t>
            </a:r>
            <a:r>
              <a:rPr lang="en-US" dirty="0" smtClean="0"/>
              <a:t>one way </a:t>
            </a:r>
            <a:r>
              <a:rPr lang="en-US" dirty="0"/>
              <a:t>of introducing a crystal defect.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srcRect/>
          <a:stretch>
            <a:fillRect/>
          </a:stretch>
        </p:blipFill>
        <p:spPr bwMode="auto">
          <a:xfrm>
            <a:off x="457201" y="0"/>
            <a:ext cx="7805738" cy="61626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Bauschinger</a:t>
            </a:r>
            <a:r>
              <a:rPr lang="en-US" dirty="0" smtClean="0"/>
              <a:t> effect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b="1" dirty="0" err="1" smtClean="0"/>
              <a:t>Bauschinger</a:t>
            </a:r>
            <a:r>
              <a:rPr lang="en-US" b="1" dirty="0" smtClean="0"/>
              <a:t> effect</a:t>
            </a:r>
            <a:r>
              <a:rPr lang="en-US" dirty="0" smtClean="0"/>
              <a:t> refers to a property of materials where the material's stress/strain characteristics change as a result of the microscopic </a:t>
            </a:r>
            <a:r>
              <a:rPr lang="en-US" dirty="0" smtClean="0">
                <a:hlinkClick r:id="rId2" tooltip="Stress (physics)"/>
              </a:rPr>
              <a:t>stress</a:t>
            </a:r>
            <a:r>
              <a:rPr lang="en-US" dirty="0" smtClean="0"/>
              <a:t> distribution of the material. For example, an increase in tensile </a:t>
            </a:r>
            <a:r>
              <a:rPr lang="en-US" dirty="0" smtClean="0">
                <a:hlinkClick r:id="rId3" tooltip="Yield strength"/>
              </a:rPr>
              <a:t>yield strength</a:t>
            </a:r>
            <a:r>
              <a:rPr lang="en-US" dirty="0" smtClean="0"/>
              <a:t> occurs at the expense of compressive </a:t>
            </a:r>
            <a:r>
              <a:rPr lang="en-US" dirty="0" smtClean="0">
                <a:hlinkClick r:id="rId3" tooltip="Yield strength"/>
              </a:rPr>
              <a:t>yield strength</a:t>
            </a:r>
            <a:r>
              <a:rPr lang="en-US" dirty="0" smtClean="0"/>
              <a:t>. The effect is named after German engineer </a:t>
            </a:r>
            <a:r>
              <a:rPr lang="en-US" dirty="0" smtClean="0">
                <a:hlinkClick r:id="rId4" tooltip="Johann Bauschinger"/>
              </a:rPr>
              <a:t>Johann </a:t>
            </a:r>
            <a:r>
              <a:rPr lang="en-US" dirty="0" err="1" smtClean="0">
                <a:hlinkClick r:id="rId4" tooltip="Johann Bauschinger"/>
              </a:rPr>
              <a:t>Bauschinger</a:t>
            </a:r>
            <a:r>
              <a:rPr lang="en-US" dirty="0" smtClean="0"/>
              <a:t>.</a:t>
            </a:r>
          </a:p>
          <a:p>
            <a:r>
              <a:rPr lang="en-US" dirty="0" smtClean="0"/>
              <a:t>While more tensile cold working increases the tensile yield strength, the local initial compressive yield strength after tensile cold working is actually reduced. The greater the tensile cold working, the lower the compressive </a:t>
            </a:r>
            <a:r>
              <a:rPr lang="en-US" dirty="0" smtClean="0">
                <a:hlinkClick r:id="rId3" tooltip="Yield strength"/>
              </a:rPr>
              <a:t>yield strength</a:t>
            </a:r>
            <a:r>
              <a:rPr lang="en-US" dirty="0" smtClean="0"/>
              <a:t>.</a:t>
            </a:r>
          </a:p>
          <a:p>
            <a:r>
              <a:rPr lang="en-US" dirty="0" smtClean="0"/>
              <a:t>The </a:t>
            </a:r>
            <a:r>
              <a:rPr lang="en-US" dirty="0" err="1" smtClean="0"/>
              <a:t>Bauschinger</a:t>
            </a:r>
            <a:r>
              <a:rPr lang="en-US" dirty="0" smtClean="0"/>
              <a:t> effect is normally associated with conditions where the yield strength of a metal decreases when the direction of strain is changed. It is a general phenomenon found in most </a:t>
            </a:r>
            <a:r>
              <a:rPr lang="en-US" dirty="0" smtClean="0">
                <a:hlinkClick r:id="rId5" tooltip="Polycrystalline"/>
              </a:rPr>
              <a:t>polycrystalline</a:t>
            </a:r>
            <a:r>
              <a:rPr lang="en-US" dirty="0" smtClean="0"/>
              <a:t> metals. The basic mechanism for the </a:t>
            </a:r>
            <a:r>
              <a:rPr lang="en-US" dirty="0" err="1" smtClean="0"/>
              <a:t>Bauschinger</a:t>
            </a:r>
            <a:r>
              <a:rPr lang="en-US" dirty="0" smtClean="0"/>
              <a:t> effect is related to the </a:t>
            </a:r>
            <a:r>
              <a:rPr lang="en-US" dirty="0" smtClean="0">
                <a:hlinkClick r:id="rId6" tooltip="Dislocation"/>
              </a:rPr>
              <a:t>dislocation</a:t>
            </a:r>
            <a:r>
              <a:rPr lang="en-US" dirty="0" smtClean="0"/>
              <a:t> structure in the </a:t>
            </a:r>
            <a:r>
              <a:rPr lang="en-US" dirty="0" smtClean="0">
                <a:hlinkClick r:id="rId7" tooltip="Cold work"/>
              </a:rPr>
              <a:t>cold worked</a:t>
            </a:r>
            <a:r>
              <a:rPr lang="en-US" dirty="0" smtClean="0"/>
              <a:t> metal. As deformation occurs, the </a:t>
            </a:r>
            <a:r>
              <a:rPr lang="en-US" dirty="0" smtClean="0">
                <a:hlinkClick r:id="rId6" tooltip="Dislocation"/>
              </a:rPr>
              <a:t>dislocations</a:t>
            </a:r>
            <a:r>
              <a:rPr lang="en-US" dirty="0" smtClean="0"/>
              <a:t> will accumulate at barriers and produce dislocation </a:t>
            </a:r>
            <a:r>
              <a:rPr lang="en-US" dirty="0" smtClean="0">
                <a:hlinkClick r:id="rId8" tooltip="Grain boundary strengthening"/>
              </a:rPr>
              <a:t>pile-ups</a:t>
            </a:r>
            <a:r>
              <a:rPr lang="en-US" dirty="0" smtClean="0"/>
              <a:t> and tangles. Based on the cold work structure, two types of mechanisms are generally used to explain the </a:t>
            </a:r>
            <a:r>
              <a:rPr lang="en-US" dirty="0" err="1" smtClean="0"/>
              <a:t>Bauschinger</a:t>
            </a:r>
            <a:r>
              <a:rPr lang="en-US" dirty="0" smtClean="0"/>
              <a:t> effect.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nsile-compressive asymmetry due to the Bauschinger effect"/>
          <p:cNvPicPr>
            <a:picLocks noChangeAspect="1" noChangeArrowheads="1"/>
          </p:cNvPicPr>
          <p:nvPr/>
        </p:nvPicPr>
        <p:blipFill>
          <a:blip r:embed="rId2"/>
          <a:srcRect/>
          <a:stretch>
            <a:fillRect/>
          </a:stretch>
        </p:blipFill>
        <p:spPr bwMode="auto">
          <a:xfrm>
            <a:off x="1219200" y="228600"/>
            <a:ext cx="3810000" cy="632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Crystal Defects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a:t>just keep in mind that crystalline </a:t>
            </a:r>
            <a:r>
              <a:rPr lang="en-US" dirty="0" smtClean="0"/>
              <a:t>defects are </a:t>
            </a:r>
            <a:r>
              <a:rPr lang="en-US" dirty="0"/>
              <a:t>not always bad.</a:t>
            </a:r>
          </a:p>
          <a:p>
            <a:r>
              <a:rPr lang="en-US" dirty="0" smtClean="0"/>
              <a:t>There </a:t>
            </a:r>
            <a:r>
              <a:rPr lang="en-US" dirty="0"/>
              <a:t>are basic classes of crystal defects</a:t>
            </a:r>
            <a:r>
              <a:rPr lang="en-US" dirty="0" smtClean="0"/>
              <a:t>:</a:t>
            </a:r>
          </a:p>
          <a:p>
            <a:r>
              <a:rPr lang="en-US" dirty="0" smtClean="0"/>
              <a:t>• </a:t>
            </a:r>
            <a:r>
              <a:rPr lang="en-US" dirty="0"/>
              <a:t>point defects, which are places where </a:t>
            </a:r>
            <a:r>
              <a:rPr lang="en-US" dirty="0" smtClean="0"/>
              <a:t>an atom </a:t>
            </a:r>
            <a:r>
              <a:rPr lang="en-US" dirty="0"/>
              <a:t>is missing or irregularly placed </a:t>
            </a:r>
            <a:r>
              <a:rPr lang="en-US" dirty="0" smtClean="0"/>
              <a:t>in the </a:t>
            </a:r>
            <a:r>
              <a:rPr lang="en-US" dirty="0"/>
              <a:t>lattice structure. Point </a:t>
            </a:r>
            <a:r>
              <a:rPr lang="en-US" dirty="0" smtClean="0"/>
              <a:t>defects include </a:t>
            </a:r>
            <a:r>
              <a:rPr lang="en-US" dirty="0"/>
              <a:t>lattice vacancies, </a:t>
            </a:r>
            <a:r>
              <a:rPr lang="en-US" dirty="0" smtClean="0"/>
              <a:t>self-interstitial atoms</a:t>
            </a:r>
            <a:r>
              <a:rPr lang="en-US" dirty="0"/>
              <a:t>, substitution impurity atoms, </a:t>
            </a:r>
            <a:r>
              <a:rPr lang="en-US" dirty="0" smtClean="0"/>
              <a:t>and interstitial </a:t>
            </a:r>
            <a:r>
              <a:rPr lang="en-US" dirty="0"/>
              <a:t>impurity atoms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628650" y="523875"/>
            <a:ext cx="7886700" cy="58102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881063" y="428625"/>
            <a:ext cx="7381875" cy="60007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Crystal Defects</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a:t>linear defects, which are groups of atoms in</a:t>
            </a:r>
          </a:p>
          <a:p>
            <a:pPr>
              <a:buNone/>
            </a:pPr>
            <a:r>
              <a:rPr lang="en-US" dirty="0"/>
              <a:t>irregular positions. Linear defects </a:t>
            </a:r>
            <a:r>
              <a:rPr lang="en-US" dirty="0" smtClean="0"/>
              <a:t>are commonly </a:t>
            </a:r>
            <a:r>
              <a:rPr lang="en-US" dirty="0"/>
              <a:t>called dislocations.</a:t>
            </a:r>
          </a:p>
          <a:p>
            <a:pPr>
              <a:buNone/>
            </a:pPr>
            <a:r>
              <a:rPr lang="en-US" dirty="0"/>
              <a:t>• planar defects, which are interfaces between</a:t>
            </a:r>
          </a:p>
          <a:p>
            <a:pPr>
              <a:buNone/>
            </a:pPr>
            <a:r>
              <a:rPr lang="en-US" dirty="0"/>
              <a:t>homogeneous regions of the material. Planar</a:t>
            </a:r>
          </a:p>
          <a:p>
            <a:pPr>
              <a:buNone/>
            </a:pPr>
            <a:r>
              <a:rPr lang="en-US" dirty="0"/>
              <a:t>defects include grain boundaries, </a:t>
            </a:r>
            <a:r>
              <a:rPr lang="en-US" dirty="0" smtClean="0"/>
              <a:t>stacking faults </a:t>
            </a:r>
            <a:r>
              <a:rPr lang="en-US" dirty="0"/>
              <a:t>and external surfaces.</a:t>
            </a:r>
          </a:p>
          <a:p>
            <a:pPr>
              <a:buNone/>
            </a:pPr>
            <a:r>
              <a:rPr lang="en-US" dirty="0"/>
              <a:t>• It is important to note at this point that plastic</a:t>
            </a:r>
          </a:p>
          <a:p>
            <a:pPr>
              <a:buNone/>
            </a:pPr>
            <a:r>
              <a:rPr lang="en-US" dirty="0"/>
              <a:t>deformation in a material occurs due to </a:t>
            </a:r>
            <a:r>
              <a:rPr lang="en-US" dirty="0" smtClean="0"/>
              <a:t>the movement </a:t>
            </a:r>
            <a:r>
              <a:rPr lang="en-US" dirty="0"/>
              <a:t>of dislocations (linear defects).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Crystal Defects</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 Millions of dislocations result for plastic forming operations such as rolling and extruding.</a:t>
            </a:r>
          </a:p>
          <a:p>
            <a:r>
              <a:rPr lang="en-US" dirty="0" smtClean="0"/>
              <a:t>It is also important to note that any defect in the regular lattice structure disrupts the motion of dislocation, which makes slip or plastic deformation more difficult.</a:t>
            </a:r>
          </a:p>
          <a:p>
            <a:pPr>
              <a:buNone/>
            </a:pPr>
            <a:r>
              <a:rPr lang="en-US" dirty="0" smtClean="0"/>
              <a:t>• These defects not only include the point and planer defects mentioned above, and also other dislocations.</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Dislocation movement produces additional dislocations, and when dislocations run into each other it often impedes movement of the dislocations.</a:t>
            </a:r>
          </a:p>
          <a:p>
            <a:pPr>
              <a:buNone/>
            </a:pPr>
            <a:r>
              <a:rPr lang="en-US" dirty="0" smtClean="0"/>
              <a:t>• This drives up the force needed to move the dislocation or, in other words, strengthens the material.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426</Words>
  <Application>Microsoft Office PowerPoint</Application>
  <PresentationFormat>On-screen Show (4:3)</PresentationFormat>
  <Paragraphs>36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L-03 ENGINEERING MATERIALS DISLOCATION, SLIP SYSTEMS AND TWINING</vt:lpstr>
      <vt:lpstr>Slide 2</vt:lpstr>
      <vt:lpstr>Crystal Defects </vt:lpstr>
      <vt:lpstr>Crystal Defects </vt:lpstr>
      <vt:lpstr>Slide 5</vt:lpstr>
      <vt:lpstr>Slide 6</vt:lpstr>
      <vt:lpstr>Crystal Defects </vt:lpstr>
      <vt:lpstr>Crystal Defects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Bauschinger effect</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L-03 ENGINEERING MATERIALS DISLOCATION, SLIP SYSTEMS AND TWINING</dc:title>
  <dc:creator>Malik</dc:creator>
  <cp:lastModifiedBy>Malik</cp:lastModifiedBy>
  <cp:revision>9</cp:revision>
  <dcterms:created xsi:type="dcterms:W3CDTF">2020-03-29T15:01:08Z</dcterms:created>
  <dcterms:modified xsi:type="dcterms:W3CDTF">2020-04-02T04:46:12Z</dcterms:modified>
</cp:coreProperties>
</file>