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 id="293" r:id="rId18"/>
    <p:sldId id="274" r:id="rId19"/>
    <p:sldId id="275" r:id="rId20"/>
    <p:sldId id="276" r:id="rId21"/>
    <p:sldId id="281" r:id="rId22"/>
    <p:sldId id="277" r:id="rId23"/>
    <p:sldId id="278" r:id="rId24"/>
    <p:sldId id="280" r:id="rId25"/>
    <p:sldId id="279" r:id="rId26"/>
    <p:sldId id="284" r:id="rId27"/>
    <p:sldId id="282" r:id="rId28"/>
    <p:sldId id="283" r:id="rId29"/>
    <p:sldId id="287" r:id="rId30"/>
    <p:sldId id="288" r:id="rId31"/>
    <p:sldId id="289" r:id="rId32"/>
    <p:sldId id="290" r:id="rId33"/>
    <p:sldId id="291" r:id="rId34"/>
    <p:sldId id="292" r:id="rId35"/>
    <p:sldId id="286" r:id="rId36"/>
    <p:sldId id="294" r:id="rId37"/>
    <p:sldId id="29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89474" autoAdjust="0"/>
  </p:normalViewPr>
  <p:slideViewPr>
    <p:cSldViewPr snapToGrid="0">
      <p:cViewPr varScale="1">
        <p:scale>
          <a:sx n="65" d="100"/>
          <a:sy n="65" d="100"/>
        </p:scale>
        <p:origin x="936" y="60"/>
      </p:cViewPr>
      <p:guideLst>
        <p:guide orient="horz" pos="2160"/>
        <p:guide pos="3840"/>
      </p:guideLst>
    </p:cSldViewPr>
  </p:slideViewPr>
  <p:outlineViewPr>
    <p:cViewPr>
      <p:scale>
        <a:sx n="33" d="100"/>
        <a:sy n="33" d="100"/>
      </p:scale>
      <p:origin x="0" y="-1050"/>
    </p:cViewPr>
  </p:outlineViewPr>
  <p:notesTextViewPr>
    <p:cViewPr>
      <p:scale>
        <a:sx n="1" d="1"/>
        <a:sy n="1" d="1"/>
      </p:scale>
      <p:origin x="0" y="0"/>
    </p:cViewPr>
  </p:notesTextViewPr>
  <p:sorterViewPr>
    <p:cViewPr>
      <p:scale>
        <a:sx n="100" d="100"/>
        <a:sy n="100" d="100"/>
      </p:scale>
      <p:origin x="0" y="-6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57A0A-623C-44A5-8A97-62493D25D9C2}" type="doc">
      <dgm:prSet loTypeId="urn:microsoft.com/office/officeart/2005/8/layout/process2" loCatId="process" qsTypeId="urn:microsoft.com/office/officeart/2005/8/quickstyle/simple4" qsCatId="simple" csTypeId="urn:microsoft.com/office/officeart/2005/8/colors/accent2_2" csCatId="accent2" phldr="1"/>
      <dgm:spPr/>
    </dgm:pt>
    <dgm:pt modelId="{4E06B470-DF14-4BB1-86FB-9EF4AF215DE5}">
      <dgm:prSet phldrT="[Text]" custT="1"/>
      <dgm:spPr>
        <a:solidFill>
          <a:schemeClr val="accent1"/>
        </a:solidFill>
      </dgm:spPr>
      <dgm:t>
        <a:bodyPr/>
        <a:lstStyle/>
        <a:p>
          <a:r>
            <a:rPr lang="en-GB" sz="2800" dirty="0">
              <a:solidFill>
                <a:schemeClr val="tx1"/>
              </a:solidFill>
            </a:rPr>
            <a:t>Ingestion/skin contact/ inhalation </a:t>
          </a:r>
        </a:p>
      </dgm:t>
    </dgm:pt>
    <dgm:pt modelId="{61E888B6-12E0-4E51-826D-9FDA42C9F62A}" type="parTrans" cxnId="{ADBED5C8-57C3-4AFF-AD0A-D0D7ED5955E5}">
      <dgm:prSet/>
      <dgm:spPr/>
      <dgm:t>
        <a:bodyPr/>
        <a:lstStyle/>
        <a:p>
          <a:endParaRPr lang="en-GB"/>
        </a:p>
      </dgm:t>
    </dgm:pt>
    <dgm:pt modelId="{8E03D8E6-1688-42AB-B3F0-979F70BA06BB}" type="sibTrans" cxnId="{ADBED5C8-57C3-4AFF-AD0A-D0D7ED5955E5}">
      <dgm:prSet custT="1"/>
      <dgm:spPr>
        <a:solidFill>
          <a:schemeClr val="accent1"/>
        </a:solidFill>
      </dgm:spPr>
      <dgm:t>
        <a:bodyPr/>
        <a:lstStyle/>
        <a:p>
          <a:endParaRPr lang="en-GB" sz="2800"/>
        </a:p>
      </dgm:t>
    </dgm:pt>
    <dgm:pt modelId="{687B6F36-EB4A-4D5F-A8DD-70F7D0B3FD65}">
      <dgm:prSet phldrT="[Text]" custT="1"/>
      <dgm:spPr>
        <a:solidFill>
          <a:schemeClr val="accent1"/>
        </a:solidFill>
      </dgm:spPr>
      <dgm:t>
        <a:bodyPr/>
        <a:lstStyle/>
        <a:p>
          <a:r>
            <a:rPr lang="en-GB" sz="2800" dirty="0">
              <a:solidFill>
                <a:schemeClr val="tx1"/>
              </a:solidFill>
            </a:rPr>
            <a:t>Blood stream &amp; lymphatic system</a:t>
          </a:r>
        </a:p>
      </dgm:t>
    </dgm:pt>
    <dgm:pt modelId="{99466550-8E7B-4727-99BD-DA43EAA14927}" type="parTrans" cxnId="{0576C21C-837A-4688-B52F-7391AA323C02}">
      <dgm:prSet/>
      <dgm:spPr/>
      <dgm:t>
        <a:bodyPr/>
        <a:lstStyle/>
        <a:p>
          <a:endParaRPr lang="en-GB"/>
        </a:p>
      </dgm:t>
    </dgm:pt>
    <dgm:pt modelId="{22D36D0E-F05D-49C5-A7F9-FD85CE5CFE50}" type="sibTrans" cxnId="{0576C21C-837A-4688-B52F-7391AA323C02}">
      <dgm:prSet custT="1"/>
      <dgm:spPr>
        <a:solidFill>
          <a:schemeClr val="accent1"/>
        </a:solidFill>
      </dgm:spPr>
      <dgm:t>
        <a:bodyPr/>
        <a:lstStyle/>
        <a:p>
          <a:endParaRPr lang="en-GB" sz="2800"/>
        </a:p>
      </dgm:t>
    </dgm:pt>
    <dgm:pt modelId="{66A2AF05-F573-44C2-AEFB-9F08ABE378E2}">
      <dgm:prSet phldrT="[Text]" custT="1"/>
      <dgm:spPr>
        <a:solidFill>
          <a:schemeClr val="accent1"/>
        </a:solidFill>
      </dgm:spPr>
      <dgm:t>
        <a:bodyPr/>
        <a:lstStyle/>
        <a:p>
          <a:r>
            <a:rPr lang="en-GB" sz="2800" dirty="0">
              <a:solidFill>
                <a:schemeClr val="tx1"/>
              </a:solidFill>
            </a:rPr>
            <a:t>Inhibit protein synthesis </a:t>
          </a:r>
        </a:p>
      </dgm:t>
    </dgm:pt>
    <dgm:pt modelId="{F163F361-5280-433C-BBDD-5A6C8FF60F68}" type="parTrans" cxnId="{DF10AC94-D4FC-4C45-8D95-9E921A4FB7ED}">
      <dgm:prSet/>
      <dgm:spPr/>
      <dgm:t>
        <a:bodyPr/>
        <a:lstStyle/>
        <a:p>
          <a:endParaRPr lang="en-GB"/>
        </a:p>
      </dgm:t>
    </dgm:pt>
    <dgm:pt modelId="{AA33E4B8-F35D-46C9-A1AB-EC88A9F88ADF}" type="sibTrans" cxnId="{DF10AC94-D4FC-4C45-8D95-9E921A4FB7ED}">
      <dgm:prSet custT="1"/>
      <dgm:spPr>
        <a:solidFill>
          <a:schemeClr val="accent1"/>
        </a:solidFill>
      </dgm:spPr>
      <dgm:t>
        <a:bodyPr/>
        <a:lstStyle/>
        <a:p>
          <a:endParaRPr lang="en-GB" sz="2800"/>
        </a:p>
      </dgm:t>
    </dgm:pt>
    <dgm:pt modelId="{2B71736F-7139-4AE3-8A39-2F0B632BB78E}">
      <dgm:prSet phldrT="[Text]" custT="1"/>
      <dgm:spPr>
        <a:solidFill>
          <a:schemeClr val="accent1"/>
        </a:solidFill>
      </dgm:spPr>
      <dgm:t>
        <a:bodyPr/>
        <a:lstStyle/>
        <a:p>
          <a:r>
            <a:rPr lang="en-GB" sz="2800" dirty="0">
              <a:solidFill>
                <a:schemeClr val="tx1"/>
              </a:solidFill>
            </a:rPr>
            <a:t>Damage macrophages system</a:t>
          </a:r>
        </a:p>
      </dgm:t>
    </dgm:pt>
    <dgm:pt modelId="{E648FFAF-3930-4DE9-8707-20779F19DE20}" type="parTrans" cxnId="{D1A584B1-9E00-4AA3-8FA4-0BD64694005E}">
      <dgm:prSet/>
      <dgm:spPr/>
      <dgm:t>
        <a:bodyPr/>
        <a:lstStyle/>
        <a:p>
          <a:endParaRPr lang="en-GB"/>
        </a:p>
      </dgm:t>
    </dgm:pt>
    <dgm:pt modelId="{A725D554-F266-4CE1-91B5-B692B43C71F4}" type="sibTrans" cxnId="{D1A584B1-9E00-4AA3-8FA4-0BD64694005E}">
      <dgm:prSet custT="1"/>
      <dgm:spPr>
        <a:solidFill>
          <a:schemeClr val="accent1"/>
        </a:solidFill>
      </dgm:spPr>
      <dgm:t>
        <a:bodyPr/>
        <a:lstStyle/>
        <a:p>
          <a:endParaRPr lang="en-GB" sz="2800"/>
        </a:p>
      </dgm:t>
    </dgm:pt>
    <dgm:pt modelId="{FFE9666C-A491-4FCD-9E14-6DDC3431855B}">
      <dgm:prSet phldrT="[Text]" custT="1"/>
      <dgm:spPr>
        <a:solidFill>
          <a:schemeClr val="accent1"/>
        </a:solidFill>
      </dgm:spPr>
      <dgm:t>
        <a:bodyPr/>
        <a:lstStyle/>
        <a:p>
          <a:r>
            <a:rPr lang="en-GB" sz="2800" dirty="0">
              <a:solidFill>
                <a:schemeClr val="tx1"/>
              </a:solidFill>
            </a:rPr>
            <a:t>Inhibit particle clearance of the lungs</a:t>
          </a:r>
        </a:p>
      </dgm:t>
    </dgm:pt>
    <dgm:pt modelId="{9246537A-F674-4DC2-8D48-3655B5E6D39F}" type="parTrans" cxnId="{49518F35-878B-4593-B3A0-5E230AEAB753}">
      <dgm:prSet/>
      <dgm:spPr/>
      <dgm:t>
        <a:bodyPr/>
        <a:lstStyle/>
        <a:p>
          <a:endParaRPr lang="en-GB"/>
        </a:p>
      </dgm:t>
    </dgm:pt>
    <dgm:pt modelId="{7E80CF2B-FDE0-462C-BFCA-45B96264E1CA}" type="sibTrans" cxnId="{49518F35-878B-4593-B3A0-5E230AEAB753}">
      <dgm:prSet custT="1"/>
      <dgm:spPr>
        <a:solidFill>
          <a:schemeClr val="accent1"/>
        </a:solidFill>
      </dgm:spPr>
      <dgm:t>
        <a:bodyPr/>
        <a:lstStyle/>
        <a:p>
          <a:endParaRPr lang="en-GB" sz="2800"/>
        </a:p>
      </dgm:t>
    </dgm:pt>
    <dgm:pt modelId="{E22DABC1-A335-4829-8E75-2B605039386A}">
      <dgm:prSet phldrT="[Text]" custT="1"/>
      <dgm:spPr>
        <a:solidFill>
          <a:schemeClr val="accent1"/>
        </a:solidFill>
      </dgm:spPr>
      <dgm:t>
        <a:bodyPr/>
        <a:lstStyle/>
        <a:p>
          <a:r>
            <a:rPr lang="en-GB" sz="2800" dirty="0">
              <a:solidFill>
                <a:schemeClr val="tx1"/>
              </a:solidFill>
            </a:rPr>
            <a:t>Increase sensitivity to bacterial </a:t>
          </a:r>
          <a:r>
            <a:rPr lang="en-GB" sz="2800" dirty="0" err="1">
              <a:solidFill>
                <a:schemeClr val="tx1"/>
              </a:solidFill>
            </a:rPr>
            <a:t>endotoxins</a:t>
          </a:r>
          <a:endParaRPr lang="en-GB" sz="2800" dirty="0">
            <a:solidFill>
              <a:schemeClr val="tx1"/>
            </a:solidFill>
          </a:endParaRPr>
        </a:p>
      </dgm:t>
    </dgm:pt>
    <dgm:pt modelId="{C4351537-8E74-4078-8512-7D9E5B957CFA}" type="parTrans" cxnId="{EFEA2A2C-68AF-4EF6-B74E-C3254B177B15}">
      <dgm:prSet/>
      <dgm:spPr/>
      <dgm:t>
        <a:bodyPr/>
        <a:lstStyle/>
        <a:p>
          <a:endParaRPr lang="en-GB"/>
        </a:p>
      </dgm:t>
    </dgm:pt>
    <dgm:pt modelId="{8E2EF145-23AA-4C34-8587-12D2A84286E8}" type="sibTrans" cxnId="{EFEA2A2C-68AF-4EF6-B74E-C3254B177B15}">
      <dgm:prSet/>
      <dgm:spPr/>
      <dgm:t>
        <a:bodyPr/>
        <a:lstStyle/>
        <a:p>
          <a:endParaRPr lang="en-GB"/>
        </a:p>
      </dgm:t>
    </dgm:pt>
    <dgm:pt modelId="{3020B46E-6D62-4AA7-B69D-BFBC9D2AE350}" type="pres">
      <dgm:prSet presAssocID="{EEC57A0A-623C-44A5-8A97-62493D25D9C2}" presName="linearFlow" presStyleCnt="0">
        <dgm:presLayoutVars>
          <dgm:resizeHandles val="exact"/>
        </dgm:presLayoutVars>
      </dgm:prSet>
      <dgm:spPr/>
    </dgm:pt>
    <dgm:pt modelId="{F9B95217-3904-419E-B662-EC95E1BE6540}" type="pres">
      <dgm:prSet presAssocID="{4E06B470-DF14-4BB1-86FB-9EF4AF215DE5}" presName="node" presStyleLbl="node1" presStyleIdx="0" presStyleCnt="6" custScaleX="221185" custScaleY="78559" custLinFactNeighborX="-448" custLinFactNeighborY="7170">
        <dgm:presLayoutVars>
          <dgm:bulletEnabled val="1"/>
        </dgm:presLayoutVars>
      </dgm:prSet>
      <dgm:spPr/>
    </dgm:pt>
    <dgm:pt modelId="{3C8B57F4-B5A7-44CC-92A0-B90670A3027E}" type="pres">
      <dgm:prSet presAssocID="{8E03D8E6-1688-42AB-B3F0-979F70BA06BB}" presName="sibTrans" presStyleLbl="sibTrans2D1" presStyleIdx="0" presStyleCnt="5"/>
      <dgm:spPr/>
    </dgm:pt>
    <dgm:pt modelId="{11A6466E-EB70-4AA6-A49C-B46C635BF8DA}" type="pres">
      <dgm:prSet presAssocID="{8E03D8E6-1688-42AB-B3F0-979F70BA06BB}" presName="connectorText" presStyleLbl="sibTrans2D1" presStyleIdx="0" presStyleCnt="5"/>
      <dgm:spPr/>
    </dgm:pt>
    <dgm:pt modelId="{D7411DA6-B9A1-471E-9234-E3682552184E}" type="pres">
      <dgm:prSet presAssocID="{687B6F36-EB4A-4D5F-A8DD-70F7D0B3FD65}" presName="node" presStyleLbl="node1" presStyleIdx="1" presStyleCnt="6" custScaleX="221185" custScaleY="90416">
        <dgm:presLayoutVars>
          <dgm:bulletEnabled val="1"/>
        </dgm:presLayoutVars>
      </dgm:prSet>
      <dgm:spPr/>
    </dgm:pt>
    <dgm:pt modelId="{0663FA40-A647-49A0-A83C-44D4377EB9FA}" type="pres">
      <dgm:prSet presAssocID="{22D36D0E-F05D-49C5-A7F9-FD85CE5CFE50}" presName="sibTrans" presStyleLbl="sibTrans2D1" presStyleIdx="1" presStyleCnt="5"/>
      <dgm:spPr/>
    </dgm:pt>
    <dgm:pt modelId="{D801AB3C-98C2-4727-B9B7-1B5BCE01D6A2}" type="pres">
      <dgm:prSet presAssocID="{22D36D0E-F05D-49C5-A7F9-FD85CE5CFE50}" presName="connectorText" presStyleLbl="sibTrans2D1" presStyleIdx="1" presStyleCnt="5"/>
      <dgm:spPr/>
    </dgm:pt>
    <dgm:pt modelId="{9A3FAAC5-7634-4ADA-92CB-A7669BA0BD04}" type="pres">
      <dgm:prSet presAssocID="{66A2AF05-F573-44C2-AEFB-9F08ABE378E2}" presName="node" presStyleLbl="node1" presStyleIdx="2" presStyleCnt="6" custScaleX="221185" custScaleY="79332" custLinFactNeighborY="-426">
        <dgm:presLayoutVars>
          <dgm:bulletEnabled val="1"/>
        </dgm:presLayoutVars>
      </dgm:prSet>
      <dgm:spPr/>
    </dgm:pt>
    <dgm:pt modelId="{767D88EB-A3C1-412D-89E5-C8924944046E}" type="pres">
      <dgm:prSet presAssocID="{AA33E4B8-F35D-46C9-A1AB-EC88A9F88ADF}" presName="sibTrans" presStyleLbl="sibTrans2D1" presStyleIdx="2" presStyleCnt="5"/>
      <dgm:spPr/>
    </dgm:pt>
    <dgm:pt modelId="{D81343EA-E18E-47DE-A9F5-0F12F29C8B0B}" type="pres">
      <dgm:prSet presAssocID="{AA33E4B8-F35D-46C9-A1AB-EC88A9F88ADF}" presName="connectorText" presStyleLbl="sibTrans2D1" presStyleIdx="2" presStyleCnt="5"/>
      <dgm:spPr/>
    </dgm:pt>
    <dgm:pt modelId="{E8D8F86A-B007-4B7F-9EFD-9BACD8BBCA49}" type="pres">
      <dgm:prSet presAssocID="{2B71736F-7139-4AE3-8A39-2F0B632BB78E}" presName="node" presStyleLbl="node1" presStyleIdx="3" presStyleCnt="6" custScaleX="221185" custScaleY="80449">
        <dgm:presLayoutVars>
          <dgm:bulletEnabled val="1"/>
        </dgm:presLayoutVars>
      </dgm:prSet>
      <dgm:spPr/>
    </dgm:pt>
    <dgm:pt modelId="{45A0F0D2-189A-424E-9E58-27CC1100DA50}" type="pres">
      <dgm:prSet presAssocID="{A725D554-F266-4CE1-91B5-B692B43C71F4}" presName="sibTrans" presStyleLbl="sibTrans2D1" presStyleIdx="3" presStyleCnt="5"/>
      <dgm:spPr/>
    </dgm:pt>
    <dgm:pt modelId="{2663F97F-8F8E-4954-BC52-0930775E7E38}" type="pres">
      <dgm:prSet presAssocID="{A725D554-F266-4CE1-91B5-B692B43C71F4}" presName="connectorText" presStyleLbl="sibTrans2D1" presStyleIdx="3" presStyleCnt="5"/>
      <dgm:spPr/>
    </dgm:pt>
    <dgm:pt modelId="{5F48F336-84FD-43DC-B895-CF341585C637}" type="pres">
      <dgm:prSet presAssocID="{FFE9666C-A491-4FCD-9E14-6DDC3431855B}" presName="node" presStyleLbl="node1" presStyleIdx="4" presStyleCnt="6" custScaleX="219925" custScaleY="74618">
        <dgm:presLayoutVars>
          <dgm:bulletEnabled val="1"/>
        </dgm:presLayoutVars>
      </dgm:prSet>
      <dgm:spPr/>
    </dgm:pt>
    <dgm:pt modelId="{E6A28671-A00B-4F17-A589-A445B9CE0822}" type="pres">
      <dgm:prSet presAssocID="{7E80CF2B-FDE0-462C-BFCA-45B96264E1CA}" presName="sibTrans" presStyleLbl="sibTrans2D1" presStyleIdx="4" presStyleCnt="5"/>
      <dgm:spPr/>
    </dgm:pt>
    <dgm:pt modelId="{FC1A1202-353C-400D-84FE-832B05545B3B}" type="pres">
      <dgm:prSet presAssocID="{7E80CF2B-FDE0-462C-BFCA-45B96264E1CA}" presName="connectorText" presStyleLbl="sibTrans2D1" presStyleIdx="4" presStyleCnt="5"/>
      <dgm:spPr/>
    </dgm:pt>
    <dgm:pt modelId="{A08CEA5E-5157-4A16-A19D-571ABA526671}" type="pres">
      <dgm:prSet presAssocID="{E22DABC1-A335-4829-8E75-2B605039386A}" presName="node" presStyleLbl="node1" presStyleIdx="5" presStyleCnt="6" custScaleX="229153" custScaleY="73369">
        <dgm:presLayoutVars>
          <dgm:bulletEnabled val="1"/>
        </dgm:presLayoutVars>
      </dgm:prSet>
      <dgm:spPr/>
    </dgm:pt>
  </dgm:ptLst>
  <dgm:cxnLst>
    <dgm:cxn modelId="{903A6006-10B6-4FA9-B2CA-1A8884AA881F}" type="presOf" srcId="{A725D554-F266-4CE1-91B5-B692B43C71F4}" destId="{45A0F0D2-189A-424E-9E58-27CC1100DA50}" srcOrd="0" destOrd="0" presId="urn:microsoft.com/office/officeart/2005/8/layout/process2"/>
    <dgm:cxn modelId="{4D9A6D1A-658D-4D34-8ED0-9C1066FDCB25}" type="presOf" srcId="{22D36D0E-F05D-49C5-A7F9-FD85CE5CFE50}" destId="{D801AB3C-98C2-4727-B9B7-1B5BCE01D6A2}" srcOrd="1" destOrd="0" presId="urn:microsoft.com/office/officeart/2005/8/layout/process2"/>
    <dgm:cxn modelId="{0576C21C-837A-4688-B52F-7391AA323C02}" srcId="{EEC57A0A-623C-44A5-8A97-62493D25D9C2}" destId="{687B6F36-EB4A-4D5F-A8DD-70F7D0B3FD65}" srcOrd="1" destOrd="0" parTransId="{99466550-8E7B-4727-99BD-DA43EAA14927}" sibTransId="{22D36D0E-F05D-49C5-A7F9-FD85CE5CFE50}"/>
    <dgm:cxn modelId="{F07DEA1C-B5AC-41EF-98F2-6AC29F81BE46}" type="presOf" srcId="{8E03D8E6-1688-42AB-B3F0-979F70BA06BB}" destId="{3C8B57F4-B5A7-44CC-92A0-B90670A3027E}" srcOrd="0" destOrd="0" presId="urn:microsoft.com/office/officeart/2005/8/layout/process2"/>
    <dgm:cxn modelId="{4F68031D-3897-429E-8AAE-877808D24E4C}" type="presOf" srcId="{22D36D0E-F05D-49C5-A7F9-FD85CE5CFE50}" destId="{0663FA40-A647-49A0-A83C-44D4377EB9FA}" srcOrd="0" destOrd="0" presId="urn:microsoft.com/office/officeart/2005/8/layout/process2"/>
    <dgm:cxn modelId="{2E9E091D-B809-4FDA-8BBF-675185EE3279}" type="presOf" srcId="{2B71736F-7139-4AE3-8A39-2F0B632BB78E}" destId="{E8D8F86A-B007-4B7F-9EFD-9BACD8BBCA49}" srcOrd="0" destOrd="0" presId="urn:microsoft.com/office/officeart/2005/8/layout/process2"/>
    <dgm:cxn modelId="{DCF6A32B-6C67-42C3-B369-BB8F07CA365B}" type="presOf" srcId="{E22DABC1-A335-4829-8E75-2B605039386A}" destId="{A08CEA5E-5157-4A16-A19D-571ABA526671}" srcOrd="0" destOrd="0" presId="urn:microsoft.com/office/officeart/2005/8/layout/process2"/>
    <dgm:cxn modelId="{EFEA2A2C-68AF-4EF6-B74E-C3254B177B15}" srcId="{EEC57A0A-623C-44A5-8A97-62493D25D9C2}" destId="{E22DABC1-A335-4829-8E75-2B605039386A}" srcOrd="5" destOrd="0" parTransId="{C4351537-8E74-4078-8512-7D9E5B957CFA}" sibTransId="{8E2EF145-23AA-4C34-8587-12D2A84286E8}"/>
    <dgm:cxn modelId="{49518F35-878B-4593-B3A0-5E230AEAB753}" srcId="{EEC57A0A-623C-44A5-8A97-62493D25D9C2}" destId="{FFE9666C-A491-4FCD-9E14-6DDC3431855B}" srcOrd="4" destOrd="0" parTransId="{9246537A-F674-4DC2-8D48-3655B5E6D39F}" sibTransId="{7E80CF2B-FDE0-462C-BFCA-45B96264E1CA}"/>
    <dgm:cxn modelId="{DF10AC94-D4FC-4C45-8D95-9E921A4FB7ED}" srcId="{EEC57A0A-623C-44A5-8A97-62493D25D9C2}" destId="{66A2AF05-F573-44C2-AEFB-9F08ABE378E2}" srcOrd="2" destOrd="0" parTransId="{F163F361-5280-433C-BBDD-5A6C8FF60F68}" sibTransId="{AA33E4B8-F35D-46C9-A1AB-EC88A9F88ADF}"/>
    <dgm:cxn modelId="{61E2DF9F-D073-49B2-9278-A2463CC704D4}" type="presOf" srcId="{7E80CF2B-FDE0-462C-BFCA-45B96264E1CA}" destId="{E6A28671-A00B-4F17-A589-A445B9CE0822}" srcOrd="0" destOrd="0" presId="urn:microsoft.com/office/officeart/2005/8/layout/process2"/>
    <dgm:cxn modelId="{2FCFCDA4-3872-4405-A012-17D2140F5384}" type="presOf" srcId="{687B6F36-EB4A-4D5F-A8DD-70F7D0B3FD65}" destId="{D7411DA6-B9A1-471E-9234-E3682552184E}" srcOrd="0" destOrd="0" presId="urn:microsoft.com/office/officeart/2005/8/layout/process2"/>
    <dgm:cxn modelId="{4519F6A7-E752-4A03-9291-D6EA140CA317}" type="presOf" srcId="{4E06B470-DF14-4BB1-86FB-9EF4AF215DE5}" destId="{F9B95217-3904-419E-B662-EC95E1BE6540}" srcOrd="0" destOrd="0" presId="urn:microsoft.com/office/officeart/2005/8/layout/process2"/>
    <dgm:cxn modelId="{D1A584B1-9E00-4AA3-8FA4-0BD64694005E}" srcId="{EEC57A0A-623C-44A5-8A97-62493D25D9C2}" destId="{2B71736F-7139-4AE3-8A39-2F0B632BB78E}" srcOrd="3" destOrd="0" parTransId="{E648FFAF-3930-4DE9-8707-20779F19DE20}" sibTransId="{A725D554-F266-4CE1-91B5-B692B43C71F4}"/>
    <dgm:cxn modelId="{7E13F9BA-1E16-4FB7-AE0D-BC1F477C1CE0}" type="presOf" srcId="{AA33E4B8-F35D-46C9-A1AB-EC88A9F88ADF}" destId="{D81343EA-E18E-47DE-A9F5-0F12F29C8B0B}" srcOrd="1" destOrd="0" presId="urn:microsoft.com/office/officeart/2005/8/layout/process2"/>
    <dgm:cxn modelId="{ADBED5C8-57C3-4AFF-AD0A-D0D7ED5955E5}" srcId="{EEC57A0A-623C-44A5-8A97-62493D25D9C2}" destId="{4E06B470-DF14-4BB1-86FB-9EF4AF215DE5}" srcOrd="0" destOrd="0" parTransId="{61E888B6-12E0-4E51-826D-9FDA42C9F62A}" sibTransId="{8E03D8E6-1688-42AB-B3F0-979F70BA06BB}"/>
    <dgm:cxn modelId="{A6ABBCD7-975B-4B54-90D5-85985B920B26}" type="presOf" srcId="{7E80CF2B-FDE0-462C-BFCA-45B96264E1CA}" destId="{FC1A1202-353C-400D-84FE-832B05545B3B}" srcOrd="1" destOrd="0" presId="urn:microsoft.com/office/officeart/2005/8/layout/process2"/>
    <dgm:cxn modelId="{C51A48D8-BC55-4B06-8928-3CE127C9EF78}" type="presOf" srcId="{8E03D8E6-1688-42AB-B3F0-979F70BA06BB}" destId="{11A6466E-EB70-4AA6-A49C-B46C635BF8DA}" srcOrd="1" destOrd="0" presId="urn:microsoft.com/office/officeart/2005/8/layout/process2"/>
    <dgm:cxn modelId="{237108E4-C740-4A1F-87B9-0036F056758C}" type="presOf" srcId="{66A2AF05-F573-44C2-AEFB-9F08ABE378E2}" destId="{9A3FAAC5-7634-4ADA-92CB-A7669BA0BD04}" srcOrd="0" destOrd="0" presId="urn:microsoft.com/office/officeart/2005/8/layout/process2"/>
    <dgm:cxn modelId="{12ECDEE9-3831-4E67-8572-68B5F6CD6DD9}" type="presOf" srcId="{FFE9666C-A491-4FCD-9E14-6DDC3431855B}" destId="{5F48F336-84FD-43DC-B895-CF341585C637}" srcOrd="0" destOrd="0" presId="urn:microsoft.com/office/officeart/2005/8/layout/process2"/>
    <dgm:cxn modelId="{F48989EB-F37A-464D-8EAB-03ECCD018664}" type="presOf" srcId="{EEC57A0A-623C-44A5-8A97-62493D25D9C2}" destId="{3020B46E-6D62-4AA7-B69D-BFBC9D2AE350}" srcOrd="0" destOrd="0" presId="urn:microsoft.com/office/officeart/2005/8/layout/process2"/>
    <dgm:cxn modelId="{0A52BDEE-BF05-43FF-B9F2-4CCD05D4B4FF}" type="presOf" srcId="{AA33E4B8-F35D-46C9-A1AB-EC88A9F88ADF}" destId="{767D88EB-A3C1-412D-89E5-C8924944046E}" srcOrd="0" destOrd="0" presId="urn:microsoft.com/office/officeart/2005/8/layout/process2"/>
    <dgm:cxn modelId="{FBC4A6F6-9E79-448D-BF9A-9017C8B7D555}" type="presOf" srcId="{A725D554-F266-4CE1-91B5-B692B43C71F4}" destId="{2663F97F-8F8E-4954-BC52-0930775E7E38}" srcOrd="1" destOrd="0" presId="urn:microsoft.com/office/officeart/2005/8/layout/process2"/>
    <dgm:cxn modelId="{3B3071B3-0873-4583-95E2-38E89BE58011}" type="presParOf" srcId="{3020B46E-6D62-4AA7-B69D-BFBC9D2AE350}" destId="{F9B95217-3904-419E-B662-EC95E1BE6540}" srcOrd="0" destOrd="0" presId="urn:microsoft.com/office/officeart/2005/8/layout/process2"/>
    <dgm:cxn modelId="{ABA38CD4-F51B-41C7-8DD2-E1012549724B}" type="presParOf" srcId="{3020B46E-6D62-4AA7-B69D-BFBC9D2AE350}" destId="{3C8B57F4-B5A7-44CC-92A0-B90670A3027E}" srcOrd="1" destOrd="0" presId="urn:microsoft.com/office/officeart/2005/8/layout/process2"/>
    <dgm:cxn modelId="{E6230906-56D8-4A62-934C-78B7DDBFAEDD}" type="presParOf" srcId="{3C8B57F4-B5A7-44CC-92A0-B90670A3027E}" destId="{11A6466E-EB70-4AA6-A49C-B46C635BF8DA}" srcOrd="0" destOrd="0" presId="urn:microsoft.com/office/officeart/2005/8/layout/process2"/>
    <dgm:cxn modelId="{57072B07-CAD1-4FAD-B1DB-57F9D8B5BBFA}" type="presParOf" srcId="{3020B46E-6D62-4AA7-B69D-BFBC9D2AE350}" destId="{D7411DA6-B9A1-471E-9234-E3682552184E}" srcOrd="2" destOrd="0" presId="urn:microsoft.com/office/officeart/2005/8/layout/process2"/>
    <dgm:cxn modelId="{9844578C-2734-4A15-8CFE-BB820F65F390}" type="presParOf" srcId="{3020B46E-6D62-4AA7-B69D-BFBC9D2AE350}" destId="{0663FA40-A647-49A0-A83C-44D4377EB9FA}" srcOrd="3" destOrd="0" presId="urn:microsoft.com/office/officeart/2005/8/layout/process2"/>
    <dgm:cxn modelId="{0D801A59-CAA5-4B35-970B-9C8EB17EB949}" type="presParOf" srcId="{0663FA40-A647-49A0-A83C-44D4377EB9FA}" destId="{D801AB3C-98C2-4727-B9B7-1B5BCE01D6A2}" srcOrd="0" destOrd="0" presId="urn:microsoft.com/office/officeart/2005/8/layout/process2"/>
    <dgm:cxn modelId="{DB01044F-C4CB-4DD9-90E1-3C4507166BFA}" type="presParOf" srcId="{3020B46E-6D62-4AA7-B69D-BFBC9D2AE350}" destId="{9A3FAAC5-7634-4ADA-92CB-A7669BA0BD04}" srcOrd="4" destOrd="0" presId="urn:microsoft.com/office/officeart/2005/8/layout/process2"/>
    <dgm:cxn modelId="{9A9EF109-E338-47B3-80D5-1F9C72AC0424}" type="presParOf" srcId="{3020B46E-6D62-4AA7-B69D-BFBC9D2AE350}" destId="{767D88EB-A3C1-412D-89E5-C8924944046E}" srcOrd="5" destOrd="0" presId="urn:microsoft.com/office/officeart/2005/8/layout/process2"/>
    <dgm:cxn modelId="{BCB27B4E-1A53-4DCA-B3BF-BAF73DA92654}" type="presParOf" srcId="{767D88EB-A3C1-412D-89E5-C8924944046E}" destId="{D81343EA-E18E-47DE-A9F5-0F12F29C8B0B}" srcOrd="0" destOrd="0" presId="urn:microsoft.com/office/officeart/2005/8/layout/process2"/>
    <dgm:cxn modelId="{3A3EAE83-1672-49A5-B0DD-73EDEA0E47A2}" type="presParOf" srcId="{3020B46E-6D62-4AA7-B69D-BFBC9D2AE350}" destId="{E8D8F86A-B007-4B7F-9EFD-9BACD8BBCA49}" srcOrd="6" destOrd="0" presId="urn:microsoft.com/office/officeart/2005/8/layout/process2"/>
    <dgm:cxn modelId="{5EE24C76-C73E-4044-89A8-B33C0EBF49C6}" type="presParOf" srcId="{3020B46E-6D62-4AA7-B69D-BFBC9D2AE350}" destId="{45A0F0D2-189A-424E-9E58-27CC1100DA50}" srcOrd="7" destOrd="0" presId="urn:microsoft.com/office/officeart/2005/8/layout/process2"/>
    <dgm:cxn modelId="{A63E244D-2DFF-4C95-9DA2-96C0D5F08B30}" type="presParOf" srcId="{45A0F0D2-189A-424E-9E58-27CC1100DA50}" destId="{2663F97F-8F8E-4954-BC52-0930775E7E38}" srcOrd="0" destOrd="0" presId="urn:microsoft.com/office/officeart/2005/8/layout/process2"/>
    <dgm:cxn modelId="{C665C3EC-F141-47F7-8F64-BC59391C0A9C}" type="presParOf" srcId="{3020B46E-6D62-4AA7-B69D-BFBC9D2AE350}" destId="{5F48F336-84FD-43DC-B895-CF341585C637}" srcOrd="8" destOrd="0" presId="urn:microsoft.com/office/officeart/2005/8/layout/process2"/>
    <dgm:cxn modelId="{439EEFD9-7B7A-4E89-BA7B-27C5EF41417C}" type="presParOf" srcId="{3020B46E-6D62-4AA7-B69D-BFBC9D2AE350}" destId="{E6A28671-A00B-4F17-A589-A445B9CE0822}" srcOrd="9" destOrd="0" presId="urn:microsoft.com/office/officeart/2005/8/layout/process2"/>
    <dgm:cxn modelId="{500AA752-22F8-4019-AB4D-A78DDAEE579F}" type="presParOf" srcId="{E6A28671-A00B-4F17-A589-A445B9CE0822}" destId="{FC1A1202-353C-400D-84FE-832B05545B3B}" srcOrd="0" destOrd="0" presId="urn:microsoft.com/office/officeart/2005/8/layout/process2"/>
    <dgm:cxn modelId="{7DBAB107-3ECD-4153-BEE8-D185D7A5BC7B}" type="presParOf" srcId="{3020B46E-6D62-4AA7-B69D-BFBC9D2AE350}" destId="{A08CEA5E-5157-4A16-A19D-571ABA526671}"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5217-3904-419E-B662-EC95E1BE6540}">
      <dsp:nvSpPr>
        <dsp:cNvPr id="0" name=""/>
        <dsp:cNvSpPr/>
      </dsp:nvSpPr>
      <dsp:spPr>
        <a:xfrm>
          <a:off x="1619779" y="36433"/>
          <a:ext cx="7436416" cy="660304"/>
        </a:xfrm>
        <a:prstGeom prst="roundRect">
          <a:avLst>
            <a:gd name="adj" fmla="val 10000"/>
          </a:avLst>
        </a:prstGeom>
        <a:solidFill>
          <a:schemeClr val="accent1"/>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Ingestion/skin contact/ inhalation </a:t>
          </a:r>
        </a:p>
      </dsp:txBody>
      <dsp:txXfrm>
        <a:off x="1639119" y="55773"/>
        <a:ext cx="7397736" cy="621624"/>
      </dsp:txXfrm>
    </dsp:sp>
    <dsp:sp modelId="{3C8B57F4-B5A7-44CC-92A0-B90670A3027E}">
      <dsp:nvSpPr>
        <dsp:cNvPr id="0" name=""/>
        <dsp:cNvSpPr/>
      </dsp:nvSpPr>
      <dsp:spPr>
        <a:xfrm rot="5352942">
          <a:off x="5198866" y="702684"/>
          <a:ext cx="292622" cy="378234"/>
        </a:xfrm>
        <a:prstGeom prst="rightArrow">
          <a:avLst>
            <a:gd name="adj1" fmla="val 60000"/>
            <a:gd name="adj2" fmla="val 50000"/>
          </a:avLst>
        </a:prstGeom>
        <a:solidFill>
          <a:schemeClr val="accent1"/>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rot="-5400000">
        <a:off x="5231107" y="745494"/>
        <a:ext cx="226940" cy="204835"/>
      </dsp:txXfrm>
    </dsp:sp>
    <dsp:sp modelId="{D7411DA6-B9A1-471E-9234-E3682552184E}">
      <dsp:nvSpPr>
        <dsp:cNvPr id="0" name=""/>
        <dsp:cNvSpPr/>
      </dsp:nvSpPr>
      <dsp:spPr>
        <a:xfrm>
          <a:off x="1634841" y="1086864"/>
          <a:ext cx="7436416" cy="759964"/>
        </a:xfrm>
        <a:prstGeom prst="roundRect">
          <a:avLst>
            <a:gd name="adj" fmla="val 10000"/>
          </a:avLst>
        </a:prstGeom>
        <a:solidFill>
          <a:schemeClr val="accent1"/>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Blood stream &amp; lymphatic system</a:t>
          </a:r>
        </a:p>
      </dsp:txBody>
      <dsp:txXfrm>
        <a:off x="1657100" y="1109123"/>
        <a:ext cx="7391898" cy="715446"/>
      </dsp:txXfrm>
    </dsp:sp>
    <dsp:sp modelId="{0663FA40-A647-49A0-A83C-44D4377EB9FA}">
      <dsp:nvSpPr>
        <dsp:cNvPr id="0" name=""/>
        <dsp:cNvSpPr/>
      </dsp:nvSpPr>
      <dsp:spPr>
        <a:xfrm rot="5400000">
          <a:off x="5196123" y="1866947"/>
          <a:ext cx="313852" cy="378234"/>
        </a:xfrm>
        <a:prstGeom prst="rightArrow">
          <a:avLst>
            <a:gd name="adj1" fmla="val 60000"/>
            <a:gd name="adj2" fmla="val 50000"/>
          </a:avLst>
        </a:prstGeom>
        <a:solidFill>
          <a:schemeClr val="accent1"/>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rot="-5400000">
        <a:off x="5239579" y="1899138"/>
        <a:ext cx="226940" cy="219696"/>
      </dsp:txXfrm>
    </dsp:sp>
    <dsp:sp modelId="{9A3FAAC5-7634-4ADA-92CB-A7669BA0BD04}">
      <dsp:nvSpPr>
        <dsp:cNvPr id="0" name=""/>
        <dsp:cNvSpPr/>
      </dsp:nvSpPr>
      <dsp:spPr>
        <a:xfrm>
          <a:off x="1634841" y="2265299"/>
          <a:ext cx="7436416" cy="666801"/>
        </a:xfrm>
        <a:prstGeom prst="roundRect">
          <a:avLst>
            <a:gd name="adj" fmla="val 10000"/>
          </a:avLst>
        </a:prstGeom>
        <a:solidFill>
          <a:schemeClr val="accent1"/>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Inhibit protein synthesis </a:t>
          </a:r>
        </a:p>
      </dsp:txBody>
      <dsp:txXfrm>
        <a:off x="1654371" y="2284829"/>
        <a:ext cx="7397356" cy="627741"/>
      </dsp:txXfrm>
    </dsp:sp>
    <dsp:sp modelId="{767D88EB-A3C1-412D-89E5-C8924944046E}">
      <dsp:nvSpPr>
        <dsp:cNvPr id="0" name=""/>
        <dsp:cNvSpPr/>
      </dsp:nvSpPr>
      <dsp:spPr>
        <a:xfrm rot="5400000">
          <a:off x="5194781" y="2954008"/>
          <a:ext cx="316537" cy="378234"/>
        </a:xfrm>
        <a:prstGeom prst="rightArrow">
          <a:avLst>
            <a:gd name="adj1" fmla="val 60000"/>
            <a:gd name="adj2" fmla="val 50000"/>
          </a:avLst>
        </a:prstGeom>
        <a:solidFill>
          <a:schemeClr val="accent1"/>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rot="-5400000">
        <a:off x="5239580" y="2984857"/>
        <a:ext cx="226940" cy="221576"/>
      </dsp:txXfrm>
    </dsp:sp>
    <dsp:sp modelId="{E8D8F86A-B007-4B7F-9EFD-9BACD8BBCA49}">
      <dsp:nvSpPr>
        <dsp:cNvPr id="0" name=""/>
        <dsp:cNvSpPr/>
      </dsp:nvSpPr>
      <dsp:spPr>
        <a:xfrm>
          <a:off x="1634841" y="3354150"/>
          <a:ext cx="7436416" cy="676189"/>
        </a:xfrm>
        <a:prstGeom prst="roundRect">
          <a:avLst>
            <a:gd name="adj" fmla="val 10000"/>
          </a:avLst>
        </a:prstGeom>
        <a:solidFill>
          <a:schemeClr val="accent1"/>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Damage macrophages system</a:t>
          </a:r>
        </a:p>
      </dsp:txBody>
      <dsp:txXfrm>
        <a:off x="1654646" y="3373955"/>
        <a:ext cx="7396806" cy="636579"/>
      </dsp:txXfrm>
    </dsp:sp>
    <dsp:sp modelId="{45A0F0D2-189A-424E-9E58-27CC1100DA50}">
      <dsp:nvSpPr>
        <dsp:cNvPr id="0" name=""/>
        <dsp:cNvSpPr/>
      </dsp:nvSpPr>
      <dsp:spPr>
        <a:xfrm rot="5400000">
          <a:off x="5195452" y="4051353"/>
          <a:ext cx="315195" cy="378234"/>
        </a:xfrm>
        <a:prstGeom prst="rightArrow">
          <a:avLst>
            <a:gd name="adj1" fmla="val 60000"/>
            <a:gd name="adj2" fmla="val 50000"/>
          </a:avLst>
        </a:prstGeom>
        <a:solidFill>
          <a:schemeClr val="accent1"/>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rot="-5400000">
        <a:off x="5239580" y="4082872"/>
        <a:ext cx="226940" cy="220637"/>
      </dsp:txXfrm>
    </dsp:sp>
    <dsp:sp modelId="{5F48F336-84FD-43DC-B895-CF341585C637}">
      <dsp:nvSpPr>
        <dsp:cNvPr id="0" name=""/>
        <dsp:cNvSpPr/>
      </dsp:nvSpPr>
      <dsp:spPr>
        <a:xfrm>
          <a:off x="1656022" y="4450600"/>
          <a:ext cx="7394054" cy="627179"/>
        </a:xfrm>
        <a:prstGeom prst="roundRect">
          <a:avLst>
            <a:gd name="adj" fmla="val 10000"/>
          </a:avLst>
        </a:prstGeom>
        <a:solidFill>
          <a:schemeClr val="accent1"/>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Inhibit particle clearance of the lungs</a:t>
          </a:r>
        </a:p>
      </dsp:txBody>
      <dsp:txXfrm>
        <a:off x="1674391" y="4468969"/>
        <a:ext cx="7357316" cy="590441"/>
      </dsp:txXfrm>
    </dsp:sp>
    <dsp:sp modelId="{E6A28671-A00B-4F17-A589-A445B9CE0822}">
      <dsp:nvSpPr>
        <dsp:cNvPr id="0" name=""/>
        <dsp:cNvSpPr/>
      </dsp:nvSpPr>
      <dsp:spPr>
        <a:xfrm rot="5400000">
          <a:off x="5195452" y="5098793"/>
          <a:ext cx="315195" cy="378234"/>
        </a:xfrm>
        <a:prstGeom prst="rightArrow">
          <a:avLst>
            <a:gd name="adj1" fmla="val 60000"/>
            <a:gd name="adj2" fmla="val 50000"/>
          </a:avLst>
        </a:prstGeom>
        <a:solidFill>
          <a:schemeClr val="accent1"/>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rot="-5400000">
        <a:off x="5239580" y="5130312"/>
        <a:ext cx="226940" cy="220637"/>
      </dsp:txXfrm>
    </dsp:sp>
    <dsp:sp modelId="{A08CEA5E-5157-4A16-A19D-571ABA526671}">
      <dsp:nvSpPr>
        <dsp:cNvPr id="0" name=""/>
        <dsp:cNvSpPr/>
      </dsp:nvSpPr>
      <dsp:spPr>
        <a:xfrm>
          <a:off x="1500896" y="5498040"/>
          <a:ext cx="7704307" cy="616681"/>
        </a:xfrm>
        <a:prstGeom prst="roundRect">
          <a:avLst>
            <a:gd name="adj" fmla="val 10000"/>
          </a:avLst>
        </a:prstGeom>
        <a:solidFill>
          <a:schemeClr val="accent1"/>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Increase sensitivity to bacterial </a:t>
          </a:r>
          <a:r>
            <a:rPr lang="en-GB" sz="2800" kern="1200" dirty="0" err="1">
              <a:solidFill>
                <a:schemeClr val="tx1"/>
              </a:solidFill>
            </a:rPr>
            <a:t>endotoxins</a:t>
          </a:r>
          <a:endParaRPr lang="en-GB" sz="2800" kern="1200" dirty="0">
            <a:solidFill>
              <a:schemeClr val="tx1"/>
            </a:solidFill>
          </a:endParaRPr>
        </a:p>
      </dsp:txBody>
      <dsp:txXfrm>
        <a:off x="1518958" y="5516102"/>
        <a:ext cx="7668183" cy="5805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3796EA-0897-4764-87BF-C744A906E918}"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ED1EE78-9A31-40DB-BD47-7EED15A0525A}" type="slidenum">
              <a:rPr lang="en-US" smtClean="0"/>
              <a:pPr/>
              <a:t>‹#›</a:t>
            </a:fld>
            <a:endParaRPr lang="en-US"/>
          </a:p>
        </p:txBody>
      </p:sp>
    </p:spTree>
    <p:extLst>
      <p:ext uri="{BB962C8B-B14F-4D97-AF65-F5344CB8AC3E}">
        <p14:creationId xmlns:p14="http://schemas.microsoft.com/office/powerpoint/2010/main" val="425503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796EA-0897-4764-87BF-C744A906E918}"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ED1EE78-9A31-40DB-BD47-7EED15A0525A}" type="slidenum">
              <a:rPr lang="en-US" smtClean="0"/>
              <a:pPr/>
              <a:t>‹#›</a:t>
            </a:fld>
            <a:endParaRPr lang="en-US"/>
          </a:p>
        </p:txBody>
      </p:sp>
    </p:spTree>
    <p:extLst>
      <p:ext uri="{BB962C8B-B14F-4D97-AF65-F5344CB8AC3E}">
        <p14:creationId xmlns:p14="http://schemas.microsoft.com/office/powerpoint/2010/main" val="43406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796EA-0897-4764-87BF-C744A906E918}"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ED1EE78-9A31-40DB-BD47-7EED15A0525A}"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9948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13796EA-0897-4764-87BF-C744A906E918}"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D1EE78-9A31-40DB-BD47-7EED15A0525A}" type="slidenum">
              <a:rPr lang="en-US" smtClean="0"/>
              <a:pPr/>
              <a:t>‹#›</a:t>
            </a:fld>
            <a:endParaRPr lang="en-US"/>
          </a:p>
        </p:txBody>
      </p:sp>
    </p:spTree>
    <p:extLst>
      <p:ext uri="{BB962C8B-B14F-4D97-AF65-F5344CB8AC3E}">
        <p14:creationId xmlns:p14="http://schemas.microsoft.com/office/powerpoint/2010/main" val="1110993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13796EA-0897-4764-87BF-C744A906E918}"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D1EE78-9A31-40DB-BD47-7EED15A0525A}"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85335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13796EA-0897-4764-87BF-C744A906E918}"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D1EE78-9A31-40DB-BD47-7EED15A0525A}" type="slidenum">
              <a:rPr lang="en-US" smtClean="0"/>
              <a:pPr/>
              <a:t>‹#›</a:t>
            </a:fld>
            <a:endParaRPr lang="en-US"/>
          </a:p>
        </p:txBody>
      </p:sp>
    </p:spTree>
    <p:extLst>
      <p:ext uri="{BB962C8B-B14F-4D97-AF65-F5344CB8AC3E}">
        <p14:creationId xmlns:p14="http://schemas.microsoft.com/office/powerpoint/2010/main" val="1692233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796EA-0897-4764-87BF-C744A906E918}"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D1EE78-9A31-40DB-BD47-7EED15A0525A}" type="slidenum">
              <a:rPr lang="en-US" smtClean="0"/>
              <a:pPr/>
              <a:t>‹#›</a:t>
            </a:fld>
            <a:endParaRPr lang="en-US"/>
          </a:p>
        </p:txBody>
      </p:sp>
    </p:spTree>
    <p:extLst>
      <p:ext uri="{BB962C8B-B14F-4D97-AF65-F5344CB8AC3E}">
        <p14:creationId xmlns:p14="http://schemas.microsoft.com/office/powerpoint/2010/main" val="1539297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796EA-0897-4764-87BF-C744A906E918}"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D1EE78-9A31-40DB-BD47-7EED15A0525A}" type="slidenum">
              <a:rPr lang="en-US" smtClean="0"/>
              <a:pPr/>
              <a:t>‹#›</a:t>
            </a:fld>
            <a:endParaRPr lang="en-US"/>
          </a:p>
        </p:txBody>
      </p:sp>
    </p:spTree>
    <p:extLst>
      <p:ext uri="{BB962C8B-B14F-4D97-AF65-F5344CB8AC3E}">
        <p14:creationId xmlns:p14="http://schemas.microsoft.com/office/powerpoint/2010/main" val="267475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796EA-0897-4764-87BF-C744A906E918}"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D1EE78-9A31-40DB-BD47-7EED15A0525A}" type="slidenum">
              <a:rPr lang="en-US" smtClean="0"/>
              <a:pPr/>
              <a:t>‹#›</a:t>
            </a:fld>
            <a:endParaRPr lang="en-US"/>
          </a:p>
        </p:txBody>
      </p:sp>
    </p:spTree>
    <p:extLst>
      <p:ext uri="{BB962C8B-B14F-4D97-AF65-F5344CB8AC3E}">
        <p14:creationId xmlns:p14="http://schemas.microsoft.com/office/powerpoint/2010/main" val="373104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796EA-0897-4764-87BF-C744A906E918}"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ED1EE78-9A31-40DB-BD47-7EED15A0525A}" type="slidenum">
              <a:rPr lang="en-US" smtClean="0"/>
              <a:pPr/>
              <a:t>‹#›</a:t>
            </a:fld>
            <a:endParaRPr lang="en-US"/>
          </a:p>
        </p:txBody>
      </p:sp>
    </p:spTree>
    <p:extLst>
      <p:ext uri="{BB962C8B-B14F-4D97-AF65-F5344CB8AC3E}">
        <p14:creationId xmlns:p14="http://schemas.microsoft.com/office/powerpoint/2010/main" val="24168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796EA-0897-4764-87BF-C744A906E918}"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ED1EE78-9A31-40DB-BD47-7EED15A0525A}" type="slidenum">
              <a:rPr lang="en-US" smtClean="0"/>
              <a:pPr/>
              <a:t>‹#›</a:t>
            </a:fld>
            <a:endParaRPr lang="en-US"/>
          </a:p>
        </p:txBody>
      </p:sp>
    </p:spTree>
    <p:extLst>
      <p:ext uri="{BB962C8B-B14F-4D97-AF65-F5344CB8AC3E}">
        <p14:creationId xmlns:p14="http://schemas.microsoft.com/office/powerpoint/2010/main" val="209429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796EA-0897-4764-87BF-C744A906E918}" type="datetimeFigureOut">
              <a:rPr lang="en-US" smtClean="0"/>
              <a:pPr/>
              <a:t>4/10/2017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ED1EE78-9A31-40DB-BD47-7EED15A0525A}" type="slidenum">
              <a:rPr lang="en-US" smtClean="0"/>
              <a:pPr/>
              <a:t>‹#›</a:t>
            </a:fld>
            <a:endParaRPr lang="en-US"/>
          </a:p>
        </p:txBody>
      </p:sp>
    </p:spTree>
    <p:extLst>
      <p:ext uri="{BB962C8B-B14F-4D97-AF65-F5344CB8AC3E}">
        <p14:creationId xmlns:p14="http://schemas.microsoft.com/office/powerpoint/2010/main" val="277607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796EA-0897-4764-87BF-C744A906E918}" type="datetimeFigureOut">
              <a:rPr lang="en-US" smtClean="0"/>
              <a:pPr/>
              <a:t>4/10/2017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ED1EE78-9A31-40DB-BD47-7EED15A0525A}" type="slidenum">
              <a:rPr lang="en-US" smtClean="0"/>
              <a:pPr/>
              <a:t>‹#›</a:t>
            </a:fld>
            <a:endParaRPr lang="en-US"/>
          </a:p>
        </p:txBody>
      </p:sp>
    </p:spTree>
    <p:extLst>
      <p:ext uri="{BB962C8B-B14F-4D97-AF65-F5344CB8AC3E}">
        <p14:creationId xmlns:p14="http://schemas.microsoft.com/office/powerpoint/2010/main" val="196954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796EA-0897-4764-87BF-C744A906E918}" type="datetimeFigureOut">
              <a:rPr lang="en-US" smtClean="0"/>
              <a:pPr/>
              <a:t>4/10/2017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ED1EE78-9A31-40DB-BD47-7EED15A0525A}" type="slidenum">
              <a:rPr lang="en-US" smtClean="0"/>
              <a:pPr/>
              <a:t>‹#›</a:t>
            </a:fld>
            <a:endParaRPr lang="en-US"/>
          </a:p>
        </p:txBody>
      </p:sp>
    </p:spTree>
    <p:extLst>
      <p:ext uri="{BB962C8B-B14F-4D97-AF65-F5344CB8AC3E}">
        <p14:creationId xmlns:p14="http://schemas.microsoft.com/office/powerpoint/2010/main" val="151869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796EA-0897-4764-87BF-C744A906E918}"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ED1EE78-9A31-40DB-BD47-7EED15A0525A}" type="slidenum">
              <a:rPr lang="en-US" smtClean="0"/>
              <a:pPr/>
              <a:t>‹#›</a:t>
            </a:fld>
            <a:endParaRPr lang="en-US"/>
          </a:p>
        </p:txBody>
      </p:sp>
    </p:spTree>
    <p:extLst>
      <p:ext uri="{BB962C8B-B14F-4D97-AF65-F5344CB8AC3E}">
        <p14:creationId xmlns:p14="http://schemas.microsoft.com/office/powerpoint/2010/main" val="402297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796EA-0897-4764-87BF-C744A906E918}"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D1EE78-9A31-40DB-BD47-7EED15A0525A}" type="slidenum">
              <a:rPr lang="en-US" smtClean="0"/>
              <a:pPr/>
              <a:t>‹#›</a:t>
            </a:fld>
            <a:endParaRPr lang="en-US"/>
          </a:p>
        </p:txBody>
      </p:sp>
    </p:spTree>
    <p:extLst>
      <p:ext uri="{BB962C8B-B14F-4D97-AF65-F5344CB8AC3E}">
        <p14:creationId xmlns:p14="http://schemas.microsoft.com/office/powerpoint/2010/main" val="27584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13796EA-0897-4764-87BF-C744A906E918}" type="datetimeFigureOut">
              <a:rPr lang="en-US" smtClean="0"/>
              <a:pPr/>
              <a:t>4/10/2017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ED1EE78-9A31-40DB-BD47-7EED15A0525A}" type="slidenum">
              <a:rPr lang="en-US" smtClean="0"/>
              <a:pPr/>
              <a:t>‹#›</a:t>
            </a:fld>
            <a:endParaRPr lang="en-US"/>
          </a:p>
        </p:txBody>
      </p:sp>
    </p:spTree>
    <p:extLst>
      <p:ext uri="{BB962C8B-B14F-4D97-AF65-F5344CB8AC3E}">
        <p14:creationId xmlns:p14="http://schemas.microsoft.com/office/powerpoint/2010/main" val="12608149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n.wikipedia.org/wiki/File:T-2_mycotoxin.p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File:Ochratoxin_A.sv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Zearalenone" TargetMode="External"/><Relationship Id="rId2" Type="http://schemas.openxmlformats.org/officeDocument/2006/relationships/hyperlink" Target="https://en.wikipedia.org/wiki/Edema" TargetMode="External"/><Relationship Id="rId1" Type="http://schemas.openxmlformats.org/officeDocument/2006/relationships/slideLayout" Target="../slideLayouts/slideLayout2.xml"/><Relationship Id="rId4" Type="http://schemas.openxmlformats.org/officeDocument/2006/relationships/hyperlink" Target="https://en.wikipedia.org/wiki/Estrogenic"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3450" y="762000"/>
            <a:ext cx="11068050" cy="2609850"/>
          </a:xfrm>
        </p:spPr>
        <p:txBody>
          <a:bodyPr>
            <a:normAutofit/>
          </a:bodyPr>
          <a:lstStyle/>
          <a:p>
            <a:r>
              <a:rPr lang="en-US" b="1" dirty="0"/>
              <a:t>MYCOTOXINS IN POULTRY FEEDS: </a:t>
            </a:r>
            <a:r>
              <a:rPr lang="en-US" sz="3300" b="1" dirty="0"/>
              <a:t>OCCURRENCE, EFFECTS AND CONTROL</a:t>
            </a:r>
          </a:p>
        </p:txBody>
      </p:sp>
      <p:sp>
        <p:nvSpPr>
          <p:cNvPr id="3" name="Subtitle 2"/>
          <p:cNvSpPr>
            <a:spLocks noGrp="1"/>
          </p:cNvSpPr>
          <p:nvPr>
            <p:ph type="subTitle" idx="1"/>
          </p:nvPr>
        </p:nvSpPr>
        <p:spPr>
          <a:xfrm>
            <a:off x="2589213" y="3943351"/>
            <a:ext cx="8915399" cy="1447799"/>
          </a:xfrm>
        </p:spPr>
        <p:txBody>
          <a:bodyPr/>
          <a:lstStyle/>
          <a:p>
            <a:r>
              <a:rPr lang="en-GB" sz="2800" b="1" dirty="0">
                <a:solidFill>
                  <a:schemeClr val="accent1"/>
                </a:solidFill>
                <a:latin typeface="Comic Sans MS" panose="030F0702030302020204" pitchFamily="66" charset="0"/>
                <a:cs typeface="Arial" charset="0"/>
              </a:rPr>
              <a:t>Dr. Muhammad Arif</a:t>
            </a:r>
          </a:p>
          <a:p>
            <a:r>
              <a:rPr lang="en-GB" sz="2800" b="1" dirty="0" err="1">
                <a:solidFill>
                  <a:schemeClr val="accent1"/>
                </a:solidFill>
                <a:latin typeface="Comic Sans MS" panose="030F0702030302020204" pitchFamily="66" charset="0"/>
                <a:cs typeface="Arial" charset="0"/>
              </a:rPr>
              <a:t>Deaprtment</a:t>
            </a:r>
            <a:r>
              <a:rPr lang="en-GB" sz="2800" b="1" dirty="0">
                <a:solidFill>
                  <a:schemeClr val="accent1"/>
                </a:solidFill>
                <a:latin typeface="Comic Sans MS" panose="030F0702030302020204" pitchFamily="66" charset="0"/>
                <a:cs typeface="Arial" charset="0"/>
              </a:rPr>
              <a:t> of Animal Sciences, UCA, U.O.S</a:t>
            </a:r>
          </a:p>
          <a:p>
            <a:endParaRPr lang="en-US" dirty="0"/>
          </a:p>
        </p:txBody>
      </p:sp>
    </p:spTree>
    <p:extLst>
      <p:ext uri="{BB962C8B-B14F-4D97-AF65-F5344CB8AC3E}">
        <p14:creationId xmlns:p14="http://schemas.microsoft.com/office/powerpoint/2010/main" val="85795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28440"/>
          </a:xfrm>
        </p:spPr>
        <p:txBody>
          <a:bodyPr/>
          <a:lstStyle/>
          <a:p>
            <a:r>
              <a:rPr lang="en-US" b="1" dirty="0">
                <a:latin typeface="Comic Sans MS" panose="030F0702030302020204" pitchFamily="66" charset="0"/>
              </a:rPr>
              <a:t>DON and T-2 Toxin</a:t>
            </a:r>
          </a:p>
        </p:txBody>
      </p:sp>
      <p:sp>
        <p:nvSpPr>
          <p:cNvPr id="3" name="Content Placeholder 2"/>
          <p:cNvSpPr>
            <a:spLocks noGrp="1"/>
          </p:cNvSpPr>
          <p:nvPr>
            <p:ph idx="1"/>
          </p:nvPr>
        </p:nvSpPr>
        <p:spPr>
          <a:xfrm>
            <a:off x="1581150" y="1352550"/>
            <a:ext cx="9923462" cy="4857749"/>
          </a:xfrm>
        </p:spPr>
        <p:txBody>
          <a:bodyPr>
            <a:normAutofit/>
          </a:bodyPr>
          <a:lstStyle/>
          <a:p>
            <a:pPr>
              <a:buFont typeface="Arial" pitchFamily="34" charset="0"/>
              <a:buChar char="•"/>
              <a:defRPr/>
            </a:pPr>
            <a:r>
              <a:rPr lang="en-US" sz="2600" dirty="0" err="1">
                <a:solidFill>
                  <a:schemeClr val="tx1"/>
                </a:solidFill>
                <a:latin typeface="Comic Sans MS" panose="030F0702030302020204" pitchFamily="66" charset="0"/>
              </a:rPr>
              <a:t>Tricothecenes</a:t>
            </a:r>
            <a:r>
              <a:rPr lang="en-US" sz="2600" dirty="0">
                <a:solidFill>
                  <a:schemeClr val="tx1"/>
                </a:solidFill>
                <a:latin typeface="Comic Sans MS" panose="030F0702030302020204" pitchFamily="66" charset="0"/>
              </a:rPr>
              <a:t> of wheat, grain, and barley.</a:t>
            </a:r>
          </a:p>
          <a:p>
            <a:pPr>
              <a:buFont typeface="Arial" pitchFamily="34" charset="0"/>
              <a:buChar char="•"/>
              <a:defRPr/>
            </a:pPr>
            <a:r>
              <a:rPr lang="en-US" sz="2600" dirty="0">
                <a:solidFill>
                  <a:schemeClr val="tx1"/>
                </a:solidFill>
                <a:latin typeface="Comic Sans MS" panose="030F0702030302020204" pitchFamily="66" charset="0"/>
              </a:rPr>
              <a:t>These are field toxins not storage toxins.</a:t>
            </a:r>
          </a:p>
          <a:p>
            <a:pPr>
              <a:buFont typeface="Arial" pitchFamily="34" charset="0"/>
              <a:buChar char="•"/>
              <a:defRPr/>
            </a:pPr>
            <a:r>
              <a:rPr lang="en-US" sz="2600" dirty="0">
                <a:solidFill>
                  <a:schemeClr val="tx1"/>
                </a:solidFill>
                <a:latin typeface="Comic Sans MS" pitchFamily="66" charset="0"/>
              </a:rPr>
              <a:t>They target the circulatory, alimentary, skin, and nervous systems.</a:t>
            </a:r>
          </a:p>
          <a:p>
            <a:r>
              <a:rPr lang="en-US" sz="2600" i="1" dirty="0" err="1">
                <a:solidFill>
                  <a:schemeClr val="tx1"/>
                </a:solidFill>
                <a:latin typeface="Comic Sans MS" panose="030F0702030302020204" pitchFamily="66" charset="0"/>
              </a:rPr>
              <a:t>Fusarium</a:t>
            </a:r>
            <a:r>
              <a:rPr lang="en-US" sz="2600" i="1" dirty="0">
                <a:solidFill>
                  <a:schemeClr val="tx1"/>
                </a:solidFill>
                <a:latin typeface="Comic Sans MS" pitchFamily="66" charset="0"/>
              </a:rPr>
              <a:t> </a:t>
            </a:r>
            <a:r>
              <a:rPr lang="en-US" sz="2600" i="1" dirty="0" err="1">
                <a:solidFill>
                  <a:schemeClr val="tx1"/>
                </a:solidFill>
                <a:latin typeface="Comic Sans MS" panose="030F0702030302020204" pitchFamily="66" charset="0"/>
              </a:rPr>
              <a:t>graminearum</a:t>
            </a:r>
            <a:r>
              <a:rPr lang="en-US" sz="2600" i="1" dirty="0">
                <a:solidFill>
                  <a:schemeClr val="tx1"/>
                </a:solidFill>
                <a:latin typeface="Comic Sans MS" pitchFamily="66" charset="0"/>
              </a:rPr>
              <a:t> </a:t>
            </a:r>
            <a:r>
              <a:rPr lang="en-US" sz="2600" dirty="0">
                <a:solidFill>
                  <a:schemeClr val="tx1"/>
                </a:solidFill>
                <a:latin typeface="Comic Sans MS" panose="030F0702030302020204" pitchFamily="66" charset="0"/>
              </a:rPr>
              <a:t>produces DON and T-2 Toxin which causes scab damage to kernels and head blight.</a:t>
            </a:r>
          </a:p>
          <a:p>
            <a:pPr>
              <a:buFont typeface="Arial" pitchFamily="34" charset="0"/>
              <a:buChar char="•"/>
              <a:defRPr/>
            </a:pPr>
            <a:r>
              <a:rPr lang="en-US" sz="2600" dirty="0">
                <a:solidFill>
                  <a:schemeClr val="tx1"/>
                </a:solidFill>
                <a:latin typeface="Comic Sans MS" panose="030F0702030302020204" pitchFamily="66" charset="0"/>
              </a:rPr>
              <a:t>Optimal temperature range is between 70 and 85 degrees </a:t>
            </a:r>
            <a:r>
              <a:rPr lang="en-US" sz="2600" dirty="0" err="1">
                <a:solidFill>
                  <a:schemeClr val="tx1"/>
                </a:solidFill>
                <a:latin typeface="Comic Sans MS" panose="030F0702030302020204" pitchFamily="66" charset="0"/>
              </a:rPr>
              <a:t>Farenheit</a:t>
            </a:r>
            <a:r>
              <a:rPr lang="en-US" sz="2600" dirty="0">
                <a:solidFill>
                  <a:schemeClr val="tx1"/>
                </a:solidFill>
                <a:latin typeface="Comic Sans MS" panose="030F0702030302020204" pitchFamily="66" charset="0"/>
              </a:rPr>
              <a:t>.</a:t>
            </a:r>
          </a:p>
          <a:p>
            <a:pPr>
              <a:buFont typeface="Arial" pitchFamily="34" charset="0"/>
              <a:buChar char="•"/>
              <a:defRPr/>
            </a:pPr>
            <a:r>
              <a:rPr lang="en-US" sz="2600" dirty="0">
                <a:solidFill>
                  <a:schemeClr val="tx1"/>
                </a:solidFill>
                <a:latin typeface="Comic Sans MS" panose="030F0702030302020204" pitchFamily="66" charset="0"/>
              </a:rPr>
              <a:t>Advisory level of DON is 1 ppm.</a:t>
            </a:r>
          </a:p>
        </p:txBody>
      </p:sp>
      <p:pic>
        <p:nvPicPr>
          <p:cNvPr id="4" name="Picture 4" descr="http://upload.wikimedia.org/wikipedia/commons/thumb/8/85/T-2_mycotoxin.png/150px-T-2_mycotoxin.png">
            <a:hlinkClick r:id="rId2" tooltip="T-2 mycotoxin.png"/>
          </p:cNvPr>
          <p:cNvPicPr>
            <a:picLocks noChangeAspect="1" noChangeArrowheads="1"/>
          </p:cNvPicPr>
          <p:nvPr/>
        </p:nvPicPr>
        <p:blipFill>
          <a:blip r:embed="rId3"/>
          <a:srcRect/>
          <a:stretch>
            <a:fillRect/>
          </a:stretch>
        </p:blipFill>
        <p:spPr bwMode="auto">
          <a:xfrm>
            <a:off x="8274843" y="4721225"/>
            <a:ext cx="2209800" cy="2136775"/>
          </a:xfrm>
          <a:prstGeom prst="rect">
            <a:avLst/>
          </a:prstGeom>
          <a:noFill/>
          <a:ln w="9525">
            <a:noFill/>
            <a:miter lim="800000"/>
            <a:headEnd/>
            <a:tailEnd/>
          </a:ln>
        </p:spPr>
      </p:pic>
      <p:sp>
        <p:nvSpPr>
          <p:cNvPr id="6" name="Rectangle 5"/>
          <p:cNvSpPr/>
          <p:nvPr/>
        </p:nvSpPr>
        <p:spPr>
          <a:xfrm>
            <a:off x="10214372" y="4857750"/>
            <a:ext cx="1200150" cy="369332"/>
          </a:xfrm>
          <a:prstGeom prst="rect">
            <a:avLst/>
          </a:prstGeom>
        </p:spPr>
        <p:txBody>
          <a:bodyPr wrap="square">
            <a:spAutoFit/>
          </a:bodyPr>
          <a:lstStyle/>
          <a:p>
            <a:r>
              <a:rPr lang="en-US" dirty="0">
                <a:latin typeface="Calibri" pitchFamily="34" charset="0"/>
              </a:rPr>
              <a:t>T-2 toxin</a:t>
            </a:r>
          </a:p>
        </p:txBody>
      </p:sp>
    </p:spTree>
    <p:extLst>
      <p:ext uri="{BB962C8B-B14F-4D97-AF65-F5344CB8AC3E}">
        <p14:creationId xmlns:p14="http://schemas.microsoft.com/office/powerpoint/2010/main" val="272764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1" y="624110"/>
            <a:ext cx="9256712" cy="1014190"/>
          </a:xfrm>
        </p:spPr>
        <p:txBody>
          <a:bodyPr>
            <a:normAutofit fontScale="90000"/>
          </a:bodyPr>
          <a:lstStyle/>
          <a:p>
            <a:r>
              <a:rPr lang="en-US" sz="4000" b="1" dirty="0" err="1">
                <a:latin typeface="Comic Sans MS" panose="030F0702030302020204" pitchFamily="66" charset="0"/>
              </a:rPr>
              <a:t>Zearalenone</a:t>
            </a:r>
            <a:br>
              <a:rPr lang="en-US" dirty="0"/>
            </a:br>
            <a:endParaRPr lang="en-US" dirty="0"/>
          </a:p>
        </p:txBody>
      </p:sp>
      <p:sp>
        <p:nvSpPr>
          <p:cNvPr id="3" name="Content Placeholder 2"/>
          <p:cNvSpPr>
            <a:spLocks noGrp="1"/>
          </p:cNvSpPr>
          <p:nvPr>
            <p:ph idx="1"/>
          </p:nvPr>
        </p:nvSpPr>
        <p:spPr>
          <a:xfrm>
            <a:off x="1485900" y="1638300"/>
            <a:ext cx="10018712" cy="4272922"/>
          </a:xfrm>
        </p:spPr>
        <p:txBody>
          <a:bodyPr>
            <a:normAutofit/>
          </a:bodyPr>
          <a:lstStyle/>
          <a:p>
            <a:pPr>
              <a:lnSpc>
                <a:spcPct val="90000"/>
              </a:lnSpc>
              <a:buFontTx/>
              <a:buNone/>
            </a:pPr>
            <a:r>
              <a:rPr lang="en-US" sz="2600" b="1" u="sng" dirty="0">
                <a:solidFill>
                  <a:schemeClr val="tx1"/>
                </a:solidFill>
                <a:latin typeface="Comic Sans MS" panose="030F0702030302020204" pitchFamily="66" charset="0"/>
              </a:rPr>
              <a:t>Species</a:t>
            </a:r>
            <a:r>
              <a:rPr lang="en-US" sz="2600" dirty="0">
                <a:solidFill>
                  <a:schemeClr val="tx1"/>
                </a:solidFill>
                <a:latin typeface="Comic Sans MS" panose="030F0702030302020204" pitchFamily="66" charset="0"/>
              </a:rPr>
              <a:t> : </a:t>
            </a:r>
            <a:r>
              <a:rPr lang="en-US" sz="2600" i="1" dirty="0" err="1">
                <a:solidFill>
                  <a:schemeClr val="tx1"/>
                </a:solidFill>
                <a:latin typeface="Comic Sans MS" panose="030F0702030302020204" pitchFamily="66" charset="0"/>
              </a:rPr>
              <a:t>Fusarium</a:t>
            </a:r>
            <a:r>
              <a:rPr lang="en-US" sz="2600" i="1" dirty="0">
                <a:solidFill>
                  <a:schemeClr val="tx1"/>
                </a:solidFill>
                <a:latin typeface="Comic Sans MS" panose="030F0702030302020204" pitchFamily="66" charset="0"/>
              </a:rPr>
              <a:t> </a:t>
            </a:r>
            <a:r>
              <a:rPr lang="en-US" sz="2600" i="1" dirty="0" err="1">
                <a:solidFill>
                  <a:schemeClr val="tx1"/>
                </a:solidFill>
                <a:latin typeface="Comic Sans MS" panose="030F0702030302020204" pitchFamily="66" charset="0"/>
              </a:rPr>
              <a:t>roseum</a:t>
            </a:r>
            <a:r>
              <a:rPr lang="en-US" sz="2600" i="1" dirty="0">
                <a:solidFill>
                  <a:schemeClr val="tx1"/>
                </a:solidFill>
                <a:latin typeface="Comic Sans MS" panose="030F0702030302020204" pitchFamily="66" charset="0"/>
              </a:rPr>
              <a:t>, </a:t>
            </a:r>
            <a:r>
              <a:rPr lang="en-US" sz="2600" i="1" dirty="0" err="1">
                <a:solidFill>
                  <a:schemeClr val="tx1"/>
                </a:solidFill>
                <a:latin typeface="Comic Sans MS" panose="030F0702030302020204" pitchFamily="66" charset="0"/>
              </a:rPr>
              <a:t>F.graminearum</a:t>
            </a:r>
            <a:r>
              <a:rPr lang="en-US" sz="2600" i="1" dirty="0">
                <a:solidFill>
                  <a:schemeClr val="tx1"/>
                </a:solidFill>
                <a:latin typeface="Comic Sans MS" panose="030F0702030302020204" pitchFamily="66" charset="0"/>
              </a:rPr>
              <a:t>, F. </a:t>
            </a:r>
            <a:r>
              <a:rPr lang="en-US" sz="2600" i="1" dirty="0" err="1">
                <a:solidFill>
                  <a:schemeClr val="tx1"/>
                </a:solidFill>
                <a:latin typeface="Comic Sans MS" panose="030F0702030302020204" pitchFamily="66" charset="0"/>
              </a:rPr>
              <a:t>poae</a:t>
            </a:r>
            <a:r>
              <a:rPr lang="en-US" sz="2600" i="1" dirty="0">
                <a:solidFill>
                  <a:schemeClr val="tx1"/>
                </a:solidFill>
                <a:latin typeface="Comic Sans MS" panose="030F0702030302020204" pitchFamily="66" charset="0"/>
              </a:rPr>
              <a:t>, F. </a:t>
            </a:r>
            <a:r>
              <a:rPr lang="en-US" sz="2600" i="1" dirty="0" err="1">
                <a:solidFill>
                  <a:schemeClr val="tx1"/>
                </a:solidFill>
                <a:latin typeface="Comic Sans MS" panose="030F0702030302020204" pitchFamily="66" charset="0"/>
              </a:rPr>
              <a:t>culmorum</a:t>
            </a:r>
            <a:endParaRPr lang="en-US" sz="2600" i="1" dirty="0">
              <a:solidFill>
                <a:schemeClr val="tx1"/>
              </a:solidFill>
              <a:latin typeface="Comic Sans MS" panose="030F0702030302020204" pitchFamily="66" charset="0"/>
            </a:endParaRPr>
          </a:p>
          <a:p>
            <a:pPr>
              <a:lnSpc>
                <a:spcPct val="90000"/>
              </a:lnSpc>
              <a:buFontTx/>
              <a:buNone/>
            </a:pPr>
            <a:endParaRPr lang="en-US" sz="2600" i="1" dirty="0">
              <a:solidFill>
                <a:schemeClr val="tx1"/>
              </a:solidFill>
              <a:latin typeface="Comic Sans MS" panose="030F0702030302020204" pitchFamily="66" charset="0"/>
            </a:endParaRPr>
          </a:p>
          <a:p>
            <a:pPr>
              <a:lnSpc>
                <a:spcPct val="90000"/>
              </a:lnSpc>
              <a:buFontTx/>
              <a:buNone/>
            </a:pPr>
            <a:r>
              <a:rPr lang="en-US" sz="2600" b="1" u="sng" dirty="0">
                <a:solidFill>
                  <a:schemeClr val="tx1"/>
                </a:solidFill>
                <a:latin typeface="Comic Sans MS" panose="030F0702030302020204" pitchFamily="66" charset="0"/>
              </a:rPr>
              <a:t>Food affected</a:t>
            </a:r>
            <a:r>
              <a:rPr lang="en-US" sz="2600" dirty="0">
                <a:solidFill>
                  <a:schemeClr val="tx1"/>
                </a:solidFill>
                <a:latin typeface="Comic Sans MS" panose="030F0702030302020204" pitchFamily="66" charset="0"/>
              </a:rPr>
              <a:t>: corn, wheat, barley, oats</a:t>
            </a:r>
          </a:p>
          <a:p>
            <a:pPr>
              <a:lnSpc>
                <a:spcPct val="90000"/>
              </a:lnSpc>
              <a:buFontTx/>
              <a:buNone/>
            </a:pPr>
            <a:endParaRPr lang="en-US" sz="2600" dirty="0">
              <a:solidFill>
                <a:schemeClr val="tx1"/>
              </a:solidFill>
              <a:latin typeface="Comic Sans MS" panose="030F0702030302020204" pitchFamily="66" charset="0"/>
            </a:endParaRPr>
          </a:p>
          <a:p>
            <a:pPr>
              <a:lnSpc>
                <a:spcPct val="90000"/>
              </a:lnSpc>
              <a:buFontTx/>
              <a:buNone/>
            </a:pPr>
            <a:r>
              <a:rPr lang="en-US" sz="2600" b="1" u="sng" dirty="0">
                <a:solidFill>
                  <a:schemeClr val="tx1"/>
                </a:solidFill>
                <a:latin typeface="Comic Sans MS" panose="030F0702030302020204" pitchFamily="66" charset="0"/>
              </a:rPr>
              <a:t>Interesting facts</a:t>
            </a:r>
            <a:r>
              <a:rPr lang="en-US" sz="2600" dirty="0">
                <a:solidFill>
                  <a:schemeClr val="tx1"/>
                </a:solidFill>
                <a:latin typeface="Comic Sans MS" panose="030F0702030302020204" pitchFamily="66" charset="0"/>
              </a:rPr>
              <a:t>: </a:t>
            </a:r>
          </a:p>
          <a:p>
            <a:pPr>
              <a:lnSpc>
                <a:spcPct val="90000"/>
              </a:lnSpc>
            </a:pPr>
            <a:r>
              <a:rPr lang="en-US" sz="2600" dirty="0" err="1">
                <a:solidFill>
                  <a:schemeClr val="tx1"/>
                </a:solidFill>
                <a:latin typeface="Comic Sans MS" panose="030F0702030302020204" pitchFamily="66" charset="0"/>
              </a:rPr>
              <a:t>Zearalenone</a:t>
            </a:r>
            <a:r>
              <a:rPr lang="en-US" sz="2600" dirty="0">
                <a:solidFill>
                  <a:schemeClr val="tx1"/>
                </a:solidFill>
                <a:latin typeface="Comic Sans MS" panose="030F0702030302020204" pitchFamily="66" charset="0"/>
              </a:rPr>
              <a:t> has estrogenic effects</a:t>
            </a:r>
          </a:p>
        </p:txBody>
      </p:sp>
      <p:pic>
        <p:nvPicPr>
          <p:cNvPr id="6" name="Picture 6"/>
          <p:cNvPicPr>
            <a:picLocks noChangeAspect="1" noChangeArrowheads="1"/>
          </p:cNvPicPr>
          <p:nvPr/>
        </p:nvPicPr>
        <p:blipFill>
          <a:blip r:embed="rId2"/>
          <a:srcRect/>
          <a:stretch>
            <a:fillRect/>
          </a:stretch>
        </p:blipFill>
        <p:spPr bwMode="auto">
          <a:xfrm>
            <a:off x="7620000" y="4192587"/>
            <a:ext cx="3381375" cy="1941513"/>
          </a:xfrm>
          <a:prstGeom prst="rect">
            <a:avLst/>
          </a:prstGeom>
          <a:noFill/>
          <a:ln w="9525">
            <a:noFill/>
            <a:miter lim="800000"/>
            <a:headEnd/>
            <a:tailEnd/>
          </a:ln>
          <a:effectLst/>
        </p:spPr>
      </p:pic>
    </p:spTree>
    <p:extLst>
      <p:ext uri="{BB962C8B-B14F-4D97-AF65-F5344CB8AC3E}">
        <p14:creationId xmlns:p14="http://schemas.microsoft.com/office/powerpoint/2010/main" val="2212547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1" y="624110"/>
            <a:ext cx="9618662" cy="957040"/>
          </a:xfrm>
        </p:spPr>
        <p:txBody>
          <a:bodyPr/>
          <a:lstStyle/>
          <a:p>
            <a:r>
              <a:rPr lang="en-US" b="1" dirty="0" err="1">
                <a:latin typeface="Comic Sans MS" panose="030F0702030302020204" pitchFamily="66" charset="0"/>
              </a:rPr>
              <a:t>Ochratoxin</a:t>
            </a:r>
            <a:r>
              <a:rPr lang="en-US" b="1" dirty="0">
                <a:latin typeface="Comic Sans MS" panose="030F0702030302020204" pitchFamily="66" charset="0"/>
              </a:rPr>
              <a:t> A.</a:t>
            </a:r>
            <a:endParaRPr lang="en-US" dirty="0"/>
          </a:p>
        </p:txBody>
      </p:sp>
      <p:sp>
        <p:nvSpPr>
          <p:cNvPr id="3" name="Content Placeholder 2"/>
          <p:cNvSpPr>
            <a:spLocks noGrp="1"/>
          </p:cNvSpPr>
          <p:nvPr>
            <p:ph idx="1"/>
          </p:nvPr>
        </p:nvSpPr>
        <p:spPr>
          <a:xfrm>
            <a:off x="1466850" y="1581150"/>
            <a:ext cx="10037763" cy="4387222"/>
          </a:xfrm>
        </p:spPr>
        <p:txBody>
          <a:bodyPr/>
          <a:lstStyle/>
          <a:p>
            <a:r>
              <a:rPr lang="en-US" sz="2600" b="1" u="sng" dirty="0">
                <a:solidFill>
                  <a:schemeClr val="tx1"/>
                </a:solidFill>
                <a:latin typeface="Comic Sans MS" panose="030F0702030302020204" pitchFamily="66" charset="0"/>
              </a:rPr>
              <a:t>Species</a:t>
            </a:r>
            <a:r>
              <a:rPr lang="en-US" sz="2600" dirty="0">
                <a:solidFill>
                  <a:schemeClr val="tx1"/>
                </a:solidFill>
                <a:latin typeface="Comic Sans MS" panose="030F0702030302020204" pitchFamily="66" charset="0"/>
              </a:rPr>
              <a:t>: </a:t>
            </a:r>
            <a:r>
              <a:rPr lang="en-US" sz="2600" i="1" dirty="0">
                <a:solidFill>
                  <a:schemeClr val="tx1"/>
                </a:solidFill>
                <a:latin typeface="Comic Sans MS" panose="030F0702030302020204" pitchFamily="66" charset="0"/>
              </a:rPr>
              <a:t>P. </a:t>
            </a:r>
            <a:r>
              <a:rPr lang="en-US" sz="2600" i="1" dirty="0" err="1">
                <a:solidFill>
                  <a:schemeClr val="tx1"/>
                </a:solidFill>
                <a:latin typeface="Comic Sans MS" panose="030F0702030302020204" pitchFamily="66" charset="0"/>
              </a:rPr>
              <a:t>Verrucosum</a:t>
            </a:r>
            <a:r>
              <a:rPr lang="en-US" sz="2600" i="1" dirty="0">
                <a:solidFill>
                  <a:schemeClr val="tx1"/>
                </a:solidFill>
                <a:latin typeface="Comic Sans MS" panose="030F0702030302020204" pitchFamily="66" charset="0"/>
              </a:rPr>
              <a:t> and A. </a:t>
            </a:r>
            <a:r>
              <a:rPr lang="en-US" sz="2600" i="1" dirty="0" err="1">
                <a:solidFill>
                  <a:schemeClr val="tx1"/>
                </a:solidFill>
                <a:latin typeface="Comic Sans MS" panose="030F0702030302020204" pitchFamily="66" charset="0"/>
              </a:rPr>
              <a:t>ochraceus</a:t>
            </a:r>
            <a:endParaRPr lang="en-US" sz="2600" i="1" dirty="0">
              <a:solidFill>
                <a:schemeClr val="tx1"/>
              </a:solidFill>
              <a:latin typeface="Comic Sans MS" panose="030F0702030302020204" pitchFamily="66" charset="0"/>
            </a:endParaRPr>
          </a:p>
          <a:p>
            <a:r>
              <a:rPr lang="en-US" sz="2600" b="1" u="sng" dirty="0">
                <a:solidFill>
                  <a:schemeClr val="tx1"/>
                </a:solidFill>
                <a:latin typeface="Comic Sans MS" panose="030F0702030302020204" pitchFamily="66" charset="0"/>
              </a:rPr>
              <a:t>Food affected</a:t>
            </a:r>
            <a:r>
              <a:rPr lang="en-US" sz="2600" dirty="0">
                <a:solidFill>
                  <a:schemeClr val="tx1"/>
                </a:solidFill>
                <a:latin typeface="Comic Sans MS" panose="030F0702030302020204" pitchFamily="66" charset="0"/>
              </a:rPr>
              <a:t>: Cereals, coffee beans, and grapes.</a:t>
            </a:r>
          </a:p>
          <a:p>
            <a:r>
              <a:rPr lang="en-US" sz="2600" b="1" u="sng" dirty="0">
                <a:solidFill>
                  <a:schemeClr val="tx1"/>
                </a:solidFill>
                <a:latin typeface="Comic Sans MS" panose="030F0702030302020204" pitchFamily="66" charset="0"/>
              </a:rPr>
              <a:t>Interesting Facts</a:t>
            </a:r>
            <a:r>
              <a:rPr lang="en-US" sz="2600" dirty="0">
                <a:solidFill>
                  <a:schemeClr val="tx1"/>
                </a:solidFill>
                <a:latin typeface="Comic Sans MS" panose="030F0702030302020204" pitchFamily="66" charset="0"/>
              </a:rPr>
              <a:t>: </a:t>
            </a:r>
            <a:r>
              <a:rPr lang="en-US" sz="2600" dirty="0" err="1">
                <a:solidFill>
                  <a:schemeClr val="tx1"/>
                </a:solidFill>
                <a:latin typeface="Comic Sans MS" panose="030F0702030302020204" pitchFamily="66" charset="0"/>
              </a:rPr>
              <a:t>Ochratoxin</a:t>
            </a:r>
            <a:r>
              <a:rPr lang="en-US" sz="2600" dirty="0">
                <a:solidFill>
                  <a:schemeClr val="tx1"/>
                </a:solidFill>
                <a:latin typeface="Comic Sans MS" panose="030F0702030302020204" pitchFamily="66" charset="0"/>
              </a:rPr>
              <a:t> can be transmitted from pork to humans by eating pork that is fed with contaminated food. </a:t>
            </a:r>
          </a:p>
          <a:p>
            <a:r>
              <a:rPr lang="en-US" sz="2600" dirty="0" err="1">
                <a:solidFill>
                  <a:schemeClr val="tx1"/>
                </a:solidFill>
                <a:latin typeface="Comic Sans MS" panose="030F0702030302020204" pitchFamily="66" charset="0"/>
              </a:rPr>
              <a:t>Ochratoxin</a:t>
            </a:r>
            <a:r>
              <a:rPr lang="en-US" sz="2600" dirty="0">
                <a:solidFill>
                  <a:schemeClr val="tx1"/>
                </a:solidFill>
                <a:latin typeface="Comic Sans MS" panose="030F0702030302020204" pitchFamily="66" charset="0"/>
              </a:rPr>
              <a:t> sources are </a:t>
            </a:r>
            <a:r>
              <a:rPr lang="en-US" sz="2600" dirty="0" err="1">
                <a:solidFill>
                  <a:schemeClr val="tx1"/>
                </a:solidFill>
                <a:latin typeface="Comic Sans MS" panose="030F0702030302020204" pitchFamily="66" charset="0"/>
              </a:rPr>
              <a:t>gnuts</a:t>
            </a:r>
            <a:r>
              <a:rPr lang="en-US" sz="2600" dirty="0">
                <a:solidFill>
                  <a:schemeClr val="tx1"/>
                </a:solidFill>
                <a:latin typeface="Comic Sans MS" panose="030F0702030302020204" pitchFamily="66" charset="0"/>
              </a:rPr>
              <a:t>, pecans, beans, dried fruit and dried fish.</a:t>
            </a:r>
          </a:p>
          <a:p>
            <a:endParaRPr lang="en-US" dirty="0"/>
          </a:p>
        </p:txBody>
      </p:sp>
      <p:pic>
        <p:nvPicPr>
          <p:cNvPr id="4" name="Picture 2" descr="http://upload.wikimedia.org/wikipedia/commons/thumb/7/7a/Ochratoxin_A.svg/300px-Ochratoxin_A.svg.png">
            <a:hlinkClick r:id="rId2" tooltip="Ochratoxin A.svg"/>
          </p:cNvPr>
          <p:cNvPicPr>
            <a:picLocks noChangeAspect="1" noChangeArrowheads="1"/>
          </p:cNvPicPr>
          <p:nvPr/>
        </p:nvPicPr>
        <p:blipFill>
          <a:blip r:embed="rId3"/>
          <a:srcRect/>
          <a:stretch>
            <a:fillRect/>
          </a:stretch>
        </p:blipFill>
        <p:spPr bwMode="auto">
          <a:xfrm>
            <a:off x="6695282" y="4468073"/>
            <a:ext cx="3305968" cy="1704127"/>
          </a:xfrm>
          <a:prstGeom prst="rect">
            <a:avLst/>
          </a:prstGeom>
          <a:noFill/>
          <a:ln w="9525">
            <a:noFill/>
            <a:miter lim="800000"/>
            <a:headEnd/>
            <a:tailEnd/>
          </a:ln>
        </p:spPr>
      </p:pic>
    </p:spTree>
    <p:extLst>
      <p:ext uri="{BB962C8B-B14F-4D97-AF65-F5344CB8AC3E}">
        <p14:creationId xmlns:p14="http://schemas.microsoft.com/office/powerpoint/2010/main" val="295347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209550"/>
            <a:ext cx="9848849" cy="723900"/>
          </a:xfrm>
        </p:spPr>
        <p:txBody>
          <a:bodyPr>
            <a:normAutofit fontScale="90000"/>
          </a:bodyPr>
          <a:lstStyle/>
          <a:p>
            <a:r>
              <a:rPr lang="en-US" b="1" dirty="0">
                <a:solidFill>
                  <a:schemeClr val="tx1"/>
                </a:solidFill>
                <a:latin typeface="Comic Sans MS" panose="030F0702030302020204" pitchFamily="66" charset="0"/>
              </a:rPr>
              <a:t>Favorable conditions for the growth of fungi</a:t>
            </a:r>
            <a:br>
              <a:rPr lang="en-US" dirty="0"/>
            </a:br>
            <a:endParaRPr lang="en-US" b="1" dirty="0">
              <a:solidFill>
                <a:schemeClr val="tx1"/>
              </a:solidFill>
              <a:latin typeface="Comic Sans MS" panose="030F070203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31501383"/>
              </p:ext>
            </p:extLst>
          </p:nvPr>
        </p:nvGraphicFramePr>
        <p:xfrm>
          <a:off x="228601" y="1104899"/>
          <a:ext cx="12191999" cy="5753101"/>
        </p:xfrm>
        <a:graphic>
          <a:graphicData uri="http://schemas.openxmlformats.org/drawingml/2006/table">
            <a:tbl>
              <a:tblPr firstRow="1" firstCol="1" bandRow="1">
                <a:tableStyleId>{5C22544A-7EE6-4342-B048-85BDC9FD1C3A}</a:tableStyleId>
              </a:tblPr>
              <a:tblGrid>
                <a:gridCol w="888304">
                  <a:extLst>
                    <a:ext uri="{9D8B030D-6E8A-4147-A177-3AD203B41FA5}">
                      <a16:colId xmlns:a16="http://schemas.microsoft.com/office/drawing/2014/main" val="20000"/>
                    </a:ext>
                  </a:extLst>
                </a:gridCol>
                <a:gridCol w="4921946">
                  <a:extLst>
                    <a:ext uri="{9D8B030D-6E8A-4147-A177-3AD203B41FA5}">
                      <a16:colId xmlns:a16="http://schemas.microsoft.com/office/drawing/2014/main" val="20001"/>
                    </a:ext>
                  </a:extLst>
                </a:gridCol>
                <a:gridCol w="6381749">
                  <a:extLst>
                    <a:ext uri="{9D8B030D-6E8A-4147-A177-3AD203B41FA5}">
                      <a16:colId xmlns:a16="http://schemas.microsoft.com/office/drawing/2014/main" val="20002"/>
                    </a:ext>
                  </a:extLst>
                </a:gridCol>
              </a:tblGrid>
              <a:tr h="708034">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S/N</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CONDITION</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RANGE/SPECIFICATION</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08034">
                <a:tc>
                  <a:txBody>
                    <a:bodyPr/>
                    <a:lstStyle/>
                    <a:p>
                      <a:pPr marL="0" marR="0" algn="just">
                        <a:lnSpc>
                          <a:spcPct val="200000"/>
                        </a:lnSpc>
                        <a:spcBef>
                          <a:spcPts val="0"/>
                        </a:spcBef>
                        <a:spcAft>
                          <a:spcPts val="0"/>
                        </a:spcAft>
                      </a:pPr>
                      <a:r>
                        <a:rPr lang="en-US" sz="2000">
                          <a:effectLst/>
                          <a:latin typeface="Comic Sans MS" panose="030F0702030302020204" pitchFamily="66" charset="0"/>
                        </a:rPr>
                        <a:t>1</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Moisture content of feed/ingredient</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12-14% or higher.</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08034">
                <a:tc>
                  <a:txBody>
                    <a:bodyPr/>
                    <a:lstStyle/>
                    <a:p>
                      <a:pPr marL="0" marR="0" algn="just">
                        <a:lnSpc>
                          <a:spcPct val="200000"/>
                        </a:lnSpc>
                        <a:spcBef>
                          <a:spcPts val="0"/>
                        </a:spcBef>
                        <a:spcAft>
                          <a:spcPts val="0"/>
                        </a:spcAft>
                      </a:pPr>
                      <a:r>
                        <a:rPr lang="en-US" sz="2000">
                          <a:effectLst/>
                          <a:latin typeface="Comic Sans MS" panose="030F0702030302020204" pitchFamily="66" charset="0"/>
                        </a:rPr>
                        <a:t>2</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Relative humidity in the store</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Above 70-75%</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416067">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3</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Physical condition of grain</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Damaged seed coat due to insects and improper harvesting. </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504898">
                <a:tc>
                  <a:txBody>
                    <a:bodyPr/>
                    <a:lstStyle/>
                    <a:p>
                      <a:pPr marL="0" marR="0" algn="just">
                        <a:lnSpc>
                          <a:spcPct val="200000"/>
                        </a:lnSpc>
                        <a:spcBef>
                          <a:spcPts val="0"/>
                        </a:spcBef>
                        <a:spcAft>
                          <a:spcPts val="0"/>
                        </a:spcAft>
                      </a:pPr>
                      <a:r>
                        <a:rPr lang="en-US" sz="2000">
                          <a:effectLst/>
                          <a:latin typeface="Comic Sans MS" panose="030F0702030302020204" pitchFamily="66" charset="0"/>
                        </a:rPr>
                        <a:t>4</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Ambient temperature</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Moderate to high (25-30</a:t>
                      </a:r>
                      <a:r>
                        <a:rPr lang="en-US" sz="2000" baseline="30000">
                          <a:effectLst/>
                          <a:latin typeface="Comic Sans MS" panose="030F0702030302020204" pitchFamily="66" charset="0"/>
                        </a:rPr>
                        <a:t>0</a:t>
                      </a:r>
                      <a:r>
                        <a:rPr lang="en-US" sz="2000">
                          <a:effectLst/>
                          <a:latin typeface="Comic Sans MS" panose="030F0702030302020204" pitchFamily="66" charset="0"/>
                        </a:rPr>
                        <a:t>C) for Aspergillus spp., low (15-20</a:t>
                      </a:r>
                      <a:r>
                        <a:rPr lang="en-US" sz="2000" baseline="30000">
                          <a:effectLst/>
                          <a:latin typeface="Comic Sans MS" panose="030F0702030302020204" pitchFamily="66" charset="0"/>
                        </a:rPr>
                        <a:t>0</a:t>
                      </a:r>
                      <a:r>
                        <a:rPr lang="en-US" sz="2000">
                          <a:effectLst/>
                          <a:latin typeface="Comic Sans MS" panose="030F0702030302020204" pitchFamily="66" charset="0"/>
                        </a:rPr>
                        <a:t>C) for Fusarium spp.</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08034">
                <a:tc>
                  <a:txBody>
                    <a:bodyPr/>
                    <a:lstStyle/>
                    <a:p>
                      <a:pPr marL="0" marR="0" algn="just">
                        <a:lnSpc>
                          <a:spcPct val="200000"/>
                        </a:lnSpc>
                        <a:spcBef>
                          <a:spcPts val="0"/>
                        </a:spcBef>
                        <a:spcAft>
                          <a:spcPts val="0"/>
                        </a:spcAft>
                      </a:pPr>
                      <a:r>
                        <a:rPr lang="en-US" sz="2000">
                          <a:effectLst/>
                          <a:latin typeface="Comic Sans MS" panose="030F0702030302020204" pitchFamily="66" charset="0"/>
                        </a:rPr>
                        <a:t>5</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Storage</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Leaky roof in the store.</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1466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1" y="152400"/>
            <a:ext cx="9561512" cy="609600"/>
          </a:xfrm>
        </p:spPr>
        <p:txBody>
          <a:bodyPr>
            <a:normAutofit fontScale="90000"/>
          </a:bodyPr>
          <a:lstStyle/>
          <a:p>
            <a:r>
              <a:rPr lang="en-US" b="1" dirty="0" err="1">
                <a:solidFill>
                  <a:schemeClr val="tx1"/>
                </a:solidFill>
                <a:latin typeface="Comic Sans MS" panose="030F0702030302020204" pitchFamily="66" charset="0"/>
              </a:rPr>
              <a:t>Mycotoxin</a:t>
            </a:r>
            <a:r>
              <a:rPr lang="en-US" b="1" dirty="0">
                <a:solidFill>
                  <a:schemeClr val="tx1"/>
                </a:solidFill>
                <a:latin typeface="Comic Sans MS" panose="030F0702030302020204" pitchFamily="66" charset="0"/>
              </a:rPr>
              <a:t> Chain of Events</a:t>
            </a:r>
          </a:p>
        </p:txBody>
      </p:sp>
      <p:pic>
        <p:nvPicPr>
          <p:cNvPr id="4" name="Picture 2" descr="C:\Users\Phil&amp;Lisa\Desktop\figure1[1].gif"/>
          <p:cNvPicPr>
            <a:picLocks noChangeAspect="1" noChangeArrowheads="1"/>
          </p:cNvPicPr>
          <p:nvPr/>
        </p:nvPicPr>
        <p:blipFill>
          <a:blip r:embed="rId2"/>
          <a:srcRect/>
          <a:stretch>
            <a:fillRect/>
          </a:stretch>
        </p:blipFill>
        <p:spPr bwMode="auto">
          <a:xfrm>
            <a:off x="590550" y="762000"/>
            <a:ext cx="11049000" cy="6362700"/>
          </a:xfrm>
          <a:prstGeom prst="rect">
            <a:avLst/>
          </a:prstGeom>
          <a:ln>
            <a:noFill/>
          </a:ln>
          <a:effectLst>
            <a:softEdge rad="112500"/>
          </a:effectLst>
        </p:spPr>
      </p:pic>
    </p:spTree>
    <p:extLst>
      <p:ext uri="{BB962C8B-B14F-4D97-AF65-F5344CB8AC3E}">
        <p14:creationId xmlns:p14="http://schemas.microsoft.com/office/powerpoint/2010/main" val="1179445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1" y="624110"/>
            <a:ext cx="9656762" cy="861790"/>
          </a:xfrm>
        </p:spPr>
        <p:txBody>
          <a:bodyPr/>
          <a:lstStyle/>
          <a:p>
            <a:r>
              <a:rPr lang="en-US" b="1" dirty="0">
                <a:solidFill>
                  <a:schemeClr val="tx1"/>
                </a:solidFill>
                <a:latin typeface="Comic Sans MS" panose="030F0702030302020204" pitchFamily="66" charset="0"/>
              </a:rPr>
              <a:t>Modes of Spore Transmission</a:t>
            </a:r>
          </a:p>
        </p:txBody>
      </p:sp>
      <p:sp>
        <p:nvSpPr>
          <p:cNvPr id="3" name="Content Placeholder 2"/>
          <p:cNvSpPr>
            <a:spLocks noGrp="1"/>
          </p:cNvSpPr>
          <p:nvPr>
            <p:ph idx="1"/>
          </p:nvPr>
        </p:nvSpPr>
        <p:spPr>
          <a:xfrm>
            <a:off x="2589212" y="1657350"/>
            <a:ext cx="8915400" cy="4253872"/>
          </a:xfrm>
        </p:spPr>
        <p:txBody>
          <a:bodyPr/>
          <a:lstStyle/>
          <a:p>
            <a:r>
              <a:rPr lang="en-US" sz="2600" dirty="0">
                <a:solidFill>
                  <a:schemeClr val="tx1"/>
                </a:solidFill>
                <a:latin typeface="Comic Sans MS" panose="030F0702030302020204" pitchFamily="66" charset="0"/>
              </a:rPr>
              <a:t>Airborne, wind or indoor ventilation systems.</a:t>
            </a:r>
          </a:p>
          <a:p>
            <a:r>
              <a:rPr lang="en-US" sz="2600" dirty="0">
                <a:solidFill>
                  <a:schemeClr val="tx1"/>
                </a:solidFill>
                <a:latin typeface="Comic Sans MS" panose="030F0702030302020204" pitchFamily="66" charset="0"/>
              </a:rPr>
              <a:t>Attachment to insects of birds, thus transmitted from plant to plant, or animal to animal, etc.</a:t>
            </a:r>
          </a:p>
          <a:p>
            <a:r>
              <a:rPr lang="en-US" sz="2600" dirty="0">
                <a:solidFill>
                  <a:schemeClr val="tx1"/>
                </a:solidFill>
                <a:latin typeface="Comic Sans MS" panose="030F0702030302020204" pitchFamily="66" charset="0"/>
              </a:rPr>
              <a:t>Via transportation mechanisms such as trucks, crop machinery, etc.</a:t>
            </a:r>
          </a:p>
          <a:p>
            <a:pPr marL="0" indent="0">
              <a:buNone/>
            </a:pPr>
            <a:endParaRPr lang="en-US" dirty="0"/>
          </a:p>
        </p:txBody>
      </p:sp>
      <p:pic>
        <p:nvPicPr>
          <p:cNvPr id="4" name="Picture 5" descr="http://www.knowmycotoxins.com/assets/header_2.jpg"/>
          <p:cNvPicPr>
            <a:picLocks noChangeAspect="1" noChangeArrowheads="1"/>
          </p:cNvPicPr>
          <p:nvPr/>
        </p:nvPicPr>
        <p:blipFill>
          <a:blip r:embed="rId3"/>
          <a:srcRect/>
          <a:stretch>
            <a:fillRect/>
          </a:stretch>
        </p:blipFill>
        <p:spPr bwMode="auto">
          <a:xfrm>
            <a:off x="1447800" y="4267200"/>
            <a:ext cx="4981575" cy="2590800"/>
          </a:xfrm>
          <a:prstGeom prst="rect">
            <a:avLst/>
          </a:prstGeom>
          <a:ln>
            <a:noFill/>
          </a:ln>
          <a:effectLst>
            <a:softEdge rad="112500"/>
          </a:effectLst>
        </p:spPr>
      </p:pic>
      <p:graphicFrame>
        <p:nvGraphicFramePr>
          <p:cNvPr id="5" name="Object 4"/>
          <p:cNvGraphicFramePr>
            <a:graphicFrameLocks noChangeAspect="1"/>
          </p:cNvGraphicFramePr>
          <p:nvPr>
            <p:extLst>
              <p:ext uri="{D42A27DB-BD31-4B8C-83A1-F6EECF244321}">
                <p14:modId xmlns:p14="http://schemas.microsoft.com/office/powerpoint/2010/main" val="1776345152"/>
              </p:ext>
            </p:extLst>
          </p:nvPr>
        </p:nvGraphicFramePr>
        <p:xfrm>
          <a:off x="8199437" y="3784286"/>
          <a:ext cx="3992563" cy="3429000"/>
        </p:xfrm>
        <a:graphic>
          <a:graphicData uri="http://schemas.openxmlformats.org/presentationml/2006/ole">
            <mc:AlternateContent xmlns:mc="http://schemas.openxmlformats.org/markup-compatibility/2006">
              <mc:Choice xmlns:v="urn:schemas-microsoft-com:vml" Requires="v">
                <p:oleObj spid="_x0000_s6201" name="Clip" r:id="rId4" imgW="6209524" imgH="6666667" progId="">
                  <p:embed/>
                </p:oleObj>
              </mc:Choice>
              <mc:Fallback>
                <p:oleObj name="Clip" r:id="rId4" imgW="6209524" imgH="6666667" progId="">
                  <p:embed/>
                  <p:pic>
                    <p:nvPicPr>
                      <p:cNvPr id="0"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9437" y="3784286"/>
                        <a:ext cx="3992563"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1386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122830"/>
            <a:ext cx="9599612" cy="532263"/>
          </a:xfrm>
        </p:spPr>
        <p:txBody>
          <a:bodyPr>
            <a:normAutofit fontScale="90000"/>
          </a:bodyPr>
          <a:lstStyle/>
          <a:p>
            <a:r>
              <a:rPr lang="en-GB" b="1" dirty="0">
                <a:solidFill>
                  <a:schemeClr val="tx1"/>
                </a:solidFill>
                <a:latin typeface="Comic Sans MS" panose="030F0702030302020204" pitchFamily="66" charset="0"/>
              </a:rPr>
              <a:t>Route of infection </a:t>
            </a:r>
            <a:br>
              <a:rPr lang="en-GB" dirty="0"/>
            </a:b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697186555"/>
              </p:ext>
            </p:extLst>
          </p:nvPr>
        </p:nvGraphicFramePr>
        <p:xfrm>
          <a:off x="457200" y="736978"/>
          <a:ext cx="10706100" cy="6121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828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1" y="285750"/>
            <a:ext cx="9618662" cy="857250"/>
          </a:xfrm>
        </p:spPr>
        <p:txBody>
          <a:bodyPr/>
          <a:lstStyle/>
          <a:p>
            <a:r>
              <a:rPr lang="en-US" b="1" dirty="0">
                <a:solidFill>
                  <a:schemeClr val="tx1"/>
                </a:solidFill>
                <a:latin typeface="Comic Sans MS" panose="030F0702030302020204" pitchFamily="66" charset="0"/>
              </a:rPr>
              <a:t>Tests for Mycotoxins</a:t>
            </a:r>
          </a:p>
        </p:txBody>
      </p:sp>
      <p:sp>
        <p:nvSpPr>
          <p:cNvPr id="3" name="Content Placeholder 2"/>
          <p:cNvSpPr>
            <a:spLocks noGrp="1"/>
          </p:cNvSpPr>
          <p:nvPr>
            <p:ph idx="1"/>
          </p:nvPr>
        </p:nvSpPr>
        <p:spPr>
          <a:xfrm>
            <a:off x="1885951" y="1371600"/>
            <a:ext cx="9618661" cy="4953000"/>
          </a:xfrm>
        </p:spPr>
        <p:txBody>
          <a:bodyPr>
            <a:normAutofit/>
          </a:bodyPr>
          <a:lstStyle/>
          <a:p>
            <a:pPr algn="just">
              <a:lnSpc>
                <a:spcPct val="90000"/>
              </a:lnSpc>
            </a:pPr>
            <a:r>
              <a:rPr lang="en-US" sz="2600" dirty="0">
                <a:solidFill>
                  <a:schemeClr val="tx1"/>
                </a:solidFill>
                <a:latin typeface="Comic Sans MS" panose="030F0702030302020204" pitchFamily="66" charset="0"/>
              </a:rPr>
              <a:t>Quick Test (Qualitative)</a:t>
            </a:r>
          </a:p>
          <a:p>
            <a:pPr lvl="1" algn="just">
              <a:lnSpc>
                <a:spcPct val="90000"/>
              </a:lnSpc>
            </a:pPr>
            <a:r>
              <a:rPr lang="en-US" sz="2600" dirty="0">
                <a:solidFill>
                  <a:schemeClr val="tx1"/>
                </a:solidFill>
                <a:latin typeface="Comic Sans MS" panose="030F0702030302020204" pitchFamily="66" charset="0"/>
              </a:rPr>
              <a:t>Immunoassays (Elisa tests)</a:t>
            </a:r>
          </a:p>
          <a:p>
            <a:pPr lvl="1" algn="just">
              <a:lnSpc>
                <a:spcPct val="90000"/>
              </a:lnSpc>
            </a:pPr>
            <a:r>
              <a:rPr lang="en-US" sz="2600" dirty="0">
                <a:solidFill>
                  <a:schemeClr val="tx1"/>
                </a:solidFill>
                <a:latin typeface="Comic Sans MS" panose="030F0702030302020204" pitchFamily="66" charset="0"/>
              </a:rPr>
              <a:t>Thin Layer Chromatography (TLC)</a:t>
            </a:r>
          </a:p>
          <a:p>
            <a:pPr algn="just">
              <a:lnSpc>
                <a:spcPct val="90000"/>
              </a:lnSpc>
              <a:buFont typeface="Wingdings" pitchFamily="2" charset="2"/>
              <a:buNone/>
            </a:pPr>
            <a:r>
              <a:rPr lang="en-US" sz="2600" dirty="0">
                <a:solidFill>
                  <a:schemeClr val="tx1"/>
                </a:solidFill>
                <a:latin typeface="Comic Sans MS" panose="030F0702030302020204" pitchFamily="66" charset="0"/>
              </a:rPr>
              <a:t>	</a:t>
            </a:r>
            <a:r>
              <a:rPr lang="en-US" sz="2600" b="1" dirty="0">
                <a:solidFill>
                  <a:schemeClr val="tx1"/>
                </a:solidFill>
                <a:latin typeface="Comic Sans MS" panose="030F0702030302020204" pitchFamily="66" charset="0"/>
              </a:rPr>
              <a:t>Use: </a:t>
            </a:r>
            <a:r>
              <a:rPr lang="en-US" sz="2600" b="1" i="1" dirty="0">
                <a:solidFill>
                  <a:schemeClr val="tx1"/>
                </a:solidFill>
                <a:latin typeface="Comic Sans MS" panose="030F0702030302020204" pitchFamily="66" charset="0"/>
              </a:rPr>
              <a:t>(Detect Specific </a:t>
            </a:r>
            <a:r>
              <a:rPr lang="en-US" sz="2600" b="1" i="1" dirty="0" err="1">
                <a:solidFill>
                  <a:schemeClr val="tx1"/>
                </a:solidFill>
                <a:latin typeface="Comic Sans MS" panose="030F0702030302020204" pitchFamily="66" charset="0"/>
              </a:rPr>
              <a:t>Mycotoxin</a:t>
            </a:r>
            <a:r>
              <a:rPr lang="en-US" sz="2600" b="1" i="1" dirty="0">
                <a:solidFill>
                  <a:schemeClr val="tx1"/>
                </a:solidFill>
                <a:latin typeface="Comic Sans MS" panose="030F0702030302020204" pitchFamily="66" charset="0"/>
              </a:rPr>
              <a:t>)</a:t>
            </a:r>
          </a:p>
          <a:p>
            <a:pPr algn="just">
              <a:lnSpc>
                <a:spcPct val="90000"/>
              </a:lnSpc>
              <a:buFont typeface="Wingdings" pitchFamily="2" charset="2"/>
              <a:buNone/>
            </a:pPr>
            <a:endParaRPr lang="en-US" sz="2600" b="1" u="sng" dirty="0">
              <a:solidFill>
                <a:schemeClr val="tx1"/>
              </a:solidFill>
              <a:latin typeface="Comic Sans MS" panose="030F0702030302020204" pitchFamily="66" charset="0"/>
            </a:endParaRPr>
          </a:p>
          <a:p>
            <a:pPr algn="just">
              <a:lnSpc>
                <a:spcPct val="90000"/>
              </a:lnSpc>
            </a:pPr>
            <a:r>
              <a:rPr lang="en-US" sz="2600" dirty="0">
                <a:solidFill>
                  <a:schemeClr val="tx1"/>
                </a:solidFill>
                <a:latin typeface="Comic Sans MS" panose="030F0702030302020204" pitchFamily="66" charset="0"/>
              </a:rPr>
              <a:t>Confirmatory Tests (Quantitative)</a:t>
            </a:r>
          </a:p>
          <a:p>
            <a:pPr lvl="1" algn="just">
              <a:lnSpc>
                <a:spcPct val="90000"/>
              </a:lnSpc>
            </a:pPr>
            <a:r>
              <a:rPr lang="en-US" sz="2600" dirty="0">
                <a:solidFill>
                  <a:schemeClr val="tx1"/>
                </a:solidFill>
                <a:latin typeface="Comic Sans MS" panose="030F0702030302020204" pitchFamily="66" charset="0"/>
              </a:rPr>
              <a:t>High Pressure Liquid Chromatography(HPLC)</a:t>
            </a:r>
          </a:p>
          <a:p>
            <a:pPr algn="just">
              <a:lnSpc>
                <a:spcPct val="90000"/>
              </a:lnSpc>
              <a:buFont typeface="Wingdings" pitchFamily="2" charset="2"/>
              <a:buNone/>
            </a:pPr>
            <a:r>
              <a:rPr lang="en-US" sz="2600" dirty="0">
                <a:solidFill>
                  <a:schemeClr val="tx1"/>
                </a:solidFill>
                <a:latin typeface="Comic Sans MS" panose="030F0702030302020204" pitchFamily="66" charset="0"/>
              </a:rPr>
              <a:t>	</a:t>
            </a:r>
            <a:r>
              <a:rPr lang="en-US" sz="2600" b="1" dirty="0">
                <a:solidFill>
                  <a:schemeClr val="tx1"/>
                </a:solidFill>
                <a:latin typeface="Comic Sans MS" panose="030F0702030302020204" pitchFamily="66" charset="0"/>
              </a:rPr>
              <a:t>Use:  </a:t>
            </a:r>
            <a:r>
              <a:rPr lang="en-US" sz="2600" b="1" i="1" dirty="0">
                <a:solidFill>
                  <a:schemeClr val="tx1"/>
                </a:solidFill>
                <a:latin typeface="Comic Sans MS" panose="030F0702030302020204" pitchFamily="66" charset="0"/>
              </a:rPr>
              <a:t>Determine level of mycotoxins</a:t>
            </a:r>
          </a:p>
          <a:p>
            <a:pPr algn="just">
              <a:lnSpc>
                <a:spcPct val="90000"/>
              </a:lnSpc>
              <a:buFont typeface="Wingdings" pitchFamily="2" charset="2"/>
              <a:buNone/>
            </a:pPr>
            <a:r>
              <a:rPr lang="en-US" sz="2600" b="1" i="1" dirty="0">
                <a:solidFill>
                  <a:schemeClr val="tx1"/>
                </a:solidFill>
                <a:latin typeface="Comic Sans MS" panose="030F0702030302020204" pitchFamily="66" charset="0"/>
              </a:rPr>
              <a:t>		   Detect several mycotoxins</a:t>
            </a:r>
          </a:p>
          <a:p>
            <a:pPr marL="0" indent="0">
              <a:buNone/>
            </a:pPr>
            <a:endParaRPr lang="en-US" dirty="0"/>
          </a:p>
        </p:txBody>
      </p:sp>
    </p:spTree>
    <p:extLst>
      <p:ext uri="{BB962C8B-B14F-4D97-AF65-F5344CB8AC3E}">
        <p14:creationId xmlns:p14="http://schemas.microsoft.com/office/powerpoint/2010/main" val="232766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42740"/>
          </a:xfrm>
        </p:spPr>
        <p:txBody>
          <a:bodyPr/>
          <a:lstStyle/>
          <a:p>
            <a:r>
              <a:rPr lang="en-US" b="1" dirty="0"/>
              <a:t>EFFECTS OF MYCOTOXINS</a:t>
            </a:r>
            <a:endParaRPr lang="en-US" dirty="0"/>
          </a:p>
        </p:txBody>
      </p:sp>
      <p:sp>
        <p:nvSpPr>
          <p:cNvPr id="3" name="Content Placeholder 2"/>
          <p:cNvSpPr>
            <a:spLocks noGrp="1"/>
          </p:cNvSpPr>
          <p:nvPr>
            <p:ph idx="1"/>
          </p:nvPr>
        </p:nvSpPr>
        <p:spPr>
          <a:xfrm>
            <a:off x="1657350" y="1466850"/>
            <a:ext cx="9847262" cy="4444372"/>
          </a:xfrm>
        </p:spPr>
        <p:txBody>
          <a:bodyPr>
            <a:normAutofit/>
          </a:bodyPr>
          <a:lstStyle/>
          <a:p>
            <a:pPr marL="0" indent="0">
              <a:buNone/>
            </a:pPr>
            <a:r>
              <a:rPr lang="en-US" sz="2600" dirty="0">
                <a:solidFill>
                  <a:schemeClr val="tx1"/>
                </a:solidFill>
                <a:latin typeface="Comic Sans MS" panose="030F0702030302020204" pitchFamily="66" charset="0"/>
              </a:rPr>
              <a:t>Mycotoxins are metabolized in the liver and kidney and also in the digestive tract. Fungal contamination affects both the organoleptic characteristics and the alimentary value of feeds and entails a risk of toxicities.</a:t>
            </a:r>
          </a:p>
          <a:p>
            <a:pPr marL="0" indent="0">
              <a:buNone/>
            </a:pPr>
            <a:endParaRPr lang="en-US" sz="2600" dirty="0">
              <a:solidFill>
                <a:schemeClr val="tx1"/>
              </a:solidFill>
              <a:latin typeface="Comic Sans MS" panose="030F0702030302020204" pitchFamily="66" charset="0"/>
            </a:endParaRPr>
          </a:p>
          <a:p>
            <a:r>
              <a:rPr lang="en-US" sz="2600" dirty="0">
                <a:solidFill>
                  <a:schemeClr val="tx1"/>
                </a:solidFill>
                <a:latin typeface="Comic Sans MS" panose="030F0702030302020204" pitchFamily="66" charset="0"/>
              </a:rPr>
              <a:t>Effects on production</a:t>
            </a:r>
          </a:p>
          <a:p>
            <a:r>
              <a:rPr lang="en-US" sz="2600" dirty="0">
                <a:solidFill>
                  <a:schemeClr val="tx1"/>
                </a:solidFill>
                <a:latin typeface="Comic Sans MS" panose="030F0702030302020204" pitchFamily="66" charset="0"/>
              </a:rPr>
              <a:t>Effects on organs</a:t>
            </a:r>
          </a:p>
          <a:p>
            <a:r>
              <a:rPr lang="en-US" sz="2600" dirty="0">
                <a:solidFill>
                  <a:schemeClr val="tx1"/>
                </a:solidFill>
                <a:latin typeface="Comic Sans MS" panose="030F0702030302020204" pitchFamily="66" charset="0"/>
              </a:rPr>
              <a:t>Residual effects in humans (Food Safety Risk)</a:t>
            </a:r>
          </a:p>
        </p:txBody>
      </p:sp>
    </p:spTree>
    <p:extLst>
      <p:ext uri="{BB962C8B-B14F-4D97-AF65-F5344CB8AC3E}">
        <p14:creationId xmlns:p14="http://schemas.microsoft.com/office/powerpoint/2010/main" val="235635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80840"/>
          </a:xfrm>
        </p:spPr>
        <p:txBody>
          <a:bodyPr/>
          <a:lstStyle/>
          <a:p>
            <a:r>
              <a:rPr lang="en-US" b="1" dirty="0">
                <a:solidFill>
                  <a:schemeClr val="tx1"/>
                </a:solidFill>
                <a:latin typeface="Comic Sans MS" panose="030F0702030302020204" pitchFamily="66" charset="0"/>
              </a:rPr>
              <a:t>Effects on Production</a:t>
            </a:r>
          </a:p>
        </p:txBody>
      </p:sp>
      <p:sp>
        <p:nvSpPr>
          <p:cNvPr id="3" name="Content Placeholder 2"/>
          <p:cNvSpPr>
            <a:spLocks noGrp="1"/>
          </p:cNvSpPr>
          <p:nvPr>
            <p:ph idx="1"/>
          </p:nvPr>
        </p:nvSpPr>
        <p:spPr>
          <a:xfrm>
            <a:off x="1581150" y="1504950"/>
            <a:ext cx="9923462" cy="4857750"/>
          </a:xfrm>
        </p:spPr>
        <p:txBody>
          <a:bodyPr>
            <a:noAutofit/>
          </a:bodyPr>
          <a:lstStyle/>
          <a:p>
            <a:r>
              <a:rPr lang="en-US" sz="2600" dirty="0">
                <a:solidFill>
                  <a:schemeClr val="tx1"/>
                </a:solidFill>
                <a:latin typeface="Comic Sans MS" panose="030F0702030302020204" pitchFamily="66" charset="0"/>
              </a:rPr>
              <a:t>Chickens, turkeys,  and ducklings are affected by </a:t>
            </a:r>
            <a:r>
              <a:rPr lang="en-US" sz="2600" dirty="0" err="1">
                <a:solidFill>
                  <a:schemeClr val="tx1"/>
                </a:solidFill>
                <a:latin typeface="Comic Sans MS" panose="030F0702030302020204" pitchFamily="66" charset="0"/>
              </a:rPr>
              <a:t>ochratoxicosis</a:t>
            </a:r>
            <a:r>
              <a:rPr lang="en-US" sz="2600" dirty="0">
                <a:solidFill>
                  <a:schemeClr val="tx1"/>
                </a:solidFill>
                <a:latin typeface="Comic Sans MS" panose="030F0702030302020204" pitchFamily="66" charset="0"/>
              </a:rPr>
              <a:t>, causing poor weight gain, egg output, egg size/weight and poor shell quality.</a:t>
            </a:r>
          </a:p>
          <a:p>
            <a:r>
              <a:rPr lang="en-US" sz="2600" dirty="0">
                <a:solidFill>
                  <a:schemeClr val="tx1"/>
                </a:solidFill>
                <a:latin typeface="Comic Sans MS" panose="030F0702030302020204" pitchFamily="66" charset="0"/>
              </a:rPr>
              <a:t>In poultry, causes reduced egg production, beak and oral lesions, lower carcass value and abnormal feathering</a:t>
            </a:r>
          </a:p>
          <a:p>
            <a:r>
              <a:rPr lang="en-US" sz="2600" dirty="0">
                <a:solidFill>
                  <a:schemeClr val="tx1"/>
                </a:solidFill>
                <a:latin typeface="Comic Sans MS" panose="030F0702030302020204" pitchFamily="66" charset="0"/>
              </a:rPr>
              <a:t>Produces a </a:t>
            </a:r>
            <a:r>
              <a:rPr lang="en-US" sz="2600" dirty="0" err="1">
                <a:solidFill>
                  <a:schemeClr val="tx1"/>
                </a:solidFill>
                <a:latin typeface="Comic Sans MS" panose="030F0702030302020204" pitchFamily="66" charset="0"/>
              </a:rPr>
              <a:t>thiaminase</a:t>
            </a:r>
            <a:r>
              <a:rPr lang="en-US" sz="2600" dirty="0">
                <a:solidFill>
                  <a:schemeClr val="tx1"/>
                </a:solidFill>
                <a:latin typeface="Comic Sans MS" panose="030F0702030302020204" pitchFamily="66" charset="0"/>
              </a:rPr>
              <a:t> causing thiamine deficiency in Chicks</a:t>
            </a:r>
          </a:p>
          <a:p>
            <a:r>
              <a:rPr lang="en-US" sz="2600" dirty="0">
                <a:solidFill>
                  <a:schemeClr val="tx1"/>
                </a:solidFill>
                <a:latin typeface="Comic Sans MS" panose="030F0702030302020204" pitchFamily="66" charset="0"/>
              </a:rPr>
              <a:t>Mycotoxins are also known to interfere with the utilization of dietary vitamins D and this may result in deficiency symptoms of the vitamin</a:t>
            </a:r>
          </a:p>
          <a:p>
            <a:r>
              <a:rPr lang="en-US" sz="2600" dirty="0">
                <a:solidFill>
                  <a:schemeClr val="tx1"/>
                </a:solidFill>
                <a:latin typeface="Comic Sans MS" panose="030F0702030302020204" pitchFamily="66" charset="0"/>
              </a:rPr>
              <a:t>Increase in mortality of birds</a:t>
            </a:r>
          </a:p>
        </p:txBody>
      </p:sp>
    </p:spTree>
    <p:extLst>
      <p:ext uri="{BB962C8B-B14F-4D97-AF65-F5344CB8AC3E}">
        <p14:creationId xmlns:p14="http://schemas.microsoft.com/office/powerpoint/2010/main" val="318737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MYCOTOXIN: DEFINITION &amp; FEATURES</a:t>
            </a:r>
          </a:p>
        </p:txBody>
      </p:sp>
      <p:sp>
        <p:nvSpPr>
          <p:cNvPr id="3" name="Content Placeholder 2"/>
          <p:cNvSpPr>
            <a:spLocks noGrp="1"/>
          </p:cNvSpPr>
          <p:nvPr>
            <p:ph idx="1"/>
          </p:nvPr>
        </p:nvSpPr>
        <p:spPr>
          <a:xfrm>
            <a:off x="838200" y="1504951"/>
            <a:ext cx="10515600" cy="4907882"/>
          </a:xfrm>
        </p:spPr>
        <p:txBody>
          <a:bodyPr>
            <a:normAutofit fontScale="92500" lnSpcReduction="20000"/>
          </a:bodyPr>
          <a:lstStyle/>
          <a:p>
            <a:r>
              <a:rPr lang="en-US" sz="2600" dirty="0">
                <a:solidFill>
                  <a:schemeClr val="tx1"/>
                </a:solidFill>
                <a:latin typeface="Comic Sans MS" panose="030F0702030302020204" pitchFamily="66" charset="0"/>
              </a:rPr>
              <a:t>Mycotoxins are toxic compounds produced by fungi .They are secondary metabolites of fungi which are associated with certain disorders in animals and human beings.</a:t>
            </a:r>
          </a:p>
          <a:p>
            <a:r>
              <a:rPr lang="en-US" sz="2600" dirty="0">
                <a:solidFill>
                  <a:schemeClr val="tx1"/>
                </a:solidFill>
                <a:latin typeface="Comic Sans MS" panose="030F0702030302020204" pitchFamily="66" charset="0"/>
              </a:rPr>
              <a:t>toxic substances produced by fungi (molds) growing on crops/grains in the field or in storage.</a:t>
            </a:r>
          </a:p>
          <a:p>
            <a:r>
              <a:rPr lang="en-US" sz="2600" dirty="0">
                <a:solidFill>
                  <a:schemeClr val="tx1"/>
                </a:solidFill>
                <a:latin typeface="Comic Sans MS" panose="030F0702030302020204" pitchFamily="66" charset="0"/>
              </a:rPr>
              <a:t>Secondary metabolites (chemicals) of a fungus that produce toxic results in another organism.</a:t>
            </a:r>
          </a:p>
          <a:p>
            <a:r>
              <a:rPr lang="en-GB" sz="2600" dirty="0">
                <a:solidFill>
                  <a:schemeClr val="tx1"/>
                </a:solidFill>
                <a:latin typeface="Comic Sans MS" pitchFamily="66" charset="0"/>
              </a:rPr>
              <a:t>Unlike bacterial toxins, fungal toxins (</a:t>
            </a:r>
            <a:r>
              <a:rPr lang="en-GB" sz="2600" dirty="0" err="1">
                <a:solidFill>
                  <a:schemeClr val="tx1"/>
                </a:solidFill>
                <a:latin typeface="Comic Sans MS" pitchFamily="66" charset="0"/>
              </a:rPr>
              <a:t>mycotoxins</a:t>
            </a:r>
            <a:r>
              <a:rPr lang="en-GB" sz="2600" dirty="0">
                <a:solidFill>
                  <a:schemeClr val="tx1"/>
                </a:solidFill>
                <a:latin typeface="Comic Sans MS" pitchFamily="66" charset="0"/>
              </a:rPr>
              <a:t>) are not proteins and therefore are not usually detectable by the immune systems of humans and animals</a:t>
            </a:r>
          </a:p>
          <a:p>
            <a:r>
              <a:rPr lang="en-US" sz="2600" dirty="0">
                <a:solidFill>
                  <a:schemeClr val="tx1"/>
                </a:solidFill>
                <a:latin typeface="Comic Sans MS" pitchFamily="66" charset="0"/>
              </a:rPr>
              <a:t>Lack of visible appearance of fungus does not negate presence of mycotoxins.  Toxins can remain in the organism after fungus has been removed.</a:t>
            </a:r>
          </a:p>
          <a:p>
            <a:r>
              <a:rPr lang="en-US" sz="2600" dirty="0">
                <a:solidFill>
                  <a:schemeClr val="tx1"/>
                </a:solidFill>
                <a:latin typeface="Comic Sans MS" pitchFamily="66" charset="0"/>
              </a:rPr>
              <a:t>Can be heat stable, not destroyed by canning or other processes.</a:t>
            </a:r>
          </a:p>
          <a:p>
            <a:endParaRPr lang="en-US" dirty="0">
              <a:solidFill>
                <a:srgbClr val="0000CC"/>
              </a:solidFill>
              <a:latin typeface="Comic Sans MS" pitchFamily="66" charset="0"/>
            </a:endParaRPr>
          </a:p>
          <a:p>
            <a:pPr marL="0" indent="0">
              <a:buNone/>
            </a:pPr>
            <a:endParaRPr lang="en-US" dirty="0"/>
          </a:p>
        </p:txBody>
      </p:sp>
    </p:spTree>
    <p:extLst>
      <p:ext uri="{BB962C8B-B14F-4D97-AF65-F5344CB8AC3E}">
        <p14:creationId xmlns:p14="http://schemas.microsoft.com/office/powerpoint/2010/main" val="73727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1" y="624110"/>
            <a:ext cx="9580562" cy="728440"/>
          </a:xfrm>
        </p:spPr>
        <p:txBody>
          <a:bodyPr/>
          <a:lstStyle/>
          <a:p>
            <a:r>
              <a:rPr lang="en-US" b="1" dirty="0">
                <a:solidFill>
                  <a:schemeClr val="tx1"/>
                </a:solidFill>
                <a:latin typeface="Comic Sans MS" panose="030F0702030302020204" pitchFamily="66" charset="0"/>
              </a:rPr>
              <a:t>Effects on Organs</a:t>
            </a:r>
          </a:p>
        </p:txBody>
      </p:sp>
      <p:sp>
        <p:nvSpPr>
          <p:cNvPr id="3" name="Content Placeholder 2"/>
          <p:cNvSpPr>
            <a:spLocks noGrp="1"/>
          </p:cNvSpPr>
          <p:nvPr>
            <p:ph idx="1"/>
          </p:nvPr>
        </p:nvSpPr>
        <p:spPr/>
        <p:txBody>
          <a:bodyPr/>
          <a:lstStyle/>
          <a:p>
            <a:r>
              <a:rPr lang="en-US" sz="2600" dirty="0">
                <a:solidFill>
                  <a:schemeClr val="tx1"/>
                </a:solidFill>
                <a:latin typeface="Comic Sans MS" panose="030F0702030302020204" pitchFamily="66" charset="0"/>
              </a:rPr>
              <a:t>Positive correlations in weight for liver, spleen and kidneys (organ’s enlargement)</a:t>
            </a:r>
          </a:p>
          <a:p>
            <a:r>
              <a:rPr lang="en-US" sz="2600" dirty="0">
                <a:solidFill>
                  <a:schemeClr val="tx1"/>
                </a:solidFill>
                <a:latin typeface="Comic Sans MS" panose="030F0702030302020204" pitchFamily="66" charset="0"/>
              </a:rPr>
              <a:t>negative correlation for bursa of </a:t>
            </a:r>
            <a:r>
              <a:rPr lang="en-US" sz="2600" dirty="0" err="1">
                <a:solidFill>
                  <a:schemeClr val="tx1"/>
                </a:solidFill>
                <a:latin typeface="Comic Sans MS" panose="030F0702030302020204" pitchFamily="66" charset="0"/>
              </a:rPr>
              <a:t>Fabricius</a:t>
            </a:r>
            <a:r>
              <a:rPr lang="en-US" sz="2600" dirty="0">
                <a:solidFill>
                  <a:schemeClr val="tx1"/>
                </a:solidFill>
                <a:latin typeface="Comic Sans MS" panose="030F0702030302020204" pitchFamily="66" charset="0"/>
              </a:rPr>
              <a:t> and thymus (organs' reduction)</a:t>
            </a:r>
          </a:p>
          <a:p>
            <a:r>
              <a:rPr lang="en-US" sz="2600" dirty="0">
                <a:solidFill>
                  <a:schemeClr val="tx1"/>
                </a:solidFill>
                <a:latin typeface="Comic Sans MS" panose="030F0702030302020204" pitchFamily="66" charset="0"/>
              </a:rPr>
              <a:t>change in texture and coloration of liver and bursa of </a:t>
            </a:r>
            <a:r>
              <a:rPr lang="en-US" sz="2600" dirty="0" err="1">
                <a:solidFill>
                  <a:schemeClr val="tx1"/>
                </a:solidFill>
                <a:latin typeface="Comic Sans MS" panose="030F0702030302020204" pitchFamily="66" charset="0"/>
              </a:rPr>
              <a:t>Fabricius</a:t>
            </a:r>
            <a:endParaRPr lang="en-US" sz="2600" dirty="0">
              <a:solidFill>
                <a:schemeClr val="tx1"/>
              </a:solidFill>
              <a:latin typeface="Comic Sans MS" panose="030F0702030302020204" pitchFamily="66" charset="0"/>
            </a:endParaRPr>
          </a:p>
          <a:p>
            <a:pPr marL="0" indent="0">
              <a:buNone/>
            </a:pPr>
            <a:endParaRPr lang="en-US" dirty="0"/>
          </a:p>
        </p:txBody>
      </p:sp>
    </p:spTree>
    <p:extLst>
      <p:ext uri="{BB962C8B-B14F-4D97-AF65-F5344CB8AC3E}">
        <p14:creationId xmlns:p14="http://schemas.microsoft.com/office/powerpoint/2010/main" val="75596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thepoultrysite.com/focus/contents/biomin/poultry_mycotoxins2.jpg"/>
          <p:cNvPicPr/>
          <p:nvPr/>
        </p:nvPicPr>
        <p:blipFill>
          <a:blip r:embed="rId2">
            <a:extLst>
              <a:ext uri="{28A0092B-C50C-407E-A947-70E740481C1C}">
                <a14:useLocalDpi xmlns:a14="http://schemas.microsoft.com/office/drawing/2010/main" val="0"/>
              </a:ext>
            </a:extLst>
          </a:blip>
          <a:srcRect/>
          <a:stretch>
            <a:fillRect/>
          </a:stretch>
        </p:blipFill>
        <p:spPr bwMode="auto">
          <a:xfrm>
            <a:off x="1271211" y="1587044"/>
            <a:ext cx="3810000" cy="2857500"/>
          </a:xfrm>
          <a:prstGeom prst="rect">
            <a:avLst/>
          </a:prstGeom>
          <a:noFill/>
          <a:ln>
            <a:noFill/>
          </a:ln>
        </p:spPr>
      </p:pic>
      <p:sp>
        <p:nvSpPr>
          <p:cNvPr id="6" name="Rectangle 5"/>
          <p:cNvSpPr/>
          <p:nvPr/>
        </p:nvSpPr>
        <p:spPr>
          <a:xfrm>
            <a:off x="1271211" y="4444544"/>
            <a:ext cx="5682039" cy="400110"/>
          </a:xfrm>
          <a:prstGeom prst="rect">
            <a:avLst/>
          </a:prstGeom>
        </p:spPr>
        <p:txBody>
          <a:bodyPr wrap="square">
            <a:spAutoFit/>
          </a:bodyPr>
          <a:lstStyle/>
          <a:p>
            <a:r>
              <a:rPr lang="en-US" sz="2000" dirty="0">
                <a:effectLst/>
                <a:latin typeface="Comic Sans MS" panose="030F0702030302020204" pitchFamily="66" charset="0"/>
                <a:ea typeface="Calibri" panose="020F0502020204030204" pitchFamily="34" charset="0"/>
              </a:rPr>
              <a:t>Nervous syndrome cause by </a:t>
            </a:r>
            <a:r>
              <a:rPr lang="en-US" sz="2000" dirty="0" err="1">
                <a:effectLst/>
                <a:latin typeface="Comic Sans MS" panose="030F0702030302020204" pitchFamily="66" charset="0"/>
                <a:ea typeface="Calibri" panose="020F0502020204030204" pitchFamily="34" charset="0"/>
              </a:rPr>
              <a:t>aflatoxins</a:t>
            </a:r>
            <a:r>
              <a:rPr lang="en-US" sz="2000" dirty="0">
                <a:effectLst/>
                <a:latin typeface="Comic Sans MS" panose="030F0702030302020204" pitchFamily="66" charset="0"/>
                <a:ea typeface="Calibri" panose="020F0502020204030204" pitchFamily="34" charset="0"/>
              </a:rPr>
              <a:t> </a:t>
            </a:r>
            <a:endParaRPr lang="en-US" sz="2000" dirty="0">
              <a:latin typeface="Comic Sans MS" panose="030F0702030302020204" pitchFamily="66" charset="0"/>
            </a:endParaRPr>
          </a:p>
        </p:txBody>
      </p:sp>
      <p:pic>
        <p:nvPicPr>
          <p:cNvPr id="4" name="Picture 5" descr="http://www.icrisat.org/satrends/01feb/aflatoxin-chickens.jpg"/>
          <p:cNvPicPr>
            <a:picLocks noChangeAspect="1" noChangeArrowheads="1"/>
          </p:cNvPicPr>
          <p:nvPr/>
        </p:nvPicPr>
        <p:blipFill>
          <a:blip r:embed="rId3"/>
          <a:srcRect/>
          <a:stretch>
            <a:fillRect/>
          </a:stretch>
        </p:blipFill>
        <p:spPr bwMode="auto">
          <a:xfrm>
            <a:off x="6953250" y="2000250"/>
            <a:ext cx="4305300" cy="3276600"/>
          </a:xfrm>
          <a:prstGeom prst="rect">
            <a:avLst/>
          </a:prstGeom>
          <a:ln>
            <a:noFill/>
          </a:ln>
          <a:effectLst>
            <a:softEdge rad="112500"/>
          </a:effectLst>
        </p:spPr>
      </p:pic>
      <p:sp>
        <p:nvSpPr>
          <p:cNvPr id="3" name="TextBox 2"/>
          <p:cNvSpPr txBox="1"/>
          <p:nvPr/>
        </p:nvSpPr>
        <p:spPr>
          <a:xfrm>
            <a:off x="1830616" y="838200"/>
            <a:ext cx="9427934" cy="492443"/>
          </a:xfrm>
          <a:prstGeom prst="rect">
            <a:avLst/>
          </a:prstGeom>
          <a:noFill/>
        </p:spPr>
        <p:txBody>
          <a:bodyPr wrap="square" rtlCol="0">
            <a:spAutoFit/>
          </a:bodyPr>
          <a:lstStyle/>
          <a:p>
            <a:r>
              <a:rPr lang="en-US" sz="2600" b="1" dirty="0">
                <a:latin typeface="Comic Sans MS" panose="030F0702030302020204" pitchFamily="66" charset="0"/>
              </a:rPr>
              <a:t>Effect of </a:t>
            </a:r>
            <a:r>
              <a:rPr lang="en-US" sz="2600" b="1" dirty="0" err="1">
                <a:latin typeface="Comic Sans MS" panose="030F0702030302020204" pitchFamily="66" charset="0"/>
              </a:rPr>
              <a:t>Mycotoxin</a:t>
            </a:r>
            <a:r>
              <a:rPr lang="en-US" sz="2600" b="1" dirty="0">
                <a:latin typeface="Comic Sans MS" panose="030F0702030302020204" pitchFamily="66" charset="0"/>
              </a:rPr>
              <a:t> on poultry</a:t>
            </a:r>
          </a:p>
        </p:txBody>
      </p:sp>
    </p:spTree>
    <p:extLst>
      <p:ext uri="{BB962C8B-B14F-4D97-AF65-F5344CB8AC3E}">
        <p14:creationId xmlns:p14="http://schemas.microsoft.com/office/powerpoint/2010/main" val="1801838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90500"/>
            <a:ext cx="10706099" cy="762000"/>
          </a:xfrm>
        </p:spPr>
        <p:txBody>
          <a:bodyPr>
            <a:normAutofit fontScale="90000"/>
          </a:bodyPr>
          <a:lstStyle/>
          <a:p>
            <a:r>
              <a:rPr lang="en-US" sz="4000" b="1" dirty="0">
                <a:solidFill>
                  <a:schemeClr val="tx1"/>
                </a:solidFill>
                <a:latin typeface="Comic Sans MS" panose="030F0702030302020204" pitchFamily="66" charset="0"/>
              </a:rPr>
              <a:t>Residual effects in Humans (Food Safety Risk)</a:t>
            </a:r>
            <a:br>
              <a:rPr lang="en-US" dirty="0">
                <a:solidFill>
                  <a:schemeClr val="tx1"/>
                </a:solidFill>
                <a:latin typeface="Comic Sans MS" panose="030F0702030302020204" pitchFamily="66" charset="0"/>
              </a:rPr>
            </a:br>
            <a:endParaRPr lang="en-US" dirty="0"/>
          </a:p>
        </p:txBody>
      </p:sp>
      <p:sp>
        <p:nvSpPr>
          <p:cNvPr id="5" name="Rectangle 3"/>
          <p:cNvSpPr txBox="1">
            <a:spLocks noChangeArrowheads="1"/>
          </p:cNvSpPr>
          <p:nvPr/>
        </p:nvSpPr>
        <p:spPr>
          <a:xfrm>
            <a:off x="1066800" y="1238250"/>
            <a:ext cx="11125200" cy="57912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lnSpc>
                <a:spcPct val="80000"/>
              </a:lnSpc>
            </a:pPr>
            <a:r>
              <a:rPr lang="en-US" sz="2600" dirty="0">
                <a:solidFill>
                  <a:schemeClr val="tx1"/>
                </a:solidFill>
                <a:latin typeface="Comic Sans MS" pitchFamily="66" charset="0"/>
              </a:rPr>
              <a:t>Physiological and pathological changes</a:t>
            </a:r>
          </a:p>
          <a:p>
            <a:pPr algn="just">
              <a:lnSpc>
                <a:spcPct val="80000"/>
              </a:lnSpc>
            </a:pPr>
            <a:r>
              <a:rPr lang="en-US" sz="2600" dirty="0">
                <a:solidFill>
                  <a:schemeClr val="tx1"/>
                </a:solidFill>
                <a:latin typeface="Comic Sans MS" pitchFamily="66" charset="0"/>
              </a:rPr>
              <a:t>Food poisoning</a:t>
            </a:r>
          </a:p>
          <a:p>
            <a:pPr algn="just">
              <a:lnSpc>
                <a:spcPct val="80000"/>
              </a:lnSpc>
            </a:pPr>
            <a:r>
              <a:rPr lang="en-US" sz="2600" dirty="0">
                <a:solidFill>
                  <a:schemeClr val="tx1"/>
                </a:solidFill>
                <a:latin typeface="Comic Sans MS" pitchFamily="66" charset="0"/>
              </a:rPr>
              <a:t>Inhibition of protein synthesis &amp; </a:t>
            </a:r>
            <a:r>
              <a:rPr lang="en-GB" sz="2600" dirty="0">
                <a:solidFill>
                  <a:schemeClr val="tx1"/>
                </a:solidFill>
                <a:latin typeface="Comic Sans MS" pitchFamily="66" charset="0"/>
              </a:rPr>
              <a:t>Alteration of capacity of cells to proliferate</a:t>
            </a:r>
            <a:endParaRPr lang="en-US" sz="2600" dirty="0">
              <a:solidFill>
                <a:schemeClr val="tx1"/>
              </a:solidFill>
              <a:latin typeface="Comic Sans MS" pitchFamily="66" charset="0"/>
            </a:endParaRPr>
          </a:p>
          <a:p>
            <a:pPr algn="just">
              <a:lnSpc>
                <a:spcPct val="80000"/>
              </a:lnSpc>
            </a:pPr>
            <a:r>
              <a:rPr lang="en-US" sz="2600" dirty="0">
                <a:solidFill>
                  <a:schemeClr val="tx1"/>
                </a:solidFill>
                <a:latin typeface="Comic Sans MS" pitchFamily="66" charset="0"/>
              </a:rPr>
              <a:t>Increase of tryptophan in blood and brain (affects appetite, muscular co-ordination and sleep</a:t>
            </a:r>
          </a:p>
          <a:p>
            <a:pPr algn="just">
              <a:lnSpc>
                <a:spcPct val="80000"/>
              </a:lnSpc>
            </a:pPr>
            <a:r>
              <a:rPr lang="en-US" sz="2600" dirty="0">
                <a:solidFill>
                  <a:schemeClr val="tx1"/>
                </a:solidFill>
                <a:latin typeface="Comic Sans MS" pitchFamily="66" charset="0"/>
              </a:rPr>
              <a:t>Nausea ,Vomiting, Headache</a:t>
            </a:r>
          </a:p>
          <a:p>
            <a:pPr algn="just">
              <a:lnSpc>
                <a:spcPct val="90000"/>
              </a:lnSpc>
            </a:pPr>
            <a:r>
              <a:rPr lang="en-US" sz="2600" dirty="0">
                <a:solidFill>
                  <a:schemeClr val="tx1"/>
                </a:solidFill>
                <a:latin typeface="Comic Sans MS" pitchFamily="66" charset="0"/>
              </a:rPr>
              <a:t>Abdominal pain, Diarrhea, Giddiness, Convulsions</a:t>
            </a:r>
          </a:p>
          <a:p>
            <a:pPr algn="just">
              <a:lnSpc>
                <a:spcPct val="90000"/>
              </a:lnSpc>
            </a:pPr>
            <a:r>
              <a:rPr lang="en-US" sz="2600" dirty="0">
                <a:solidFill>
                  <a:schemeClr val="tx1"/>
                </a:solidFill>
                <a:latin typeface="Comic Sans MS" pitchFamily="66" charset="0"/>
              </a:rPr>
              <a:t>Reproductive and mammary changes</a:t>
            </a:r>
          </a:p>
          <a:p>
            <a:pPr algn="just">
              <a:lnSpc>
                <a:spcPct val="90000"/>
              </a:lnSpc>
            </a:pPr>
            <a:r>
              <a:rPr lang="en-US" sz="2600" dirty="0">
                <a:solidFill>
                  <a:schemeClr val="tx1"/>
                </a:solidFill>
                <a:latin typeface="Comic Sans MS" pitchFamily="66" charset="0"/>
              </a:rPr>
              <a:t>Role in hormonal imbalance and breast cancer</a:t>
            </a:r>
          </a:p>
          <a:p>
            <a:pPr algn="just">
              <a:lnSpc>
                <a:spcPct val="90000"/>
              </a:lnSpc>
            </a:pPr>
            <a:r>
              <a:rPr lang="en-US" sz="2600" dirty="0">
                <a:solidFill>
                  <a:schemeClr val="tx1"/>
                </a:solidFill>
                <a:latin typeface="Comic Sans MS" pitchFamily="66" charset="0"/>
              </a:rPr>
              <a:t>Precocious pubertal changes in children</a:t>
            </a:r>
          </a:p>
          <a:p>
            <a:pPr algn="just">
              <a:lnSpc>
                <a:spcPct val="90000"/>
              </a:lnSpc>
            </a:pPr>
            <a:r>
              <a:rPr lang="en-US" sz="2600" dirty="0">
                <a:solidFill>
                  <a:schemeClr val="tx1"/>
                </a:solidFill>
                <a:latin typeface="Comic Sans MS" pitchFamily="66" charset="0"/>
              </a:rPr>
              <a:t>Carcinogenic effects</a:t>
            </a:r>
          </a:p>
          <a:p>
            <a:pPr algn="just">
              <a:lnSpc>
                <a:spcPct val="90000"/>
              </a:lnSpc>
            </a:pPr>
            <a:r>
              <a:rPr lang="en-US" sz="2600" dirty="0">
                <a:solidFill>
                  <a:schemeClr val="tx1"/>
                </a:solidFill>
                <a:latin typeface="Comic Sans MS" pitchFamily="66" charset="0"/>
              </a:rPr>
              <a:t>Immunosuppressor</a:t>
            </a:r>
          </a:p>
          <a:p>
            <a:pPr algn="just">
              <a:lnSpc>
                <a:spcPct val="90000"/>
              </a:lnSpc>
            </a:pPr>
            <a:endParaRPr lang="en-US" sz="2400" dirty="0">
              <a:solidFill>
                <a:srgbClr val="CC0000"/>
              </a:solidFill>
              <a:latin typeface="Comic Sans MS" pitchFamily="66" charset="0"/>
            </a:endParaRPr>
          </a:p>
        </p:txBody>
      </p:sp>
      <p:pic>
        <p:nvPicPr>
          <p:cNvPr id="6" name="Picture 5" descr="http://toxicblackmold.info/images/moldsickenschildren.jpg"/>
          <p:cNvPicPr>
            <a:picLocks noChangeAspect="1" noChangeArrowheads="1"/>
          </p:cNvPicPr>
          <p:nvPr/>
        </p:nvPicPr>
        <p:blipFill>
          <a:blip r:embed="rId2"/>
          <a:srcRect/>
          <a:stretch>
            <a:fillRect/>
          </a:stretch>
        </p:blipFill>
        <p:spPr bwMode="auto">
          <a:xfrm>
            <a:off x="8589963" y="4800896"/>
            <a:ext cx="3429000" cy="2057104"/>
          </a:xfrm>
          <a:prstGeom prst="rect">
            <a:avLst/>
          </a:prstGeom>
          <a:ln>
            <a:noFill/>
          </a:ln>
          <a:effectLst>
            <a:softEdge rad="112500"/>
          </a:effectLst>
        </p:spPr>
      </p:pic>
    </p:spTree>
    <p:extLst>
      <p:ext uri="{BB962C8B-B14F-4D97-AF65-F5344CB8AC3E}">
        <p14:creationId xmlns:p14="http://schemas.microsoft.com/office/powerpoint/2010/main" val="2663658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1" y="228600"/>
            <a:ext cx="9637712" cy="819150"/>
          </a:xfrm>
        </p:spPr>
        <p:txBody>
          <a:bodyPr/>
          <a:lstStyle/>
          <a:p>
            <a:r>
              <a:rPr lang="en-US" b="1" dirty="0">
                <a:solidFill>
                  <a:schemeClr val="tx1"/>
                </a:solidFill>
                <a:latin typeface="Comic Sans MS" panose="030F0702030302020204" pitchFamily="66" charset="0"/>
              </a:rPr>
              <a:t>Types, sources and effects of mycotoxins</a:t>
            </a:r>
          </a:p>
        </p:txBody>
      </p:sp>
      <p:graphicFrame>
        <p:nvGraphicFramePr>
          <p:cNvPr id="4" name="Table 3"/>
          <p:cNvGraphicFramePr>
            <a:graphicFrameLocks noGrp="1"/>
          </p:cNvGraphicFramePr>
          <p:nvPr>
            <p:extLst>
              <p:ext uri="{D42A27DB-BD31-4B8C-83A1-F6EECF244321}">
                <p14:modId xmlns:p14="http://schemas.microsoft.com/office/powerpoint/2010/main" val="4163885381"/>
              </p:ext>
            </p:extLst>
          </p:nvPr>
        </p:nvGraphicFramePr>
        <p:xfrm>
          <a:off x="-152400" y="1200151"/>
          <a:ext cx="12344400" cy="7030580"/>
        </p:xfrm>
        <a:graphic>
          <a:graphicData uri="http://schemas.openxmlformats.org/drawingml/2006/table">
            <a:tbl>
              <a:tblPr firstRow="1" firstCol="1" bandRow="1">
                <a:tableStyleId>{5C22544A-7EE6-4342-B048-85BDC9FD1C3A}</a:tableStyleId>
              </a:tblPr>
              <a:tblGrid>
                <a:gridCol w="2258668">
                  <a:extLst>
                    <a:ext uri="{9D8B030D-6E8A-4147-A177-3AD203B41FA5}">
                      <a16:colId xmlns:a16="http://schemas.microsoft.com/office/drawing/2014/main" val="20000"/>
                    </a:ext>
                  </a:extLst>
                </a:gridCol>
                <a:gridCol w="5031684">
                  <a:extLst>
                    <a:ext uri="{9D8B030D-6E8A-4147-A177-3AD203B41FA5}">
                      <a16:colId xmlns:a16="http://schemas.microsoft.com/office/drawing/2014/main" val="20001"/>
                    </a:ext>
                  </a:extLst>
                </a:gridCol>
                <a:gridCol w="5054048">
                  <a:extLst>
                    <a:ext uri="{9D8B030D-6E8A-4147-A177-3AD203B41FA5}">
                      <a16:colId xmlns:a16="http://schemas.microsoft.com/office/drawing/2014/main" val="20002"/>
                    </a:ext>
                  </a:extLst>
                </a:gridCol>
              </a:tblGrid>
              <a:tr h="461047">
                <a:tc>
                  <a:txBody>
                    <a:bodyPr/>
                    <a:lstStyle/>
                    <a:p>
                      <a:pPr marL="0" marR="0" algn="ctr">
                        <a:lnSpc>
                          <a:spcPct val="115000"/>
                        </a:lnSpc>
                        <a:spcBef>
                          <a:spcPts val="1200"/>
                        </a:spcBef>
                        <a:spcAft>
                          <a:spcPts val="1200"/>
                        </a:spcAft>
                      </a:pPr>
                      <a:r>
                        <a:rPr lang="en-US" sz="2400" dirty="0" err="1">
                          <a:effectLst/>
                          <a:latin typeface="Comic Sans MS" panose="030F0702030302020204" pitchFamily="66" charset="0"/>
                        </a:rPr>
                        <a:t>Mycotoxin</a:t>
                      </a:r>
                      <a:endParaRPr lang="en-US"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gn="ctr">
                        <a:lnSpc>
                          <a:spcPct val="115000"/>
                        </a:lnSpc>
                        <a:spcBef>
                          <a:spcPts val="1200"/>
                        </a:spcBef>
                        <a:spcAft>
                          <a:spcPts val="1200"/>
                        </a:spcAft>
                      </a:pPr>
                      <a:r>
                        <a:rPr lang="en-US" sz="2400" dirty="0">
                          <a:effectLst/>
                          <a:latin typeface="Comic Sans MS" panose="030F0702030302020204" pitchFamily="66" charset="0"/>
                        </a:rPr>
                        <a:t>Fungi</a:t>
                      </a:r>
                      <a:endParaRPr lang="en-US"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gn="ctr">
                        <a:lnSpc>
                          <a:spcPct val="115000"/>
                        </a:lnSpc>
                        <a:spcBef>
                          <a:spcPts val="1200"/>
                        </a:spcBef>
                        <a:spcAft>
                          <a:spcPts val="1200"/>
                        </a:spcAft>
                      </a:pPr>
                      <a:r>
                        <a:rPr lang="en-US" sz="2400">
                          <a:effectLst/>
                          <a:latin typeface="Comic Sans MS" panose="030F0702030302020204" pitchFamily="66" charset="0"/>
                        </a:rPr>
                        <a:t>Effect on animals</a:t>
                      </a:r>
                      <a:endParaRPr lang="en-US"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0000"/>
                  </a:ext>
                </a:extLst>
              </a:tr>
              <a:tr h="863734">
                <a:tc>
                  <a:txBody>
                    <a:bodyPr/>
                    <a:lstStyle/>
                    <a:p>
                      <a:pPr marL="0" marR="0">
                        <a:lnSpc>
                          <a:spcPct val="115000"/>
                        </a:lnSpc>
                        <a:spcBef>
                          <a:spcPts val="1200"/>
                        </a:spcBef>
                        <a:spcAft>
                          <a:spcPts val="1200"/>
                        </a:spcAft>
                      </a:pPr>
                      <a:r>
                        <a:rPr lang="en-US" sz="2400" dirty="0" err="1">
                          <a:effectLst/>
                          <a:latin typeface="Comic Sans MS" panose="030F0702030302020204" pitchFamily="66" charset="0"/>
                        </a:rPr>
                        <a:t>Aflatoxin</a:t>
                      </a:r>
                      <a:endParaRPr lang="en-US"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nSpc>
                          <a:spcPct val="115000"/>
                        </a:lnSpc>
                        <a:spcBef>
                          <a:spcPts val="1200"/>
                        </a:spcBef>
                        <a:spcAft>
                          <a:spcPts val="1200"/>
                        </a:spcAft>
                      </a:pPr>
                      <a:r>
                        <a:rPr lang="en-US" sz="2400" dirty="0" err="1">
                          <a:effectLst/>
                          <a:latin typeface="Comic Sans MS" panose="030F0702030302020204" pitchFamily="66" charset="0"/>
                        </a:rPr>
                        <a:t>Aspergillus</a:t>
                      </a:r>
                      <a:r>
                        <a:rPr lang="en-US" sz="2400" dirty="0">
                          <a:effectLst/>
                          <a:latin typeface="Comic Sans MS" panose="030F0702030302020204" pitchFamily="66" charset="0"/>
                        </a:rPr>
                        <a:t> </a:t>
                      </a:r>
                      <a:r>
                        <a:rPr lang="en-US" sz="2400" dirty="0" err="1">
                          <a:effectLst/>
                          <a:latin typeface="Comic Sans MS" panose="030F0702030302020204" pitchFamily="66" charset="0"/>
                        </a:rPr>
                        <a:t>flavus</a:t>
                      </a:r>
                      <a:r>
                        <a:rPr lang="en-US" sz="2400" dirty="0">
                          <a:effectLst/>
                          <a:latin typeface="Comic Sans MS" panose="030F0702030302020204" pitchFamily="66" charset="0"/>
                        </a:rPr>
                        <a:t>, </a:t>
                      </a:r>
                      <a:r>
                        <a:rPr lang="en-US" sz="2400" dirty="0" err="1">
                          <a:effectLst/>
                          <a:latin typeface="Comic Sans MS" panose="030F0702030302020204" pitchFamily="66" charset="0"/>
                        </a:rPr>
                        <a:t>Aspergillus</a:t>
                      </a:r>
                      <a:r>
                        <a:rPr lang="en-US" sz="2400" dirty="0">
                          <a:effectLst/>
                          <a:latin typeface="Comic Sans MS" panose="030F0702030302020204" pitchFamily="66" charset="0"/>
                        </a:rPr>
                        <a:t> </a:t>
                      </a:r>
                      <a:r>
                        <a:rPr lang="en-US" sz="2400" dirty="0" err="1">
                          <a:effectLst/>
                          <a:latin typeface="Comic Sans MS" panose="030F0702030302020204" pitchFamily="66" charset="0"/>
                        </a:rPr>
                        <a:t>parasiticus</a:t>
                      </a:r>
                      <a:endParaRPr lang="en-US"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nSpc>
                          <a:spcPct val="115000"/>
                        </a:lnSpc>
                        <a:spcBef>
                          <a:spcPts val="1200"/>
                        </a:spcBef>
                        <a:spcAft>
                          <a:spcPts val="1200"/>
                        </a:spcAft>
                      </a:pPr>
                      <a:r>
                        <a:rPr lang="en-US" sz="2400">
                          <a:effectLst/>
                          <a:latin typeface="Comic Sans MS" panose="030F0702030302020204" pitchFamily="66" charset="0"/>
                        </a:rPr>
                        <a:t>liver disease,carcinogenic and teratogenic effects</a:t>
                      </a:r>
                      <a:endParaRPr lang="en-US"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0001"/>
                  </a:ext>
                </a:extLst>
              </a:tr>
              <a:tr h="1266421">
                <a:tc>
                  <a:txBody>
                    <a:bodyPr/>
                    <a:lstStyle/>
                    <a:p>
                      <a:pPr marL="0" marR="0">
                        <a:lnSpc>
                          <a:spcPct val="115000"/>
                        </a:lnSpc>
                        <a:spcBef>
                          <a:spcPts val="1200"/>
                        </a:spcBef>
                        <a:spcAft>
                          <a:spcPts val="1200"/>
                        </a:spcAft>
                      </a:pPr>
                      <a:r>
                        <a:rPr lang="en-US" sz="2400">
                          <a:effectLst/>
                          <a:latin typeface="Comic Sans MS" panose="030F0702030302020204" pitchFamily="66" charset="0"/>
                        </a:rPr>
                        <a:t>Trichothecene</a:t>
                      </a:r>
                      <a:endParaRPr lang="en-US"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nSpc>
                          <a:spcPct val="115000"/>
                        </a:lnSpc>
                        <a:spcBef>
                          <a:spcPts val="1200"/>
                        </a:spcBef>
                        <a:spcAft>
                          <a:spcPts val="1200"/>
                        </a:spcAft>
                      </a:pPr>
                      <a:r>
                        <a:rPr lang="en-US" sz="2400">
                          <a:effectLst/>
                          <a:latin typeface="Comic Sans MS" panose="030F0702030302020204" pitchFamily="66" charset="0"/>
                        </a:rPr>
                        <a:t>Fusariumgraminearum, Fusariumsporotrichioides</a:t>
                      </a:r>
                      <a:endParaRPr lang="en-US"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nSpc>
                          <a:spcPct val="115000"/>
                        </a:lnSpc>
                        <a:spcBef>
                          <a:spcPts val="1200"/>
                        </a:spcBef>
                        <a:spcAft>
                          <a:spcPts val="1200"/>
                        </a:spcAft>
                      </a:pPr>
                      <a:r>
                        <a:rPr lang="en-US" sz="2400">
                          <a:effectLst/>
                          <a:latin typeface="Comic Sans MS" panose="030F0702030302020204" pitchFamily="66" charset="0"/>
                        </a:rPr>
                        <a:t>immunologic effects, hematological changes, digestive diorders, </a:t>
                      </a:r>
                      <a:r>
                        <a:rPr lang="en-US" sz="2400" u="none" strike="noStrike">
                          <a:effectLst/>
                          <a:latin typeface="Comic Sans MS" panose="030F0702030302020204" pitchFamily="66" charset="0"/>
                          <a:hlinkClick r:id="rId2" tooltip="Edema"/>
                        </a:rPr>
                        <a:t>edema</a:t>
                      </a:r>
                      <a:endParaRPr lang="en-US"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0002"/>
                  </a:ext>
                </a:extLst>
              </a:tr>
              <a:tr h="863734">
                <a:tc>
                  <a:txBody>
                    <a:bodyPr/>
                    <a:lstStyle/>
                    <a:p>
                      <a:pPr marL="0" marR="0">
                        <a:lnSpc>
                          <a:spcPct val="115000"/>
                        </a:lnSpc>
                        <a:spcBef>
                          <a:spcPts val="1200"/>
                        </a:spcBef>
                        <a:spcAft>
                          <a:spcPts val="1200"/>
                        </a:spcAft>
                      </a:pPr>
                      <a:r>
                        <a:rPr lang="en-US" sz="2400" u="none" strike="noStrike">
                          <a:effectLst/>
                          <a:latin typeface="Comic Sans MS" panose="030F0702030302020204" pitchFamily="66" charset="0"/>
                          <a:hlinkClick r:id="rId3" tooltip="Zearalenone"/>
                        </a:rPr>
                        <a:t>Zearalenone</a:t>
                      </a:r>
                      <a:endParaRPr lang="en-US"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nSpc>
                          <a:spcPct val="115000"/>
                        </a:lnSpc>
                        <a:spcBef>
                          <a:spcPts val="1200"/>
                        </a:spcBef>
                        <a:spcAft>
                          <a:spcPts val="1200"/>
                        </a:spcAft>
                      </a:pPr>
                      <a:r>
                        <a:rPr lang="en-US" sz="2400">
                          <a:effectLst/>
                          <a:latin typeface="Comic Sans MS" panose="030F0702030302020204" pitchFamily="66" charset="0"/>
                        </a:rPr>
                        <a:t>Fusariumgraminearum</a:t>
                      </a:r>
                      <a:endParaRPr lang="en-US"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nSpc>
                          <a:spcPct val="115000"/>
                        </a:lnSpc>
                        <a:spcBef>
                          <a:spcPts val="1200"/>
                        </a:spcBef>
                        <a:spcAft>
                          <a:spcPts val="1200"/>
                        </a:spcAft>
                      </a:pPr>
                      <a:r>
                        <a:rPr lang="en-US" sz="2400" u="none" strike="noStrike">
                          <a:effectLst/>
                          <a:latin typeface="Comic Sans MS" panose="030F0702030302020204" pitchFamily="66" charset="0"/>
                          <a:hlinkClick r:id="rId4" tooltip="Estrogenic"/>
                        </a:rPr>
                        <a:t>estrogenic</a:t>
                      </a:r>
                      <a:r>
                        <a:rPr lang="en-US" sz="2400">
                          <a:effectLst/>
                          <a:latin typeface="Comic Sans MS" panose="030F0702030302020204" pitchFamily="66" charset="0"/>
                        </a:rPr>
                        <a:t> effects, atrophy of ovaries and testicles, abortion</a:t>
                      </a:r>
                      <a:endParaRPr lang="en-US"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0003"/>
                  </a:ext>
                </a:extLst>
              </a:tr>
              <a:tr h="1196708">
                <a:tc>
                  <a:txBody>
                    <a:bodyPr/>
                    <a:lstStyle/>
                    <a:p>
                      <a:pPr marL="0" marR="0">
                        <a:lnSpc>
                          <a:spcPct val="115000"/>
                        </a:lnSpc>
                        <a:spcBef>
                          <a:spcPts val="1200"/>
                        </a:spcBef>
                        <a:spcAft>
                          <a:spcPts val="1200"/>
                        </a:spcAft>
                      </a:pPr>
                      <a:r>
                        <a:rPr lang="en-US" sz="2400">
                          <a:effectLst/>
                          <a:latin typeface="Comic Sans MS" panose="030F0702030302020204" pitchFamily="66" charset="0"/>
                        </a:rPr>
                        <a:t>Ochratoxin</a:t>
                      </a:r>
                      <a:endParaRPr lang="en-US"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nSpc>
                          <a:spcPct val="115000"/>
                        </a:lnSpc>
                        <a:spcBef>
                          <a:spcPts val="1200"/>
                        </a:spcBef>
                        <a:spcAft>
                          <a:spcPts val="1200"/>
                        </a:spcAft>
                      </a:pPr>
                      <a:r>
                        <a:rPr lang="en-US" sz="2400">
                          <a:effectLst/>
                          <a:latin typeface="Comic Sans MS" panose="030F0702030302020204" pitchFamily="66" charset="0"/>
                        </a:rPr>
                        <a:t>Aspergillus ochraceus, Penicilliumverrucosum</a:t>
                      </a:r>
                      <a:endParaRPr lang="en-US"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nSpc>
                          <a:spcPct val="115000"/>
                        </a:lnSpc>
                        <a:spcBef>
                          <a:spcPts val="1200"/>
                        </a:spcBef>
                        <a:spcAft>
                          <a:spcPts val="1200"/>
                        </a:spcAft>
                      </a:pPr>
                      <a:r>
                        <a:rPr lang="en-US" sz="2400">
                          <a:effectLst/>
                          <a:latin typeface="Comic Sans MS" panose="030F0702030302020204" pitchFamily="66" charset="0"/>
                        </a:rPr>
                        <a:t>nephrotoxicity, mild liver damage, immune suppression</a:t>
                      </a:r>
                      <a:endParaRPr lang="en-US"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0004"/>
                  </a:ext>
                </a:extLst>
              </a:tr>
              <a:tr h="863734">
                <a:tc>
                  <a:txBody>
                    <a:bodyPr/>
                    <a:lstStyle/>
                    <a:p>
                      <a:pPr marL="0" marR="0">
                        <a:lnSpc>
                          <a:spcPct val="115000"/>
                        </a:lnSpc>
                        <a:spcBef>
                          <a:spcPts val="1200"/>
                        </a:spcBef>
                        <a:spcAft>
                          <a:spcPts val="1200"/>
                        </a:spcAft>
                      </a:pPr>
                      <a:r>
                        <a:rPr lang="en-US" sz="2400">
                          <a:effectLst/>
                          <a:latin typeface="Comic Sans MS" panose="030F0702030302020204" pitchFamily="66" charset="0"/>
                        </a:rPr>
                        <a:t>Ergot alkaloid</a:t>
                      </a:r>
                      <a:endParaRPr lang="en-US"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nSpc>
                          <a:spcPct val="115000"/>
                        </a:lnSpc>
                        <a:spcBef>
                          <a:spcPts val="1200"/>
                        </a:spcBef>
                        <a:spcAft>
                          <a:spcPts val="1200"/>
                        </a:spcAft>
                      </a:pPr>
                      <a:r>
                        <a:rPr lang="en-US" sz="2400">
                          <a:effectLst/>
                          <a:latin typeface="Comic Sans MS" panose="030F0702030302020204" pitchFamily="66" charset="0"/>
                        </a:rPr>
                        <a:t>Clavicepspurpurea, Clavicepspaspaspali</a:t>
                      </a:r>
                      <a:endParaRPr lang="en-US"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nSpc>
                          <a:spcPct val="115000"/>
                        </a:lnSpc>
                        <a:spcBef>
                          <a:spcPts val="1200"/>
                        </a:spcBef>
                        <a:spcAft>
                          <a:spcPts val="1200"/>
                        </a:spcAft>
                      </a:pPr>
                      <a:r>
                        <a:rPr lang="en-US" sz="2400">
                          <a:effectLst/>
                          <a:latin typeface="Comic Sans MS" panose="030F0702030302020204" pitchFamily="66" charset="0"/>
                        </a:rPr>
                        <a:t>nervous or gangrenous syndromes</a:t>
                      </a:r>
                      <a:endParaRPr lang="en-US"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0005"/>
                  </a:ext>
                </a:extLst>
              </a:tr>
              <a:tr h="1266421">
                <a:tc>
                  <a:txBody>
                    <a:bodyPr/>
                    <a:lstStyle/>
                    <a:p>
                      <a:pPr marL="0" marR="0">
                        <a:lnSpc>
                          <a:spcPct val="115000"/>
                        </a:lnSpc>
                        <a:spcBef>
                          <a:spcPts val="1200"/>
                        </a:spcBef>
                        <a:spcAft>
                          <a:spcPts val="1200"/>
                        </a:spcAft>
                      </a:pPr>
                      <a:r>
                        <a:rPr lang="en-US" sz="2400">
                          <a:effectLst/>
                          <a:latin typeface="Comic Sans MS" panose="030F0702030302020204" pitchFamily="66" charset="0"/>
                        </a:rPr>
                        <a:t>Fumonisin</a:t>
                      </a:r>
                      <a:endParaRPr lang="en-US"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nSpc>
                          <a:spcPct val="115000"/>
                        </a:lnSpc>
                        <a:spcBef>
                          <a:spcPts val="1200"/>
                        </a:spcBef>
                        <a:spcAft>
                          <a:spcPts val="1200"/>
                        </a:spcAft>
                      </a:pPr>
                      <a:r>
                        <a:rPr lang="en-US" sz="2400">
                          <a:effectLst/>
                          <a:latin typeface="Comic Sans MS" panose="030F0702030302020204" pitchFamily="66" charset="0"/>
                        </a:rPr>
                        <a:t>Fusariumverticillioides, Fusariumproliferatum</a:t>
                      </a:r>
                      <a:endParaRPr lang="en-US"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nSpc>
                          <a:spcPct val="115000"/>
                        </a:lnSpc>
                        <a:spcBef>
                          <a:spcPts val="1200"/>
                        </a:spcBef>
                        <a:spcAft>
                          <a:spcPts val="1200"/>
                        </a:spcAft>
                      </a:pPr>
                      <a:r>
                        <a:rPr lang="en-US" sz="2400" dirty="0">
                          <a:effectLst/>
                          <a:latin typeface="Comic Sans MS" panose="030F0702030302020204" pitchFamily="66" charset="0"/>
                        </a:rPr>
                        <a:t>Pulmonary </a:t>
                      </a:r>
                      <a:r>
                        <a:rPr lang="en-US" sz="2400" dirty="0" err="1">
                          <a:effectLst/>
                          <a:latin typeface="Comic Sans MS" panose="030F0702030302020204" pitchFamily="66" charset="0"/>
                        </a:rPr>
                        <a:t>edema,leukoencephalomalacia</a:t>
                      </a:r>
                      <a:r>
                        <a:rPr lang="en-US" sz="2400" dirty="0">
                          <a:effectLst/>
                          <a:latin typeface="Comic Sans MS" panose="030F0702030302020204" pitchFamily="66" charset="0"/>
                        </a:rPr>
                        <a:t>, nephrotoxicity, hepatotoxicity</a:t>
                      </a:r>
                      <a:endParaRPr lang="en-US"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41876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85590"/>
          </a:xfrm>
        </p:spPr>
        <p:txBody>
          <a:bodyPr/>
          <a:lstStyle/>
          <a:p>
            <a:r>
              <a:rPr lang="en-US" b="1" dirty="0">
                <a:ln w="11430"/>
                <a:solidFill>
                  <a:schemeClr val="tx1"/>
                </a:solidFill>
                <a:effectLst>
                  <a:outerShdw blurRad="50800" dist="39000" dir="5460000" algn="tl">
                    <a:srgbClr val="000000">
                      <a:alpha val="38000"/>
                    </a:srgbClr>
                  </a:outerShdw>
                </a:effectLst>
                <a:latin typeface="Comic Sans MS" panose="030F0702030302020204" pitchFamily="66" charset="0"/>
              </a:rPr>
              <a:t>Factors causing variation in effects</a:t>
            </a:r>
            <a:endParaRPr lang="en-US"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2589212" y="1600200"/>
            <a:ext cx="8915400" cy="4311022"/>
          </a:xfrm>
        </p:spPr>
        <p:txBody>
          <a:bodyPr/>
          <a:lstStyle/>
          <a:p>
            <a:pPr marL="1828800"/>
            <a:r>
              <a:rPr lang="en-US" sz="2600" dirty="0">
                <a:solidFill>
                  <a:schemeClr val="tx1"/>
                </a:solidFill>
                <a:latin typeface="Comic Sans MS" panose="030F0702030302020204" pitchFamily="66" charset="0"/>
              </a:rPr>
              <a:t>Species, breed</a:t>
            </a:r>
          </a:p>
          <a:p>
            <a:pPr marL="1828800"/>
            <a:r>
              <a:rPr lang="en-US" sz="2600" dirty="0">
                <a:solidFill>
                  <a:schemeClr val="tx1"/>
                </a:solidFill>
                <a:latin typeface="Comic Sans MS" panose="030F0702030302020204" pitchFamily="66" charset="0"/>
              </a:rPr>
              <a:t>Age</a:t>
            </a:r>
          </a:p>
          <a:p>
            <a:pPr marL="1828800"/>
            <a:r>
              <a:rPr lang="en-US" sz="2600" dirty="0">
                <a:solidFill>
                  <a:schemeClr val="tx1"/>
                </a:solidFill>
                <a:latin typeface="Comic Sans MS" panose="030F0702030302020204" pitchFamily="66" charset="0"/>
              </a:rPr>
              <a:t>Sex</a:t>
            </a:r>
          </a:p>
          <a:p>
            <a:pPr marL="1828800"/>
            <a:r>
              <a:rPr lang="en-US" sz="2600" dirty="0">
                <a:solidFill>
                  <a:schemeClr val="tx1"/>
                </a:solidFill>
                <a:latin typeface="Comic Sans MS" panose="030F0702030302020204" pitchFamily="66" charset="0"/>
              </a:rPr>
              <a:t>Nutritional status</a:t>
            </a:r>
          </a:p>
          <a:p>
            <a:pPr marL="1828800"/>
            <a:r>
              <a:rPr lang="en-US" sz="2600" dirty="0">
                <a:solidFill>
                  <a:schemeClr val="tx1"/>
                </a:solidFill>
                <a:latin typeface="Comic Sans MS" panose="030F0702030302020204" pitchFamily="66" charset="0"/>
              </a:rPr>
              <a:t>Other diseases</a:t>
            </a:r>
          </a:p>
          <a:p>
            <a:pPr marL="1828800"/>
            <a:r>
              <a:rPr lang="en-US" sz="2600" b="1" dirty="0">
                <a:solidFill>
                  <a:schemeClr val="tx1"/>
                </a:solidFill>
                <a:latin typeface="Comic Sans MS" panose="030F0702030302020204" pitchFamily="66" charset="0"/>
              </a:rPr>
              <a:t>Other mycotoxins</a:t>
            </a:r>
            <a:endParaRPr lang="en-US" sz="2600" dirty="0">
              <a:solidFill>
                <a:schemeClr val="tx1"/>
              </a:solidFill>
              <a:latin typeface="Comic Sans MS" panose="030F0702030302020204" pitchFamily="66" charset="0"/>
            </a:endParaRPr>
          </a:p>
          <a:p>
            <a:pPr marL="1828800"/>
            <a:r>
              <a:rPr lang="en-US" sz="2600" dirty="0">
                <a:solidFill>
                  <a:schemeClr val="tx1"/>
                </a:solidFill>
                <a:latin typeface="Comic Sans MS" panose="030F0702030302020204" pitchFamily="66" charset="0"/>
              </a:rPr>
              <a:t>Extent of exposure</a:t>
            </a:r>
          </a:p>
          <a:p>
            <a:pPr marL="0" indent="0">
              <a:buNone/>
            </a:pPr>
            <a:endParaRPr lang="en-US" dirty="0"/>
          </a:p>
        </p:txBody>
      </p:sp>
    </p:spTree>
    <p:extLst>
      <p:ext uri="{BB962C8B-B14F-4D97-AF65-F5344CB8AC3E}">
        <p14:creationId xmlns:p14="http://schemas.microsoft.com/office/powerpoint/2010/main" val="331828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1" y="304800"/>
            <a:ext cx="9694862" cy="819150"/>
          </a:xfrm>
        </p:spPr>
        <p:txBody>
          <a:bodyPr/>
          <a:lstStyle/>
          <a:p>
            <a:r>
              <a:rPr lang="en-US" b="1" dirty="0">
                <a:solidFill>
                  <a:schemeClr val="tx1"/>
                </a:solidFill>
                <a:latin typeface="Comic Sans MS" panose="030F0702030302020204" pitchFamily="66" charset="0"/>
              </a:rPr>
              <a:t>Symptoms of Mycotoxicosis</a:t>
            </a:r>
          </a:p>
        </p:txBody>
      </p:sp>
      <p:sp>
        <p:nvSpPr>
          <p:cNvPr id="3" name="Content Placeholder 2"/>
          <p:cNvSpPr>
            <a:spLocks noGrp="1"/>
          </p:cNvSpPr>
          <p:nvPr>
            <p:ph idx="1"/>
          </p:nvPr>
        </p:nvSpPr>
        <p:spPr>
          <a:xfrm>
            <a:off x="2057400" y="1352550"/>
            <a:ext cx="9447212" cy="4857750"/>
          </a:xfrm>
        </p:spPr>
        <p:txBody>
          <a:bodyPr/>
          <a:lstStyle/>
          <a:p>
            <a:pPr>
              <a:buNone/>
              <a:defRPr/>
            </a:pPr>
            <a:r>
              <a:rPr lang="en-US" sz="2600" dirty="0">
                <a:solidFill>
                  <a:schemeClr val="tx1"/>
                </a:solidFill>
                <a:latin typeface="Comic Sans MS" panose="030F0702030302020204" pitchFamily="66" charset="0"/>
              </a:rPr>
              <a:t>1.  Drugs and antibiotics are not effective in treatment.</a:t>
            </a:r>
          </a:p>
          <a:p>
            <a:pPr>
              <a:buNone/>
              <a:defRPr/>
            </a:pPr>
            <a:r>
              <a:rPr lang="en-US" sz="2600" dirty="0">
                <a:solidFill>
                  <a:schemeClr val="tx1"/>
                </a:solidFill>
                <a:latin typeface="Comic Sans MS" panose="030F0702030302020204" pitchFamily="66" charset="0"/>
              </a:rPr>
              <a:t>2.  The symptoms can be traced to foodstuffs or feed.</a:t>
            </a:r>
          </a:p>
          <a:p>
            <a:pPr>
              <a:buNone/>
              <a:defRPr/>
            </a:pPr>
            <a:r>
              <a:rPr lang="en-US" sz="2600" dirty="0">
                <a:solidFill>
                  <a:schemeClr val="tx1"/>
                </a:solidFill>
                <a:latin typeface="Comic Sans MS" panose="030F0702030302020204" pitchFamily="66" charset="0"/>
              </a:rPr>
              <a:t>3.  Testing of said foodstuffs or feed reveals fungal contamination.</a:t>
            </a:r>
          </a:p>
          <a:p>
            <a:pPr>
              <a:buNone/>
              <a:defRPr/>
            </a:pPr>
            <a:r>
              <a:rPr lang="en-US" sz="2600" dirty="0">
                <a:solidFill>
                  <a:schemeClr val="tx1"/>
                </a:solidFill>
                <a:latin typeface="Comic Sans MS" panose="030F0702030302020204" pitchFamily="66" charset="0"/>
              </a:rPr>
              <a:t>4.  The symptoms are not transmissible person to person.</a:t>
            </a:r>
          </a:p>
          <a:p>
            <a:pPr>
              <a:buNone/>
              <a:defRPr/>
            </a:pPr>
            <a:r>
              <a:rPr lang="en-US" sz="2600" dirty="0">
                <a:solidFill>
                  <a:schemeClr val="tx1"/>
                </a:solidFill>
                <a:latin typeface="Comic Sans MS" panose="030F0702030302020204" pitchFamily="66" charset="0"/>
              </a:rPr>
              <a:t>5.  The degree of toxicity is subject to persons age (more often in very young and very old), sex ( more often in females than males)and nutritional status.</a:t>
            </a:r>
          </a:p>
          <a:p>
            <a:pPr>
              <a:buNone/>
              <a:defRPr/>
            </a:pPr>
            <a:r>
              <a:rPr lang="en-US" sz="2600" dirty="0">
                <a:solidFill>
                  <a:schemeClr val="tx1"/>
                </a:solidFill>
                <a:latin typeface="Comic Sans MS" panose="030F0702030302020204" pitchFamily="66" charset="0"/>
              </a:rPr>
              <a:t>6.  Outbreaks of symptoms appear seasonally.</a:t>
            </a:r>
          </a:p>
          <a:p>
            <a:pPr marL="0" indent="0">
              <a:buNone/>
            </a:pPr>
            <a:endParaRPr lang="en-US" dirty="0"/>
          </a:p>
        </p:txBody>
      </p:sp>
    </p:spTree>
    <p:extLst>
      <p:ext uri="{BB962C8B-B14F-4D97-AF65-F5344CB8AC3E}">
        <p14:creationId xmlns:p14="http://schemas.microsoft.com/office/powerpoint/2010/main" val="4063539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624110"/>
            <a:ext cx="9371012" cy="1280890"/>
          </a:xfrm>
        </p:spPr>
        <p:txBody>
          <a:bodyPr>
            <a:normAutofit fontScale="90000"/>
          </a:bodyPr>
          <a:lstStyle/>
          <a:p>
            <a:r>
              <a:rPr lang="en-US" sz="4000" b="1" dirty="0">
                <a:solidFill>
                  <a:schemeClr val="tx1"/>
                </a:solidFill>
                <a:latin typeface="Comic Sans MS" panose="030F0702030302020204" pitchFamily="66" charset="0"/>
              </a:rPr>
              <a:t>PREVENTION AND CONTROL OF MYCOTOXINS</a:t>
            </a:r>
            <a:br>
              <a:rPr lang="en-US" dirty="0"/>
            </a:br>
            <a:endParaRPr lang="en-US" dirty="0"/>
          </a:p>
        </p:txBody>
      </p:sp>
      <p:sp>
        <p:nvSpPr>
          <p:cNvPr id="3" name="Content Placeholder 2"/>
          <p:cNvSpPr>
            <a:spLocks noGrp="1"/>
          </p:cNvSpPr>
          <p:nvPr>
            <p:ph idx="1"/>
          </p:nvPr>
        </p:nvSpPr>
        <p:spPr/>
        <p:txBody>
          <a:bodyPr>
            <a:normAutofit/>
          </a:bodyPr>
          <a:lstStyle/>
          <a:p>
            <a:pPr marL="0" indent="0" algn="just">
              <a:buNone/>
            </a:pPr>
            <a:r>
              <a:rPr lang="en-US" sz="3000" dirty="0">
                <a:solidFill>
                  <a:schemeClr val="tx1"/>
                </a:solidFill>
                <a:latin typeface="Comic Sans MS" panose="030F0702030302020204" pitchFamily="66" charset="0"/>
              </a:rPr>
              <a:t>The presence of mycotoxins is unavoidable as they are environmentally induced. However, the economic importance and health implication of mycotoxins has made its control inevitable. Control is very important to the feed manufacturer and livestock producer</a:t>
            </a:r>
          </a:p>
        </p:txBody>
      </p:sp>
    </p:spTree>
    <p:extLst>
      <p:ext uri="{BB962C8B-B14F-4D97-AF65-F5344CB8AC3E}">
        <p14:creationId xmlns:p14="http://schemas.microsoft.com/office/powerpoint/2010/main" val="577235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624110"/>
            <a:ext cx="9201150" cy="785590"/>
          </a:xfrm>
        </p:spPr>
        <p:txBody>
          <a:bodyPr>
            <a:normAutofit fontScale="90000"/>
          </a:bodyPr>
          <a:lstStyle/>
          <a:p>
            <a:r>
              <a:rPr lang="en-US" sz="4000" b="1" dirty="0">
                <a:solidFill>
                  <a:schemeClr val="tx1"/>
                </a:solidFill>
                <a:latin typeface="Comic Sans MS" panose="030F0702030302020204" pitchFamily="66" charset="0"/>
              </a:rPr>
              <a:t>PREVENTIVE MEASURES</a:t>
            </a:r>
            <a:br>
              <a:rPr lang="en-US" dirty="0"/>
            </a:br>
            <a:endParaRPr lang="en-US" dirty="0"/>
          </a:p>
        </p:txBody>
      </p:sp>
      <p:sp>
        <p:nvSpPr>
          <p:cNvPr id="3" name="Content Placeholder 2"/>
          <p:cNvSpPr>
            <a:spLocks noGrp="1"/>
          </p:cNvSpPr>
          <p:nvPr>
            <p:ph idx="1"/>
          </p:nvPr>
        </p:nvSpPr>
        <p:spPr>
          <a:xfrm>
            <a:off x="1790700" y="1962150"/>
            <a:ext cx="9713912" cy="4095750"/>
          </a:xfrm>
        </p:spPr>
        <p:txBody>
          <a:bodyPr>
            <a:normAutofit/>
          </a:bodyPr>
          <a:lstStyle/>
          <a:p>
            <a:r>
              <a:rPr lang="en-US" sz="2600" dirty="0">
                <a:solidFill>
                  <a:schemeClr val="tx1"/>
                </a:solidFill>
                <a:latin typeface="Comic Sans MS" panose="030F0702030302020204" pitchFamily="66" charset="0"/>
              </a:rPr>
              <a:t>Application of Good Agricultural Practices (GAP), Good Manufacturing Practices (GMP), Good Hygienic Practices (GHP) and Hazard Analysis and Critical Control Points (HACCP).</a:t>
            </a:r>
          </a:p>
          <a:p>
            <a:r>
              <a:rPr lang="en-US" sz="2600" dirty="0">
                <a:solidFill>
                  <a:schemeClr val="tx1"/>
                </a:solidFill>
                <a:latin typeface="Comic Sans MS" panose="030F0702030302020204" pitchFamily="66" charset="0"/>
              </a:rPr>
              <a:t>Crop Rotation</a:t>
            </a:r>
          </a:p>
          <a:p>
            <a:r>
              <a:rPr lang="en-US" sz="2600" dirty="0">
                <a:solidFill>
                  <a:schemeClr val="tx1"/>
                </a:solidFill>
                <a:latin typeface="Comic Sans MS" panose="030F0702030302020204" pitchFamily="66" charset="0"/>
              </a:rPr>
              <a:t>Inhibit mold growth by appropriate drying and storage of grains/feeds.</a:t>
            </a:r>
          </a:p>
          <a:p>
            <a:r>
              <a:rPr lang="en-US" sz="2600" dirty="0">
                <a:solidFill>
                  <a:schemeClr val="tx1"/>
                </a:solidFill>
                <a:latin typeface="Comic Sans MS" panose="030F0702030302020204" pitchFamily="66" charset="0"/>
              </a:rPr>
              <a:t>Efficient detoxification strategies.</a:t>
            </a:r>
          </a:p>
        </p:txBody>
      </p:sp>
    </p:spTree>
    <p:extLst>
      <p:ext uri="{BB962C8B-B14F-4D97-AF65-F5344CB8AC3E}">
        <p14:creationId xmlns:p14="http://schemas.microsoft.com/office/powerpoint/2010/main" val="3277705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451" y="624110"/>
            <a:ext cx="9428162" cy="804640"/>
          </a:xfrm>
        </p:spPr>
        <p:txBody>
          <a:bodyPr/>
          <a:lstStyle/>
          <a:p>
            <a:r>
              <a:rPr lang="en-US" b="1" dirty="0">
                <a:solidFill>
                  <a:schemeClr val="tx1"/>
                </a:solidFill>
                <a:latin typeface="Comic Sans MS" panose="030F0702030302020204" pitchFamily="66" charset="0"/>
              </a:rPr>
              <a:t>CONTROL MEASURES</a:t>
            </a:r>
            <a:endParaRPr lang="en-US" dirty="0"/>
          </a:p>
        </p:txBody>
      </p:sp>
      <p:sp>
        <p:nvSpPr>
          <p:cNvPr id="3" name="Content Placeholder 2"/>
          <p:cNvSpPr>
            <a:spLocks noGrp="1"/>
          </p:cNvSpPr>
          <p:nvPr>
            <p:ph idx="1"/>
          </p:nvPr>
        </p:nvSpPr>
        <p:spPr>
          <a:xfrm>
            <a:off x="2819400" y="1600200"/>
            <a:ext cx="7943850" cy="4572000"/>
          </a:xfrm>
        </p:spPr>
        <p:txBody>
          <a:bodyPr/>
          <a:lstStyle/>
          <a:p>
            <a:pPr marL="0" indent="0">
              <a:buNone/>
            </a:pPr>
            <a:endParaRPr lang="en-US" dirty="0"/>
          </a:p>
          <a:p>
            <a:pPr algn="just"/>
            <a:r>
              <a:rPr lang="en-US" sz="2800" dirty="0">
                <a:solidFill>
                  <a:schemeClr val="tx1"/>
                </a:solidFill>
                <a:latin typeface="Comic Sans MS" panose="030F0702030302020204" pitchFamily="66" charset="0"/>
              </a:rPr>
              <a:t>Detoxification and Physical treatment</a:t>
            </a:r>
          </a:p>
          <a:p>
            <a:pPr algn="just"/>
            <a:r>
              <a:rPr lang="en-US" sz="2800" dirty="0">
                <a:solidFill>
                  <a:schemeClr val="tx1"/>
                </a:solidFill>
                <a:latin typeface="Comic Sans MS" panose="030F0702030302020204" pitchFamily="66" charset="0"/>
              </a:rPr>
              <a:t>Chemical Agents</a:t>
            </a:r>
          </a:p>
          <a:p>
            <a:pPr algn="just"/>
            <a:r>
              <a:rPr lang="en-US" sz="2800" dirty="0">
                <a:solidFill>
                  <a:schemeClr val="tx1"/>
                </a:solidFill>
                <a:latin typeface="Comic Sans MS" panose="030F0702030302020204" pitchFamily="66" charset="0"/>
              </a:rPr>
              <a:t>Dietary Manipulations</a:t>
            </a:r>
          </a:p>
          <a:p>
            <a:pPr algn="just"/>
            <a:r>
              <a:rPr lang="en-US" sz="2800" dirty="0">
                <a:solidFill>
                  <a:schemeClr val="tx1"/>
                </a:solidFill>
                <a:latin typeface="Comic Sans MS" panose="030F0702030302020204" pitchFamily="66" charset="0"/>
              </a:rPr>
              <a:t>Use of Adsorbents/binders</a:t>
            </a:r>
          </a:p>
          <a:p>
            <a:pPr algn="just"/>
            <a:r>
              <a:rPr lang="en-US" sz="2800" dirty="0">
                <a:solidFill>
                  <a:schemeClr val="tx1"/>
                </a:solidFill>
                <a:latin typeface="Comic Sans MS" panose="030F0702030302020204" pitchFamily="66" charset="0"/>
              </a:rPr>
              <a:t>Bio-control measure ( Use of AFLASAFE)</a:t>
            </a:r>
          </a:p>
          <a:p>
            <a:pPr algn="just"/>
            <a:r>
              <a:rPr lang="en-US" sz="2800" dirty="0">
                <a:solidFill>
                  <a:schemeClr val="tx1"/>
                </a:solidFill>
                <a:latin typeface="Comic Sans MS" panose="030F0702030302020204" pitchFamily="66" charset="0"/>
              </a:rPr>
              <a:t>Regulations</a:t>
            </a:r>
          </a:p>
          <a:p>
            <a:endParaRPr lang="en-US" dirty="0"/>
          </a:p>
        </p:txBody>
      </p:sp>
    </p:spTree>
    <p:extLst>
      <p:ext uri="{BB962C8B-B14F-4D97-AF65-F5344CB8AC3E}">
        <p14:creationId xmlns:p14="http://schemas.microsoft.com/office/powerpoint/2010/main" val="3267736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624110"/>
            <a:ext cx="9752012" cy="766540"/>
          </a:xfrm>
        </p:spPr>
        <p:txBody>
          <a:bodyPr>
            <a:noAutofit/>
          </a:bodyPr>
          <a:lstStyle/>
          <a:p>
            <a:r>
              <a:rPr lang="en-US" b="1" dirty="0">
                <a:solidFill>
                  <a:schemeClr val="tx1"/>
                </a:solidFill>
                <a:latin typeface="Comic Sans MS" panose="030F0702030302020204" pitchFamily="66" charset="0"/>
              </a:rPr>
              <a:t>Detoxification and Physical treatment</a:t>
            </a:r>
            <a:br>
              <a:rPr lang="en-US" dirty="0">
                <a:solidFill>
                  <a:schemeClr val="tx1"/>
                </a:solidFill>
                <a:latin typeface="Comic Sans MS" panose="030F0702030302020204" pitchFamily="66" charset="0"/>
              </a:rPr>
            </a:br>
            <a:endParaRPr lang="en-US" dirty="0"/>
          </a:p>
        </p:txBody>
      </p:sp>
      <p:sp>
        <p:nvSpPr>
          <p:cNvPr id="3" name="Content Placeholder 2"/>
          <p:cNvSpPr>
            <a:spLocks noGrp="1"/>
          </p:cNvSpPr>
          <p:nvPr>
            <p:ph idx="1"/>
          </p:nvPr>
        </p:nvSpPr>
        <p:spPr>
          <a:xfrm>
            <a:off x="2209800" y="1390650"/>
            <a:ext cx="9294812" cy="4520572"/>
          </a:xfrm>
        </p:spPr>
        <p:txBody>
          <a:bodyPr/>
          <a:lstStyle/>
          <a:p>
            <a:pPr lvl="0" algn="just"/>
            <a:r>
              <a:rPr lang="en-US" sz="2600" dirty="0">
                <a:solidFill>
                  <a:schemeClr val="tx1"/>
                </a:solidFill>
                <a:latin typeface="Comic Sans MS" panose="030F0702030302020204" pitchFamily="66" charset="0"/>
              </a:rPr>
              <a:t>Exposure to sunlight for about 12-14 hours degrades </a:t>
            </a:r>
            <a:r>
              <a:rPr lang="en-US" sz="2600" dirty="0" err="1">
                <a:solidFill>
                  <a:schemeClr val="tx1"/>
                </a:solidFill>
                <a:latin typeface="Comic Sans MS" panose="030F0702030302020204" pitchFamily="66" charset="0"/>
              </a:rPr>
              <a:t>aflatoxin</a:t>
            </a:r>
            <a:r>
              <a:rPr lang="en-US" sz="2600" dirty="0">
                <a:solidFill>
                  <a:schemeClr val="tx1"/>
                </a:solidFill>
                <a:latin typeface="Comic Sans MS" panose="030F0702030302020204" pitchFamily="66" charset="0"/>
              </a:rPr>
              <a:t> up to 70-90%</a:t>
            </a:r>
          </a:p>
          <a:p>
            <a:pPr lvl="0" algn="just"/>
            <a:r>
              <a:rPr lang="en-US" sz="2600" dirty="0">
                <a:solidFill>
                  <a:schemeClr val="tx1"/>
                </a:solidFill>
                <a:latin typeface="Comic Sans MS" panose="030F0702030302020204" pitchFamily="66" charset="0"/>
              </a:rPr>
              <a:t>Drying at 120°C for 2-3 hours resulting in reduction by 60-90%</a:t>
            </a:r>
          </a:p>
          <a:p>
            <a:pPr lvl="0" algn="just"/>
            <a:r>
              <a:rPr lang="en-US" sz="2600" dirty="0">
                <a:solidFill>
                  <a:schemeClr val="tx1"/>
                </a:solidFill>
                <a:latin typeface="Comic Sans MS" panose="030F0702030302020204" pitchFamily="66" charset="0"/>
              </a:rPr>
              <a:t>Autoclaving, pelleting to inhibit mould growth. </a:t>
            </a:r>
          </a:p>
          <a:p>
            <a:pPr lvl="0" algn="just"/>
            <a:r>
              <a:rPr lang="en-US" sz="2600" dirty="0">
                <a:solidFill>
                  <a:schemeClr val="tx1"/>
                </a:solidFill>
                <a:latin typeface="Comic Sans MS" panose="030F0702030302020204" pitchFamily="66" charset="0"/>
              </a:rPr>
              <a:t>Cleaning, mechanical sorting and separation </a:t>
            </a:r>
          </a:p>
          <a:p>
            <a:pPr lvl="0" algn="just"/>
            <a:r>
              <a:rPr lang="en-US" sz="2600" dirty="0">
                <a:solidFill>
                  <a:schemeClr val="tx1"/>
                </a:solidFill>
                <a:latin typeface="Comic Sans MS" panose="030F0702030302020204" pitchFamily="66" charset="0"/>
              </a:rPr>
              <a:t>Density segregation (floatation). </a:t>
            </a:r>
          </a:p>
          <a:p>
            <a:endParaRPr lang="en-US" dirty="0"/>
          </a:p>
        </p:txBody>
      </p:sp>
    </p:spTree>
    <p:extLst>
      <p:ext uri="{BB962C8B-B14F-4D97-AF65-F5344CB8AC3E}">
        <p14:creationId xmlns:p14="http://schemas.microsoft.com/office/powerpoint/2010/main" val="163268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61790"/>
          </a:xfrm>
        </p:spPr>
        <p:txBody>
          <a:bodyPr/>
          <a:lstStyle/>
          <a:p>
            <a:r>
              <a:rPr lang="en-US" b="1" dirty="0"/>
              <a:t>Most fungi do not produce Mycotoxins</a:t>
            </a:r>
          </a:p>
        </p:txBody>
      </p:sp>
      <p:graphicFrame>
        <p:nvGraphicFramePr>
          <p:cNvPr id="4" name="Object 4"/>
          <p:cNvGraphicFramePr>
            <a:graphicFrameLocks noGrp="1" noChangeAspect="1"/>
          </p:cNvGraphicFramePr>
          <p:nvPr>
            <p:ph idx="1"/>
            <p:extLst>
              <p:ext uri="{D42A27DB-BD31-4B8C-83A1-F6EECF244321}">
                <p14:modId xmlns:p14="http://schemas.microsoft.com/office/powerpoint/2010/main" val="2392712538"/>
              </p:ext>
            </p:extLst>
          </p:nvPr>
        </p:nvGraphicFramePr>
        <p:xfrm>
          <a:off x="1745674" y="1932710"/>
          <a:ext cx="3803072" cy="3246510"/>
        </p:xfrm>
        <a:graphic>
          <a:graphicData uri="http://schemas.openxmlformats.org/presentationml/2006/ole">
            <mc:AlternateContent xmlns:mc="http://schemas.openxmlformats.org/markup-compatibility/2006">
              <mc:Choice xmlns:v="urn:schemas-microsoft-com:vml" Requires="v">
                <p:oleObj spid="_x0000_s1109" name="Clip" r:id="rId3" imgW="1262786" imgH="941832" progId="">
                  <p:embed/>
                </p:oleObj>
              </mc:Choice>
              <mc:Fallback>
                <p:oleObj name="Clip" r:id="rId3" imgW="1262786" imgH="941832" progId="">
                  <p:embed/>
                  <p:pic>
                    <p:nvPicPr>
                      <p:cNvPr id="0" name="Picture 8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5674" y="1932710"/>
                        <a:ext cx="3803072" cy="32465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6463144" y="2690336"/>
            <a:ext cx="4530438" cy="2893100"/>
          </a:xfrm>
          <a:prstGeom prst="rect">
            <a:avLst/>
          </a:prstGeom>
        </p:spPr>
        <p:txBody>
          <a:bodyPr wrap="square">
            <a:spAutoFit/>
          </a:bodyPr>
          <a:lstStyle/>
          <a:p>
            <a:pPr marL="457200" indent="-457200">
              <a:buFont typeface="Arial" panose="020B0604020202020204" pitchFamily="34" charset="0"/>
              <a:buChar char="•"/>
            </a:pPr>
            <a:r>
              <a:rPr lang="en-US" sz="2600" dirty="0">
                <a:latin typeface="Comic Sans MS" panose="030F0702030302020204" pitchFamily="66" charset="0"/>
              </a:rPr>
              <a:t>Many fungi are edible</a:t>
            </a:r>
          </a:p>
          <a:p>
            <a:pPr marL="457200" indent="-457200">
              <a:buFont typeface="Arial" panose="020B0604020202020204" pitchFamily="34" charset="0"/>
              <a:buChar char="•"/>
            </a:pPr>
            <a:r>
              <a:rPr lang="en-US" sz="2600" dirty="0">
                <a:latin typeface="Comic Sans MS" panose="030F0702030302020204" pitchFamily="66" charset="0"/>
              </a:rPr>
              <a:t>Mushrooms are fungi</a:t>
            </a:r>
          </a:p>
          <a:p>
            <a:pPr marL="457200" indent="-457200">
              <a:buFont typeface="Arial" panose="020B0604020202020204" pitchFamily="34" charset="0"/>
              <a:buChar char="•"/>
            </a:pPr>
            <a:r>
              <a:rPr lang="en-US" sz="2600" dirty="0">
                <a:latin typeface="Comic Sans MS" panose="030F0702030302020204" pitchFamily="66" charset="0"/>
              </a:rPr>
              <a:t>Moldy feeds may be degraded without presence of </a:t>
            </a:r>
            <a:r>
              <a:rPr lang="en-US" sz="2600" dirty="0" err="1">
                <a:latin typeface="Comic Sans MS" panose="030F0702030302020204" pitchFamily="66" charset="0"/>
              </a:rPr>
              <a:t>mycotoxin</a:t>
            </a:r>
            <a:r>
              <a:rPr lang="en-US" sz="2600" dirty="0">
                <a:latin typeface="Comic Sans MS" panose="030F0702030302020204" pitchFamily="66" charset="0"/>
              </a:rPr>
              <a:t>, or may be unaffected in value.</a:t>
            </a:r>
          </a:p>
        </p:txBody>
      </p:sp>
    </p:spTree>
    <p:extLst>
      <p:ext uri="{BB962C8B-B14F-4D97-AF65-F5344CB8AC3E}">
        <p14:creationId xmlns:p14="http://schemas.microsoft.com/office/powerpoint/2010/main" val="3863691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09390"/>
          </a:xfrm>
        </p:spPr>
        <p:txBody>
          <a:bodyPr>
            <a:normAutofit fontScale="90000"/>
          </a:bodyPr>
          <a:lstStyle/>
          <a:p>
            <a:r>
              <a:rPr lang="en-US" sz="4000" b="1" dirty="0">
                <a:solidFill>
                  <a:schemeClr val="tx1"/>
                </a:solidFill>
                <a:latin typeface="Comic Sans MS" panose="030F0702030302020204" pitchFamily="66" charset="0"/>
              </a:rPr>
              <a:t>Chemical Agents</a:t>
            </a:r>
            <a:br>
              <a:rPr lang="en-US" dirty="0">
                <a:solidFill>
                  <a:schemeClr val="tx1"/>
                </a:solidFill>
                <a:latin typeface="Comic Sans MS" panose="030F0702030302020204" pitchFamily="66" charset="0"/>
              </a:rPr>
            </a:br>
            <a:endParaRPr lang="en-US" dirty="0"/>
          </a:p>
        </p:txBody>
      </p:sp>
      <p:sp>
        <p:nvSpPr>
          <p:cNvPr id="3" name="Content Placeholder 2"/>
          <p:cNvSpPr>
            <a:spLocks noGrp="1"/>
          </p:cNvSpPr>
          <p:nvPr>
            <p:ph idx="1"/>
          </p:nvPr>
        </p:nvSpPr>
        <p:spPr>
          <a:xfrm>
            <a:off x="3162300" y="1466850"/>
            <a:ext cx="8342312" cy="4444372"/>
          </a:xfrm>
        </p:spPr>
        <p:txBody>
          <a:bodyPr>
            <a:normAutofit lnSpcReduction="10000"/>
          </a:bodyPr>
          <a:lstStyle/>
          <a:p>
            <a:pPr lvl="0"/>
            <a:endParaRPr lang="en-US" dirty="0"/>
          </a:p>
          <a:p>
            <a:pPr algn="just">
              <a:lnSpc>
                <a:spcPct val="90000"/>
              </a:lnSpc>
            </a:pPr>
            <a:r>
              <a:rPr lang="en-US" sz="2600" dirty="0">
                <a:solidFill>
                  <a:schemeClr val="tx1"/>
                </a:solidFill>
                <a:latin typeface="Comic Sans MS" panose="030F0702030302020204" pitchFamily="66" charset="0"/>
              </a:rPr>
              <a:t>Alkali</a:t>
            </a:r>
          </a:p>
          <a:p>
            <a:pPr lvl="1" algn="just">
              <a:lnSpc>
                <a:spcPct val="90000"/>
              </a:lnSpc>
            </a:pPr>
            <a:r>
              <a:rPr lang="en-US" sz="2600" dirty="0">
                <a:solidFill>
                  <a:schemeClr val="tx1"/>
                </a:solidFill>
                <a:latin typeface="Comic Sans MS" panose="030F0702030302020204" pitchFamily="66" charset="0"/>
              </a:rPr>
              <a:t>Calcium Hydroxide</a:t>
            </a:r>
          </a:p>
          <a:p>
            <a:pPr lvl="1" algn="just">
              <a:lnSpc>
                <a:spcPct val="90000"/>
              </a:lnSpc>
            </a:pPr>
            <a:r>
              <a:rPr lang="en-US" sz="2600" dirty="0">
                <a:solidFill>
                  <a:schemeClr val="tx1"/>
                </a:solidFill>
                <a:latin typeface="Comic Sans MS" panose="030F0702030302020204" pitchFamily="66" charset="0"/>
              </a:rPr>
              <a:t>Sodium Hydroxide</a:t>
            </a:r>
          </a:p>
          <a:p>
            <a:pPr lvl="1" algn="just">
              <a:lnSpc>
                <a:spcPct val="90000"/>
              </a:lnSpc>
            </a:pPr>
            <a:r>
              <a:rPr lang="en-US" sz="2600" dirty="0">
                <a:solidFill>
                  <a:schemeClr val="tx1"/>
                </a:solidFill>
                <a:latin typeface="Comic Sans MS" panose="030F0702030302020204" pitchFamily="66" charset="0"/>
              </a:rPr>
              <a:t>Ammonia</a:t>
            </a:r>
          </a:p>
          <a:p>
            <a:pPr algn="just">
              <a:lnSpc>
                <a:spcPct val="90000"/>
              </a:lnSpc>
              <a:buFont typeface="Wingdings" pitchFamily="2" charset="2"/>
              <a:buNone/>
            </a:pPr>
            <a:r>
              <a:rPr lang="en-US" sz="2600" dirty="0">
                <a:solidFill>
                  <a:schemeClr val="tx1"/>
                </a:solidFill>
                <a:latin typeface="Comic Sans MS" panose="030F0702030302020204" pitchFamily="66" charset="0"/>
              </a:rPr>
              <a:t>	</a:t>
            </a:r>
            <a:endParaRPr lang="en-US" sz="2600" b="1" u="sng" dirty="0">
              <a:solidFill>
                <a:schemeClr val="tx1"/>
              </a:solidFill>
              <a:latin typeface="Comic Sans MS" panose="030F0702030302020204" pitchFamily="66" charset="0"/>
            </a:endParaRPr>
          </a:p>
          <a:p>
            <a:pPr algn="just">
              <a:lnSpc>
                <a:spcPct val="90000"/>
              </a:lnSpc>
            </a:pPr>
            <a:r>
              <a:rPr lang="en-US" sz="2600" dirty="0">
                <a:solidFill>
                  <a:schemeClr val="tx1"/>
                </a:solidFill>
                <a:latin typeface="Comic Sans MS" panose="030F0702030302020204" pitchFamily="66" charset="0"/>
              </a:rPr>
              <a:t>Acids</a:t>
            </a:r>
          </a:p>
          <a:p>
            <a:pPr lvl="1" algn="just">
              <a:lnSpc>
                <a:spcPct val="90000"/>
              </a:lnSpc>
            </a:pPr>
            <a:r>
              <a:rPr lang="en-US" sz="2600" dirty="0">
                <a:solidFill>
                  <a:schemeClr val="tx1"/>
                </a:solidFill>
                <a:latin typeface="Comic Sans MS" panose="030F0702030302020204" pitchFamily="66" charset="0"/>
              </a:rPr>
              <a:t>Benzoic acid</a:t>
            </a:r>
          </a:p>
          <a:p>
            <a:pPr lvl="1" algn="just">
              <a:lnSpc>
                <a:spcPct val="90000"/>
              </a:lnSpc>
            </a:pPr>
            <a:r>
              <a:rPr lang="en-US" sz="2600" dirty="0">
                <a:solidFill>
                  <a:schemeClr val="tx1"/>
                </a:solidFill>
                <a:latin typeface="Comic Sans MS" panose="030F0702030302020204" pitchFamily="66" charset="0"/>
              </a:rPr>
              <a:t>Copper Sulphate at 0.04 – 0.05%</a:t>
            </a:r>
          </a:p>
          <a:p>
            <a:pPr algn="just">
              <a:lnSpc>
                <a:spcPct val="90000"/>
              </a:lnSpc>
              <a:buFont typeface="Wingdings" pitchFamily="2" charset="2"/>
              <a:buNone/>
            </a:pPr>
            <a:r>
              <a:rPr lang="en-US" sz="2600" dirty="0">
                <a:solidFill>
                  <a:schemeClr val="tx1"/>
                </a:solidFill>
                <a:latin typeface="Comic Sans MS" panose="030F0702030302020204" pitchFamily="66" charset="0"/>
              </a:rPr>
              <a:t>	</a:t>
            </a:r>
            <a:endParaRPr lang="en-US" sz="2600" b="1" i="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882265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04640"/>
          </a:xfrm>
        </p:spPr>
        <p:txBody>
          <a:bodyPr>
            <a:normAutofit fontScale="90000"/>
          </a:bodyPr>
          <a:lstStyle/>
          <a:p>
            <a:r>
              <a:rPr lang="en-US" sz="4000" b="1" dirty="0">
                <a:solidFill>
                  <a:schemeClr val="tx1"/>
                </a:solidFill>
                <a:latin typeface="Comic Sans MS" panose="030F0702030302020204" pitchFamily="66" charset="0"/>
              </a:rPr>
              <a:t>Dietary Manipulations</a:t>
            </a:r>
            <a:br>
              <a:rPr lang="en-US" dirty="0">
                <a:solidFill>
                  <a:schemeClr val="tx1"/>
                </a:solidFill>
                <a:latin typeface="Comic Sans MS" panose="030F0702030302020204" pitchFamily="66" charset="0"/>
              </a:rPr>
            </a:br>
            <a:endParaRPr lang="en-US" dirty="0"/>
          </a:p>
        </p:txBody>
      </p:sp>
      <p:sp>
        <p:nvSpPr>
          <p:cNvPr id="3" name="Content Placeholder 2"/>
          <p:cNvSpPr>
            <a:spLocks noGrp="1"/>
          </p:cNvSpPr>
          <p:nvPr>
            <p:ph idx="1"/>
          </p:nvPr>
        </p:nvSpPr>
        <p:spPr/>
        <p:txBody>
          <a:bodyPr>
            <a:normAutofit/>
          </a:bodyPr>
          <a:lstStyle/>
          <a:p>
            <a:pPr algn="just"/>
            <a:r>
              <a:rPr lang="en-US" sz="2800" dirty="0">
                <a:solidFill>
                  <a:schemeClr val="tx1"/>
                </a:solidFill>
                <a:latin typeface="Comic Sans MS" panose="030F0702030302020204" pitchFamily="66" charset="0"/>
              </a:rPr>
              <a:t>Mycotoxins affects nutrient value of feed, increasing the dietary level can minimize this effect.</a:t>
            </a:r>
          </a:p>
          <a:p>
            <a:pPr algn="just"/>
            <a:r>
              <a:rPr lang="en-US" sz="2800" dirty="0" err="1">
                <a:solidFill>
                  <a:schemeClr val="tx1"/>
                </a:solidFill>
                <a:latin typeface="Comic Sans MS" panose="030F0702030302020204" pitchFamily="66" charset="0"/>
              </a:rPr>
              <a:t>Aflatoxin</a:t>
            </a:r>
            <a:r>
              <a:rPr lang="en-US" sz="2800" dirty="0">
                <a:solidFill>
                  <a:schemeClr val="tx1"/>
                </a:solidFill>
                <a:latin typeface="Comic Sans MS" panose="030F0702030302020204" pitchFamily="66" charset="0"/>
              </a:rPr>
              <a:t> negative effect is lower in birds consuming higher protein and higher methionine </a:t>
            </a:r>
          </a:p>
        </p:txBody>
      </p:sp>
    </p:spTree>
    <p:extLst>
      <p:ext uri="{BB962C8B-B14F-4D97-AF65-F5344CB8AC3E}">
        <p14:creationId xmlns:p14="http://schemas.microsoft.com/office/powerpoint/2010/main" val="365438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14350"/>
            <a:ext cx="8911687" cy="762000"/>
          </a:xfrm>
        </p:spPr>
        <p:txBody>
          <a:bodyPr>
            <a:normAutofit fontScale="90000"/>
          </a:bodyPr>
          <a:lstStyle/>
          <a:p>
            <a:r>
              <a:rPr lang="en-US" sz="4000" b="1" dirty="0">
                <a:solidFill>
                  <a:schemeClr val="tx1"/>
                </a:solidFill>
                <a:latin typeface="Comic Sans MS" panose="030F0702030302020204" pitchFamily="66" charset="0"/>
              </a:rPr>
              <a:t>Use of Adsorbents/binders</a:t>
            </a:r>
            <a:br>
              <a:rPr lang="en-US" dirty="0">
                <a:solidFill>
                  <a:schemeClr val="tx1"/>
                </a:solidFill>
                <a:latin typeface="Comic Sans MS" panose="030F0702030302020204" pitchFamily="66" charset="0"/>
              </a:rPr>
            </a:br>
            <a:endParaRPr lang="en-US" dirty="0"/>
          </a:p>
        </p:txBody>
      </p:sp>
      <p:sp>
        <p:nvSpPr>
          <p:cNvPr id="3" name="Content Placeholder 2"/>
          <p:cNvSpPr>
            <a:spLocks noGrp="1"/>
          </p:cNvSpPr>
          <p:nvPr>
            <p:ph idx="1"/>
          </p:nvPr>
        </p:nvSpPr>
        <p:spPr>
          <a:xfrm>
            <a:off x="2589212" y="1695450"/>
            <a:ext cx="9202738" cy="4533900"/>
          </a:xfrm>
        </p:spPr>
        <p:txBody>
          <a:bodyPr>
            <a:normAutofit/>
          </a:bodyPr>
          <a:lstStyle/>
          <a:p>
            <a:pPr algn="just">
              <a:lnSpc>
                <a:spcPct val="90000"/>
              </a:lnSpc>
            </a:pPr>
            <a:r>
              <a:rPr lang="en-US" sz="2700" dirty="0">
                <a:solidFill>
                  <a:schemeClr val="tx1"/>
                </a:solidFill>
                <a:latin typeface="Comic Sans MS" panose="030F0702030302020204" pitchFamily="66" charset="0"/>
              </a:rPr>
              <a:t>Inorganic toxin binders (Silica based) </a:t>
            </a:r>
          </a:p>
          <a:p>
            <a:pPr lvl="1" algn="just">
              <a:lnSpc>
                <a:spcPct val="90000"/>
              </a:lnSpc>
            </a:pPr>
            <a:r>
              <a:rPr lang="en-US" sz="2700" dirty="0">
                <a:solidFill>
                  <a:schemeClr val="tx1"/>
                </a:solidFill>
                <a:latin typeface="Comic Sans MS" panose="030F0702030302020204" pitchFamily="66" charset="0"/>
              </a:rPr>
              <a:t>Zeolites, </a:t>
            </a:r>
            <a:r>
              <a:rPr lang="en-US" sz="2700" dirty="0" err="1">
                <a:solidFill>
                  <a:schemeClr val="tx1"/>
                </a:solidFill>
                <a:latin typeface="Comic Sans MS" panose="030F0702030302020204" pitchFamily="66" charset="0"/>
              </a:rPr>
              <a:t>Bentonites</a:t>
            </a:r>
            <a:r>
              <a:rPr lang="en-US" sz="2700" dirty="0">
                <a:solidFill>
                  <a:schemeClr val="tx1"/>
                </a:solidFill>
                <a:latin typeface="Comic Sans MS" panose="030F0702030302020204" pitchFamily="66" charset="0"/>
              </a:rPr>
              <a:t>, </a:t>
            </a:r>
            <a:r>
              <a:rPr lang="en-US" sz="2700" dirty="0" err="1">
                <a:solidFill>
                  <a:schemeClr val="tx1"/>
                </a:solidFill>
                <a:latin typeface="Comic Sans MS" panose="030F0702030302020204" pitchFamily="66" charset="0"/>
              </a:rPr>
              <a:t>Aluminosilicates</a:t>
            </a:r>
            <a:r>
              <a:rPr lang="en-US" sz="2700" dirty="0">
                <a:solidFill>
                  <a:schemeClr val="tx1"/>
                </a:solidFill>
                <a:latin typeface="Comic Sans MS" panose="030F0702030302020204" pitchFamily="66" charset="0"/>
              </a:rPr>
              <a:t> </a:t>
            </a:r>
          </a:p>
          <a:p>
            <a:pPr lvl="1" algn="just">
              <a:lnSpc>
                <a:spcPct val="90000"/>
              </a:lnSpc>
            </a:pPr>
            <a:r>
              <a:rPr lang="en-US" sz="2700" dirty="0">
                <a:solidFill>
                  <a:schemeClr val="tx1"/>
                </a:solidFill>
                <a:latin typeface="Comic Sans MS" panose="030F0702030302020204" pitchFamily="66" charset="0"/>
              </a:rPr>
              <a:t>Activated charcoal, Clay and Yeast</a:t>
            </a:r>
          </a:p>
          <a:p>
            <a:pPr lvl="1">
              <a:lnSpc>
                <a:spcPct val="90000"/>
              </a:lnSpc>
            </a:pPr>
            <a:r>
              <a:rPr lang="en-US" sz="2700" dirty="0">
                <a:solidFill>
                  <a:schemeClr val="tx1"/>
                </a:solidFill>
                <a:latin typeface="Comic Sans MS" panose="030F0702030302020204" pitchFamily="66" charset="0"/>
              </a:rPr>
              <a:t>Hydrated Sodium Calcium </a:t>
            </a:r>
            <a:r>
              <a:rPr lang="en-US" sz="2700" dirty="0" err="1">
                <a:solidFill>
                  <a:schemeClr val="tx1"/>
                </a:solidFill>
                <a:latin typeface="Comic Sans MS" panose="030F0702030302020204" pitchFamily="66" charset="0"/>
              </a:rPr>
              <a:t>Aluminosilicate</a:t>
            </a:r>
            <a:r>
              <a:rPr lang="en-US" sz="2700" dirty="0">
                <a:solidFill>
                  <a:schemeClr val="tx1"/>
                </a:solidFill>
                <a:latin typeface="Comic Sans MS" panose="030F0702030302020204" pitchFamily="66" charset="0"/>
              </a:rPr>
              <a:t> (HSCAS) at 1% </a:t>
            </a:r>
          </a:p>
          <a:p>
            <a:pPr algn="just">
              <a:lnSpc>
                <a:spcPct val="90000"/>
              </a:lnSpc>
              <a:buFont typeface="Wingdings" pitchFamily="2" charset="2"/>
              <a:buNone/>
            </a:pPr>
            <a:r>
              <a:rPr lang="en-US" sz="2700" dirty="0">
                <a:solidFill>
                  <a:schemeClr val="tx1"/>
                </a:solidFill>
                <a:latin typeface="Comic Sans MS" panose="030F0702030302020204" pitchFamily="66" charset="0"/>
              </a:rPr>
              <a:t>	</a:t>
            </a:r>
            <a:endParaRPr lang="en-US" sz="2700" b="1" u="sng" dirty="0">
              <a:solidFill>
                <a:schemeClr val="tx1"/>
              </a:solidFill>
              <a:latin typeface="Comic Sans MS" panose="030F0702030302020204" pitchFamily="66" charset="0"/>
            </a:endParaRPr>
          </a:p>
          <a:p>
            <a:pPr algn="just">
              <a:lnSpc>
                <a:spcPct val="90000"/>
              </a:lnSpc>
            </a:pPr>
            <a:r>
              <a:rPr lang="en-US" sz="2700" dirty="0">
                <a:solidFill>
                  <a:schemeClr val="tx1"/>
                </a:solidFill>
                <a:latin typeface="Comic Sans MS" panose="030F0702030302020204" pitchFamily="66" charset="0"/>
              </a:rPr>
              <a:t>Organic toxin binders (Carbon based)</a:t>
            </a:r>
          </a:p>
          <a:p>
            <a:pPr lvl="1" algn="just">
              <a:lnSpc>
                <a:spcPct val="90000"/>
              </a:lnSpc>
            </a:pPr>
            <a:r>
              <a:rPr lang="en-US" sz="2700" dirty="0">
                <a:solidFill>
                  <a:schemeClr val="tx1"/>
                </a:solidFill>
                <a:latin typeface="Comic Sans MS" panose="030F0702030302020204" pitchFamily="66" charset="0"/>
              </a:rPr>
              <a:t>Oat hulls, Wheat bran, Alfalfa fiber, Extracts of yeast cell wall, Cellulose, Hemi-cellulose and Pectin</a:t>
            </a:r>
          </a:p>
        </p:txBody>
      </p:sp>
    </p:spTree>
    <p:extLst>
      <p:ext uri="{BB962C8B-B14F-4D97-AF65-F5344CB8AC3E}">
        <p14:creationId xmlns:p14="http://schemas.microsoft.com/office/powerpoint/2010/main" val="2495075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24110"/>
            <a:ext cx="9752013" cy="842740"/>
          </a:xfrm>
        </p:spPr>
        <p:txBody>
          <a:bodyPr>
            <a:normAutofit fontScale="90000"/>
          </a:bodyPr>
          <a:lstStyle/>
          <a:p>
            <a:r>
              <a:rPr lang="en-US" sz="4000" b="1" dirty="0">
                <a:solidFill>
                  <a:schemeClr val="tx1"/>
                </a:solidFill>
                <a:latin typeface="Comic Sans MS" panose="030F0702030302020204" pitchFamily="66" charset="0"/>
              </a:rPr>
              <a:t>Bio-control measure ( Use of AFLASAFE)</a:t>
            </a:r>
            <a:br>
              <a:rPr lang="en-US" dirty="0">
                <a:solidFill>
                  <a:schemeClr val="tx1"/>
                </a:solidFill>
                <a:latin typeface="Comic Sans MS" panose="030F0702030302020204" pitchFamily="66" charset="0"/>
              </a:rPr>
            </a:br>
            <a:endParaRPr lang="en-US" dirty="0"/>
          </a:p>
        </p:txBody>
      </p:sp>
      <p:sp>
        <p:nvSpPr>
          <p:cNvPr id="3" name="Content Placeholder 2"/>
          <p:cNvSpPr>
            <a:spLocks noGrp="1"/>
          </p:cNvSpPr>
          <p:nvPr>
            <p:ph idx="1"/>
          </p:nvPr>
        </p:nvSpPr>
        <p:spPr>
          <a:xfrm>
            <a:off x="1981200" y="1619250"/>
            <a:ext cx="9523412" cy="4572000"/>
          </a:xfrm>
        </p:spPr>
        <p:txBody>
          <a:bodyPr>
            <a:normAutofit/>
          </a:bodyPr>
          <a:lstStyle/>
          <a:p>
            <a:r>
              <a:rPr lang="en-US" sz="2600" dirty="0">
                <a:solidFill>
                  <a:schemeClr val="tx1"/>
                </a:solidFill>
                <a:latin typeface="Comic Sans MS" panose="030F0702030302020204" pitchFamily="66" charset="0"/>
              </a:rPr>
              <a:t>This is a biological control strategy which employs the mechanism of “competitive exclusion.” </a:t>
            </a:r>
          </a:p>
          <a:p>
            <a:pPr marL="0" indent="0">
              <a:buNone/>
            </a:pPr>
            <a:endParaRPr lang="en-US" sz="2600" dirty="0">
              <a:solidFill>
                <a:schemeClr val="tx1"/>
              </a:solidFill>
              <a:latin typeface="Comic Sans MS" panose="030F0702030302020204" pitchFamily="66" charset="0"/>
            </a:endParaRPr>
          </a:p>
          <a:p>
            <a:pPr marL="0" indent="0" algn="just">
              <a:buNone/>
            </a:pPr>
            <a:r>
              <a:rPr lang="en-US" sz="2600" dirty="0">
                <a:solidFill>
                  <a:schemeClr val="tx1"/>
                </a:solidFill>
                <a:latin typeface="Comic Sans MS" panose="030F0702030302020204" pitchFamily="66" charset="0"/>
              </a:rPr>
              <a:t>This method is used at agronomic level during planting. </a:t>
            </a:r>
            <a:r>
              <a:rPr lang="en-US" sz="2600" dirty="0" err="1">
                <a:solidFill>
                  <a:schemeClr val="tx1"/>
                </a:solidFill>
                <a:latin typeface="Comic Sans MS" panose="030F0702030302020204" pitchFamily="66" charset="0"/>
              </a:rPr>
              <a:t>Aflasafe</a:t>
            </a:r>
            <a:r>
              <a:rPr lang="en-US" sz="2600" dirty="0">
                <a:solidFill>
                  <a:schemeClr val="tx1"/>
                </a:solidFill>
                <a:latin typeface="Comic Sans MS" panose="030F0702030302020204" pitchFamily="66" charset="0"/>
              </a:rPr>
              <a:t>™ is tossed on field soil by hand 2-3 weeks prior to flowering of crop at 10-20 kg per hectare.  Protection by </a:t>
            </a:r>
            <a:r>
              <a:rPr lang="en-US" sz="2600" i="1" dirty="0" err="1">
                <a:solidFill>
                  <a:schemeClr val="tx1"/>
                </a:solidFill>
                <a:latin typeface="Comic Sans MS" panose="030F0702030302020204" pitchFamily="66" charset="0"/>
              </a:rPr>
              <a:t>Aflasafe</a:t>
            </a:r>
            <a:r>
              <a:rPr lang="en-US" sz="2600" dirty="0">
                <a:solidFill>
                  <a:schemeClr val="tx1"/>
                </a:solidFill>
                <a:latin typeface="Comic Sans MS" panose="030F0702030302020204" pitchFamily="66" charset="0"/>
              </a:rPr>
              <a:t> carries over from field to store thus protecting maize/groundnut along the entire value chain (from field to fork).</a:t>
            </a:r>
          </a:p>
        </p:txBody>
      </p:sp>
    </p:spTree>
    <p:extLst>
      <p:ext uri="{BB962C8B-B14F-4D97-AF65-F5344CB8AC3E}">
        <p14:creationId xmlns:p14="http://schemas.microsoft.com/office/powerpoint/2010/main" val="1914341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42740"/>
          </a:xfrm>
        </p:spPr>
        <p:txBody>
          <a:bodyPr>
            <a:normAutofit fontScale="90000"/>
          </a:bodyPr>
          <a:lstStyle/>
          <a:p>
            <a:r>
              <a:rPr lang="en-US" sz="4000" b="1" dirty="0">
                <a:solidFill>
                  <a:schemeClr val="tx1"/>
                </a:solidFill>
                <a:latin typeface="Comic Sans MS" panose="030F0702030302020204" pitchFamily="66" charset="0"/>
              </a:rPr>
              <a:t>Regulations</a:t>
            </a:r>
            <a:br>
              <a:rPr lang="en-US" dirty="0">
                <a:solidFill>
                  <a:schemeClr val="tx1"/>
                </a:solidFill>
                <a:latin typeface="Comic Sans MS" panose="030F0702030302020204" pitchFamily="66" charset="0"/>
              </a:rPr>
            </a:br>
            <a:endParaRPr lang="en-US" dirty="0"/>
          </a:p>
        </p:txBody>
      </p:sp>
      <p:sp>
        <p:nvSpPr>
          <p:cNvPr id="3" name="Content Placeholder 2"/>
          <p:cNvSpPr>
            <a:spLocks noGrp="1"/>
          </p:cNvSpPr>
          <p:nvPr>
            <p:ph idx="1"/>
          </p:nvPr>
        </p:nvSpPr>
        <p:spPr>
          <a:xfrm>
            <a:off x="2152650" y="1657350"/>
            <a:ext cx="9390062" cy="4234822"/>
          </a:xfrm>
        </p:spPr>
        <p:txBody>
          <a:bodyPr>
            <a:normAutofit/>
          </a:bodyPr>
          <a:lstStyle/>
          <a:p>
            <a:pPr marL="0" indent="0" algn="just">
              <a:buNone/>
            </a:pPr>
            <a:r>
              <a:rPr lang="en-US" sz="3000" dirty="0">
                <a:solidFill>
                  <a:schemeClr val="tx1"/>
                </a:solidFill>
                <a:latin typeface="Comic Sans MS" panose="030F0702030302020204" pitchFamily="66" charset="0"/>
              </a:rPr>
              <a:t>Regulation should be based on surveillance, evaluation of risk assessment, establishment of tolerance level (or LD</a:t>
            </a:r>
            <a:r>
              <a:rPr lang="en-US" sz="3000" baseline="-25000" dirty="0">
                <a:solidFill>
                  <a:schemeClr val="tx1"/>
                </a:solidFill>
                <a:latin typeface="Comic Sans MS" panose="030F0702030302020204" pitchFamily="66" charset="0"/>
              </a:rPr>
              <a:t>50</a:t>
            </a:r>
            <a:r>
              <a:rPr lang="en-US" sz="3000" dirty="0">
                <a:solidFill>
                  <a:schemeClr val="tx1"/>
                </a:solidFill>
                <a:latin typeface="Comic Sans MS" panose="030F0702030302020204" pitchFamily="66" charset="0"/>
              </a:rPr>
              <a:t>) and enforcement of compliance with this level for raw materials and finished feed. </a:t>
            </a:r>
          </a:p>
          <a:p>
            <a:pPr marL="0" indent="0" algn="just">
              <a:buNone/>
            </a:pPr>
            <a:r>
              <a:rPr lang="en-US" sz="3000" dirty="0">
                <a:solidFill>
                  <a:schemeClr val="tx1"/>
                </a:solidFill>
                <a:latin typeface="Comic Sans MS" panose="030F0702030302020204" pitchFamily="66" charset="0"/>
              </a:rPr>
              <a:t>Thus the enforcement of the NIAS recommended minimum </a:t>
            </a:r>
            <a:r>
              <a:rPr lang="en-US" sz="3000" dirty="0" err="1">
                <a:solidFill>
                  <a:schemeClr val="tx1"/>
                </a:solidFill>
                <a:latin typeface="Comic Sans MS" panose="030F0702030302020204" pitchFamily="66" charset="0"/>
              </a:rPr>
              <a:t>aflatoxin</a:t>
            </a:r>
            <a:r>
              <a:rPr lang="en-US" sz="3000" dirty="0">
                <a:solidFill>
                  <a:schemeClr val="tx1"/>
                </a:solidFill>
                <a:latin typeface="Comic Sans MS" panose="030F0702030302020204" pitchFamily="66" charset="0"/>
              </a:rPr>
              <a:t> level in feed ingredients and finished feed is very essential</a:t>
            </a:r>
          </a:p>
        </p:txBody>
      </p:sp>
    </p:spTree>
    <p:extLst>
      <p:ext uri="{BB962C8B-B14F-4D97-AF65-F5344CB8AC3E}">
        <p14:creationId xmlns:p14="http://schemas.microsoft.com/office/powerpoint/2010/main" val="2597063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05050" y="361950"/>
            <a:ext cx="8229600" cy="849313"/>
          </a:xfrm>
        </p:spPr>
        <p:txBody>
          <a:bodyPr/>
          <a:lstStyle/>
          <a:p>
            <a:pPr eaLnBrk="1" hangingPunct="1"/>
            <a:r>
              <a:rPr lang="en-US" b="1" dirty="0">
                <a:solidFill>
                  <a:schemeClr val="tx1"/>
                </a:solidFill>
                <a:latin typeface="Comic Sans MS" panose="030F0702030302020204" pitchFamily="66" charset="0"/>
              </a:rPr>
              <a:t>Future Fight Against Mycotoxins</a:t>
            </a:r>
          </a:p>
        </p:txBody>
      </p:sp>
      <p:sp>
        <p:nvSpPr>
          <p:cNvPr id="5" name="Content Placeholder 2"/>
          <p:cNvSpPr>
            <a:spLocks noGrp="1"/>
          </p:cNvSpPr>
          <p:nvPr>
            <p:ph idx="1"/>
          </p:nvPr>
        </p:nvSpPr>
        <p:spPr>
          <a:xfrm>
            <a:off x="2076450" y="1657350"/>
            <a:ext cx="8229600" cy="4133849"/>
          </a:xfrm>
        </p:spPr>
        <p:txBody>
          <a:bodyPr>
            <a:normAutofit/>
          </a:bodyPr>
          <a:lstStyle/>
          <a:p>
            <a:pPr eaLnBrk="1" hangingPunct="1"/>
            <a:r>
              <a:rPr lang="en-US" sz="2800" dirty="0">
                <a:solidFill>
                  <a:schemeClr val="tx1"/>
                </a:solidFill>
                <a:latin typeface="Comic Sans MS" panose="030F0702030302020204" pitchFamily="66" charset="0"/>
              </a:rPr>
              <a:t>Have farmers select strains resistant to contamination.</a:t>
            </a:r>
          </a:p>
          <a:p>
            <a:pPr eaLnBrk="1" hangingPunct="1"/>
            <a:r>
              <a:rPr lang="en-US" sz="2800" dirty="0">
                <a:solidFill>
                  <a:schemeClr val="tx1"/>
                </a:solidFill>
                <a:latin typeface="Comic Sans MS" panose="030F0702030302020204" pitchFamily="66" charset="0"/>
              </a:rPr>
              <a:t>Scientists hope to genetically engineer plants resistant to fungal infection.</a:t>
            </a:r>
          </a:p>
          <a:p>
            <a:pPr eaLnBrk="1" hangingPunct="1"/>
            <a:r>
              <a:rPr lang="en-US" sz="2800" dirty="0">
                <a:solidFill>
                  <a:schemeClr val="tx1"/>
                </a:solidFill>
                <a:latin typeface="Comic Sans MS" panose="030F0702030302020204" pitchFamily="66" charset="0"/>
              </a:rPr>
              <a:t>Use feed additives that sequester the toxins and prevent absorption from the gastrointestinal tract.</a:t>
            </a:r>
          </a:p>
        </p:txBody>
      </p:sp>
      <p:pic>
        <p:nvPicPr>
          <p:cNvPr id="6" name="Picture 5" descr="http://mycoglobe.ispa.cnr.it/images/foto_main.jpg"/>
          <p:cNvPicPr>
            <a:picLocks noChangeAspect="1" noChangeArrowheads="1"/>
          </p:cNvPicPr>
          <p:nvPr/>
        </p:nvPicPr>
        <p:blipFill>
          <a:blip r:embed="rId2"/>
          <a:srcRect/>
          <a:stretch>
            <a:fillRect/>
          </a:stretch>
        </p:blipFill>
        <p:spPr bwMode="auto">
          <a:xfrm>
            <a:off x="8743950" y="4191000"/>
            <a:ext cx="3124200" cy="2438400"/>
          </a:xfrm>
          <a:prstGeom prst="rect">
            <a:avLst/>
          </a:prstGeom>
          <a:ln>
            <a:noFill/>
          </a:ln>
          <a:effectLst>
            <a:softEdge rad="112500"/>
          </a:effectLst>
        </p:spPr>
      </p:pic>
    </p:spTree>
    <p:extLst>
      <p:ext uri="{BB962C8B-B14F-4D97-AF65-F5344CB8AC3E}">
        <p14:creationId xmlns:p14="http://schemas.microsoft.com/office/powerpoint/2010/main" val="95560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1982" y="1078173"/>
            <a:ext cx="9982200" cy="4863254"/>
          </a:xfrm>
          <a:prstGeom prst="rect">
            <a:avLst/>
          </a:prstGeom>
        </p:spPr>
        <p:txBody>
          <a:bodyPr wrap="square">
            <a:spAutoFit/>
          </a:bodyPr>
          <a:lstStyle/>
          <a:p>
            <a:pPr algn="just">
              <a:lnSpc>
                <a:spcPct val="150000"/>
              </a:lnSpc>
              <a:spcAft>
                <a:spcPts val="1000"/>
              </a:spcAft>
            </a:pPr>
            <a:r>
              <a:rPr lang="en-US" sz="3000" dirty="0">
                <a:latin typeface="Comic Sans MS" panose="030F0702030302020204" pitchFamily="66" charset="0"/>
                <a:ea typeface="Calibri" panose="020F0502020204030204" pitchFamily="34" charset="0"/>
                <a:cs typeface="Times New Roman" panose="02020603050405020304" pitchFamily="18" charset="0"/>
              </a:rPr>
              <a:t>Considering the importance of </a:t>
            </a:r>
            <a:r>
              <a:rPr lang="en-US" sz="3000" dirty="0" err="1">
                <a:latin typeface="Comic Sans MS" panose="030F0702030302020204" pitchFamily="66" charset="0"/>
                <a:ea typeface="Calibri" panose="020F0502020204030204" pitchFamily="34" charset="0"/>
                <a:cs typeface="Times New Roman" panose="02020603050405020304" pitchFamily="18" charset="0"/>
              </a:rPr>
              <a:t>mycotoxin</a:t>
            </a:r>
            <a:r>
              <a:rPr lang="en-US" sz="3000" dirty="0">
                <a:latin typeface="Comic Sans MS" panose="030F0702030302020204" pitchFamily="66" charset="0"/>
                <a:ea typeface="Calibri" panose="020F0502020204030204" pitchFamily="34" charset="0"/>
                <a:cs typeface="Times New Roman" panose="02020603050405020304" pitchFamily="18" charset="0"/>
              </a:rPr>
              <a:t> in food safety, international trade, public health and the performance of poultry and livestock, the need to have a regulatory framework that addresses </a:t>
            </a:r>
            <a:r>
              <a:rPr lang="en-US" sz="3000" dirty="0" err="1">
                <a:latin typeface="Comic Sans MS" panose="030F0702030302020204" pitchFamily="66" charset="0"/>
                <a:ea typeface="Calibri" panose="020F0502020204030204" pitchFamily="34" charset="0"/>
                <a:cs typeface="Times New Roman" panose="02020603050405020304" pitchFamily="18" charset="0"/>
              </a:rPr>
              <a:t>mycotoxin</a:t>
            </a:r>
            <a:r>
              <a:rPr lang="en-US" sz="3000" dirty="0">
                <a:latin typeface="Comic Sans MS" panose="030F0702030302020204" pitchFamily="66" charset="0"/>
                <a:ea typeface="Calibri" panose="020F0502020204030204" pitchFamily="34" charset="0"/>
                <a:cs typeface="Times New Roman" panose="02020603050405020304" pitchFamily="18" charset="0"/>
              </a:rPr>
              <a:t> cannot not be over emphasized. </a:t>
            </a:r>
            <a:r>
              <a:rPr lang="en-US" sz="3000" dirty="0" err="1">
                <a:latin typeface="Comic Sans MS" panose="030F0702030302020204" pitchFamily="66" charset="0"/>
                <a:ea typeface="Calibri" panose="020F0502020204030204" pitchFamily="34" charset="0"/>
                <a:cs typeface="Times New Roman" panose="02020603050405020304" pitchFamily="18" charset="0"/>
              </a:rPr>
              <a:t>Mycotoxin</a:t>
            </a:r>
            <a:r>
              <a:rPr lang="en-US" sz="3000" dirty="0">
                <a:latin typeface="Comic Sans MS" panose="030F0702030302020204" pitchFamily="66" charset="0"/>
                <a:ea typeface="Calibri" panose="020F0502020204030204" pitchFamily="34" charset="0"/>
                <a:cs typeface="Times New Roman" panose="02020603050405020304" pitchFamily="18" charset="0"/>
              </a:rPr>
              <a:t> must be addressed at the policy level. This is not an option but a must.</a:t>
            </a:r>
            <a:endParaRPr lang="en-US" sz="3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6649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2012" y="1352550"/>
            <a:ext cx="8915400" cy="3777622"/>
          </a:xfrm>
        </p:spPr>
        <p:txBody>
          <a:bodyPr>
            <a:normAutofit/>
          </a:bodyPr>
          <a:lstStyle/>
          <a:p>
            <a:pPr marL="0" indent="0">
              <a:buNone/>
            </a:pPr>
            <a:endParaRPr lang="en-US" sz="3600" b="1" dirty="0">
              <a:solidFill>
                <a:schemeClr val="accent1"/>
              </a:solidFill>
              <a:latin typeface="Comic Sans MS" panose="030F0702030302020204" pitchFamily="66" charset="0"/>
            </a:endParaRPr>
          </a:p>
          <a:p>
            <a:pPr marL="0" indent="0">
              <a:buNone/>
            </a:pPr>
            <a:endParaRPr lang="en-US" sz="3600" b="1" dirty="0">
              <a:solidFill>
                <a:schemeClr val="accent1"/>
              </a:solidFill>
              <a:latin typeface="Comic Sans MS" panose="030F0702030302020204" pitchFamily="66" charset="0"/>
            </a:endParaRPr>
          </a:p>
          <a:p>
            <a:pPr marL="0" indent="0" algn="ctr">
              <a:buNone/>
            </a:pPr>
            <a:r>
              <a:rPr lang="en-US" sz="3600" b="1" dirty="0">
                <a:solidFill>
                  <a:schemeClr val="accent1"/>
                </a:solidFill>
                <a:latin typeface="Comic Sans MS" panose="030F0702030302020204" pitchFamily="66" charset="0"/>
              </a:rPr>
              <a:t>THANK YOU</a:t>
            </a:r>
          </a:p>
        </p:txBody>
      </p:sp>
    </p:spTree>
    <p:extLst>
      <p:ext uri="{BB962C8B-B14F-4D97-AF65-F5344CB8AC3E}">
        <p14:creationId xmlns:p14="http://schemas.microsoft.com/office/powerpoint/2010/main" val="126148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655" y="624110"/>
            <a:ext cx="9280958" cy="1280890"/>
          </a:xfrm>
        </p:spPr>
        <p:txBody>
          <a:bodyPr/>
          <a:lstStyle/>
          <a:p>
            <a:r>
              <a:rPr lang="en-US" b="1" dirty="0">
                <a:solidFill>
                  <a:srgbClr val="003300"/>
                </a:solidFill>
                <a:latin typeface="Comic Sans MS" panose="030F0702030302020204" pitchFamily="66" charset="0"/>
              </a:rPr>
              <a:t>How was the concept of Mycotoxins developed ?</a:t>
            </a:r>
            <a:endParaRPr lang="en-US" b="1" dirty="0">
              <a:latin typeface="Comic Sans MS" panose="030F0702030302020204" pitchFamily="66" charset="0"/>
            </a:endParaRPr>
          </a:p>
        </p:txBody>
      </p:sp>
      <p:sp>
        <p:nvSpPr>
          <p:cNvPr id="3" name="Content Placeholder 2"/>
          <p:cNvSpPr>
            <a:spLocks noGrp="1"/>
          </p:cNvSpPr>
          <p:nvPr>
            <p:ph idx="1"/>
          </p:nvPr>
        </p:nvSpPr>
        <p:spPr>
          <a:xfrm>
            <a:off x="1974273" y="2133600"/>
            <a:ext cx="9530339" cy="4287982"/>
          </a:xfrm>
        </p:spPr>
        <p:txBody>
          <a:bodyPr>
            <a:normAutofit lnSpcReduction="10000"/>
          </a:bodyPr>
          <a:lstStyle/>
          <a:p>
            <a:pPr>
              <a:lnSpc>
                <a:spcPct val="90000"/>
              </a:lnSpc>
            </a:pPr>
            <a:r>
              <a:rPr lang="en-US" sz="2600" dirty="0">
                <a:solidFill>
                  <a:schemeClr val="tx1"/>
                </a:solidFill>
                <a:latin typeface="Comic Sans MS" pitchFamily="66" charset="0"/>
              </a:rPr>
              <a:t>An outbreak of an unknown disease killed poultry birds in 1960s</a:t>
            </a:r>
          </a:p>
          <a:p>
            <a:pPr>
              <a:lnSpc>
                <a:spcPct val="90000"/>
              </a:lnSpc>
            </a:pPr>
            <a:r>
              <a:rPr lang="en-US" sz="2600" dirty="0">
                <a:solidFill>
                  <a:schemeClr val="tx1"/>
                </a:solidFill>
                <a:latin typeface="Comic Sans MS" pitchFamily="66" charset="0"/>
              </a:rPr>
              <a:t>This was named Turkey X disease</a:t>
            </a:r>
          </a:p>
          <a:p>
            <a:pPr>
              <a:lnSpc>
                <a:spcPct val="90000"/>
              </a:lnSpc>
            </a:pPr>
            <a:r>
              <a:rPr lang="en-US" sz="2600" dirty="0">
                <a:solidFill>
                  <a:schemeClr val="tx1"/>
                </a:solidFill>
                <a:latin typeface="Comic Sans MS" pitchFamily="66" charset="0"/>
              </a:rPr>
              <a:t>After investigations it was finally traced to mycotoxins in groundnut meal feed imported from Brazil</a:t>
            </a:r>
          </a:p>
          <a:p>
            <a:pPr>
              <a:lnSpc>
                <a:spcPct val="90000"/>
              </a:lnSpc>
            </a:pPr>
            <a:r>
              <a:rPr lang="en-US" sz="2600" dirty="0">
                <a:solidFill>
                  <a:schemeClr val="tx1"/>
                </a:solidFill>
                <a:latin typeface="Comic Sans MS" pitchFamily="66" charset="0"/>
              </a:rPr>
              <a:t>The feed was shown to contain a compound that could cause cancer</a:t>
            </a:r>
          </a:p>
          <a:p>
            <a:pPr marL="0" indent="0">
              <a:lnSpc>
                <a:spcPct val="90000"/>
              </a:lnSpc>
              <a:buNone/>
            </a:pPr>
            <a:endParaRPr lang="en-US" sz="2600" dirty="0">
              <a:solidFill>
                <a:srgbClr val="0000CC"/>
              </a:solidFill>
              <a:latin typeface="Comic Sans MS" pitchFamily="66" charset="0"/>
            </a:endParaRPr>
          </a:p>
          <a:p>
            <a:pPr>
              <a:lnSpc>
                <a:spcPct val="90000"/>
              </a:lnSpc>
            </a:pPr>
            <a:r>
              <a:rPr lang="en-US" sz="2600" dirty="0">
                <a:solidFill>
                  <a:srgbClr val="CC0000"/>
                </a:solidFill>
                <a:latin typeface="Comic Sans MS" pitchFamily="66" charset="0"/>
              </a:rPr>
              <a:t>Today we know this </a:t>
            </a:r>
            <a:r>
              <a:rPr lang="en-US" sz="2600" dirty="0" err="1">
                <a:solidFill>
                  <a:srgbClr val="CC0000"/>
                </a:solidFill>
                <a:latin typeface="Comic Sans MS" pitchFamily="66" charset="0"/>
              </a:rPr>
              <a:t>mycotoxin</a:t>
            </a:r>
            <a:r>
              <a:rPr lang="en-US" sz="2600" dirty="0">
                <a:solidFill>
                  <a:srgbClr val="CC0000"/>
                </a:solidFill>
                <a:latin typeface="Comic Sans MS" pitchFamily="66" charset="0"/>
              </a:rPr>
              <a:t> by the name of </a:t>
            </a:r>
            <a:r>
              <a:rPr lang="en-US" sz="2600" b="1" dirty="0">
                <a:solidFill>
                  <a:srgbClr val="CC0000"/>
                </a:solidFill>
                <a:latin typeface="Comic Sans MS" pitchFamily="66" charset="0"/>
              </a:rPr>
              <a:t>AFLATOXIN</a:t>
            </a:r>
            <a:r>
              <a:rPr lang="en-US" sz="2600" dirty="0">
                <a:solidFill>
                  <a:srgbClr val="CC0000"/>
                </a:solidFill>
                <a:latin typeface="Comic Sans MS" pitchFamily="66" charset="0"/>
              </a:rPr>
              <a:t> – A CLASS I CARCINOGEN</a:t>
            </a:r>
          </a:p>
          <a:p>
            <a:pPr marL="0" indent="0">
              <a:buNone/>
            </a:pPr>
            <a:endParaRPr lang="en-US" dirty="0"/>
          </a:p>
        </p:txBody>
      </p:sp>
    </p:spTree>
    <p:extLst>
      <p:ext uri="{BB962C8B-B14F-4D97-AF65-F5344CB8AC3E}">
        <p14:creationId xmlns:p14="http://schemas.microsoft.com/office/powerpoint/2010/main" val="1925365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AND OCCURRENCE OF MYCOTOXINS</a:t>
            </a:r>
          </a:p>
        </p:txBody>
      </p:sp>
      <p:sp>
        <p:nvSpPr>
          <p:cNvPr id="3" name="Content Placeholder 2"/>
          <p:cNvSpPr>
            <a:spLocks noGrp="1"/>
          </p:cNvSpPr>
          <p:nvPr>
            <p:ph idx="1"/>
          </p:nvPr>
        </p:nvSpPr>
        <p:spPr>
          <a:xfrm>
            <a:off x="1276351" y="1904999"/>
            <a:ext cx="8420099" cy="4371109"/>
          </a:xfrm>
        </p:spPr>
        <p:txBody>
          <a:bodyPr>
            <a:normAutofit/>
          </a:bodyPr>
          <a:lstStyle/>
          <a:p>
            <a:r>
              <a:rPr lang="en-US" sz="2600" dirty="0">
                <a:solidFill>
                  <a:schemeClr val="tx1"/>
                </a:solidFill>
                <a:latin typeface="Comic Sans MS" panose="030F0702030302020204" pitchFamily="66" charset="0"/>
              </a:rPr>
              <a:t>Today 300 - 400 mycotoxins are known</a:t>
            </a:r>
          </a:p>
          <a:p>
            <a:r>
              <a:rPr lang="en-US" sz="2600" dirty="0">
                <a:solidFill>
                  <a:schemeClr val="tx1"/>
                </a:solidFill>
                <a:latin typeface="Comic Sans MS" panose="030F0702030302020204" pitchFamily="66" charset="0"/>
              </a:rPr>
              <a:t>Mycotoxins of human concern based on toxicity:</a:t>
            </a:r>
          </a:p>
          <a:p>
            <a:pPr>
              <a:buFont typeface="Wingdings" pitchFamily="2" charset="2"/>
              <a:buChar char="v"/>
            </a:pPr>
            <a:r>
              <a:rPr lang="en-US" sz="2600" dirty="0">
                <a:solidFill>
                  <a:schemeClr val="tx1"/>
                </a:solidFill>
                <a:latin typeface="Comic Sans MS" panose="030F0702030302020204" pitchFamily="66" charset="0"/>
              </a:rPr>
              <a:t> </a:t>
            </a:r>
            <a:r>
              <a:rPr lang="en-US" sz="2600" dirty="0" err="1">
                <a:solidFill>
                  <a:schemeClr val="tx1"/>
                </a:solidFill>
                <a:latin typeface="Comic Sans MS" panose="030F0702030302020204" pitchFamily="66" charset="0"/>
              </a:rPr>
              <a:t>Aflatoxin</a:t>
            </a:r>
            <a:endParaRPr lang="en-US" sz="2600" dirty="0">
              <a:solidFill>
                <a:schemeClr val="tx1"/>
              </a:solidFill>
              <a:latin typeface="Comic Sans MS" panose="030F0702030302020204" pitchFamily="66" charset="0"/>
            </a:endParaRPr>
          </a:p>
          <a:p>
            <a:pPr>
              <a:buFont typeface="Wingdings" pitchFamily="2" charset="2"/>
              <a:buChar char="v"/>
            </a:pPr>
            <a:r>
              <a:rPr lang="en-US" sz="2600" dirty="0">
                <a:solidFill>
                  <a:schemeClr val="tx1"/>
                </a:solidFill>
                <a:latin typeface="Comic Sans MS" panose="030F0702030302020204" pitchFamily="66" charset="0"/>
              </a:rPr>
              <a:t> </a:t>
            </a:r>
            <a:r>
              <a:rPr lang="en-US" sz="2600" dirty="0" err="1">
                <a:solidFill>
                  <a:schemeClr val="tx1"/>
                </a:solidFill>
                <a:latin typeface="Comic Sans MS" panose="030F0702030302020204" pitchFamily="66" charset="0"/>
              </a:rPr>
              <a:t>Deoxyniva-lenol</a:t>
            </a:r>
            <a:r>
              <a:rPr lang="en-US" sz="2600" dirty="0">
                <a:solidFill>
                  <a:schemeClr val="tx1"/>
                </a:solidFill>
                <a:latin typeface="Comic Sans MS" panose="030F0702030302020204" pitchFamily="66" charset="0"/>
              </a:rPr>
              <a:t> (DON) or </a:t>
            </a:r>
            <a:r>
              <a:rPr lang="en-US" sz="2600" dirty="0" err="1">
                <a:solidFill>
                  <a:schemeClr val="tx1"/>
                </a:solidFill>
                <a:latin typeface="Comic Sans MS" panose="030F0702030302020204" pitchFamily="66" charset="0"/>
              </a:rPr>
              <a:t>Vomitoxin</a:t>
            </a:r>
            <a:endParaRPr lang="en-US" sz="2600" dirty="0">
              <a:solidFill>
                <a:schemeClr val="tx1"/>
              </a:solidFill>
              <a:latin typeface="Comic Sans MS" panose="030F0702030302020204" pitchFamily="66" charset="0"/>
            </a:endParaRPr>
          </a:p>
          <a:p>
            <a:pPr>
              <a:buFont typeface="Wingdings" pitchFamily="2" charset="2"/>
              <a:buChar char="v"/>
            </a:pPr>
            <a:r>
              <a:rPr lang="en-US" sz="2600" dirty="0">
                <a:solidFill>
                  <a:schemeClr val="tx1"/>
                </a:solidFill>
                <a:latin typeface="Comic Sans MS" panose="030F0702030302020204" pitchFamily="66" charset="0"/>
              </a:rPr>
              <a:t> T-2 toxin</a:t>
            </a:r>
          </a:p>
          <a:p>
            <a:pPr>
              <a:buFont typeface="Wingdings" pitchFamily="2" charset="2"/>
              <a:buChar char="v"/>
            </a:pPr>
            <a:r>
              <a:rPr lang="en-US" sz="2600" dirty="0" err="1">
                <a:solidFill>
                  <a:schemeClr val="tx1"/>
                </a:solidFill>
                <a:latin typeface="Comic Sans MS" panose="030F0702030302020204" pitchFamily="66" charset="0"/>
              </a:rPr>
              <a:t>Zearalenone</a:t>
            </a:r>
            <a:endParaRPr lang="en-US" sz="2600" dirty="0">
              <a:solidFill>
                <a:schemeClr val="tx1"/>
              </a:solidFill>
              <a:latin typeface="Comic Sans MS" panose="030F0702030302020204" pitchFamily="66" charset="0"/>
            </a:endParaRPr>
          </a:p>
          <a:p>
            <a:pPr>
              <a:buFont typeface="Wingdings" pitchFamily="2" charset="2"/>
              <a:buChar char="v"/>
            </a:pPr>
            <a:r>
              <a:rPr lang="en-US" sz="2600" dirty="0" err="1">
                <a:solidFill>
                  <a:schemeClr val="tx1"/>
                </a:solidFill>
                <a:latin typeface="Comic Sans MS" panose="030F0702030302020204" pitchFamily="66" charset="0"/>
              </a:rPr>
              <a:t>Fumonisin</a:t>
            </a:r>
            <a:endParaRPr lang="en-US" sz="2600" dirty="0">
              <a:solidFill>
                <a:schemeClr val="tx1"/>
              </a:solidFill>
              <a:latin typeface="Comic Sans MS" panose="030F0702030302020204" pitchFamily="66" charset="0"/>
            </a:endParaRPr>
          </a:p>
          <a:p>
            <a:pPr>
              <a:buFont typeface="Wingdings" pitchFamily="2" charset="2"/>
              <a:buChar char="v"/>
            </a:pPr>
            <a:r>
              <a:rPr lang="en-US" sz="2600" dirty="0">
                <a:solidFill>
                  <a:schemeClr val="tx1"/>
                </a:solidFill>
                <a:latin typeface="Comic Sans MS" panose="030F0702030302020204" pitchFamily="66" charset="0"/>
              </a:rPr>
              <a:t> </a:t>
            </a:r>
            <a:r>
              <a:rPr lang="en-US" sz="2600" dirty="0" err="1">
                <a:solidFill>
                  <a:schemeClr val="tx1"/>
                </a:solidFill>
                <a:latin typeface="Comic Sans MS" panose="030F0702030302020204" pitchFamily="66" charset="0"/>
              </a:rPr>
              <a:t>Ochratoxin</a:t>
            </a:r>
            <a:r>
              <a:rPr lang="en-US" sz="2600" dirty="0">
                <a:solidFill>
                  <a:schemeClr val="tx1"/>
                </a:solidFill>
                <a:latin typeface="Comic Sans MS" panose="030F0702030302020204" pitchFamily="66" charset="0"/>
              </a:rPr>
              <a:t> A</a:t>
            </a:r>
          </a:p>
          <a:p>
            <a:pPr marL="0" indent="0">
              <a:buNone/>
            </a:pPr>
            <a:endParaRPr lang="en-US" dirty="0"/>
          </a:p>
        </p:txBody>
      </p:sp>
      <p:pic>
        <p:nvPicPr>
          <p:cNvPr id="4" name="Picture 4" descr="fusarium ear rot"/>
          <p:cNvPicPr>
            <a:picLocks noChangeAspect="1" noChangeArrowheads="1"/>
          </p:cNvPicPr>
          <p:nvPr/>
        </p:nvPicPr>
        <p:blipFill>
          <a:blip r:embed="rId2" cstate="print"/>
          <a:srcRect/>
          <a:stretch>
            <a:fillRect/>
          </a:stretch>
        </p:blipFill>
        <p:spPr bwMode="auto">
          <a:xfrm rot="16200000">
            <a:off x="8238331" y="2265086"/>
            <a:ext cx="4724400" cy="2723339"/>
          </a:xfrm>
          <a:prstGeom prst="rect">
            <a:avLst/>
          </a:prstGeom>
          <a:ln>
            <a:noFill/>
          </a:ln>
          <a:effectLst>
            <a:softEdge rad="112500"/>
          </a:effectLst>
        </p:spPr>
      </p:pic>
    </p:spTree>
    <p:extLst>
      <p:ext uri="{BB962C8B-B14F-4D97-AF65-F5344CB8AC3E}">
        <p14:creationId xmlns:p14="http://schemas.microsoft.com/office/powerpoint/2010/main" val="340318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019" y="624110"/>
            <a:ext cx="9696594" cy="913745"/>
          </a:xfrm>
        </p:spPr>
        <p:txBody>
          <a:bodyPr/>
          <a:lstStyle/>
          <a:p>
            <a:r>
              <a:rPr lang="en-US" b="1" kern="0" spc="50" dirty="0" err="1">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Aflatoxin</a:t>
            </a:r>
            <a:endParaRPr lang="en-US"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1314451" y="1724891"/>
            <a:ext cx="10190162" cy="4862945"/>
          </a:xfrm>
        </p:spPr>
        <p:txBody>
          <a:bodyPr>
            <a:normAutofit/>
          </a:bodyPr>
          <a:lstStyle/>
          <a:p>
            <a:pPr lvl="0" defTabSz="914400" fontAlgn="base">
              <a:lnSpc>
                <a:spcPct val="90000"/>
              </a:lnSpc>
              <a:spcBef>
                <a:spcPct val="20000"/>
              </a:spcBef>
              <a:spcAft>
                <a:spcPct val="0"/>
              </a:spcAft>
              <a:buClrTx/>
              <a:defRPr/>
            </a:pPr>
            <a:r>
              <a:rPr lang="en-US" sz="2600" kern="0" dirty="0">
                <a:solidFill>
                  <a:schemeClr val="tx1"/>
                </a:solidFill>
                <a:latin typeface="Comic Sans MS" panose="030F0702030302020204" pitchFamily="66" charset="0"/>
              </a:rPr>
              <a:t>1. </a:t>
            </a:r>
            <a:r>
              <a:rPr lang="en-US" sz="2600" b="1" kern="0" dirty="0">
                <a:solidFill>
                  <a:schemeClr val="tx1"/>
                </a:solidFill>
                <a:latin typeface="Comic Sans MS" panose="030F0702030302020204" pitchFamily="66" charset="0"/>
              </a:rPr>
              <a:t>Sources</a:t>
            </a:r>
            <a:r>
              <a:rPr lang="en-US" sz="2600" kern="0" dirty="0">
                <a:solidFill>
                  <a:schemeClr val="tx1"/>
                </a:solidFill>
                <a:latin typeface="Comic Sans MS" panose="030F0702030302020204" pitchFamily="66" charset="0"/>
              </a:rPr>
              <a:t> : Corn, Groundnuts</a:t>
            </a:r>
          </a:p>
          <a:p>
            <a:pPr lvl="0" defTabSz="914400" fontAlgn="base">
              <a:lnSpc>
                <a:spcPct val="90000"/>
              </a:lnSpc>
              <a:spcBef>
                <a:spcPct val="20000"/>
              </a:spcBef>
              <a:spcAft>
                <a:spcPct val="0"/>
              </a:spcAft>
              <a:buClrTx/>
              <a:defRPr/>
            </a:pPr>
            <a:r>
              <a:rPr lang="en-US" sz="2600" kern="0" dirty="0">
                <a:solidFill>
                  <a:schemeClr val="tx1"/>
                </a:solidFill>
                <a:latin typeface="Comic Sans MS" panose="030F0702030302020204" pitchFamily="66" charset="0"/>
              </a:rPr>
              <a:t>2</a:t>
            </a:r>
            <a:r>
              <a:rPr lang="en-US" sz="2600" b="1" kern="0" dirty="0">
                <a:solidFill>
                  <a:schemeClr val="tx1"/>
                </a:solidFill>
                <a:latin typeface="Comic Sans MS" panose="030F0702030302020204" pitchFamily="66" charset="0"/>
              </a:rPr>
              <a:t>. Factor favoring production of </a:t>
            </a:r>
            <a:r>
              <a:rPr lang="en-US" sz="2600" b="1" kern="0" dirty="0" err="1">
                <a:solidFill>
                  <a:schemeClr val="tx1"/>
                </a:solidFill>
                <a:latin typeface="Comic Sans MS" panose="030F0702030302020204" pitchFamily="66" charset="0"/>
              </a:rPr>
              <a:t>Aflatoxins</a:t>
            </a:r>
            <a:endParaRPr lang="en-US" sz="2600" b="1" kern="0" dirty="0">
              <a:solidFill>
                <a:schemeClr val="tx1"/>
              </a:solidFill>
              <a:latin typeface="Comic Sans MS" panose="030F0702030302020204" pitchFamily="66" charset="0"/>
            </a:endParaRPr>
          </a:p>
          <a:p>
            <a:pPr lvl="2" defTabSz="914400" fontAlgn="base">
              <a:lnSpc>
                <a:spcPct val="90000"/>
              </a:lnSpc>
              <a:spcBef>
                <a:spcPct val="20000"/>
              </a:spcBef>
              <a:spcAft>
                <a:spcPct val="0"/>
              </a:spcAft>
              <a:buClrTx/>
              <a:buNone/>
              <a:defRPr/>
            </a:pPr>
            <a:r>
              <a:rPr lang="en-US" sz="2600" kern="0" dirty="0">
                <a:solidFill>
                  <a:schemeClr val="tx1"/>
                </a:solidFill>
                <a:latin typeface="Comic Sans MS" panose="030F0702030302020204" pitchFamily="66" charset="0"/>
              </a:rPr>
              <a:t>a. Temperature : 25-30°C</a:t>
            </a:r>
          </a:p>
          <a:p>
            <a:pPr lvl="2" defTabSz="914400" fontAlgn="base">
              <a:lnSpc>
                <a:spcPct val="90000"/>
              </a:lnSpc>
              <a:spcBef>
                <a:spcPct val="20000"/>
              </a:spcBef>
              <a:spcAft>
                <a:spcPct val="0"/>
              </a:spcAft>
              <a:buClrTx/>
              <a:buNone/>
              <a:defRPr/>
            </a:pPr>
            <a:r>
              <a:rPr lang="en-US" sz="2600" kern="0" dirty="0">
                <a:solidFill>
                  <a:schemeClr val="tx1"/>
                </a:solidFill>
                <a:latin typeface="Comic Sans MS" panose="030F0702030302020204" pitchFamily="66" charset="0"/>
              </a:rPr>
              <a:t>b. Grain moisture</a:t>
            </a:r>
            <a:endParaRPr lang="en-US" sz="2600" b="1" kern="0" dirty="0">
              <a:solidFill>
                <a:schemeClr val="tx1"/>
              </a:solidFill>
              <a:latin typeface="Comic Sans MS" panose="030F0702030302020204" pitchFamily="66" charset="0"/>
            </a:endParaRPr>
          </a:p>
          <a:p>
            <a:r>
              <a:rPr lang="en-US" sz="2600" dirty="0">
                <a:solidFill>
                  <a:schemeClr val="tx1"/>
                </a:solidFill>
                <a:latin typeface="Comic Sans MS" panose="030F0702030302020204" pitchFamily="66" charset="0"/>
              </a:rPr>
              <a:t>Naturally produced </a:t>
            </a:r>
            <a:r>
              <a:rPr lang="en-US" sz="2600" dirty="0" err="1">
                <a:solidFill>
                  <a:schemeClr val="tx1"/>
                </a:solidFill>
                <a:latin typeface="Comic Sans MS" panose="030F0702030302020204" pitchFamily="66" charset="0"/>
              </a:rPr>
              <a:t>Aflatoxins</a:t>
            </a:r>
            <a:r>
              <a:rPr lang="en-US" sz="2600" dirty="0">
                <a:solidFill>
                  <a:schemeClr val="tx1"/>
                </a:solidFill>
                <a:latin typeface="Comic Sans MS" panose="030F0702030302020204" pitchFamily="66" charset="0"/>
              </a:rPr>
              <a:t> –B</a:t>
            </a:r>
            <a:r>
              <a:rPr lang="en-US" sz="2600" baseline="-25000" dirty="0">
                <a:solidFill>
                  <a:schemeClr val="tx1"/>
                </a:solidFill>
                <a:latin typeface="Comic Sans MS" panose="030F0702030302020204" pitchFamily="66" charset="0"/>
              </a:rPr>
              <a:t>1</a:t>
            </a:r>
            <a:r>
              <a:rPr lang="en-US" sz="2600" dirty="0">
                <a:solidFill>
                  <a:schemeClr val="tx1"/>
                </a:solidFill>
                <a:latin typeface="Comic Sans MS" panose="030F0702030302020204" pitchFamily="66" charset="0"/>
              </a:rPr>
              <a:t>, B</a:t>
            </a:r>
            <a:r>
              <a:rPr lang="en-US" sz="2600" baseline="-25000" dirty="0">
                <a:solidFill>
                  <a:schemeClr val="tx1"/>
                </a:solidFill>
                <a:latin typeface="Comic Sans MS" panose="030F0702030302020204" pitchFamily="66" charset="0"/>
              </a:rPr>
              <a:t>2</a:t>
            </a:r>
            <a:r>
              <a:rPr lang="en-US" sz="2600" dirty="0">
                <a:solidFill>
                  <a:schemeClr val="tx1"/>
                </a:solidFill>
                <a:latin typeface="Comic Sans MS" panose="030F0702030302020204" pitchFamily="66" charset="0"/>
              </a:rPr>
              <a:t>, G</a:t>
            </a:r>
            <a:r>
              <a:rPr lang="en-US" sz="2600" baseline="-25000" dirty="0">
                <a:solidFill>
                  <a:schemeClr val="tx1"/>
                </a:solidFill>
                <a:latin typeface="Comic Sans MS" panose="030F0702030302020204" pitchFamily="66" charset="0"/>
              </a:rPr>
              <a:t>1</a:t>
            </a:r>
            <a:r>
              <a:rPr lang="en-US" sz="2600" dirty="0">
                <a:solidFill>
                  <a:schemeClr val="tx1"/>
                </a:solidFill>
                <a:latin typeface="Comic Sans MS" panose="030F0702030302020204" pitchFamily="66" charset="0"/>
              </a:rPr>
              <a:t>, G</a:t>
            </a:r>
            <a:r>
              <a:rPr lang="en-US" sz="2600" baseline="-25000" dirty="0">
                <a:solidFill>
                  <a:schemeClr val="tx1"/>
                </a:solidFill>
                <a:latin typeface="Comic Sans MS" panose="030F0702030302020204" pitchFamily="66" charset="0"/>
              </a:rPr>
              <a:t>2</a:t>
            </a:r>
          </a:p>
          <a:p>
            <a:r>
              <a:rPr lang="en-US" sz="2600" dirty="0">
                <a:solidFill>
                  <a:schemeClr val="tx1"/>
                </a:solidFill>
                <a:latin typeface="Comic Sans MS" panose="030F0702030302020204" pitchFamily="66" charset="0"/>
              </a:rPr>
              <a:t>They undergo modifications during cellular metabolism and processing of foods to produce several derivatives such as </a:t>
            </a:r>
          </a:p>
          <a:p>
            <a:pPr>
              <a:buFontTx/>
              <a:buNone/>
            </a:pPr>
            <a:r>
              <a:rPr lang="en-US" sz="2600" dirty="0">
                <a:solidFill>
                  <a:schemeClr val="tx1"/>
                </a:solidFill>
                <a:latin typeface="Comic Sans MS" panose="030F0702030302020204" pitchFamily="66" charset="0"/>
              </a:rPr>
              <a:t>    M</a:t>
            </a:r>
            <a:r>
              <a:rPr lang="en-US" sz="2600" baseline="-25000" dirty="0">
                <a:solidFill>
                  <a:schemeClr val="tx1"/>
                </a:solidFill>
                <a:latin typeface="Comic Sans MS" panose="030F0702030302020204" pitchFamily="66" charset="0"/>
              </a:rPr>
              <a:t>1</a:t>
            </a:r>
            <a:r>
              <a:rPr lang="en-US" sz="2600" dirty="0">
                <a:solidFill>
                  <a:schemeClr val="tx1"/>
                </a:solidFill>
                <a:latin typeface="Comic Sans MS" panose="030F0702030302020204" pitchFamily="66" charset="0"/>
              </a:rPr>
              <a:t>, M</a:t>
            </a:r>
            <a:r>
              <a:rPr lang="en-US" sz="2600" baseline="-25000" dirty="0">
                <a:solidFill>
                  <a:schemeClr val="tx1"/>
                </a:solidFill>
                <a:latin typeface="Comic Sans MS" panose="030F0702030302020204" pitchFamily="66" charset="0"/>
              </a:rPr>
              <a:t>2</a:t>
            </a:r>
            <a:r>
              <a:rPr lang="en-US" sz="2600" dirty="0">
                <a:solidFill>
                  <a:schemeClr val="tx1"/>
                </a:solidFill>
                <a:latin typeface="Comic Sans MS" panose="030F0702030302020204" pitchFamily="66" charset="0"/>
              </a:rPr>
              <a:t>, P</a:t>
            </a:r>
            <a:r>
              <a:rPr lang="en-US" sz="2600" baseline="-25000" dirty="0">
                <a:solidFill>
                  <a:schemeClr val="tx1"/>
                </a:solidFill>
                <a:latin typeface="Comic Sans MS" panose="030F0702030302020204" pitchFamily="66" charset="0"/>
              </a:rPr>
              <a:t>1</a:t>
            </a:r>
            <a:r>
              <a:rPr lang="en-US" sz="2600" dirty="0">
                <a:solidFill>
                  <a:schemeClr val="tx1"/>
                </a:solidFill>
                <a:latin typeface="Comic Sans MS" panose="030F0702030302020204" pitchFamily="66" charset="0"/>
              </a:rPr>
              <a:t>, etc.</a:t>
            </a:r>
          </a:p>
          <a:p>
            <a:pPr>
              <a:buFontTx/>
              <a:buNone/>
            </a:pPr>
            <a:endParaRPr lang="en-US" sz="2600" dirty="0">
              <a:solidFill>
                <a:schemeClr val="tx1"/>
              </a:solidFill>
              <a:latin typeface="Comic Sans MS" panose="030F0702030302020204" pitchFamily="66" charset="0"/>
            </a:endParaRPr>
          </a:p>
          <a:p>
            <a:pPr marL="0" indent="0">
              <a:buNone/>
            </a:pPr>
            <a:endParaRPr lang="en-US" dirty="0"/>
          </a:p>
        </p:txBody>
      </p:sp>
      <p:pic>
        <p:nvPicPr>
          <p:cNvPr id="4" name="Picture 9" descr="C:\My Documents\Mycotoxins\Aspergill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8646" y="0"/>
            <a:ext cx="2832854"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917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5" y="368490"/>
            <a:ext cx="9457448" cy="642164"/>
          </a:xfrm>
        </p:spPr>
        <p:txBody>
          <a:bodyPr/>
          <a:lstStyle/>
          <a:p>
            <a:r>
              <a:rPr lang="en-US" b="1" dirty="0" err="1">
                <a:latin typeface="Comic Sans MS" panose="030F0702030302020204" pitchFamily="66" charset="0"/>
              </a:rPr>
              <a:t>Aflatoxin</a:t>
            </a:r>
            <a:r>
              <a:rPr lang="en-US" b="1" dirty="0">
                <a:latin typeface="Comic Sans MS" panose="030F0702030302020204" pitchFamily="66" charset="0"/>
              </a:rPr>
              <a:t> (</a:t>
            </a:r>
            <a:r>
              <a:rPr lang="en-US" b="1" i="1" dirty="0" err="1">
                <a:latin typeface="Comic Sans MS" panose="030F0702030302020204" pitchFamily="66" charset="0"/>
              </a:rPr>
              <a:t>Aspergillus</a:t>
            </a:r>
            <a:r>
              <a:rPr lang="en-US" b="1" dirty="0">
                <a:latin typeface="Comic Sans MS" panose="030F0702030302020204" pitchFamily="66" charset="0"/>
              </a:rPr>
              <a:t>)</a:t>
            </a:r>
          </a:p>
        </p:txBody>
      </p:sp>
      <p:sp>
        <p:nvSpPr>
          <p:cNvPr id="3" name="Content Placeholder 2"/>
          <p:cNvSpPr>
            <a:spLocks noGrp="1"/>
          </p:cNvSpPr>
          <p:nvPr>
            <p:ph idx="1"/>
          </p:nvPr>
        </p:nvSpPr>
        <p:spPr>
          <a:xfrm>
            <a:off x="1704110" y="1010654"/>
            <a:ext cx="9701828" cy="5635806"/>
          </a:xfrm>
        </p:spPr>
        <p:txBody>
          <a:bodyPr>
            <a:normAutofit lnSpcReduction="10000"/>
          </a:bodyPr>
          <a:lstStyle/>
          <a:p>
            <a:pPr lvl="0" defTabSz="914400" eaLnBrk="0" fontAlgn="base" hangingPunct="0">
              <a:spcBef>
                <a:spcPct val="20000"/>
              </a:spcBef>
              <a:spcAft>
                <a:spcPct val="0"/>
              </a:spcAft>
              <a:buClrTx/>
              <a:defRPr/>
            </a:pPr>
            <a:endParaRPr lang="en-US" sz="2600" dirty="0">
              <a:solidFill>
                <a:schemeClr val="accent1"/>
              </a:solidFill>
              <a:latin typeface="Comic Sans MS" panose="030F0702030302020204" pitchFamily="66" charset="0"/>
            </a:endParaRPr>
          </a:p>
          <a:p>
            <a:pPr lvl="0" defTabSz="914400" eaLnBrk="0" fontAlgn="base" hangingPunct="0">
              <a:spcBef>
                <a:spcPct val="20000"/>
              </a:spcBef>
              <a:spcAft>
                <a:spcPct val="0"/>
              </a:spcAft>
              <a:buClrTx/>
              <a:defRPr/>
            </a:pPr>
            <a:r>
              <a:rPr lang="en-US" sz="2600" dirty="0">
                <a:solidFill>
                  <a:schemeClr val="tx1"/>
                </a:solidFill>
                <a:latin typeface="Comic Sans MS" panose="030F0702030302020204" pitchFamily="66" charset="0"/>
              </a:rPr>
              <a:t>Highly toxic carcinogenic secondary metabolites produced by fungi namely:-</a:t>
            </a:r>
          </a:p>
          <a:p>
            <a:pPr lvl="0" defTabSz="914400" eaLnBrk="0" fontAlgn="base" hangingPunct="0">
              <a:spcBef>
                <a:spcPct val="20000"/>
              </a:spcBef>
              <a:spcAft>
                <a:spcPct val="0"/>
              </a:spcAft>
              <a:buClrTx/>
              <a:buNone/>
              <a:defRPr/>
            </a:pPr>
            <a:r>
              <a:rPr lang="en-US" sz="2600" dirty="0">
                <a:solidFill>
                  <a:schemeClr val="tx1"/>
                </a:solidFill>
                <a:latin typeface="Comic Sans MS" panose="030F0702030302020204" pitchFamily="66" charset="0"/>
              </a:rPr>
              <a:t>1. </a:t>
            </a:r>
            <a:r>
              <a:rPr lang="en-US" sz="2600" i="1" dirty="0" err="1">
                <a:solidFill>
                  <a:schemeClr val="tx1"/>
                </a:solidFill>
                <a:latin typeface="Comic Sans MS" panose="030F0702030302020204" pitchFamily="66" charset="0"/>
              </a:rPr>
              <a:t>Aspergillus</a:t>
            </a:r>
            <a:r>
              <a:rPr lang="en-US" sz="2600" i="1" dirty="0">
                <a:solidFill>
                  <a:schemeClr val="tx1"/>
                </a:solidFill>
                <a:latin typeface="Comic Sans MS" panose="030F0702030302020204" pitchFamily="66" charset="0"/>
              </a:rPr>
              <a:t> </a:t>
            </a:r>
            <a:r>
              <a:rPr lang="en-US" sz="2600" i="1" dirty="0" err="1">
                <a:solidFill>
                  <a:schemeClr val="tx1"/>
                </a:solidFill>
                <a:latin typeface="Comic Sans MS" panose="030F0702030302020204" pitchFamily="66" charset="0"/>
              </a:rPr>
              <a:t>flavus</a:t>
            </a:r>
            <a:endParaRPr lang="en-US" sz="2600" i="1" dirty="0">
              <a:solidFill>
                <a:schemeClr val="tx1"/>
              </a:solidFill>
              <a:latin typeface="Comic Sans MS" panose="030F0702030302020204" pitchFamily="66" charset="0"/>
            </a:endParaRPr>
          </a:p>
          <a:p>
            <a:pPr lvl="0" defTabSz="914400" eaLnBrk="0" fontAlgn="base" hangingPunct="0">
              <a:spcBef>
                <a:spcPct val="20000"/>
              </a:spcBef>
              <a:spcAft>
                <a:spcPct val="0"/>
              </a:spcAft>
              <a:buClrTx/>
              <a:buNone/>
              <a:defRPr/>
            </a:pPr>
            <a:r>
              <a:rPr lang="en-US" sz="2600" i="1" dirty="0">
                <a:solidFill>
                  <a:schemeClr val="tx1"/>
                </a:solidFill>
                <a:latin typeface="Comic Sans MS" panose="030F0702030302020204" pitchFamily="66" charset="0"/>
              </a:rPr>
              <a:t>2. </a:t>
            </a:r>
            <a:r>
              <a:rPr lang="en-US" sz="2600" i="1" dirty="0" err="1">
                <a:solidFill>
                  <a:schemeClr val="tx1"/>
                </a:solidFill>
                <a:latin typeface="Comic Sans MS" panose="030F0702030302020204" pitchFamily="66" charset="0"/>
              </a:rPr>
              <a:t>Aspergillus</a:t>
            </a:r>
            <a:r>
              <a:rPr lang="en-US" sz="2600" i="1" dirty="0">
                <a:solidFill>
                  <a:schemeClr val="tx1"/>
                </a:solidFill>
                <a:latin typeface="Comic Sans MS" panose="030F0702030302020204" pitchFamily="66" charset="0"/>
              </a:rPr>
              <a:t> </a:t>
            </a:r>
            <a:r>
              <a:rPr lang="en-US" sz="2600" i="1" dirty="0" err="1">
                <a:solidFill>
                  <a:schemeClr val="tx1"/>
                </a:solidFill>
                <a:latin typeface="Comic Sans MS" panose="030F0702030302020204" pitchFamily="66" charset="0"/>
              </a:rPr>
              <a:t>parasiticus</a:t>
            </a:r>
            <a:endParaRPr lang="en-US" sz="2600" i="1" dirty="0">
              <a:solidFill>
                <a:schemeClr val="tx1"/>
              </a:solidFill>
              <a:latin typeface="Comic Sans MS" panose="030F0702030302020204" pitchFamily="66" charset="0"/>
            </a:endParaRPr>
          </a:p>
          <a:p>
            <a:pPr lvl="0" defTabSz="914400" eaLnBrk="0" fontAlgn="base" hangingPunct="0">
              <a:spcBef>
                <a:spcPct val="20000"/>
              </a:spcBef>
              <a:spcAft>
                <a:spcPct val="0"/>
              </a:spcAft>
              <a:buClrTx/>
              <a:buNone/>
              <a:defRPr/>
            </a:pPr>
            <a:r>
              <a:rPr lang="en-US" sz="2600" i="1" dirty="0">
                <a:solidFill>
                  <a:schemeClr val="tx1"/>
                </a:solidFill>
                <a:latin typeface="Comic Sans MS" panose="030F0702030302020204" pitchFamily="66" charset="0"/>
              </a:rPr>
              <a:t>3. </a:t>
            </a:r>
            <a:r>
              <a:rPr lang="en-US" sz="2600" i="1" dirty="0" err="1">
                <a:solidFill>
                  <a:schemeClr val="tx1"/>
                </a:solidFill>
                <a:latin typeface="Comic Sans MS" panose="030F0702030302020204" pitchFamily="66" charset="0"/>
              </a:rPr>
              <a:t>Aspergillus</a:t>
            </a:r>
            <a:r>
              <a:rPr lang="en-US" sz="2600" i="1" dirty="0">
                <a:solidFill>
                  <a:schemeClr val="tx1"/>
                </a:solidFill>
                <a:latin typeface="Comic Sans MS" panose="030F0702030302020204" pitchFamily="66" charset="0"/>
              </a:rPr>
              <a:t> </a:t>
            </a:r>
            <a:r>
              <a:rPr lang="en-US" sz="2600" i="1" dirty="0" err="1">
                <a:solidFill>
                  <a:schemeClr val="tx1"/>
                </a:solidFill>
                <a:latin typeface="Comic Sans MS" panose="030F0702030302020204" pitchFamily="66" charset="0"/>
              </a:rPr>
              <a:t>nomius</a:t>
            </a:r>
            <a:endParaRPr lang="en-US" sz="2600" i="1" dirty="0">
              <a:solidFill>
                <a:schemeClr val="tx1"/>
              </a:solidFill>
              <a:latin typeface="Comic Sans MS" panose="030F0702030302020204" pitchFamily="66" charset="0"/>
            </a:endParaRPr>
          </a:p>
          <a:p>
            <a:pPr lvl="0" defTabSz="914400" eaLnBrk="0" fontAlgn="base" hangingPunct="0">
              <a:spcBef>
                <a:spcPct val="20000"/>
              </a:spcBef>
              <a:spcAft>
                <a:spcPct val="0"/>
              </a:spcAft>
              <a:buClrTx/>
              <a:buNone/>
              <a:defRPr/>
            </a:pPr>
            <a:endParaRPr lang="en-US" sz="2600" i="1" dirty="0">
              <a:solidFill>
                <a:schemeClr val="tx1"/>
              </a:solidFill>
              <a:latin typeface="Comic Sans MS" panose="030F0702030302020204" pitchFamily="66" charset="0"/>
            </a:endParaRPr>
          </a:p>
          <a:p>
            <a:pPr>
              <a:buFont typeface="Arial" pitchFamily="34" charset="0"/>
              <a:buChar char="•"/>
              <a:defRPr/>
            </a:pPr>
            <a:r>
              <a:rPr lang="en-US" sz="2600" dirty="0" err="1">
                <a:solidFill>
                  <a:schemeClr val="tx1"/>
                </a:solidFill>
                <a:latin typeface="Comic Sans MS" panose="030F0702030302020204" pitchFamily="66" charset="0"/>
              </a:rPr>
              <a:t>Aflatoxicosis</a:t>
            </a:r>
            <a:r>
              <a:rPr lang="en-US" sz="2600" dirty="0">
                <a:solidFill>
                  <a:schemeClr val="tx1"/>
                </a:solidFill>
                <a:latin typeface="Comic Sans MS" panose="030F0702030302020204" pitchFamily="66" charset="0"/>
              </a:rPr>
              <a:t>: caused by high doses in short intervals or low doses in high intervals.</a:t>
            </a:r>
          </a:p>
          <a:p>
            <a:pPr>
              <a:buFont typeface="Arial" pitchFamily="34" charset="0"/>
              <a:buChar char="•"/>
              <a:defRPr/>
            </a:pPr>
            <a:r>
              <a:rPr lang="en-US" sz="2600" dirty="0">
                <a:solidFill>
                  <a:schemeClr val="tx1"/>
                </a:solidFill>
                <a:latin typeface="Comic Sans MS" panose="030F0702030302020204" pitchFamily="66" charset="0"/>
              </a:rPr>
              <a:t>1961, caused the deaths of over 100,000 turkey </a:t>
            </a:r>
            <a:r>
              <a:rPr lang="en-US" sz="2600" dirty="0" err="1">
                <a:solidFill>
                  <a:schemeClr val="tx1"/>
                </a:solidFill>
                <a:latin typeface="Comic Sans MS" panose="030F0702030302020204" pitchFamily="66" charset="0"/>
              </a:rPr>
              <a:t>poults</a:t>
            </a:r>
            <a:r>
              <a:rPr lang="en-US" sz="2600" dirty="0">
                <a:solidFill>
                  <a:schemeClr val="tx1"/>
                </a:solidFill>
                <a:latin typeface="Comic Sans MS" panose="030F0702030302020204" pitchFamily="66" charset="0"/>
              </a:rPr>
              <a:t>: “Turkey X disease”.</a:t>
            </a:r>
          </a:p>
          <a:p>
            <a:pPr>
              <a:buFont typeface="Arial" pitchFamily="34" charset="0"/>
              <a:buChar char="•"/>
              <a:defRPr/>
            </a:pPr>
            <a:r>
              <a:rPr lang="en-US" sz="2600" dirty="0">
                <a:solidFill>
                  <a:schemeClr val="tx1"/>
                </a:solidFill>
                <a:latin typeface="Comic Sans MS" panose="030F0702030302020204" pitchFamily="66" charset="0"/>
              </a:rPr>
              <a:t>Grows best between 80-90 degrees Fahrenheit.</a:t>
            </a:r>
          </a:p>
          <a:p>
            <a:pPr>
              <a:buFont typeface="Arial" pitchFamily="34" charset="0"/>
              <a:buChar char="•"/>
              <a:defRPr/>
            </a:pPr>
            <a:r>
              <a:rPr lang="en-US" sz="2600" dirty="0">
                <a:solidFill>
                  <a:schemeClr val="tx1"/>
                </a:solidFill>
                <a:latin typeface="Comic Sans MS" panose="030F0702030302020204" pitchFamily="66" charset="0"/>
              </a:rPr>
              <a:t>Damage to grain increases likelihood of fungal growth.</a:t>
            </a:r>
          </a:p>
        </p:txBody>
      </p:sp>
    </p:spTree>
    <p:extLst>
      <p:ext uri="{BB962C8B-B14F-4D97-AF65-F5344CB8AC3E}">
        <p14:creationId xmlns:p14="http://schemas.microsoft.com/office/powerpoint/2010/main" val="118044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361951"/>
            <a:ext cx="10553700" cy="762000"/>
          </a:xfrm>
        </p:spPr>
        <p:txBody>
          <a:bodyPr>
            <a:normAutofit fontScale="90000"/>
          </a:bodyPr>
          <a:lstStyle/>
          <a:p>
            <a:r>
              <a:rPr lang="en-US" b="1" dirty="0">
                <a:latin typeface="Comic Sans MS" panose="030F0702030302020204" pitchFamily="66" charset="0"/>
              </a:rPr>
              <a:t>Average total </a:t>
            </a:r>
            <a:r>
              <a:rPr lang="en-US" b="1" dirty="0" err="1">
                <a:latin typeface="Comic Sans MS" panose="030F0702030302020204" pitchFamily="66" charset="0"/>
              </a:rPr>
              <a:t>Aflatoxin</a:t>
            </a:r>
            <a:r>
              <a:rPr lang="en-US" b="1" dirty="0">
                <a:latin typeface="Comic Sans MS" panose="030F0702030302020204" pitchFamily="66" charset="0"/>
              </a:rPr>
              <a:t> level of feed ingredients in Nigeria</a:t>
            </a:r>
            <a:endParaRPr lang="en-US" dirty="0">
              <a:latin typeface="Comic Sans MS" panose="030F070203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31657433"/>
              </p:ext>
            </p:extLst>
          </p:nvPr>
        </p:nvGraphicFramePr>
        <p:xfrm>
          <a:off x="-1" y="1485900"/>
          <a:ext cx="12192000" cy="5372099"/>
        </p:xfrm>
        <a:graphic>
          <a:graphicData uri="http://schemas.openxmlformats.org/drawingml/2006/table">
            <a:tbl>
              <a:tblPr firstRow="1" firstCol="1" bandRow="1">
                <a:tableStyleId>{5C22544A-7EE6-4342-B048-85BDC9FD1C3A}</a:tableStyleId>
              </a:tblPr>
              <a:tblGrid>
                <a:gridCol w="2207653">
                  <a:extLst>
                    <a:ext uri="{9D8B030D-6E8A-4147-A177-3AD203B41FA5}">
                      <a16:colId xmlns:a16="http://schemas.microsoft.com/office/drawing/2014/main" val="20000"/>
                    </a:ext>
                  </a:extLst>
                </a:gridCol>
                <a:gridCol w="1172512">
                  <a:extLst>
                    <a:ext uri="{9D8B030D-6E8A-4147-A177-3AD203B41FA5}">
                      <a16:colId xmlns:a16="http://schemas.microsoft.com/office/drawing/2014/main" val="20001"/>
                    </a:ext>
                  </a:extLst>
                </a:gridCol>
                <a:gridCol w="1233833">
                  <a:extLst>
                    <a:ext uri="{9D8B030D-6E8A-4147-A177-3AD203B41FA5}">
                      <a16:colId xmlns:a16="http://schemas.microsoft.com/office/drawing/2014/main" val="20002"/>
                    </a:ext>
                  </a:extLst>
                </a:gridCol>
                <a:gridCol w="1545359">
                  <a:extLst>
                    <a:ext uri="{9D8B030D-6E8A-4147-A177-3AD203B41FA5}">
                      <a16:colId xmlns:a16="http://schemas.microsoft.com/office/drawing/2014/main" val="20003"/>
                    </a:ext>
                  </a:extLst>
                </a:gridCol>
                <a:gridCol w="1192134">
                  <a:extLst>
                    <a:ext uri="{9D8B030D-6E8A-4147-A177-3AD203B41FA5}">
                      <a16:colId xmlns:a16="http://schemas.microsoft.com/office/drawing/2014/main" val="20004"/>
                    </a:ext>
                  </a:extLst>
                </a:gridCol>
                <a:gridCol w="1258363">
                  <a:extLst>
                    <a:ext uri="{9D8B030D-6E8A-4147-A177-3AD203B41FA5}">
                      <a16:colId xmlns:a16="http://schemas.microsoft.com/office/drawing/2014/main" val="20005"/>
                    </a:ext>
                  </a:extLst>
                </a:gridCol>
                <a:gridCol w="1147982">
                  <a:extLst>
                    <a:ext uri="{9D8B030D-6E8A-4147-A177-3AD203B41FA5}">
                      <a16:colId xmlns:a16="http://schemas.microsoft.com/office/drawing/2014/main" val="20006"/>
                    </a:ext>
                  </a:extLst>
                </a:gridCol>
                <a:gridCol w="993446">
                  <a:extLst>
                    <a:ext uri="{9D8B030D-6E8A-4147-A177-3AD203B41FA5}">
                      <a16:colId xmlns:a16="http://schemas.microsoft.com/office/drawing/2014/main" val="20007"/>
                    </a:ext>
                  </a:extLst>
                </a:gridCol>
                <a:gridCol w="1440718">
                  <a:extLst>
                    <a:ext uri="{9D8B030D-6E8A-4147-A177-3AD203B41FA5}">
                      <a16:colId xmlns:a16="http://schemas.microsoft.com/office/drawing/2014/main" val="20008"/>
                    </a:ext>
                  </a:extLst>
                </a:gridCol>
              </a:tblGrid>
              <a:tr h="1012772">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FEEDSTUFF</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EDO</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ENUGU</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KADUNA</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KANO</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LAGOS</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OGUN</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OYO</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RIVERS</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36639">
                <a:tc>
                  <a:txBody>
                    <a:bodyPr/>
                    <a:lstStyle/>
                    <a:p>
                      <a:pPr marL="0" marR="0" algn="just">
                        <a:lnSpc>
                          <a:spcPct val="200000"/>
                        </a:lnSpc>
                        <a:spcBef>
                          <a:spcPts val="0"/>
                        </a:spcBef>
                        <a:spcAft>
                          <a:spcPts val="0"/>
                        </a:spcAft>
                      </a:pPr>
                      <a:r>
                        <a:rPr lang="en-US" sz="2000">
                          <a:effectLst/>
                          <a:latin typeface="Comic Sans MS" panose="030F0702030302020204" pitchFamily="66" charset="0"/>
                        </a:rPr>
                        <a:t>GNC(ppb)</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371.2</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1539.5</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614.7</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336.2</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337.5</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244.5</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293.5</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573.5</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92604">
                <a:tc>
                  <a:txBody>
                    <a:bodyPr/>
                    <a:lstStyle/>
                    <a:p>
                      <a:pPr marL="0" marR="0" algn="just">
                        <a:lnSpc>
                          <a:spcPct val="200000"/>
                        </a:lnSpc>
                        <a:spcBef>
                          <a:spcPts val="0"/>
                        </a:spcBef>
                        <a:spcAft>
                          <a:spcPts val="0"/>
                        </a:spcAft>
                      </a:pPr>
                      <a:r>
                        <a:rPr lang="en-US" sz="2000">
                          <a:effectLst/>
                          <a:latin typeface="Comic Sans MS" panose="030F0702030302020204" pitchFamily="66" charset="0"/>
                        </a:rPr>
                        <a:t>SBM(ppb)</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19.0</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9.1</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9.1</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14.5</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14.7</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9.7</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55.9</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19.7</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90756">
                <a:tc>
                  <a:txBody>
                    <a:bodyPr/>
                    <a:lstStyle/>
                    <a:p>
                      <a:pPr marL="0" marR="0" algn="just">
                        <a:lnSpc>
                          <a:spcPct val="200000"/>
                        </a:lnSpc>
                        <a:spcBef>
                          <a:spcPts val="0"/>
                        </a:spcBef>
                        <a:spcAft>
                          <a:spcPts val="0"/>
                        </a:spcAft>
                      </a:pPr>
                      <a:r>
                        <a:rPr lang="en-US" sz="2000">
                          <a:effectLst/>
                          <a:latin typeface="Comic Sans MS" panose="030F0702030302020204" pitchFamily="66" charset="0"/>
                        </a:rPr>
                        <a:t>F/MEAL(ppb)</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30.7</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7.7</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10.7</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10.0</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16.6</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49.4</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9.9</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28.2</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924706">
                <a:tc>
                  <a:txBody>
                    <a:bodyPr/>
                    <a:lstStyle/>
                    <a:p>
                      <a:pPr marL="0" marR="0" algn="just">
                        <a:lnSpc>
                          <a:spcPct val="200000"/>
                        </a:lnSpc>
                        <a:spcBef>
                          <a:spcPts val="0"/>
                        </a:spcBef>
                        <a:spcAft>
                          <a:spcPts val="0"/>
                        </a:spcAft>
                      </a:pPr>
                      <a:r>
                        <a:rPr lang="en-US" sz="2000">
                          <a:effectLst/>
                          <a:latin typeface="Comic Sans MS" panose="030F0702030302020204" pitchFamily="66" charset="0"/>
                        </a:rPr>
                        <a:t>MAIZE(ppb)</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5.8</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16.2</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576.1</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157.3</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248.7</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166.5</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83.4</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20.1</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814622">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BDG(ppb)</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15.0</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5.9</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3.5</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19.2</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30.4</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10.9</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2479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350" y="624110"/>
            <a:ext cx="10020300" cy="861790"/>
          </a:xfrm>
        </p:spPr>
        <p:txBody>
          <a:bodyPr>
            <a:normAutofit fontScale="90000"/>
          </a:bodyPr>
          <a:lstStyle/>
          <a:p>
            <a:r>
              <a:rPr lang="en-US" b="1" dirty="0">
                <a:latin typeface="Comic Sans MS" panose="030F0702030302020204" pitchFamily="66" charset="0"/>
              </a:rPr>
              <a:t>Average </a:t>
            </a:r>
            <a:r>
              <a:rPr lang="en-US" b="1" dirty="0" err="1">
                <a:latin typeface="Comic Sans MS" panose="030F0702030302020204" pitchFamily="66" charset="0"/>
              </a:rPr>
              <a:t>Aflatoxin</a:t>
            </a:r>
            <a:r>
              <a:rPr lang="en-US" b="1" dirty="0">
                <a:latin typeface="Comic Sans MS" panose="030F0702030302020204" pitchFamily="66" charset="0"/>
              </a:rPr>
              <a:t> level of some feeds in Nigeria</a:t>
            </a:r>
            <a:endParaRPr lang="en-US"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92517446"/>
              </p:ext>
            </p:extLst>
          </p:nvPr>
        </p:nvGraphicFramePr>
        <p:xfrm>
          <a:off x="1" y="1485900"/>
          <a:ext cx="12191998" cy="5372100"/>
        </p:xfrm>
        <a:graphic>
          <a:graphicData uri="http://schemas.openxmlformats.org/drawingml/2006/table">
            <a:tbl>
              <a:tblPr firstRow="1" firstCol="1" bandRow="1">
                <a:tableStyleId>{5C22544A-7EE6-4342-B048-85BDC9FD1C3A}</a:tableStyleId>
              </a:tblPr>
              <a:tblGrid>
                <a:gridCol w="1997167">
                  <a:extLst>
                    <a:ext uri="{9D8B030D-6E8A-4147-A177-3AD203B41FA5}">
                      <a16:colId xmlns:a16="http://schemas.microsoft.com/office/drawing/2014/main" val="20000"/>
                    </a:ext>
                  </a:extLst>
                </a:gridCol>
                <a:gridCol w="990840">
                  <a:extLst>
                    <a:ext uri="{9D8B030D-6E8A-4147-A177-3AD203B41FA5}">
                      <a16:colId xmlns:a16="http://schemas.microsoft.com/office/drawing/2014/main" val="20001"/>
                    </a:ext>
                  </a:extLst>
                </a:gridCol>
                <a:gridCol w="1331445">
                  <a:extLst>
                    <a:ext uri="{9D8B030D-6E8A-4147-A177-3AD203B41FA5}">
                      <a16:colId xmlns:a16="http://schemas.microsoft.com/office/drawing/2014/main" val="20002"/>
                    </a:ext>
                  </a:extLst>
                </a:gridCol>
                <a:gridCol w="1532708">
                  <a:extLst>
                    <a:ext uri="{9D8B030D-6E8A-4147-A177-3AD203B41FA5}">
                      <a16:colId xmlns:a16="http://schemas.microsoft.com/office/drawing/2014/main" val="20003"/>
                    </a:ext>
                  </a:extLst>
                </a:gridCol>
                <a:gridCol w="1161142">
                  <a:extLst>
                    <a:ext uri="{9D8B030D-6E8A-4147-A177-3AD203B41FA5}">
                      <a16:colId xmlns:a16="http://schemas.microsoft.com/office/drawing/2014/main" val="20004"/>
                    </a:ext>
                  </a:extLst>
                </a:gridCol>
                <a:gridCol w="1370148">
                  <a:extLst>
                    <a:ext uri="{9D8B030D-6E8A-4147-A177-3AD203B41FA5}">
                      <a16:colId xmlns:a16="http://schemas.microsoft.com/office/drawing/2014/main" val="20005"/>
                    </a:ext>
                  </a:extLst>
                </a:gridCol>
                <a:gridCol w="1161142">
                  <a:extLst>
                    <a:ext uri="{9D8B030D-6E8A-4147-A177-3AD203B41FA5}">
                      <a16:colId xmlns:a16="http://schemas.microsoft.com/office/drawing/2014/main" val="20006"/>
                    </a:ext>
                  </a:extLst>
                </a:gridCol>
                <a:gridCol w="1230812">
                  <a:extLst>
                    <a:ext uri="{9D8B030D-6E8A-4147-A177-3AD203B41FA5}">
                      <a16:colId xmlns:a16="http://schemas.microsoft.com/office/drawing/2014/main" val="20007"/>
                    </a:ext>
                  </a:extLst>
                </a:gridCol>
                <a:gridCol w="1416594">
                  <a:extLst>
                    <a:ext uri="{9D8B030D-6E8A-4147-A177-3AD203B41FA5}">
                      <a16:colId xmlns:a16="http://schemas.microsoft.com/office/drawing/2014/main" val="20008"/>
                    </a:ext>
                  </a:extLst>
                </a:gridCol>
              </a:tblGrid>
              <a:tr h="1343025">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TYPE OF FEED</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EDO</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ENUGU</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KADUNA</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KANO</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LAGOS</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OGUN</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OYO</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RIVERS</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343025">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B/STARTER (ppb)</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43.9</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26.4</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121.7</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57.3</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20.0</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91.2</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5.6</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43025">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LAYERS (ppb)</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81.9</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119.4</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187.2</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62.8</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272.9</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62.2</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323.0</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18.9</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343025">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GROWERS (ppb)</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91.5</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115.1</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139.0</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78.9</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125.5</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a:effectLst/>
                          <a:latin typeface="Comic Sans MS" panose="030F0702030302020204" pitchFamily="66" charset="0"/>
                        </a:rPr>
                        <a:t>23.1</a:t>
                      </a:r>
                      <a:endParaRPr lang="en-US"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2000" dirty="0">
                          <a:effectLst/>
                          <a:latin typeface="Comic Sans MS" panose="030F0702030302020204" pitchFamily="66" charset="0"/>
                        </a:rPr>
                        <a:t>162.7</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288484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670</TotalTime>
  <Words>1815</Words>
  <Application>Microsoft Office PowerPoint</Application>
  <PresentationFormat>Widescreen</PresentationFormat>
  <Paragraphs>327</Paragraphs>
  <Slides>37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Arial</vt:lpstr>
      <vt:lpstr>Calibri</vt:lpstr>
      <vt:lpstr>Century Gothic</vt:lpstr>
      <vt:lpstr>Comic Sans MS</vt:lpstr>
      <vt:lpstr>Times New Roman</vt:lpstr>
      <vt:lpstr>Wingdings</vt:lpstr>
      <vt:lpstr>Wingdings 3</vt:lpstr>
      <vt:lpstr>Wisp</vt:lpstr>
      <vt:lpstr>Clip</vt:lpstr>
      <vt:lpstr>MYCOTOXINS IN POULTRY FEEDS: OCCURRENCE, EFFECTS AND CONTROL</vt:lpstr>
      <vt:lpstr>MYCOTOXIN: DEFINITION &amp; FEATURES</vt:lpstr>
      <vt:lpstr>Most fungi do not produce Mycotoxins</vt:lpstr>
      <vt:lpstr>How was the concept of Mycotoxins developed ?</vt:lpstr>
      <vt:lpstr>TYPES AND OCCURRENCE OF MYCOTOXINS</vt:lpstr>
      <vt:lpstr>Aflatoxin</vt:lpstr>
      <vt:lpstr>Aflatoxin (Aspergillus)</vt:lpstr>
      <vt:lpstr>Average total Aflatoxin level of feed ingredients in Nigeria</vt:lpstr>
      <vt:lpstr>Average Aflatoxin level of some feeds in Nigeria</vt:lpstr>
      <vt:lpstr>DON and T-2 Toxin</vt:lpstr>
      <vt:lpstr>Zearalenone </vt:lpstr>
      <vt:lpstr>Ochratoxin A.</vt:lpstr>
      <vt:lpstr>Favorable conditions for the growth of fungi </vt:lpstr>
      <vt:lpstr>Mycotoxin Chain of Events</vt:lpstr>
      <vt:lpstr>Modes of Spore Transmission</vt:lpstr>
      <vt:lpstr>Route of infection  </vt:lpstr>
      <vt:lpstr>Tests for Mycotoxins</vt:lpstr>
      <vt:lpstr>EFFECTS OF MYCOTOXINS</vt:lpstr>
      <vt:lpstr>Effects on Production</vt:lpstr>
      <vt:lpstr>Effects on Organs</vt:lpstr>
      <vt:lpstr>PowerPoint Presentation</vt:lpstr>
      <vt:lpstr>Residual effects in Humans (Food Safety Risk) </vt:lpstr>
      <vt:lpstr>Types, sources and effects of mycotoxins</vt:lpstr>
      <vt:lpstr>Factors causing variation in effects</vt:lpstr>
      <vt:lpstr>Symptoms of Mycotoxicosis</vt:lpstr>
      <vt:lpstr>PREVENTION AND CONTROL OF MYCOTOXINS </vt:lpstr>
      <vt:lpstr>PREVENTIVE MEASURES </vt:lpstr>
      <vt:lpstr>CONTROL MEASURES</vt:lpstr>
      <vt:lpstr>Detoxification and Physical treatment </vt:lpstr>
      <vt:lpstr>Chemical Agents </vt:lpstr>
      <vt:lpstr>Dietary Manipulations </vt:lpstr>
      <vt:lpstr>Use of Adsorbents/binders </vt:lpstr>
      <vt:lpstr>Bio-control measure ( Use of AFLASAFE) </vt:lpstr>
      <vt:lpstr>Regulations </vt:lpstr>
      <vt:lpstr>Future Fight Against Mycotoxins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MYCOTOXINS IN POULTRY FEEDS</dc:title>
  <dc:creator>REG AFFAIRS</dc:creator>
  <cp:lastModifiedBy>Dr. Arif</cp:lastModifiedBy>
  <cp:revision>98</cp:revision>
  <dcterms:created xsi:type="dcterms:W3CDTF">2016-06-21T10:10:33Z</dcterms:created>
  <dcterms:modified xsi:type="dcterms:W3CDTF">2017-04-10T04:31:56Z</dcterms:modified>
</cp:coreProperties>
</file>