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8C75C-2C17-4AD9-BA54-D6F159C35B4C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DE12F-B625-4AE4-88C1-0948199C7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39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Movement dysfunction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1920-8FA4-48EC-8209-701CEA4A64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bdul Munem\Desktop\bismillah_calligraphy_by_discoverislam-d40zf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" y="18142"/>
            <a:ext cx="9140371" cy="722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57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PTs nearing retirement  Vs  more recent graduates of master’s degree entry-level programs.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tDPT</a:t>
            </a:r>
            <a:r>
              <a:rPr lang="en-US" dirty="0" smtClean="0"/>
              <a:t> </a:t>
            </a:r>
            <a:r>
              <a:rPr lang="en-US" b="1" u="sng" dirty="0" smtClean="0"/>
              <a:t>entry-level “</a:t>
            </a:r>
            <a:r>
              <a:rPr lang="en-US" b="1" u="sng" dirty="0" err="1" smtClean="0"/>
              <a:t>equivalency</a:t>
            </a:r>
            <a:r>
              <a:rPr lang="en-US" dirty="0" err="1" smtClean="0"/>
              <a:t>”degree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(but those who are already eligible ?)</a:t>
            </a:r>
          </a:p>
          <a:p>
            <a:pPr>
              <a:buNone/>
            </a:pPr>
            <a:r>
              <a:rPr lang="en-US" dirty="0" smtClean="0">
                <a:latin typeface="Bradley Hand ITC" pitchFamily="66" charset="0"/>
              </a:rPr>
              <a:t>They will do what they are licensed to do…….</a:t>
            </a:r>
          </a:p>
          <a:p>
            <a:r>
              <a:rPr lang="en-US" b="1" u="sng" dirty="0" smtClean="0"/>
              <a:t>Professional development issue</a:t>
            </a:r>
            <a:r>
              <a:rPr lang="en-US" dirty="0" smtClean="0"/>
              <a:t> with t-DPT degree??</a:t>
            </a:r>
          </a:p>
          <a:p>
            <a:r>
              <a:rPr lang="en-US" dirty="0" smtClean="0"/>
              <a:t>Not all entry level programs in PT are DPT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82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Employer’s related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Employer favor  to Experience &amp; skill Vs academic credentials</a:t>
            </a:r>
            <a:endParaRPr lang="en-US" b="1" i="1" dirty="0" smtClean="0">
              <a:latin typeface="Bradley Hand ITC" pitchFamily="66" charset="0"/>
            </a:endParaRPr>
          </a:p>
          <a:p>
            <a:pPr>
              <a:buNone/>
            </a:pPr>
            <a:r>
              <a:rPr lang="en-US" b="1" i="1" dirty="0" smtClean="0">
                <a:latin typeface="Bradley Hand ITC" pitchFamily="66" charset="0"/>
              </a:rPr>
              <a:t>***Perception   of    self    service   for    profession       or   urge    to    inflate    salaries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Seeking DPT graduate for Marketing purpose</a:t>
            </a:r>
          </a:p>
          <a:p>
            <a:pPr>
              <a:buFont typeface="Wingdings" pitchFamily="2" charset="2"/>
              <a:buChar char="q"/>
            </a:pP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2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atin typeface="Bradley Hand ITC" pitchFamily="66" charset="0"/>
              </a:rPr>
              <a:t>Perception   at   Patient’s   </a:t>
            </a:r>
            <a:r>
              <a:rPr lang="en-US" b="1" dirty="0" smtClean="0">
                <a:latin typeface="Bradley Hand ITC" pitchFamily="66" charset="0"/>
              </a:rPr>
              <a:t>end  ??</a:t>
            </a:r>
          </a:p>
          <a:p>
            <a:endParaRPr lang="en-US" b="1" dirty="0">
              <a:latin typeface="Bradley Hand ITC" pitchFamily="66" charset="0"/>
            </a:endParaRPr>
          </a:p>
          <a:p>
            <a:r>
              <a:rPr lang="en-US" dirty="0"/>
              <a:t>Referral relationship &amp; </a:t>
            </a:r>
            <a:r>
              <a:rPr lang="en-US" dirty="0" smtClean="0"/>
              <a:t>academics ??</a:t>
            </a:r>
          </a:p>
          <a:p>
            <a:endParaRPr lang="en-US" b="1" dirty="0">
              <a:latin typeface="Bradley Hand ITC" pitchFamily="66" charset="0"/>
            </a:endParaRPr>
          </a:p>
          <a:p>
            <a:r>
              <a:rPr lang="en-US" b="1" dirty="0" smtClean="0">
                <a:latin typeface="Bradley Hand ITC" pitchFamily="66" charset="0"/>
              </a:rPr>
              <a:t>T-DPT key to fulfill vision of all PTs with clinical doctorate degree.</a:t>
            </a:r>
          </a:p>
          <a:p>
            <a:r>
              <a:rPr lang="en-US" b="1" dirty="0" smtClean="0">
                <a:latin typeface="Bradley Hand ITC" pitchFamily="66" charset="0"/>
              </a:rPr>
              <a:t>Incentives like pay raise , license requirement are necessary to …….</a:t>
            </a:r>
            <a:endParaRPr lang="en-US" b="1" dirty="0">
              <a:latin typeface="Bradley Hand ITC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9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Why  </a:t>
            </a:r>
            <a:r>
              <a:rPr lang="en-US" b="1" dirty="0" err="1" smtClean="0">
                <a:latin typeface="Bradley Hand ITC" pitchFamily="66" charset="0"/>
              </a:rPr>
              <a:t>tDPT</a:t>
            </a:r>
            <a:r>
              <a:rPr lang="en-US" b="1" dirty="0" smtClean="0">
                <a:latin typeface="Bradley Hand ITC" pitchFamily="66" charset="0"/>
              </a:rPr>
              <a:t>   degree ??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vision of having all PTs hold clinical doctoral degrees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License renewal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Salary on degree basics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Employed  PTs &amp; serving for professional development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9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EBP &amp; PP\profesional practice\pics\Auton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715000" cy="591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tDPT</a:t>
            </a:r>
            <a:endParaRPr lang="en-US" b="1" dirty="0" smtClean="0"/>
          </a:p>
          <a:p>
            <a:r>
              <a:rPr lang="en-US" sz="2800" b="1" dirty="0" smtClean="0">
                <a:latin typeface="Bradley Hand ITC" pitchFamily="66" charset="0"/>
              </a:rPr>
              <a:t> Preferred Curriculum Guide</a:t>
            </a:r>
          </a:p>
          <a:p>
            <a:r>
              <a:rPr lang="en-US" sz="2800" b="1" dirty="0" smtClean="0">
                <a:latin typeface="Bradley Hand ITC" pitchFamily="66" charset="0"/>
              </a:rPr>
              <a:t> PT Evaluation  Tool</a:t>
            </a:r>
          </a:p>
          <a:p>
            <a:r>
              <a:rPr lang="en-US" sz="2800" b="1" dirty="0" smtClean="0">
                <a:latin typeface="Bradley Hand ITC" pitchFamily="66" charset="0"/>
              </a:rPr>
              <a:t>Cost &amp; Benefits</a:t>
            </a:r>
          </a:p>
          <a:p>
            <a:r>
              <a:rPr lang="en-US" sz="2800" b="1" dirty="0" smtClean="0">
                <a:latin typeface="Bradley Hand ITC" pitchFamily="66" charset="0"/>
              </a:rPr>
              <a:t>Financial element</a:t>
            </a:r>
          </a:p>
          <a:p>
            <a:r>
              <a:rPr lang="en-US" sz="2800" b="1" dirty="0" smtClean="0">
                <a:latin typeface="Bradley Hand ITC" pitchFamily="66" charset="0"/>
              </a:rPr>
              <a:t>License requirement</a:t>
            </a:r>
          </a:p>
          <a:p>
            <a:r>
              <a:rPr lang="en-US" sz="2800" b="1" dirty="0" smtClean="0">
                <a:latin typeface="Bradley Hand ITC" pitchFamily="66" charset="0"/>
              </a:rPr>
              <a:t>Positive contribution to Field 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1026" name="Picture 2" descr="E:\EBP &amp; PP\profesional practice\pics\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9233" y="0"/>
            <a:ext cx="3774768" cy="2590800"/>
          </a:xfrm>
          <a:prstGeom prst="rect">
            <a:avLst/>
          </a:prstGeom>
          <a:noFill/>
        </p:spPr>
      </p:pic>
      <p:pic>
        <p:nvPicPr>
          <p:cNvPr id="1027" name="Picture 3" descr="E:\Ex Physiology\pic\temperature\images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1000"/>
            <a:ext cx="1447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Board of</a:t>
            </a:r>
            <a:br>
              <a:rPr lang="en-US" dirty="0" smtClean="0"/>
            </a:br>
            <a:r>
              <a:rPr lang="en-US" dirty="0" smtClean="0"/>
              <a:t>Physical Therapy Specialties (ABPTS)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Promotes Specialization ,1 </a:t>
            </a:r>
            <a:r>
              <a:rPr lang="en-US" dirty="0" err="1" smtClean="0"/>
              <a:t>st</a:t>
            </a:r>
            <a:r>
              <a:rPr lang="en-US" dirty="0" smtClean="0"/>
              <a:t> specialization Cardio-pulmonary….</a:t>
            </a:r>
          </a:p>
          <a:p>
            <a:r>
              <a:rPr lang="en-US" dirty="0" smtClean="0"/>
              <a:t>That developed criteria &amp; examination for this specialty</a:t>
            </a:r>
          </a:p>
          <a:p>
            <a:r>
              <a:rPr lang="en-US" dirty="0" smtClean="0"/>
              <a:t>Over the years other </a:t>
            </a:r>
            <a:r>
              <a:rPr lang="en-US" dirty="0" err="1" smtClean="0"/>
              <a:t>specialities</a:t>
            </a:r>
            <a:r>
              <a:rPr lang="en-US" dirty="0" smtClean="0"/>
              <a:t> like Geriatrics , Neurology , Orthopedics , Sports PT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Highest possible level of care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Development of science &amp; art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Most physicians seek </a:t>
            </a:r>
            <a:r>
              <a:rPr lang="en-US" b="1" u="sng" dirty="0" smtClean="0"/>
              <a:t>board certification</a:t>
            </a:r>
            <a:r>
              <a:rPr lang="en-US" dirty="0" smtClean="0"/>
              <a:t> as specialists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Concept of specialization 1976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91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ABPTS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Policies &amp; procedures for certifications &amp; re…</a:t>
            </a:r>
          </a:p>
          <a:p>
            <a:endParaRPr lang="en-US" dirty="0" smtClean="0"/>
          </a:p>
          <a:p>
            <a:r>
              <a:rPr lang="en-US" dirty="0" smtClean="0"/>
              <a:t>Minimum requirement for specialty</a:t>
            </a:r>
          </a:p>
          <a:p>
            <a:endParaRPr lang="en-US" dirty="0" smtClean="0"/>
          </a:p>
          <a:p>
            <a:r>
              <a:rPr lang="en-US" dirty="0" smtClean="0"/>
              <a:t>Control  </a:t>
            </a:r>
            <a:r>
              <a:rPr lang="en-US" sz="3600" b="1" dirty="0" smtClean="0">
                <a:latin typeface="Bradley Hand ITC" pitchFamily="66" charset="0"/>
              </a:rPr>
              <a:t>Specialty Councils</a:t>
            </a:r>
            <a:endParaRPr lang="en-US" sz="36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304800"/>
            <a:ext cx="84391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38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access ,Perspective of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“Direct access is the ability of a physical therapist to provide evaluation and treatment to patients without the need for a physician referral.”  (APTA)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6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Contemporary Practice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4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Objections to direct </a:t>
            </a:r>
            <a:r>
              <a:rPr lang="en-US" dirty="0" smtClean="0"/>
              <a:t>a</a:t>
            </a:r>
            <a:r>
              <a:rPr lang="en-US" dirty="0" smtClean="0"/>
              <a:t>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Insufficient education</a:t>
            </a:r>
          </a:p>
          <a:p>
            <a:r>
              <a:rPr lang="en-US" dirty="0" smtClean="0"/>
              <a:t>Serious medical problems might be missed beside MSK system</a:t>
            </a:r>
          </a:p>
          <a:p>
            <a:r>
              <a:rPr lang="en-US" dirty="0" smtClean="0"/>
              <a:t>Increasing autonomy will shift PTs to private practice ,staffing issues in hospitals..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1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Perspective of the Practitioner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Specialization :</a:t>
            </a:r>
          </a:p>
          <a:p>
            <a:r>
              <a:rPr lang="en-US" dirty="0" smtClean="0"/>
              <a:t>the </a:t>
            </a:r>
            <a:r>
              <a:rPr lang="en-US" dirty="0"/>
              <a:t>process by which </a:t>
            </a:r>
            <a:r>
              <a:rPr lang="en-US" dirty="0" smtClean="0"/>
              <a:t>clinician </a:t>
            </a:r>
            <a:r>
              <a:rPr lang="en-US" dirty="0"/>
              <a:t>build on their broad </a:t>
            </a:r>
            <a:r>
              <a:rPr lang="en-US" dirty="0" smtClean="0"/>
              <a:t>base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professional education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practice</a:t>
            </a:r>
          </a:p>
          <a:p>
            <a:r>
              <a:rPr lang="en-US" smtClean="0"/>
              <a:t>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develop a greater depth of knowledge </a:t>
            </a:r>
            <a:r>
              <a:rPr lang="en-US" dirty="0" smtClean="0">
                <a:solidFill>
                  <a:srgbClr val="0070C0"/>
                </a:solidFill>
              </a:rPr>
              <a:t>and </a:t>
            </a:r>
            <a:r>
              <a:rPr lang="en-US" smtClean="0">
                <a:solidFill>
                  <a:srgbClr val="0070C0"/>
                </a:solidFill>
              </a:rPr>
              <a:t>skills</a:t>
            </a:r>
            <a:r>
              <a:rPr lang="en-US" smtClean="0"/>
              <a:t> </a:t>
            </a:r>
          </a:p>
          <a:p>
            <a:r>
              <a:rPr lang="en-US" smtClean="0"/>
              <a:t>related </a:t>
            </a:r>
            <a:r>
              <a:rPr lang="en-US" dirty="0"/>
              <a:t>to a particular area of 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31905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Clear Professional identity</a:t>
            </a:r>
          </a:p>
          <a:p>
            <a:r>
              <a:rPr lang="en-US" dirty="0" smtClean="0"/>
              <a:t>Job specification</a:t>
            </a:r>
          </a:p>
          <a:p>
            <a:r>
              <a:rPr lang="en-US" dirty="0" smtClean="0"/>
              <a:t>Public expectation</a:t>
            </a:r>
          </a:p>
          <a:p>
            <a:r>
              <a:rPr lang="en-US" dirty="0" smtClean="0"/>
              <a:t>Means to cater those </a:t>
            </a:r>
          </a:p>
          <a:p>
            <a:pPr>
              <a:buNone/>
            </a:pPr>
            <a:r>
              <a:rPr lang="en-US" dirty="0" smtClean="0"/>
              <a:t>   expectations</a:t>
            </a:r>
          </a:p>
          <a:p>
            <a:r>
              <a:rPr lang="en-US" dirty="0" smtClean="0"/>
              <a:t>Curriculum modifications</a:t>
            </a:r>
          </a:p>
          <a:p>
            <a:r>
              <a:rPr lang="en-US" dirty="0" smtClean="0"/>
              <a:t>Elimination</a:t>
            </a:r>
          </a:p>
          <a:p>
            <a:r>
              <a:rPr lang="en-US" dirty="0" smtClean="0"/>
              <a:t>Recognition</a:t>
            </a:r>
          </a:p>
          <a:p>
            <a:r>
              <a:rPr lang="en-US" dirty="0" smtClean="0"/>
              <a:t>More attraction towards </a:t>
            </a:r>
          </a:p>
          <a:p>
            <a:pPr>
              <a:buNone/>
            </a:pPr>
            <a:r>
              <a:rPr lang="en-US" dirty="0" smtClean="0"/>
              <a:t>   field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E:\EBP &amp; PP\EBP\pics\j0439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08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of </a:t>
            </a:r>
            <a:r>
              <a:rPr lang="en-US" dirty="0" err="1" smtClean="0"/>
              <a:t>Practionaire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By </a:t>
            </a:r>
            <a:r>
              <a:rPr lang="en-US" dirty="0" smtClean="0"/>
              <a:t>2020 conversion  of licensed PTs with bachelor’s</a:t>
            </a:r>
          </a:p>
          <a:p>
            <a:pPr>
              <a:buNone/>
            </a:pPr>
            <a:r>
              <a:rPr lang="en-US" dirty="0" smtClean="0"/>
              <a:t>and master’s degrees to PTs with DPT degrees.</a:t>
            </a:r>
          </a:p>
          <a:p>
            <a:pPr>
              <a:buNone/>
            </a:pPr>
            <a:endParaRPr lang="en-US" sz="4000" b="1" i="1" dirty="0" smtClean="0">
              <a:latin typeface="Bradley Hand ITC" pitchFamily="66" charset="0"/>
            </a:endParaRPr>
          </a:p>
          <a:p>
            <a:pPr>
              <a:buNone/>
            </a:pPr>
            <a:r>
              <a:rPr lang="en-US" sz="4000" b="1" i="1" dirty="0" smtClean="0">
                <a:latin typeface="Bradley Hand ITC" pitchFamily="66" charset="0"/>
              </a:rPr>
              <a:t>WHAT WILL HAPPEN WHEN ALL PROFESSIONALS WILL BE WITH SAME  DPT  DEGREE 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Reduce the public confusion that arises when the same professionals hold multiple degrees.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83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Element in 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EBP &amp; PP\profesional practice\pics\Organiz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82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As PTs become more homogeneous, </a:t>
            </a:r>
          </a:p>
          <a:p>
            <a:pPr>
              <a:buNone/>
            </a:pPr>
            <a:r>
              <a:rPr lang="en-US" dirty="0" smtClean="0"/>
              <a:t>they will be more easily identified </a:t>
            </a:r>
          </a:p>
          <a:p>
            <a:pPr>
              <a:buNone/>
            </a:pPr>
            <a:r>
              <a:rPr lang="en-US" dirty="0" smtClean="0"/>
              <a:t>as the primary providers of care For</a:t>
            </a:r>
          </a:p>
          <a:p>
            <a:pPr>
              <a:buNone/>
            </a:pPr>
            <a:r>
              <a:rPr lang="en-US" sz="3600" b="1" dirty="0" smtClean="0">
                <a:latin typeface="Bradley Hand ITC" pitchFamily="66" charset="0"/>
              </a:rPr>
              <a:t> people with </a:t>
            </a:r>
            <a:r>
              <a:rPr lang="en-US" sz="3600" b="1" u="sng" dirty="0" smtClean="0">
                <a:latin typeface="Bradley Hand ITC" pitchFamily="66" charset="0"/>
              </a:rPr>
              <a:t>movement </a:t>
            </a:r>
          </a:p>
          <a:p>
            <a:pPr>
              <a:buNone/>
            </a:pPr>
            <a:r>
              <a:rPr lang="en-US" sz="3600" b="1" u="sng" dirty="0" smtClean="0">
                <a:latin typeface="Bradley Hand ITC" pitchFamily="66" charset="0"/>
              </a:rPr>
              <a:t>dysfunction.</a:t>
            </a:r>
            <a:r>
              <a:rPr lang="en-US" sz="3600" b="1" dirty="0" smtClean="0">
                <a:latin typeface="Bradley Hand ITC" pitchFamily="66" charset="0"/>
              </a:rPr>
              <a:t> </a:t>
            </a:r>
            <a:endParaRPr lang="en-US" sz="3600" b="1" dirty="0">
              <a:latin typeface="Bradley Hand ITC" pitchFamily="66" charset="0"/>
            </a:endParaRPr>
          </a:p>
        </p:txBody>
      </p:sp>
      <p:pic>
        <p:nvPicPr>
          <p:cNvPr id="2050" name="Picture 2" descr="E:\Ex Physiology\pic\image_thumb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667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97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>
                <a:latin typeface="Bradley Hand ITC" pitchFamily="66" charset="0"/>
              </a:rPr>
              <a:t>APTA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Bradley Hand ITC" pitchFamily="66" charset="0"/>
              </a:rPr>
              <a:t> </a:t>
            </a:r>
            <a:r>
              <a:rPr lang="en-US" b="1" u="sng" dirty="0" smtClean="0">
                <a:latin typeface="Bradley Hand ITC" pitchFamily="66" charset="0"/>
              </a:rPr>
              <a:t>Preferred  Curriculum  Guide</a:t>
            </a:r>
          </a:p>
          <a:p>
            <a:pPr>
              <a:buFont typeface="Wingdings" pitchFamily="2" charset="2"/>
              <a:buChar char="ü"/>
            </a:pPr>
            <a:r>
              <a:rPr lang="en-US" b="1" u="sng" dirty="0" smtClean="0"/>
              <a:t> </a:t>
            </a:r>
            <a:r>
              <a:rPr lang="en-US" b="1" u="sng" dirty="0" smtClean="0">
                <a:latin typeface="Bradley Hand ITC" pitchFamily="66" charset="0"/>
              </a:rPr>
              <a:t>PT  Evaluation   Tool (PTET)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assist academic institutions in developing transitional DPT (t-DPT) programs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aid PTs in preparing their credentials to apply for these programs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535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tDPT</a:t>
            </a:r>
            <a:r>
              <a:rPr lang="en-US" dirty="0" smtClean="0"/>
              <a:t> </a:t>
            </a:r>
            <a:r>
              <a:rPr lang="en-US" sz="3100" dirty="0" smtClean="0"/>
              <a:t>                </a:t>
            </a:r>
            <a:r>
              <a:rPr lang="en-US" sz="3100" b="1" dirty="0" smtClean="0">
                <a:latin typeface="Bradley Hand ITC" pitchFamily="66" charset="0"/>
              </a:rPr>
              <a:t> Preferred Curriculum Guide</a:t>
            </a:r>
            <a:br>
              <a:rPr lang="en-US" sz="3100" b="1" dirty="0" smtClean="0">
                <a:latin typeface="Bradley Hand ITC" pitchFamily="66" charset="0"/>
              </a:rPr>
            </a:br>
            <a:r>
              <a:rPr lang="en-US" sz="3100" b="1" dirty="0" smtClean="0">
                <a:latin typeface="Bradley Hand ITC" pitchFamily="66" charset="0"/>
              </a:rPr>
              <a:t>                                         PT Evaluation  Tool</a:t>
            </a:r>
            <a:endParaRPr lang="en-US" sz="31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Voluntary program</a:t>
            </a:r>
          </a:p>
          <a:p>
            <a:r>
              <a:rPr lang="en-US" dirty="0" smtClean="0"/>
              <a:t>PTET is not mandatory for admission</a:t>
            </a:r>
          </a:p>
          <a:p>
            <a:r>
              <a:rPr lang="en-US" dirty="0" smtClean="0"/>
              <a:t>Not under </a:t>
            </a:r>
            <a:r>
              <a:rPr lang="en-US" dirty="0" smtClean="0">
                <a:solidFill>
                  <a:srgbClr val="FF0000"/>
                </a:solidFill>
              </a:rPr>
              <a:t>Commission </a:t>
            </a:r>
            <a:r>
              <a:rPr lang="en-US" dirty="0">
                <a:solidFill>
                  <a:srgbClr val="FF0000"/>
                </a:solidFill>
              </a:rPr>
              <a:t>on Accreditation of Physical Therapy Education (CAPTE)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smtClean="0"/>
              <a:t>Variation in quality of program.(due to loose check &amp; Balance)</a:t>
            </a:r>
          </a:p>
          <a:p>
            <a:r>
              <a:rPr lang="en-US" dirty="0" smtClean="0"/>
              <a:t>So must be monitored by higher education committees.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2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 &amp;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Ex Physiology\pic\Exercise-Safely-phot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939659" cy="5200650"/>
          </a:xfrm>
          <a:prstGeom prst="rect">
            <a:avLst/>
          </a:prstGeom>
          <a:noFill/>
        </p:spPr>
      </p:pic>
      <p:pic>
        <p:nvPicPr>
          <p:cNvPr id="3075" name="Picture 3" descr="E:\EBP &amp; PP\profesional practice\pics\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0"/>
            <a:ext cx="2628900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67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528</Words>
  <Application>Microsoft Office PowerPoint</Application>
  <PresentationFormat>On-screen Show (4:3)</PresentationFormat>
  <Paragraphs>112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Professional Practice</vt:lpstr>
      <vt:lpstr>DPT</vt:lpstr>
      <vt:lpstr>Perspective of Practionaire</vt:lpstr>
      <vt:lpstr>Homogeneous Element in PT</vt:lpstr>
      <vt:lpstr>Slide 6</vt:lpstr>
      <vt:lpstr>Slide 7</vt:lpstr>
      <vt:lpstr>tDPT                  Preferred Curriculum Guide                                          PT Evaluation  Tool</vt:lpstr>
      <vt:lpstr>Cost  &amp; Benefits</vt:lpstr>
      <vt:lpstr>Slide 10</vt:lpstr>
      <vt:lpstr>Employer’s related</vt:lpstr>
      <vt:lpstr>Slide 12</vt:lpstr>
      <vt:lpstr>Why  tDPT   degree ??</vt:lpstr>
      <vt:lpstr>Slide 14</vt:lpstr>
      <vt:lpstr>Slide 15</vt:lpstr>
      <vt:lpstr>American Board of Physical Therapy Specialties (ABPTS)</vt:lpstr>
      <vt:lpstr>Responsibilities of ABPTS</vt:lpstr>
      <vt:lpstr>Slide 18</vt:lpstr>
      <vt:lpstr>Direct access ,Perspective of profession</vt:lpstr>
      <vt:lpstr>Objections to direct access</vt:lpstr>
      <vt:lpstr>Perspective of the Practitioner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practice</dc:title>
  <dc:creator>Abdul Munem</dc:creator>
  <cp:lastModifiedBy>Windows User</cp:lastModifiedBy>
  <cp:revision>25</cp:revision>
  <dcterms:created xsi:type="dcterms:W3CDTF">2006-08-16T00:00:00Z</dcterms:created>
  <dcterms:modified xsi:type="dcterms:W3CDTF">2017-02-20T06:12:09Z</dcterms:modified>
</cp:coreProperties>
</file>