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7" r:id="rId3"/>
    <p:sldId id="258" r:id="rId4"/>
    <p:sldId id="273" r:id="rId5"/>
    <p:sldId id="259" r:id="rId6"/>
    <p:sldId id="260" r:id="rId7"/>
    <p:sldId id="294" r:id="rId8"/>
    <p:sldId id="261" r:id="rId9"/>
    <p:sldId id="262" r:id="rId10"/>
    <p:sldId id="263" r:id="rId11"/>
    <p:sldId id="264" r:id="rId12"/>
    <p:sldId id="265" r:id="rId13"/>
    <p:sldId id="292" r:id="rId14"/>
    <p:sldId id="293" r:id="rId15"/>
    <p:sldId id="266" r:id="rId16"/>
    <p:sldId id="267" r:id="rId17"/>
    <p:sldId id="268" r:id="rId18"/>
    <p:sldId id="269" r:id="rId19"/>
    <p:sldId id="274" r:id="rId20"/>
    <p:sldId id="291" r:id="rId21"/>
    <p:sldId id="276" r:id="rId22"/>
    <p:sldId id="25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E4576-3F05-48A0-B0EB-996E552F644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43DF6-B843-4C22-AFBE-B40CFDB86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91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E0E1F6-2D4D-4707-9131-D9B62CA83158}" type="slidenum">
              <a:rPr lang="en-GB" altLang="en-US" smtClean="0"/>
              <a:pPr/>
              <a:t>13</a:t>
            </a:fld>
            <a:endParaRPr lang="en-GB" altLang="en-US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22400" y="838200"/>
            <a:ext cx="4473575" cy="33543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0" y="4575175"/>
            <a:ext cx="5537200" cy="4265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567" tIns="45784" rIns="91567" bIns="45784" numCol="1" anchor="t" anchorCtr="0" compatLnSpc="1">
            <a:prstTxWarp prst="textNoShape">
              <a:avLst/>
            </a:prstTxWarp>
          </a:bodyPr>
          <a:lstStyle/>
          <a:p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989615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681159-B6DB-4D82-BC69-ED9023BDDAD2}" type="slidenum">
              <a:rPr lang="en-GB" altLang="en-US" smtClean="0"/>
              <a:pPr/>
              <a:t>14</a:t>
            </a:fld>
            <a:endParaRPr lang="en-GB" altLang="en-US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22400" y="838200"/>
            <a:ext cx="4473575" cy="33543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575175"/>
            <a:ext cx="7315200" cy="4265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567" tIns="45784" rIns="91567" bIns="45784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/>
              <a:t>dfdf</a:t>
            </a:r>
          </a:p>
        </p:txBody>
      </p:sp>
    </p:spTree>
    <p:extLst>
      <p:ext uri="{BB962C8B-B14F-4D97-AF65-F5344CB8AC3E}">
        <p14:creationId xmlns:p14="http://schemas.microsoft.com/office/powerpoint/2010/main" val="2203031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Requirements Engineering Process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151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Requirements development is an iterative process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3114952"/>
            <a:ext cx="7886700" cy="1772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403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b="1" dirty="0"/>
              <a:t>Requirements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728" y="990600"/>
            <a:ext cx="7886700" cy="4351338"/>
          </a:xfrm>
        </p:spPr>
        <p:txBody>
          <a:bodyPr>
            <a:noAutofit/>
          </a:bodyPr>
          <a:lstStyle/>
          <a:p>
            <a:r>
              <a:rPr lang="en-US" sz="2400" dirty="0"/>
              <a:t>Requirements management activities include the following: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Defining the requirements baseline, 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a snapshot in time that represents an agreed-upon, reviewed, and approved set of functional and nonfunctional requirements, often for a specific product release or development iteration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Evaluating the impact of proposed requirements changes and incorporating approved changes into the project in a controlled way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Keeping project plans current with the requirements as they evolve</a:t>
            </a:r>
          </a:p>
        </p:txBody>
      </p:sp>
    </p:spTree>
    <p:extLst>
      <p:ext uri="{BB962C8B-B14F-4D97-AF65-F5344CB8AC3E}">
        <p14:creationId xmlns:p14="http://schemas.microsoft.com/office/powerpoint/2010/main" val="2419146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/>
              <a:t>Requirements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/>
              <a:t>Negotiating new commitments based on the estimated </a:t>
            </a:r>
            <a:r>
              <a:rPr lang="en-US" b="1" dirty="0"/>
              <a:t>impact</a:t>
            </a:r>
            <a:r>
              <a:rPr lang="en-US" dirty="0"/>
              <a:t> of requirements changes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Defining the relationships and dependencies that exist between requirements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Tracing individual requirements to their corresponding designs, source code, and tests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Tracking requirements status and change activity throughout the project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222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391400" cy="11430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4746" tIns="46541" rIns="94746" bIns="46541"/>
          <a:lstStyle/>
          <a:p>
            <a:r>
              <a:rPr lang="en-GB" altLang="en-US" sz="3500"/>
              <a:t>Unforeseen ripple effect (side effect)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5638800"/>
            <a:ext cx="8175625" cy="10668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4746" tIns="46541" rIns="94746" bIns="46541"/>
          <a:lstStyle/>
          <a:p>
            <a:pPr>
              <a:buFont typeface="Monotype Sorts"/>
              <a:buNone/>
            </a:pPr>
            <a:r>
              <a:rPr lang="en-GB" altLang="en-US" sz="1900"/>
              <a:t>	A change to one part of a program may affect other sections in an </a:t>
            </a:r>
            <a:r>
              <a:rPr lang="en-GB" altLang="en-US" sz="1900" u="sng"/>
              <a:t>unpredictable fashion</a:t>
            </a:r>
            <a:r>
              <a:rPr lang="en-GB" altLang="en-US" sz="1900"/>
              <a:t>, thereby leading to a distortion in the logic of the system. </a:t>
            </a:r>
          </a:p>
        </p:txBody>
      </p:sp>
      <p:sp>
        <p:nvSpPr>
          <p:cNvPr id="137220" name="Rectangle 7"/>
          <p:cNvSpPr>
            <a:spLocks noChangeArrowheads="1"/>
          </p:cNvSpPr>
          <p:nvPr/>
        </p:nvSpPr>
        <p:spPr bwMode="auto">
          <a:xfrm>
            <a:off x="2589213" y="1600200"/>
            <a:ext cx="1677987" cy="1981200"/>
          </a:xfrm>
          <a:prstGeom prst="rect">
            <a:avLst/>
          </a:prstGeom>
          <a:solidFill>
            <a:srgbClr val="F4F4E4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5050"/>
              </a:buClr>
              <a:buSzPct val="75000"/>
              <a:buFont typeface="Monotype Sorts"/>
              <a:buChar char="l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CC00"/>
              </a:buClr>
              <a:buSzPct val="65000"/>
              <a:buFont typeface="Monotype Sorts"/>
              <a:buChar char="s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1800"/>
          </a:p>
        </p:txBody>
      </p:sp>
      <p:sp>
        <p:nvSpPr>
          <p:cNvPr id="137221" name="Text Box 8"/>
          <p:cNvSpPr txBox="1">
            <a:spLocks noChangeArrowheads="1"/>
          </p:cNvSpPr>
          <p:nvPr/>
        </p:nvSpPr>
        <p:spPr bwMode="auto">
          <a:xfrm>
            <a:off x="2727325" y="1614488"/>
            <a:ext cx="146367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742" tIns="47870" rIns="95742" bIns="47870">
            <a:spAutoFit/>
          </a:bodyPr>
          <a:lstStyle>
            <a:lvl1pPr defTabSz="957263"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spcBef>
                <a:spcPct val="20000"/>
              </a:spcBef>
              <a:buClr>
                <a:srgbClr val="FF5050"/>
              </a:buClr>
              <a:buSzPct val="75000"/>
              <a:buFont typeface="Monotype Sorts"/>
              <a:buChar char="l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spcBef>
                <a:spcPct val="20000"/>
              </a:spcBef>
              <a:buClr>
                <a:srgbClr val="FFCC00"/>
              </a:buClr>
              <a:buSzPct val="65000"/>
              <a:buFont typeface="Monotype Sorts"/>
              <a:buChar char="s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sv-SE" altLang="en-US" sz="2000">
                <a:latin typeface="Times New Roman" panose="02020603050405020304" pitchFamily="18" charset="0"/>
              </a:rPr>
              <a:t>Module 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sv-SE" altLang="en-US" sz="20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sv-SE" altLang="en-US" sz="1500" b="1">
                <a:solidFill>
                  <a:srgbClr val="FF0000"/>
                </a:solidFill>
                <a:latin typeface="Times New Roman" panose="02020603050405020304" pitchFamily="18" charset="0"/>
              </a:rPr>
              <a:t>You make a change only in this module and suddenly you cannot use</a:t>
            </a:r>
          </a:p>
        </p:txBody>
      </p:sp>
      <p:sp>
        <p:nvSpPr>
          <p:cNvPr id="137222" name="Rectangle 9"/>
          <p:cNvSpPr>
            <a:spLocks noChangeArrowheads="1"/>
          </p:cNvSpPr>
          <p:nvPr/>
        </p:nvSpPr>
        <p:spPr bwMode="auto">
          <a:xfrm>
            <a:off x="5486400" y="1371600"/>
            <a:ext cx="1674813" cy="1981200"/>
          </a:xfrm>
          <a:prstGeom prst="rect">
            <a:avLst/>
          </a:prstGeom>
          <a:solidFill>
            <a:srgbClr val="F4F4E4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5050"/>
              </a:buClr>
              <a:buSzPct val="75000"/>
              <a:buFont typeface="Monotype Sorts"/>
              <a:buChar char="l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CC00"/>
              </a:buClr>
              <a:buSzPct val="65000"/>
              <a:buFont typeface="Monotype Sorts"/>
              <a:buChar char="s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1800"/>
          </a:p>
        </p:txBody>
      </p:sp>
      <p:sp>
        <p:nvSpPr>
          <p:cNvPr id="137223" name="Text Box 10"/>
          <p:cNvSpPr txBox="1">
            <a:spLocks noChangeArrowheads="1"/>
          </p:cNvSpPr>
          <p:nvPr/>
        </p:nvSpPr>
        <p:spPr bwMode="auto">
          <a:xfrm>
            <a:off x="5619750" y="1385888"/>
            <a:ext cx="1466850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742" tIns="47870" rIns="95742" bIns="47870">
            <a:spAutoFit/>
          </a:bodyPr>
          <a:lstStyle>
            <a:lvl1pPr defTabSz="957263"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spcBef>
                <a:spcPct val="20000"/>
              </a:spcBef>
              <a:buClr>
                <a:srgbClr val="FF5050"/>
              </a:buClr>
              <a:buSzPct val="75000"/>
              <a:buFont typeface="Monotype Sorts"/>
              <a:buChar char="l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spcBef>
                <a:spcPct val="20000"/>
              </a:spcBef>
              <a:buClr>
                <a:srgbClr val="FFCC00"/>
              </a:buClr>
              <a:buSzPct val="65000"/>
              <a:buFont typeface="Monotype Sorts"/>
              <a:buChar char="s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sv-SE" altLang="en-US" sz="2000">
                <a:latin typeface="Times New Roman" panose="02020603050405020304" pitchFamily="18" charset="0"/>
              </a:rPr>
              <a:t>Module B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sv-SE" altLang="en-US" sz="1500">
                <a:solidFill>
                  <a:srgbClr val="CC0000"/>
                </a:solidFill>
                <a:latin typeface="Times New Roman" panose="02020603050405020304" pitchFamily="18" charset="0"/>
              </a:rPr>
              <a:t>This module is dependent on the parts of the code from module A which you have just taken away. </a:t>
            </a:r>
            <a:endParaRPr kumimoji="0" lang="sv-SE" altLang="en-US" sz="1500">
              <a:latin typeface="Times New Roman" panose="02020603050405020304" pitchFamily="18" charset="0"/>
            </a:endParaRPr>
          </a:p>
        </p:txBody>
      </p:sp>
      <p:sp>
        <p:nvSpPr>
          <p:cNvPr id="137224" name="Line 11"/>
          <p:cNvSpPr>
            <a:spLocks noChangeShapeType="1"/>
          </p:cNvSpPr>
          <p:nvPr/>
        </p:nvSpPr>
        <p:spPr bwMode="auto">
          <a:xfrm flipV="1">
            <a:off x="4341813" y="2286000"/>
            <a:ext cx="1068387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25" name="Rectangle 12"/>
          <p:cNvSpPr>
            <a:spLocks noChangeArrowheads="1"/>
          </p:cNvSpPr>
          <p:nvPr/>
        </p:nvSpPr>
        <p:spPr bwMode="auto">
          <a:xfrm>
            <a:off x="6723063" y="3719513"/>
            <a:ext cx="1676400" cy="1524000"/>
          </a:xfrm>
          <a:prstGeom prst="rect">
            <a:avLst/>
          </a:prstGeom>
          <a:solidFill>
            <a:srgbClr val="F4F4E4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5050"/>
              </a:buClr>
              <a:buSzPct val="75000"/>
              <a:buFont typeface="Monotype Sorts"/>
              <a:buChar char="l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CC00"/>
              </a:buClr>
              <a:buSzPct val="65000"/>
              <a:buFont typeface="Monotype Sorts"/>
              <a:buChar char="s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1800"/>
          </a:p>
        </p:txBody>
      </p:sp>
      <p:sp>
        <p:nvSpPr>
          <p:cNvPr id="137226" name="Text Box 13"/>
          <p:cNvSpPr txBox="1">
            <a:spLocks noChangeArrowheads="1"/>
          </p:cNvSpPr>
          <p:nvPr/>
        </p:nvSpPr>
        <p:spPr bwMode="auto">
          <a:xfrm>
            <a:off x="6858000" y="3733800"/>
            <a:ext cx="1616075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742" tIns="47870" rIns="95742" bIns="47870">
            <a:spAutoFit/>
          </a:bodyPr>
          <a:lstStyle>
            <a:lvl1pPr defTabSz="957263"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spcBef>
                <a:spcPct val="20000"/>
              </a:spcBef>
              <a:buClr>
                <a:srgbClr val="FF5050"/>
              </a:buClr>
              <a:buSzPct val="75000"/>
              <a:buFont typeface="Monotype Sorts"/>
              <a:buChar char="l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spcBef>
                <a:spcPct val="20000"/>
              </a:spcBef>
              <a:buClr>
                <a:srgbClr val="FFCC00"/>
              </a:buClr>
              <a:buSzPct val="65000"/>
              <a:buFont typeface="Monotype Sorts"/>
              <a:buChar char="s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sv-SE" altLang="en-US" sz="2000">
                <a:latin typeface="Times New Roman" panose="02020603050405020304" pitchFamily="18" charset="0"/>
              </a:rPr>
              <a:t>User manual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sv-SE" altLang="en-US" sz="1500">
                <a:solidFill>
                  <a:srgbClr val="CC0000"/>
                </a:solidFill>
                <a:latin typeface="Times New Roman" panose="02020603050405020304" pitchFamily="18" charset="0"/>
              </a:rPr>
              <a:t>Instructions to the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sv-SE" altLang="en-US" sz="1500">
                <a:solidFill>
                  <a:srgbClr val="CC0000"/>
                </a:solidFill>
                <a:latin typeface="Times New Roman" panose="02020603050405020304" pitchFamily="18" charset="0"/>
              </a:rPr>
              <a:t>users are no longer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sv-SE" altLang="en-US" sz="1500">
                <a:solidFill>
                  <a:srgbClr val="CC0000"/>
                </a:solidFill>
                <a:latin typeface="Times New Roman" panose="02020603050405020304" pitchFamily="18" charset="0"/>
              </a:rPr>
              <a:t>valid</a:t>
            </a:r>
            <a:endParaRPr kumimoji="0" lang="sv-SE" altLang="en-US" sz="1500">
              <a:latin typeface="Times New Roman" panose="02020603050405020304" pitchFamily="18" charset="0"/>
            </a:endParaRPr>
          </a:p>
        </p:txBody>
      </p:sp>
      <p:sp>
        <p:nvSpPr>
          <p:cNvPr id="137227" name="Line 14"/>
          <p:cNvSpPr>
            <a:spLocks noChangeShapeType="1"/>
          </p:cNvSpPr>
          <p:nvPr/>
        </p:nvSpPr>
        <p:spPr bwMode="auto">
          <a:xfrm>
            <a:off x="4191000" y="3429000"/>
            <a:ext cx="2363788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28" name="Rectangle 15"/>
          <p:cNvSpPr>
            <a:spLocks noChangeArrowheads="1"/>
          </p:cNvSpPr>
          <p:nvPr/>
        </p:nvSpPr>
        <p:spPr bwMode="auto">
          <a:xfrm>
            <a:off x="7331075" y="1052513"/>
            <a:ext cx="1676400" cy="623887"/>
          </a:xfrm>
          <a:prstGeom prst="rect">
            <a:avLst/>
          </a:prstGeom>
          <a:solidFill>
            <a:srgbClr val="F4F4E4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5050"/>
              </a:buClr>
              <a:buSzPct val="75000"/>
              <a:buFont typeface="Monotype Sorts"/>
              <a:buChar char="l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CC00"/>
              </a:buClr>
              <a:buSzPct val="65000"/>
              <a:buFont typeface="Monotype Sorts"/>
              <a:buChar char="s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1800"/>
          </a:p>
        </p:txBody>
      </p:sp>
      <p:sp>
        <p:nvSpPr>
          <p:cNvPr id="137229" name="Text Box 16"/>
          <p:cNvSpPr txBox="1">
            <a:spLocks noChangeArrowheads="1"/>
          </p:cNvSpPr>
          <p:nvPr/>
        </p:nvSpPr>
        <p:spPr bwMode="auto">
          <a:xfrm>
            <a:off x="7467600" y="1066800"/>
            <a:ext cx="1463675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742" tIns="47870" rIns="95742" bIns="47870">
            <a:spAutoFit/>
          </a:bodyPr>
          <a:lstStyle>
            <a:lvl1pPr defTabSz="957263"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spcBef>
                <a:spcPct val="20000"/>
              </a:spcBef>
              <a:buClr>
                <a:srgbClr val="FF5050"/>
              </a:buClr>
              <a:buSzPct val="75000"/>
              <a:buFont typeface="Monotype Sorts"/>
              <a:buChar char="l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spcBef>
                <a:spcPct val="20000"/>
              </a:spcBef>
              <a:buClr>
                <a:srgbClr val="FFCC00"/>
              </a:buClr>
              <a:buSzPct val="65000"/>
              <a:buFont typeface="Monotype Sorts"/>
              <a:buChar char="s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sv-SE" altLang="en-US" sz="2000">
                <a:latin typeface="Times New Roman" panose="02020603050405020304" pitchFamily="18" charset="0"/>
              </a:rPr>
              <a:t>Module 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sv-SE" altLang="en-US" sz="2000">
              <a:latin typeface="Times New Roman" panose="02020603050405020304" pitchFamily="18" charset="0"/>
            </a:endParaRPr>
          </a:p>
        </p:txBody>
      </p:sp>
      <p:sp>
        <p:nvSpPr>
          <p:cNvPr id="137230" name="Line 17"/>
          <p:cNvSpPr>
            <a:spLocks noChangeShapeType="1"/>
          </p:cNvSpPr>
          <p:nvPr/>
        </p:nvSpPr>
        <p:spPr bwMode="auto">
          <a:xfrm flipV="1">
            <a:off x="7240588" y="1600200"/>
            <a:ext cx="1217612" cy="5334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31" name="Rectangle 18"/>
          <p:cNvSpPr>
            <a:spLocks noChangeArrowheads="1"/>
          </p:cNvSpPr>
          <p:nvPr/>
        </p:nvSpPr>
        <p:spPr bwMode="auto">
          <a:xfrm>
            <a:off x="1524000" y="3962400"/>
            <a:ext cx="1754188" cy="1371600"/>
          </a:xfrm>
          <a:prstGeom prst="rect">
            <a:avLst/>
          </a:prstGeom>
          <a:solidFill>
            <a:srgbClr val="F4F4E4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5050"/>
              </a:buClr>
              <a:buSzPct val="75000"/>
              <a:buFont typeface="Monotype Sorts"/>
              <a:buChar char="l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CC00"/>
              </a:buClr>
              <a:buSzPct val="65000"/>
              <a:buFont typeface="Monotype Sorts"/>
              <a:buChar char="s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1800"/>
          </a:p>
        </p:txBody>
      </p:sp>
      <p:sp>
        <p:nvSpPr>
          <p:cNvPr id="137232" name="Text Box 19"/>
          <p:cNvSpPr txBox="1">
            <a:spLocks noChangeArrowheads="1"/>
          </p:cNvSpPr>
          <p:nvPr/>
        </p:nvSpPr>
        <p:spPr bwMode="auto">
          <a:xfrm>
            <a:off x="1660525" y="3976688"/>
            <a:ext cx="1692275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742" tIns="47870" rIns="95742" bIns="47870">
            <a:spAutoFit/>
          </a:bodyPr>
          <a:lstStyle>
            <a:lvl1pPr defTabSz="957263"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spcBef>
                <a:spcPct val="20000"/>
              </a:spcBef>
              <a:buClr>
                <a:srgbClr val="FF5050"/>
              </a:buClr>
              <a:buSzPct val="75000"/>
              <a:buFont typeface="Monotype Sorts"/>
              <a:buChar char="l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spcBef>
                <a:spcPct val="20000"/>
              </a:spcBef>
              <a:buClr>
                <a:srgbClr val="FFCC00"/>
              </a:buClr>
              <a:buSzPct val="65000"/>
              <a:buFont typeface="Monotype Sorts"/>
              <a:buChar char="s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sv-SE" altLang="en-US" sz="2000">
                <a:latin typeface="Times New Roman" panose="02020603050405020304" pitchFamily="18" charset="0"/>
              </a:rPr>
              <a:t>Requirement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sv-SE" altLang="en-US" sz="2000">
                <a:latin typeface="Times New Roman" panose="02020603050405020304" pitchFamily="18" charset="0"/>
              </a:rPr>
              <a:t>Specification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sv-SE" altLang="en-US" sz="1500">
                <a:solidFill>
                  <a:srgbClr val="CC0000"/>
                </a:solidFill>
                <a:latin typeface="Times New Roman" panose="02020603050405020304" pitchFamily="18" charset="0"/>
              </a:rPr>
              <a:t>Due to your change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sv-SE" altLang="en-US" sz="1500">
                <a:solidFill>
                  <a:srgbClr val="CC0000"/>
                </a:solidFill>
                <a:latin typeface="Times New Roman" panose="02020603050405020304" pitchFamily="18" charset="0"/>
              </a:rPr>
              <a:t>the requirements no longer are valid</a:t>
            </a:r>
            <a:endParaRPr kumimoji="0" lang="sv-SE" altLang="en-US" sz="1500">
              <a:latin typeface="Times New Roman" panose="02020603050405020304" pitchFamily="18" charset="0"/>
            </a:endParaRPr>
          </a:p>
        </p:txBody>
      </p:sp>
      <p:sp>
        <p:nvSpPr>
          <p:cNvPr id="137233" name="Rectangle 20"/>
          <p:cNvSpPr>
            <a:spLocks noChangeArrowheads="1"/>
          </p:cNvSpPr>
          <p:nvPr/>
        </p:nvSpPr>
        <p:spPr bwMode="auto">
          <a:xfrm>
            <a:off x="3976688" y="4024313"/>
            <a:ext cx="1754187" cy="1371600"/>
          </a:xfrm>
          <a:prstGeom prst="rect">
            <a:avLst/>
          </a:prstGeom>
          <a:solidFill>
            <a:srgbClr val="F4F4E4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5050"/>
              </a:buClr>
              <a:buSzPct val="75000"/>
              <a:buFont typeface="Monotype Sorts"/>
              <a:buChar char="l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CC00"/>
              </a:buClr>
              <a:buSzPct val="65000"/>
              <a:buFont typeface="Monotype Sorts"/>
              <a:buChar char="s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1800"/>
          </a:p>
        </p:txBody>
      </p:sp>
      <p:sp>
        <p:nvSpPr>
          <p:cNvPr id="137234" name="Text Box 21"/>
          <p:cNvSpPr txBox="1">
            <a:spLocks noChangeArrowheads="1"/>
          </p:cNvSpPr>
          <p:nvPr/>
        </p:nvSpPr>
        <p:spPr bwMode="auto">
          <a:xfrm>
            <a:off x="4114800" y="4038600"/>
            <a:ext cx="1692275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742" tIns="47870" rIns="95742" bIns="47870">
            <a:spAutoFit/>
          </a:bodyPr>
          <a:lstStyle>
            <a:lvl1pPr defTabSz="957263"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spcBef>
                <a:spcPct val="20000"/>
              </a:spcBef>
              <a:buClr>
                <a:srgbClr val="FF5050"/>
              </a:buClr>
              <a:buSzPct val="75000"/>
              <a:buFont typeface="Monotype Sorts"/>
              <a:buChar char="l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spcBef>
                <a:spcPct val="20000"/>
              </a:spcBef>
              <a:buClr>
                <a:srgbClr val="FFCC00"/>
              </a:buClr>
              <a:buSzPct val="65000"/>
              <a:buFont typeface="Monotype Sorts"/>
              <a:buChar char="s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sv-SE" altLang="en-US" sz="2000">
                <a:latin typeface="Times New Roman" panose="02020603050405020304" pitchFamily="18" charset="0"/>
              </a:rPr>
              <a:t>Design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sv-SE" altLang="en-US" sz="2000">
                <a:latin typeface="Times New Roman" panose="02020603050405020304" pitchFamily="18" charset="0"/>
              </a:rPr>
              <a:t>Specification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sv-SE" altLang="en-US" sz="1500">
                <a:solidFill>
                  <a:srgbClr val="CC0000"/>
                </a:solidFill>
                <a:latin typeface="Times New Roman" panose="02020603050405020304" pitchFamily="18" charset="0"/>
              </a:rPr>
              <a:t>Due to your change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sv-SE" altLang="en-US" sz="1500">
                <a:solidFill>
                  <a:srgbClr val="CC0000"/>
                </a:solidFill>
                <a:latin typeface="Times New Roman" panose="02020603050405020304" pitchFamily="18" charset="0"/>
              </a:rPr>
              <a:t>the design no longer is valid</a:t>
            </a:r>
            <a:endParaRPr kumimoji="0" lang="sv-SE" altLang="en-US" sz="1500">
              <a:latin typeface="Times New Roman" panose="02020603050405020304" pitchFamily="18" charset="0"/>
            </a:endParaRPr>
          </a:p>
        </p:txBody>
      </p:sp>
      <p:sp>
        <p:nvSpPr>
          <p:cNvPr id="137235" name="Line 22"/>
          <p:cNvSpPr>
            <a:spLocks noChangeShapeType="1"/>
          </p:cNvSpPr>
          <p:nvPr/>
        </p:nvSpPr>
        <p:spPr bwMode="auto">
          <a:xfrm flipH="1">
            <a:off x="2668588" y="3200400"/>
            <a:ext cx="1370012" cy="8382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36" name="Line 23"/>
          <p:cNvSpPr>
            <a:spLocks noChangeShapeType="1"/>
          </p:cNvSpPr>
          <p:nvPr/>
        </p:nvSpPr>
        <p:spPr bwMode="auto">
          <a:xfrm>
            <a:off x="4191000" y="3429000"/>
            <a:ext cx="457200" cy="5334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37" name="Rectangle 24"/>
          <p:cNvSpPr>
            <a:spLocks noChangeArrowheads="1"/>
          </p:cNvSpPr>
          <p:nvPr/>
        </p:nvSpPr>
        <p:spPr bwMode="auto">
          <a:xfrm>
            <a:off x="7331075" y="2271713"/>
            <a:ext cx="1676400" cy="623887"/>
          </a:xfrm>
          <a:prstGeom prst="rect">
            <a:avLst/>
          </a:prstGeom>
          <a:solidFill>
            <a:srgbClr val="F4F4E4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5050"/>
              </a:buClr>
              <a:buSzPct val="75000"/>
              <a:buFont typeface="Monotype Sorts"/>
              <a:buChar char="l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CC00"/>
              </a:buClr>
              <a:buSzPct val="65000"/>
              <a:buFont typeface="Monotype Sorts"/>
              <a:buChar char="s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1800"/>
          </a:p>
        </p:txBody>
      </p:sp>
      <p:sp>
        <p:nvSpPr>
          <p:cNvPr id="137238" name="Text Box 25"/>
          <p:cNvSpPr txBox="1">
            <a:spLocks noChangeArrowheads="1"/>
          </p:cNvSpPr>
          <p:nvPr/>
        </p:nvSpPr>
        <p:spPr bwMode="auto">
          <a:xfrm>
            <a:off x="7467600" y="2286000"/>
            <a:ext cx="1463675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742" tIns="47870" rIns="95742" bIns="47870">
            <a:spAutoFit/>
          </a:bodyPr>
          <a:lstStyle>
            <a:lvl1pPr defTabSz="957263"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spcBef>
                <a:spcPct val="20000"/>
              </a:spcBef>
              <a:buClr>
                <a:srgbClr val="FF5050"/>
              </a:buClr>
              <a:buSzPct val="75000"/>
              <a:buFont typeface="Monotype Sorts"/>
              <a:buChar char="l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spcBef>
                <a:spcPct val="20000"/>
              </a:spcBef>
              <a:buClr>
                <a:srgbClr val="FFCC00"/>
              </a:buClr>
              <a:buSzPct val="65000"/>
              <a:buFont typeface="Monotype Sorts"/>
              <a:buChar char="s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sv-SE" altLang="en-US" sz="2000">
                <a:latin typeface="Times New Roman" panose="02020603050405020304" pitchFamily="18" charset="0"/>
              </a:rPr>
              <a:t>Module 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sv-SE" altLang="en-US" sz="2000">
              <a:latin typeface="Times New Roman" panose="02020603050405020304" pitchFamily="18" charset="0"/>
            </a:endParaRPr>
          </a:p>
        </p:txBody>
      </p:sp>
      <p:sp>
        <p:nvSpPr>
          <p:cNvPr id="137239" name="Line 26"/>
          <p:cNvSpPr>
            <a:spLocks noChangeShapeType="1"/>
          </p:cNvSpPr>
          <p:nvPr/>
        </p:nvSpPr>
        <p:spPr bwMode="auto">
          <a:xfrm flipV="1">
            <a:off x="7240588" y="2590800"/>
            <a:ext cx="303212" cy="762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40" name="Rectangle 27"/>
          <p:cNvSpPr>
            <a:spLocks noChangeArrowheads="1"/>
          </p:cNvSpPr>
          <p:nvPr/>
        </p:nvSpPr>
        <p:spPr bwMode="auto">
          <a:xfrm>
            <a:off x="611188" y="2895600"/>
            <a:ext cx="1674812" cy="623888"/>
          </a:xfrm>
          <a:prstGeom prst="rect">
            <a:avLst/>
          </a:prstGeom>
          <a:solidFill>
            <a:srgbClr val="F4F4E4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5050"/>
              </a:buClr>
              <a:buSzPct val="75000"/>
              <a:buFont typeface="Monotype Sorts"/>
              <a:buChar char="l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CC00"/>
              </a:buClr>
              <a:buSzPct val="65000"/>
              <a:buFont typeface="Monotype Sorts"/>
              <a:buChar char="s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1800"/>
          </a:p>
        </p:txBody>
      </p:sp>
      <p:sp>
        <p:nvSpPr>
          <p:cNvPr id="137241" name="Text Box 28"/>
          <p:cNvSpPr txBox="1">
            <a:spLocks noChangeArrowheads="1"/>
          </p:cNvSpPr>
          <p:nvPr/>
        </p:nvSpPr>
        <p:spPr bwMode="auto">
          <a:xfrm>
            <a:off x="611188" y="2971800"/>
            <a:ext cx="1462087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742" tIns="47870" rIns="95742" bIns="47870">
            <a:spAutoFit/>
          </a:bodyPr>
          <a:lstStyle>
            <a:lvl1pPr defTabSz="957263"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spcBef>
                <a:spcPct val="20000"/>
              </a:spcBef>
              <a:buClr>
                <a:srgbClr val="FF5050"/>
              </a:buClr>
              <a:buSzPct val="75000"/>
              <a:buFont typeface="Monotype Sorts"/>
              <a:buChar char="l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spcBef>
                <a:spcPct val="20000"/>
              </a:spcBef>
              <a:buClr>
                <a:srgbClr val="FFCC00"/>
              </a:buClr>
              <a:buSzPct val="65000"/>
              <a:buFont typeface="Monotype Sorts"/>
              <a:buChar char="s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sv-SE" altLang="en-US" sz="2000">
                <a:latin typeface="Times New Roman" panose="02020603050405020304" pitchFamily="18" charset="0"/>
              </a:rPr>
              <a:t>Hardware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sv-SE" altLang="en-US" sz="2000">
              <a:latin typeface="Times New Roman" panose="02020603050405020304" pitchFamily="18" charset="0"/>
            </a:endParaRPr>
          </a:p>
        </p:txBody>
      </p:sp>
      <p:sp>
        <p:nvSpPr>
          <p:cNvPr id="137242" name="Line 29"/>
          <p:cNvSpPr>
            <a:spLocks noChangeShapeType="1"/>
          </p:cNvSpPr>
          <p:nvPr/>
        </p:nvSpPr>
        <p:spPr bwMode="auto">
          <a:xfrm flipH="1">
            <a:off x="2286000" y="2971800"/>
            <a:ext cx="382588" cy="228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43" name="Text Box 30"/>
          <p:cNvSpPr txBox="1">
            <a:spLocks noChangeArrowheads="1"/>
          </p:cNvSpPr>
          <p:nvPr/>
        </p:nvSpPr>
        <p:spPr bwMode="auto">
          <a:xfrm>
            <a:off x="8648700" y="6521450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5050"/>
              </a:buClr>
              <a:buSzPct val="75000"/>
              <a:buFont typeface="Monotype Sorts"/>
              <a:buChar char="l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CC00"/>
              </a:buClr>
              <a:buSzPct val="65000"/>
              <a:buFont typeface="Monotype Sorts"/>
              <a:buChar char="s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C402AD1-5CCC-4C00-950D-9EF08DD3AF12}" type="slidenum">
              <a:rPr kumimoji="0" lang="sv-SE" altLang="en-US" sz="1600" b="1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kumimoji="0" lang="sv-SE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631046087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/>
              <a:t>Traceability</a:t>
            </a:r>
            <a:br>
              <a:rPr lang="en-GB"/>
            </a:br>
            <a:endParaRPr lang="en-GB" sz="2700"/>
          </a:p>
        </p:txBody>
      </p:sp>
      <p:graphicFrame>
        <p:nvGraphicFramePr>
          <p:cNvPr id="135171" name="Object 4"/>
          <p:cNvGraphicFramePr>
            <a:graphicFrameLocks noChangeAspect="1"/>
          </p:cNvGraphicFramePr>
          <p:nvPr/>
        </p:nvGraphicFramePr>
        <p:xfrm>
          <a:off x="1981200" y="1447800"/>
          <a:ext cx="5334000" cy="513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Bild" r:id="rId4" imgW="4815840" imgH="4639056" progId="Word.Picture.8">
                  <p:embed/>
                </p:oleObj>
              </mc:Choice>
              <mc:Fallback>
                <p:oleObj name="Bild" r:id="rId4" imgW="4815840" imgH="4639056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447800"/>
                        <a:ext cx="5334000" cy="5138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8169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6200"/>
            <a:ext cx="7886700" cy="1325563"/>
          </a:xfrm>
        </p:spPr>
        <p:txBody>
          <a:bodyPr>
            <a:normAutofit/>
          </a:bodyPr>
          <a:lstStyle/>
          <a:p>
            <a:r>
              <a:rPr lang="en-US" sz="2400" b="1" dirty="0"/>
              <a:t>The boundary between requirements development and requirements management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8180" y="1219200"/>
            <a:ext cx="6712507" cy="4652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5037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Inputs and outputs for RE Process</a:t>
            </a:r>
          </a:p>
        </p:txBody>
      </p:sp>
      <p:graphicFrame>
        <p:nvGraphicFramePr>
          <p:cNvPr id="47107" name="Object 3"/>
          <p:cNvGraphicFramePr>
            <a:graphicFrameLocks noGrp="1"/>
          </p:cNvGraphicFramePr>
          <p:nvPr>
            <p:ph idx="1"/>
          </p:nvPr>
        </p:nvGraphicFramePr>
        <p:xfrm>
          <a:off x="1524000" y="1676400"/>
          <a:ext cx="6096000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Document" r:id="rId3" imgW="3048000" imgH="1647825" progId="Word.Document.8">
                  <p:embed/>
                </p:oleObj>
              </mc:Choice>
              <mc:Fallback>
                <p:oleObj name="Document" r:id="rId3" imgW="3048000" imgH="1647825" progId="Word.Documen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676400"/>
                        <a:ext cx="6096000" cy="419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384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GB" altLang="en-US" sz="4000"/>
              <a:t>input/output description</a:t>
            </a:r>
            <a:endParaRPr lang="en-US" altLang="en-US" sz="4000"/>
          </a:p>
        </p:txBody>
      </p:sp>
      <p:graphicFrame>
        <p:nvGraphicFramePr>
          <p:cNvPr id="48131" name="Object 3"/>
          <p:cNvGraphicFramePr>
            <a:graphicFrameLocks/>
          </p:cNvGraphicFramePr>
          <p:nvPr/>
        </p:nvGraphicFramePr>
        <p:xfrm>
          <a:off x="863600" y="914400"/>
          <a:ext cx="7366000" cy="400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Document" r:id="rId3" imgW="3952875" imgH="2152650" progId="Word.Document.8">
                  <p:embed/>
                </p:oleObj>
              </mc:Choice>
              <mc:Fallback>
                <p:oleObj name="Document" r:id="rId3" imgW="3952875" imgH="215265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600" y="914400"/>
                        <a:ext cx="7366000" cy="4003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6" name="TextBox 7"/>
          <p:cNvSpPr txBox="1">
            <a:spLocks noChangeArrowheads="1"/>
          </p:cNvSpPr>
          <p:nvPr/>
        </p:nvSpPr>
        <p:spPr bwMode="auto">
          <a:xfrm>
            <a:off x="76200" y="4800600"/>
            <a:ext cx="9067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The LIS shall communicate with  the bar code reader system and process transaction requests</a:t>
            </a:r>
          </a:p>
        </p:txBody>
      </p:sp>
      <p:sp>
        <p:nvSpPr>
          <p:cNvPr id="18437" name="TextBox 8"/>
          <p:cNvSpPr txBox="1">
            <a:spLocks noChangeArrowheads="1"/>
          </p:cNvSpPr>
          <p:nvPr/>
        </p:nvSpPr>
        <p:spPr bwMode="auto">
          <a:xfrm>
            <a:off x="76200" y="5181600"/>
            <a:ext cx="9067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The system should provide a help facility which will explain the facilities of the system to new users.</a:t>
            </a:r>
          </a:p>
        </p:txBody>
      </p:sp>
      <p:sp>
        <p:nvSpPr>
          <p:cNvPr id="18438" name="TextBox 9"/>
          <p:cNvSpPr txBox="1">
            <a:spLocks noChangeArrowheads="1"/>
          </p:cNvSpPr>
          <p:nvPr/>
        </p:nvSpPr>
        <p:spPr bwMode="auto">
          <a:xfrm>
            <a:off x="76200" y="5562600"/>
            <a:ext cx="9067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The system shall run on a Sun server running the Solaris 2.0 operating system</a:t>
            </a:r>
          </a:p>
        </p:txBody>
      </p:sp>
      <p:sp>
        <p:nvSpPr>
          <p:cNvPr id="18439" name="TextBox 10"/>
          <p:cNvSpPr txBox="1">
            <a:spLocks noChangeArrowheads="1"/>
          </p:cNvSpPr>
          <p:nvPr/>
        </p:nvSpPr>
        <p:spPr bwMode="auto">
          <a:xfrm>
            <a:off x="76200" y="5940425"/>
            <a:ext cx="9067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The system shall include a facility to print all of the personal information which is maintained for a library user.</a:t>
            </a:r>
          </a:p>
        </p:txBody>
      </p:sp>
      <p:sp>
        <p:nvSpPr>
          <p:cNvPr id="18440" name="TextBox 11"/>
          <p:cNvSpPr txBox="1">
            <a:spLocks noChangeArrowheads="1"/>
          </p:cNvSpPr>
          <p:nvPr/>
        </p:nvSpPr>
        <p:spPr bwMode="auto">
          <a:xfrm>
            <a:off x="76200" y="6245225"/>
            <a:ext cx="9067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Books are uniquely identified by an international standard  book number which is a 10 digit identifier</a:t>
            </a:r>
          </a:p>
        </p:txBody>
      </p:sp>
    </p:spTree>
    <p:extLst>
      <p:ext uri="{BB962C8B-B14F-4D97-AF65-F5344CB8AC3E}">
        <p14:creationId xmlns:p14="http://schemas.microsoft.com/office/powerpoint/2010/main" val="421073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18437" grpId="0"/>
      <p:bldP spid="18438" grpId="0"/>
      <p:bldP spid="18439" grpId="0"/>
      <p:bldP spid="1844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altLang="en-US" sz="4000"/>
              <a:t>RE process variability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GB" altLang="en-US" sz="2400" dirty="0"/>
              <a:t>RE processes  vary radically from one organisation to another</a:t>
            </a:r>
          </a:p>
          <a:p>
            <a:pPr lvl="1"/>
            <a:r>
              <a:rPr lang="en-GB" altLang="en-US" sz="2000" dirty="0"/>
              <a:t>Factors contributing to this variability include</a:t>
            </a:r>
          </a:p>
          <a:p>
            <a:pPr lvl="1"/>
            <a:r>
              <a:rPr lang="en-GB" altLang="en-US" sz="2000" dirty="0"/>
              <a:t>Technical maturity</a:t>
            </a:r>
          </a:p>
          <a:p>
            <a:pPr lvl="2"/>
            <a:r>
              <a:rPr lang="en-GB" altLang="en-US" sz="1800" dirty="0"/>
              <a:t>The technology and methods used for requirements engineering vary from one organization to another</a:t>
            </a:r>
          </a:p>
          <a:p>
            <a:pPr lvl="1"/>
            <a:r>
              <a:rPr lang="en-GB" altLang="en-US" sz="2000" dirty="0"/>
              <a:t>Disciplinary involvement</a:t>
            </a:r>
          </a:p>
          <a:p>
            <a:pPr lvl="2"/>
            <a:r>
              <a:rPr lang="en-GB" altLang="en-US" sz="1800" dirty="0"/>
              <a:t>The types of engineering and managerial disciplines involved in requirements engineering vary from one organization to another</a:t>
            </a:r>
          </a:p>
          <a:p>
            <a:pPr lvl="1"/>
            <a:r>
              <a:rPr lang="en-GB" altLang="en-US" sz="2000" dirty="0"/>
              <a:t>Organisational culture</a:t>
            </a:r>
          </a:p>
          <a:p>
            <a:pPr lvl="2"/>
            <a:r>
              <a:rPr lang="en-GB" altLang="en-US" sz="1800" dirty="0"/>
              <a:t>The culture has an important effect on all processes , as the culture varies, so does the requirements engineering process</a:t>
            </a:r>
          </a:p>
          <a:p>
            <a:pPr lvl="1"/>
            <a:r>
              <a:rPr lang="en-GB" altLang="en-US" sz="2000" dirty="0"/>
              <a:t>Application domain</a:t>
            </a:r>
          </a:p>
          <a:p>
            <a:pPr lvl="2"/>
            <a:r>
              <a:rPr lang="en-GB" altLang="en-US" sz="1800" dirty="0"/>
              <a:t>Different types of application domains have different types of requirements engineering process</a:t>
            </a:r>
          </a:p>
        </p:txBody>
      </p:sp>
      <p:sp>
        <p:nvSpPr>
          <p:cNvPr id="19460" name="TextBox 5"/>
          <p:cNvSpPr txBox="1">
            <a:spLocks noChangeArrowheads="1"/>
          </p:cNvSpPr>
          <p:nvPr/>
        </p:nvSpPr>
        <p:spPr bwMode="auto">
          <a:xfrm>
            <a:off x="838200" y="5410200"/>
            <a:ext cx="7924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b="1" dirty="0"/>
              <a:t>There is therefore no ‘ideal’ requirements engineering process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184888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  <p:bldP spid="1946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Actors in the RE process</a:t>
            </a:r>
            <a:endParaRPr lang="en-US" alt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altLang="en-US" sz="2800" dirty="0"/>
              <a:t>Actors in a process are the people involved in the execution of that process</a:t>
            </a:r>
          </a:p>
          <a:p>
            <a:r>
              <a:rPr lang="en-GB" altLang="en-US" sz="2800" dirty="0"/>
              <a:t>Actors are normally identified by their roles rather than individually</a:t>
            </a:r>
          </a:p>
          <a:p>
            <a:r>
              <a:rPr lang="en-GB" altLang="en-US" sz="2800" dirty="0"/>
              <a:t>Requirements engineering involves actors who are primarily interested in the problem to be solved (end-users, </a:t>
            </a:r>
            <a:r>
              <a:rPr lang="en-GB" altLang="en-US" sz="2800" dirty="0" err="1"/>
              <a:t>etc</a:t>
            </a:r>
            <a:r>
              <a:rPr lang="en-GB" altLang="en-US" sz="2800" dirty="0"/>
              <a:t>) as well actors interested in the solution (system designers, etc.)</a:t>
            </a:r>
          </a:p>
          <a:p>
            <a:r>
              <a:rPr lang="en-GB" altLang="en-US" sz="2800" dirty="0"/>
              <a:t>Role-action diagrams document which actors are involved in different activities</a:t>
            </a:r>
          </a:p>
        </p:txBody>
      </p:sp>
    </p:spTree>
    <p:extLst>
      <p:ext uri="{BB962C8B-B14F-4D97-AF65-F5344CB8AC3E}">
        <p14:creationId xmlns:p14="http://schemas.microsoft.com/office/powerpoint/2010/main" val="260003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3600" dirty="0"/>
              <a:t>Requirements engineering process</a:t>
            </a:r>
            <a:br>
              <a:rPr lang="en-GB" altLang="en-US" sz="3600" dirty="0"/>
            </a:br>
            <a:endParaRPr lang="en-US" altLang="en-US" sz="3200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25963"/>
          </a:xfrm>
        </p:spPr>
        <p:txBody>
          <a:bodyPr>
            <a:normAutofit fontScale="92500"/>
          </a:bodyPr>
          <a:lstStyle/>
          <a:p>
            <a:pPr algn="just" eaLnBrk="1" hangingPunct="1"/>
            <a:r>
              <a:rPr lang="en-GB" altLang="en-US" sz="2400" dirty="0"/>
              <a:t>The structured set of activities involved in developing system requirements</a:t>
            </a:r>
          </a:p>
          <a:p>
            <a:pPr eaLnBrk="1" hangingPunct="1"/>
            <a:r>
              <a:rPr lang="en-GB" altLang="en-US" sz="2400" dirty="0"/>
              <a:t>Process activities include </a:t>
            </a:r>
            <a:r>
              <a:rPr lang="en-GB" altLang="en-US" sz="2400" b="1" dirty="0"/>
              <a:t>requirements elicitation</a:t>
            </a:r>
            <a:r>
              <a:rPr lang="en-GB" altLang="en-US" sz="2400" dirty="0"/>
              <a:t>, </a:t>
            </a:r>
            <a:r>
              <a:rPr lang="en-GB" altLang="en-US" sz="2400" b="1" dirty="0"/>
              <a:t>requirements analysis and negotiation</a:t>
            </a:r>
            <a:r>
              <a:rPr lang="en-GB" altLang="en-US" sz="2400" dirty="0"/>
              <a:t>, </a:t>
            </a:r>
            <a:r>
              <a:rPr lang="en-GB" altLang="en-US" sz="2400" b="1" dirty="0"/>
              <a:t>requirements specification</a:t>
            </a:r>
            <a:r>
              <a:rPr lang="en-GB" altLang="en-US" sz="2400" dirty="0"/>
              <a:t>, </a:t>
            </a:r>
            <a:r>
              <a:rPr lang="en-GB" altLang="en-US" sz="2400" b="1" dirty="0"/>
              <a:t>requirements validation and requirements management</a:t>
            </a:r>
          </a:p>
          <a:p>
            <a:pPr eaLnBrk="1" hangingPunct="1"/>
            <a:r>
              <a:rPr lang="en-GB" altLang="en-US" sz="2400" dirty="0"/>
              <a:t>A complete process description should include</a:t>
            </a:r>
          </a:p>
          <a:p>
            <a:pPr lvl="1" eaLnBrk="1" hangingPunct="1"/>
            <a:r>
              <a:rPr lang="en-GB" altLang="en-US" sz="2400" dirty="0"/>
              <a:t>what activities are carried out, </a:t>
            </a:r>
          </a:p>
          <a:p>
            <a:pPr lvl="1" eaLnBrk="1" hangingPunct="1"/>
            <a:r>
              <a:rPr lang="en-GB" altLang="en-US" sz="2400" dirty="0"/>
              <a:t>the structuring or scheduling of these activities, </a:t>
            </a:r>
          </a:p>
          <a:p>
            <a:pPr lvl="1" eaLnBrk="1" hangingPunct="1"/>
            <a:r>
              <a:rPr lang="en-GB" altLang="en-US" sz="2400" dirty="0"/>
              <a:t>who is responsible for each activity, </a:t>
            </a:r>
          </a:p>
          <a:p>
            <a:pPr lvl="1" eaLnBrk="1" hangingPunct="1"/>
            <a:r>
              <a:rPr lang="en-GB" altLang="en-US" sz="2400" dirty="0"/>
              <a:t>the inputs and outputs to/ from the activity and </a:t>
            </a:r>
          </a:p>
          <a:p>
            <a:pPr lvl="1" eaLnBrk="1" hangingPunct="1"/>
            <a:r>
              <a:rPr lang="en-GB" altLang="en-US" sz="2400" dirty="0"/>
              <a:t>the tools used to support requirements engineering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09782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RAD for software prototyping</a:t>
            </a:r>
            <a:endParaRPr lang="en-US" altLang="en-US"/>
          </a:p>
        </p:txBody>
      </p:sp>
      <p:graphicFrame>
        <p:nvGraphicFramePr>
          <p:cNvPr id="55299" name="Object 3"/>
          <p:cNvGraphicFramePr>
            <a:graphicFrameLocks/>
          </p:cNvGraphicFramePr>
          <p:nvPr/>
        </p:nvGraphicFramePr>
        <p:xfrm>
          <a:off x="546100" y="2171700"/>
          <a:ext cx="7820025" cy="285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Document" r:id="rId3" imgW="3867150" imgH="1419225" progId="Word.Document.8">
                  <p:embed/>
                </p:oleObj>
              </mc:Choice>
              <mc:Fallback>
                <p:oleObj name="Document" r:id="rId3" imgW="3867150" imgH="1419225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171700"/>
                        <a:ext cx="7820025" cy="285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79151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Role descriptions</a:t>
            </a:r>
            <a:endParaRPr lang="en-US" altLang="en-US"/>
          </a:p>
        </p:txBody>
      </p:sp>
      <p:graphicFrame>
        <p:nvGraphicFramePr>
          <p:cNvPr id="56323" name="Object 3"/>
          <p:cNvGraphicFramePr>
            <a:graphicFrameLocks/>
          </p:cNvGraphicFramePr>
          <p:nvPr/>
        </p:nvGraphicFramePr>
        <p:xfrm>
          <a:off x="939800" y="2235200"/>
          <a:ext cx="8135938" cy="294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Document" r:id="rId3" imgW="3952875" imgH="1438275" progId="Word.Document.8">
                  <p:embed/>
                </p:oleObj>
              </mc:Choice>
              <mc:Fallback>
                <p:oleObj name="Document" r:id="rId3" imgW="3952875" imgH="1438275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800" y="2235200"/>
                        <a:ext cx="8135938" cy="294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21281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Benefits from a High-Quality Requirements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Fewer requirements defects</a:t>
            </a:r>
          </a:p>
          <a:p>
            <a:r>
              <a:rPr lang="en-US" dirty="0"/>
              <a:t>Reduced development rework</a:t>
            </a:r>
          </a:p>
          <a:p>
            <a:r>
              <a:rPr lang="en-US" dirty="0"/>
              <a:t>Fewer unnecessary features</a:t>
            </a:r>
          </a:p>
          <a:p>
            <a:r>
              <a:rPr lang="en-US" dirty="0"/>
              <a:t>Lower enhancement costs</a:t>
            </a:r>
          </a:p>
          <a:p>
            <a:r>
              <a:rPr lang="en-US" dirty="0"/>
              <a:t>Faster development</a:t>
            </a:r>
          </a:p>
          <a:p>
            <a:r>
              <a:rPr lang="en-US" dirty="0"/>
              <a:t>Reduced scope creep</a:t>
            </a:r>
          </a:p>
          <a:p>
            <a:r>
              <a:rPr lang="en-US" dirty="0"/>
              <a:t>Reduced project chaos</a:t>
            </a:r>
          </a:p>
          <a:p>
            <a:r>
              <a:rPr lang="en-US" dirty="0"/>
              <a:t>More accurate system-testing </a:t>
            </a:r>
          </a:p>
          <a:p>
            <a:r>
              <a:rPr lang="en-US" dirty="0"/>
              <a:t>Higher customer and team member satisfaction</a:t>
            </a:r>
          </a:p>
        </p:txBody>
      </p:sp>
    </p:spTree>
    <p:extLst>
      <p:ext uri="{BB962C8B-B14F-4D97-AF65-F5344CB8AC3E}">
        <p14:creationId xmlns:p14="http://schemas.microsoft.com/office/powerpoint/2010/main" val="3978123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Engineering Process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1981200"/>
            <a:ext cx="7886700" cy="3383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823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 process activities</a:t>
            </a:r>
            <a:endParaRPr lang="en-US" altLang="en-US" b="1"/>
          </a:p>
        </p:txBody>
      </p:sp>
      <p:sp>
        <p:nvSpPr>
          <p:cNvPr id="23555" name="Rectangle 3"/>
          <p:cNvSpPr txBox="1">
            <a:spLocks noChangeArrowheads="1"/>
          </p:cNvSpPr>
          <p:nvPr/>
        </p:nvSpPr>
        <p:spPr bwMode="auto">
          <a:xfrm>
            <a:off x="447675" y="1412875"/>
            <a:ext cx="8258175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2400" dirty="0"/>
              <a:t>Requirements elicitation</a:t>
            </a:r>
          </a:p>
          <a:p>
            <a:pPr lvl="1"/>
            <a:r>
              <a:rPr lang="en-GB" altLang="en-US" sz="2000" dirty="0"/>
              <a:t>Requirements discovered through consultation with stakeholders</a:t>
            </a:r>
          </a:p>
          <a:p>
            <a:r>
              <a:rPr lang="en-GB" altLang="en-US" sz="2400" dirty="0"/>
              <a:t>Requirements analysis and negotiation</a:t>
            </a:r>
          </a:p>
          <a:p>
            <a:pPr lvl="1"/>
            <a:r>
              <a:rPr lang="en-GB" altLang="en-US" sz="2000" dirty="0"/>
              <a:t>Requirements are analysed and conflicts resolved through negotiation</a:t>
            </a:r>
          </a:p>
          <a:p>
            <a:r>
              <a:rPr lang="en-GB" altLang="en-US" sz="2400" dirty="0"/>
              <a:t>Requirements documentation</a:t>
            </a:r>
          </a:p>
          <a:p>
            <a:pPr lvl="1"/>
            <a:r>
              <a:rPr lang="en-GB" altLang="en-US" sz="2000" dirty="0"/>
              <a:t>A requirements document is produced</a:t>
            </a:r>
          </a:p>
          <a:p>
            <a:r>
              <a:rPr lang="en-GB" altLang="en-US" sz="2400" dirty="0"/>
              <a:t>Requirements validation</a:t>
            </a:r>
          </a:p>
          <a:p>
            <a:pPr lvl="1"/>
            <a:r>
              <a:rPr lang="en-GB" altLang="en-US" sz="2000" dirty="0"/>
              <a:t>The requirements document is checked for consistency and completeness</a:t>
            </a:r>
          </a:p>
          <a:p>
            <a:r>
              <a:rPr lang="en-GB" altLang="en-US" sz="2400" dirty="0"/>
              <a:t>Requirement management</a:t>
            </a:r>
          </a:p>
          <a:p>
            <a:pPr lvl="1"/>
            <a:r>
              <a:rPr lang="en-GB" altLang="en-US" sz="2000" dirty="0"/>
              <a:t>Concerned with managing changes to the requirements</a:t>
            </a:r>
          </a:p>
        </p:txBody>
      </p:sp>
    </p:spTree>
    <p:extLst>
      <p:ext uri="{BB962C8B-B14F-4D97-AF65-F5344CB8AC3E}">
        <p14:creationId xmlns:p14="http://schemas.microsoft.com/office/powerpoint/2010/main" val="1502173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Requirements Elicitation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Elicitation encompasses all of the activities involved with </a:t>
            </a:r>
            <a:r>
              <a:rPr lang="en-US" b="1" dirty="0"/>
              <a:t>discovering requirements</a:t>
            </a:r>
            <a:r>
              <a:rPr lang="en-US" dirty="0"/>
              <a:t>, such as interviews, workshops, document analysis, prototyping, and others. </a:t>
            </a:r>
          </a:p>
          <a:p>
            <a:r>
              <a:rPr lang="en-US" dirty="0"/>
              <a:t>The principle activities are: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Identifying the product’s </a:t>
            </a:r>
            <a:r>
              <a:rPr lang="en-US" b="1" dirty="0"/>
              <a:t>expected user classes</a:t>
            </a:r>
            <a:r>
              <a:rPr lang="en-US" dirty="0"/>
              <a:t> and other stakeholders.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Understanding </a:t>
            </a:r>
            <a:r>
              <a:rPr lang="en-US" b="1" dirty="0"/>
              <a:t>user tasks </a:t>
            </a:r>
            <a:r>
              <a:rPr lang="en-US" dirty="0"/>
              <a:t>and </a:t>
            </a:r>
            <a:r>
              <a:rPr lang="en-US" b="1" dirty="0"/>
              <a:t>goals</a:t>
            </a:r>
            <a:r>
              <a:rPr lang="en-US" dirty="0"/>
              <a:t> and the </a:t>
            </a:r>
            <a:r>
              <a:rPr lang="en-US" b="1" dirty="0"/>
              <a:t>business objectives</a:t>
            </a:r>
            <a:r>
              <a:rPr lang="en-US" dirty="0"/>
              <a:t> with which those tasks align.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Learning about the environment in which the new product will be used.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Working with individuals who represent each user class to understand their functionality needs and their quality expectations.</a:t>
            </a:r>
          </a:p>
        </p:txBody>
      </p:sp>
    </p:spTree>
    <p:extLst>
      <p:ext uri="{BB962C8B-B14F-4D97-AF65-F5344CB8AC3E}">
        <p14:creationId xmlns:p14="http://schemas.microsoft.com/office/powerpoint/2010/main" val="2513666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866" y="152400"/>
            <a:ext cx="7886700" cy="1325563"/>
          </a:xfrm>
        </p:spPr>
        <p:txBody>
          <a:bodyPr/>
          <a:lstStyle/>
          <a:p>
            <a:r>
              <a:rPr lang="en-US" b="1" dirty="0"/>
              <a:t>Requirements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270" y="1752600"/>
            <a:ext cx="7886700" cy="1524000"/>
          </a:xfrm>
        </p:spPr>
        <p:txBody>
          <a:bodyPr>
            <a:noAutofit/>
          </a:bodyPr>
          <a:lstStyle/>
          <a:p>
            <a:pPr marL="0" lvl="1" indent="0" algn="just">
              <a:buNone/>
            </a:pPr>
            <a:r>
              <a:rPr lang="en-US" sz="2400" dirty="0"/>
              <a:t>Analyzing requirements involves reaching a richer and more precise understanding of each requirement. </a:t>
            </a:r>
          </a:p>
          <a:p>
            <a:pPr marL="0" lvl="1" indent="0" algn="just">
              <a:buNone/>
            </a:pPr>
            <a:r>
              <a:rPr lang="en-GB" altLang="en-US" sz="2400" dirty="0"/>
              <a:t>Requirements are analysed and conflicts resolved through negotiation</a:t>
            </a:r>
            <a:r>
              <a:rPr lang="en-US" sz="2400" dirty="0"/>
              <a:t> </a:t>
            </a:r>
          </a:p>
          <a:p>
            <a:pPr marL="0" indent="0" algn="just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0468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Requirements Analysis</a:t>
            </a:r>
            <a:br>
              <a:rPr lang="en-US" b="1" dirty="0"/>
            </a:br>
            <a:r>
              <a:rPr lang="en-US" sz="3100" b="1" dirty="0"/>
              <a:t>Principle Activities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200" dirty="0"/>
              <a:t>Analyzing the information received from users to distinguish their task goals from functional requirements, quality expectations, business rules, suggested solutions, and other information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Decomposing high-level requirements into an appropriate level of detail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Deriving functional requirements from other requirements information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Understanding the relative importance of quality attributes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Classifying  requirements into clusters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Negotiating implementation priorities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Identifying gaps in requirements or unnecessary requirements as they relate to the defined scope</a:t>
            </a:r>
          </a:p>
        </p:txBody>
      </p:sp>
    </p:spTree>
    <p:extLst>
      <p:ext uri="{BB962C8B-B14F-4D97-AF65-F5344CB8AC3E}">
        <p14:creationId xmlns:p14="http://schemas.microsoft.com/office/powerpoint/2010/main" val="773281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Requirement Specification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Requirements specification involves representing and storing the collected requirements knowledge in a persistent and well-organized fashion. </a:t>
            </a:r>
          </a:p>
          <a:p>
            <a:r>
              <a:rPr lang="en-US" sz="2800" dirty="0"/>
              <a:t>The principal activity is: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Translating the collected user needs into written requirements and diagrams suitable for comprehension, review, and use by their intended audiences.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20979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Requirements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Requirements validation confirms that you have the correct set of requirements information that will enable developers to build a solution that satisfies the business objectives. </a:t>
            </a:r>
          </a:p>
          <a:p>
            <a:r>
              <a:rPr lang="en-US" dirty="0"/>
              <a:t>The central activities are: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Reviewing the documented requirements to correct any problems before the development group accepts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Developing acceptance tests and criteria to confirm that a product based on the requirements would meet customer needs and achieve the business objectives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3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4010</TotalTime>
  <Words>956</Words>
  <Application>Microsoft Office PowerPoint</Application>
  <PresentationFormat>On-screen Show (4:3)</PresentationFormat>
  <Paragraphs>126</Paragraphs>
  <Slides>22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Office Theme</vt:lpstr>
      <vt:lpstr>Bild</vt:lpstr>
      <vt:lpstr>Document</vt:lpstr>
      <vt:lpstr>Requirements Engineering Process</vt:lpstr>
      <vt:lpstr>Requirements engineering process </vt:lpstr>
      <vt:lpstr>Requirements Engineering Process</vt:lpstr>
      <vt:lpstr>RE process activities</vt:lpstr>
      <vt:lpstr>Requirements Elicitation</vt:lpstr>
      <vt:lpstr>Requirements Analysis</vt:lpstr>
      <vt:lpstr>Requirements Analysis Principle Activities</vt:lpstr>
      <vt:lpstr>Requirement Specification</vt:lpstr>
      <vt:lpstr>Requirements Validation</vt:lpstr>
      <vt:lpstr>Requirements development is an iterative process</vt:lpstr>
      <vt:lpstr>Requirements management</vt:lpstr>
      <vt:lpstr>Requirements management</vt:lpstr>
      <vt:lpstr>Unforeseen ripple effect (side effect)</vt:lpstr>
      <vt:lpstr>Traceability </vt:lpstr>
      <vt:lpstr>The boundary between requirements development and requirements management</vt:lpstr>
      <vt:lpstr>Inputs and outputs for RE Process</vt:lpstr>
      <vt:lpstr>input/output description</vt:lpstr>
      <vt:lpstr>RE process variability</vt:lpstr>
      <vt:lpstr>Actors in the RE process</vt:lpstr>
      <vt:lpstr>RAD for software prototyping</vt:lpstr>
      <vt:lpstr>Role descriptions</vt:lpstr>
      <vt:lpstr>Benefits from a High-Quality Requirements Process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Engineering Process</dc:title>
  <dc:creator>Ahmad Salman Khan</dc:creator>
  <cp:lastModifiedBy>Qaisra</cp:lastModifiedBy>
  <cp:revision>35</cp:revision>
  <dcterms:created xsi:type="dcterms:W3CDTF">2006-08-16T00:00:00Z</dcterms:created>
  <dcterms:modified xsi:type="dcterms:W3CDTF">2018-09-18T09:07:27Z</dcterms:modified>
</cp:coreProperties>
</file>