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7" r:id="rId2"/>
    <p:sldId id="288" r:id="rId3"/>
    <p:sldId id="289" r:id="rId4"/>
    <p:sldId id="290" r:id="rId5"/>
    <p:sldId id="291" r:id="rId6"/>
    <p:sldId id="292" r:id="rId7"/>
    <p:sldId id="293" r:id="rId8"/>
    <p:sldId id="294" r:id="rId9"/>
    <p:sldId id="295" r:id="rId10"/>
    <p:sldId id="296" r:id="rId11"/>
    <p:sldId id="297" r:id="rId12"/>
    <p:sldId id="298" r:id="rId13"/>
    <p:sldId id="299" r:id="rId14"/>
    <p:sldId id="300" r:id="rId15"/>
    <p:sldId id="301" r:id="rId16"/>
    <p:sldId id="302" r:id="rId17"/>
    <p:sldId id="303" r:id="rId18"/>
    <p:sldId id="304" r:id="rId19"/>
    <p:sldId id="305" r:id="rId20"/>
    <p:sldId id="306" r:id="rId21"/>
    <p:sldId id="307" r:id="rId22"/>
    <p:sldId id="308" r:id="rId23"/>
    <p:sldId id="309" r:id="rId24"/>
    <p:sldId id="310" r:id="rId25"/>
    <p:sldId id="311" r:id="rId26"/>
    <p:sldId id="312" r:id="rId27"/>
    <p:sldId id="313" r:id="rId28"/>
    <p:sldId id="314" r:id="rId29"/>
    <p:sldId id="315" r:id="rId30"/>
    <p:sldId id="316" r:id="rId31"/>
    <p:sldId id="317" r:id="rId32"/>
    <p:sldId id="318" r:id="rId33"/>
    <p:sldId id="319" r:id="rId34"/>
    <p:sldId id="320" r:id="rId35"/>
    <p:sldId id="321" r:id="rId36"/>
    <p:sldId id="322" r:id="rId37"/>
    <p:sldId id="323" r:id="rId38"/>
    <p:sldId id="324" r:id="rId39"/>
    <p:sldId id="325" r:id="rId40"/>
    <p:sldId id="326" r:id="rId41"/>
    <p:sldId id="327" r:id="rId42"/>
    <p:sldId id="328" r:id="rId43"/>
    <p:sldId id="329" r:id="rId44"/>
    <p:sldId id="330" r:id="rId45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1280160"/>
            <a:ext cx="533400" cy="228600"/>
          </a:xfrm>
          <a:custGeom>
            <a:avLst/>
            <a:gdLst/>
            <a:ahLst/>
            <a:cxnLst/>
            <a:rect l="l" t="t" r="r" b="b"/>
            <a:pathLst>
              <a:path w="533400" h="228600">
                <a:moveTo>
                  <a:pt x="0" y="228600"/>
                </a:moveTo>
                <a:lnTo>
                  <a:pt x="533400" y="228600"/>
                </a:lnTo>
                <a:lnTo>
                  <a:pt x="533400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solidFill>
            <a:srgbClr val="DD8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591312" y="1280160"/>
            <a:ext cx="8552815" cy="228600"/>
          </a:xfrm>
          <a:custGeom>
            <a:avLst/>
            <a:gdLst/>
            <a:ahLst/>
            <a:cxnLst/>
            <a:rect l="l" t="t" r="r" b="b"/>
            <a:pathLst>
              <a:path w="8552815" h="228600">
                <a:moveTo>
                  <a:pt x="0" y="228600"/>
                </a:moveTo>
                <a:lnTo>
                  <a:pt x="8552688" y="228600"/>
                </a:lnTo>
                <a:lnTo>
                  <a:pt x="8552688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solidFill>
            <a:srgbClr val="93B6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8739" y="673734"/>
            <a:ext cx="8986520" cy="696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1">
                <a:solidFill>
                  <a:srgbClr val="66FFF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9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1">
                <a:solidFill>
                  <a:srgbClr val="66FFF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1/11/2021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1280160"/>
            <a:ext cx="533400" cy="228600"/>
          </a:xfrm>
          <a:custGeom>
            <a:avLst/>
            <a:gdLst/>
            <a:ahLst/>
            <a:cxnLst/>
            <a:rect l="l" t="t" r="r" b="b"/>
            <a:pathLst>
              <a:path w="533400" h="228600">
                <a:moveTo>
                  <a:pt x="0" y="228600"/>
                </a:moveTo>
                <a:lnTo>
                  <a:pt x="533400" y="228600"/>
                </a:lnTo>
                <a:lnTo>
                  <a:pt x="533400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solidFill>
            <a:srgbClr val="DD8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591312" y="1280160"/>
            <a:ext cx="8552815" cy="228600"/>
          </a:xfrm>
          <a:custGeom>
            <a:avLst/>
            <a:gdLst/>
            <a:ahLst/>
            <a:cxnLst/>
            <a:rect l="l" t="t" r="r" b="b"/>
            <a:pathLst>
              <a:path w="8552815" h="228600">
                <a:moveTo>
                  <a:pt x="0" y="228600"/>
                </a:moveTo>
                <a:lnTo>
                  <a:pt x="8552688" y="228600"/>
                </a:lnTo>
                <a:lnTo>
                  <a:pt x="8552688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solidFill>
            <a:srgbClr val="93B6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1">
                <a:solidFill>
                  <a:srgbClr val="66FFF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1/11/2021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1/11/2021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1280160"/>
            <a:ext cx="533400" cy="228600"/>
          </a:xfrm>
          <a:custGeom>
            <a:avLst/>
            <a:gdLst/>
            <a:ahLst/>
            <a:cxnLst/>
            <a:rect l="l" t="t" r="r" b="b"/>
            <a:pathLst>
              <a:path w="533400" h="228600">
                <a:moveTo>
                  <a:pt x="0" y="228600"/>
                </a:moveTo>
                <a:lnTo>
                  <a:pt x="533400" y="228600"/>
                </a:lnTo>
                <a:lnTo>
                  <a:pt x="533400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solidFill>
            <a:srgbClr val="DD8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5940" y="72898"/>
            <a:ext cx="8072119" cy="124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1">
                <a:solidFill>
                  <a:srgbClr val="66FFF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10539" y="1578305"/>
            <a:ext cx="8122920" cy="36518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5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5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5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91312" y="1280160"/>
            <a:ext cx="8552815" cy="228600"/>
          </a:xfrm>
          <a:custGeom>
            <a:avLst/>
            <a:gdLst/>
            <a:ahLst/>
            <a:cxnLst/>
            <a:rect l="l" t="t" r="r" b="b"/>
            <a:pathLst>
              <a:path w="8552815" h="228600">
                <a:moveTo>
                  <a:pt x="0" y="228600"/>
                </a:moveTo>
                <a:lnTo>
                  <a:pt x="8552688" y="228600"/>
                </a:lnTo>
                <a:lnTo>
                  <a:pt x="8552688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solidFill>
            <a:srgbClr val="93B6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35940" y="483234"/>
            <a:ext cx="415988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/>
              <a:t>Cerebral</a:t>
            </a:r>
            <a:r>
              <a:rPr sz="4400" spc="-70" dirty="0"/>
              <a:t> </a:t>
            </a:r>
            <a:r>
              <a:rPr sz="4400" dirty="0"/>
              <a:t>Malaria</a:t>
            </a:r>
            <a:endParaRPr sz="4400"/>
          </a:p>
        </p:txBody>
      </p:sp>
      <p:sp>
        <p:nvSpPr>
          <p:cNvPr id="4" name="object 4"/>
          <p:cNvSpPr txBox="1"/>
          <p:nvPr/>
        </p:nvSpPr>
        <p:spPr>
          <a:xfrm>
            <a:off x="535940" y="2139823"/>
            <a:ext cx="3392170" cy="32797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32740" marR="954405" indent="-320675">
              <a:lnSpc>
                <a:spcPct val="100000"/>
              </a:lnSpc>
              <a:spcBef>
                <a:spcPts val="95"/>
              </a:spcBef>
              <a:buClr>
                <a:srgbClr val="DD8046"/>
              </a:buClr>
              <a:buSzPct val="58928"/>
              <a:buFont typeface="Wingdings"/>
              <a:buChar char=""/>
              <a:tabLst>
                <a:tab pos="332740" algn="l"/>
                <a:tab pos="333375" algn="l"/>
              </a:tabLst>
            </a:pPr>
            <a:r>
              <a:rPr sz="2800" spc="-5" dirty="0">
                <a:latin typeface="Arial"/>
                <a:cs typeface="Arial"/>
              </a:rPr>
              <a:t>Present with  Hy</a:t>
            </a:r>
            <a:r>
              <a:rPr sz="2800" dirty="0">
                <a:latin typeface="Arial"/>
                <a:cs typeface="Arial"/>
              </a:rPr>
              <a:t>p</a:t>
            </a:r>
            <a:r>
              <a:rPr sz="2800" spc="-5" dirty="0">
                <a:latin typeface="Arial"/>
                <a:cs typeface="Arial"/>
              </a:rPr>
              <a:t>e</a:t>
            </a:r>
            <a:r>
              <a:rPr sz="2800" dirty="0">
                <a:latin typeface="Arial"/>
                <a:cs typeface="Arial"/>
              </a:rPr>
              <a:t>r</a:t>
            </a:r>
            <a:r>
              <a:rPr sz="2800" spc="-5" dirty="0">
                <a:latin typeface="Arial"/>
                <a:cs typeface="Arial"/>
              </a:rPr>
              <a:t>p</a:t>
            </a:r>
            <a:r>
              <a:rPr sz="2800" dirty="0">
                <a:latin typeface="Arial"/>
                <a:cs typeface="Arial"/>
              </a:rPr>
              <a:t>y</a:t>
            </a:r>
            <a:r>
              <a:rPr sz="2800" spc="-5" dirty="0">
                <a:latin typeface="Arial"/>
                <a:cs typeface="Arial"/>
              </a:rPr>
              <a:t>r</a:t>
            </a:r>
            <a:r>
              <a:rPr sz="2800" dirty="0">
                <a:latin typeface="Arial"/>
                <a:cs typeface="Arial"/>
              </a:rPr>
              <a:t>e</a:t>
            </a:r>
            <a:r>
              <a:rPr sz="2800" spc="-5" dirty="0">
                <a:latin typeface="Arial"/>
                <a:cs typeface="Arial"/>
              </a:rPr>
              <a:t>x</a:t>
            </a:r>
            <a:r>
              <a:rPr sz="2800" dirty="0">
                <a:latin typeface="Arial"/>
                <a:cs typeface="Arial"/>
              </a:rPr>
              <a:t>i</a:t>
            </a:r>
            <a:r>
              <a:rPr sz="2800" spc="-5" dirty="0">
                <a:latin typeface="Arial"/>
                <a:cs typeface="Arial"/>
              </a:rPr>
              <a:t>a</a:t>
            </a:r>
            <a:endParaRPr sz="2800">
              <a:latin typeface="Arial"/>
              <a:cs typeface="Arial"/>
            </a:endParaRPr>
          </a:p>
          <a:p>
            <a:pPr marL="332740" indent="-320675">
              <a:lnSpc>
                <a:spcPct val="100000"/>
              </a:lnSpc>
              <a:spcBef>
                <a:spcPts val="705"/>
              </a:spcBef>
              <a:buClr>
                <a:srgbClr val="DD8046"/>
              </a:buClr>
              <a:buSzPct val="58928"/>
              <a:buFont typeface="Wingdings"/>
              <a:buChar char=""/>
              <a:tabLst>
                <a:tab pos="332740" algn="l"/>
                <a:tab pos="333375" algn="l"/>
              </a:tabLst>
            </a:pPr>
            <a:r>
              <a:rPr sz="2800" spc="-5" dirty="0">
                <a:latin typeface="Arial"/>
                <a:cs typeface="Arial"/>
              </a:rPr>
              <a:t>Can </a:t>
            </a:r>
            <a:r>
              <a:rPr sz="2800" dirty="0">
                <a:latin typeface="Arial"/>
                <a:cs typeface="Arial"/>
              </a:rPr>
              <a:t>lead </a:t>
            </a:r>
            <a:r>
              <a:rPr sz="2800" spc="-5" dirty="0">
                <a:latin typeface="Arial"/>
                <a:cs typeface="Arial"/>
              </a:rPr>
              <a:t>to</a:t>
            </a:r>
            <a:r>
              <a:rPr sz="2800" spc="-3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Coma</a:t>
            </a:r>
            <a:endParaRPr sz="2800">
              <a:latin typeface="Arial"/>
              <a:cs typeface="Arial"/>
            </a:endParaRPr>
          </a:p>
          <a:p>
            <a:pPr marL="332740" marR="5080" indent="-320675">
              <a:lnSpc>
                <a:spcPct val="100000"/>
              </a:lnSpc>
              <a:spcBef>
                <a:spcPts val="700"/>
              </a:spcBef>
              <a:buClr>
                <a:srgbClr val="DD8046"/>
              </a:buClr>
              <a:buSzPct val="58928"/>
              <a:buFont typeface="Wingdings"/>
              <a:buChar char=""/>
              <a:tabLst>
                <a:tab pos="332740" algn="l"/>
                <a:tab pos="333375" algn="l"/>
              </a:tabLst>
            </a:pPr>
            <a:r>
              <a:rPr sz="2800" spc="-5" dirty="0">
                <a:latin typeface="Arial"/>
                <a:cs typeface="Arial"/>
              </a:rPr>
              <a:t>Paralysis and</a:t>
            </a:r>
            <a:r>
              <a:rPr sz="2800" spc="-3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other  </a:t>
            </a:r>
            <a:r>
              <a:rPr sz="2800" spc="-5" dirty="0">
                <a:latin typeface="Arial"/>
                <a:cs typeface="Arial"/>
              </a:rPr>
              <a:t>complications.</a:t>
            </a:r>
            <a:endParaRPr sz="2800">
              <a:latin typeface="Arial"/>
              <a:cs typeface="Arial"/>
            </a:endParaRPr>
          </a:p>
          <a:p>
            <a:pPr marL="332740" marR="835660" indent="-320675">
              <a:lnSpc>
                <a:spcPct val="100000"/>
              </a:lnSpc>
              <a:spcBef>
                <a:spcPts val="695"/>
              </a:spcBef>
              <a:buClr>
                <a:srgbClr val="DD8046"/>
              </a:buClr>
              <a:buSzPct val="58928"/>
              <a:buFont typeface="Wingdings"/>
              <a:buChar char=""/>
              <a:tabLst>
                <a:tab pos="332740" algn="l"/>
                <a:tab pos="333375" algn="l"/>
              </a:tabLst>
            </a:pPr>
            <a:r>
              <a:rPr sz="2800" spc="-5" dirty="0">
                <a:latin typeface="Arial"/>
                <a:cs typeface="Arial"/>
              </a:rPr>
              <a:t>Brain</a:t>
            </a:r>
            <a:r>
              <a:rPr sz="2800" spc="-7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appears  </a:t>
            </a:r>
            <a:r>
              <a:rPr sz="2800" spc="-5" dirty="0">
                <a:latin typeface="Arial"/>
                <a:cs typeface="Arial"/>
              </a:rPr>
              <a:t>congested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212335" y="1557527"/>
            <a:ext cx="4931663" cy="53004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280160"/>
            <a:ext cx="533400" cy="228600"/>
          </a:xfrm>
          <a:custGeom>
            <a:avLst/>
            <a:gdLst/>
            <a:ahLst/>
            <a:cxnLst/>
            <a:rect l="l" t="t" r="r" b="b"/>
            <a:pathLst>
              <a:path w="533400" h="228600">
                <a:moveTo>
                  <a:pt x="0" y="228600"/>
                </a:moveTo>
                <a:lnTo>
                  <a:pt x="533400" y="228600"/>
                </a:lnTo>
                <a:lnTo>
                  <a:pt x="533400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solidFill>
            <a:srgbClr val="DD8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91312" y="1280160"/>
            <a:ext cx="8552815" cy="228600"/>
          </a:xfrm>
          <a:custGeom>
            <a:avLst/>
            <a:gdLst/>
            <a:ahLst/>
            <a:cxnLst/>
            <a:rect l="l" t="t" r="r" b="b"/>
            <a:pathLst>
              <a:path w="8552815" h="228600">
                <a:moveTo>
                  <a:pt x="0" y="228600"/>
                </a:moveTo>
                <a:lnTo>
                  <a:pt x="8552688" y="228600"/>
                </a:lnTo>
                <a:lnTo>
                  <a:pt x="8552688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solidFill>
            <a:srgbClr val="93B6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91312" y="1280160"/>
            <a:ext cx="8552815" cy="228600"/>
          </a:xfrm>
          <a:custGeom>
            <a:avLst/>
            <a:gdLst/>
            <a:ahLst/>
            <a:cxnLst/>
            <a:rect l="l" t="t" r="r" b="b"/>
            <a:pathLst>
              <a:path w="8552815" h="228600">
                <a:moveTo>
                  <a:pt x="0" y="228600"/>
                </a:moveTo>
                <a:lnTo>
                  <a:pt x="8552688" y="228600"/>
                </a:lnTo>
                <a:lnTo>
                  <a:pt x="8552688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solidFill>
            <a:srgbClr val="93B6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89864" rIns="0" bIns="0" rtlCol="0">
            <a:spAutoFit/>
          </a:bodyPr>
          <a:lstStyle/>
          <a:p>
            <a:pPr marL="167640" marR="5080">
              <a:lnSpc>
                <a:spcPct val="100000"/>
              </a:lnSpc>
              <a:spcBef>
                <a:spcPts val="100"/>
              </a:spcBef>
            </a:pPr>
            <a:r>
              <a:rPr dirty="0"/>
              <a:t>QBC system has evolved as rapid</a:t>
            </a:r>
            <a:r>
              <a:rPr spc="-70" dirty="0"/>
              <a:t> </a:t>
            </a:r>
            <a:r>
              <a:rPr dirty="0"/>
              <a:t>and  </a:t>
            </a:r>
            <a:r>
              <a:rPr i="1" dirty="0"/>
              <a:t>precise </a:t>
            </a:r>
            <a:r>
              <a:rPr i="1" spc="-5" dirty="0"/>
              <a:t>method in </a:t>
            </a:r>
            <a:r>
              <a:rPr i="1" dirty="0"/>
              <a:t>Diagnosis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35940" y="2042286"/>
            <a:ext cx="7425055" cy="3578860"/>
          </a:xfrm>
          <a:prstGeom prst="rect">
            <a:avLst/>
          </a:prstGeom>
        </p:spPr>
        <p:txBody>
          <a:bodyPr vert="horz" wrap="square" lIns="0" tIns="59690" rIns="0" bIns="0" rtlCol="0">
            <a:spAutoFit/>
          </a:bodyPr>
          <a:lstStyle/>
          <a:p>
            <a:pPr marL="332740" marR="5080" indent="-320675">
              <a:lnSpc>
                <a:spcPts val="3030"/>
              </a:lnSpc>
              <a:spcBef>
                <a:spcPts val="470"/>
              </a:spcBef>
              <a:buClr>
                <a:srgbClr val="DD8046"/>
              </a:buClr>
              <a:buSzPct val="58928"/>
              <a:buFont typeface="Wingdings"/>
              <a:buChar char=""/>
              <a:tabLst>
                <a:tab pos="332740" algn="l"/>
                <a:tab pos="333375" algn="l"/>
              </a:tabLst>
            </a:pPr>
            <a:r>
              <a:rPr sz="2800" spc="-5" dirty="0">
                <a:latin typeface="Arial"/>
                <a:cs typeface="Arial"/>
              </a:rPr>
              <a:t>The QBC Malaria method is the simplest and  most </a:t>
            </a:r>
            <a:r>
              <a:rPr sz="2800" dirty="0">
                <a:latin typeface="Arial"/>
                <a:cs typeface="Arial"/>
              </a:rPr>
              <a:t>sensitive </a:t>
            </a:r>
            <a:r>
              <a:rPr sz="2800" spc="-5" dirty="0">
                <a:latin typeface="Arial"/>
                <a:cs typeface="Arial"/>
              </a:rPr>
              <a:t>method for </a:t>
            </a:r>
            <a:r>
              <a:rPr sz="2800" dirty="0">
                <a:latin typeface="Arial"/>
                <a:cs typeface="Arial"/>
              </a:rPr>
              <a:t>diagnosing </a:t>
            </a:r>
            <a:r>
              <a:rPr sz="2800" spc="-5" dirty="0">
                <a:latin typeface="Arial"/>
                <a:cs typeface="Arial"/>
              </a:rPr>
              <a:t>the  following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diseases.</a:t>
            </a:r>
            <a:endParaRPr sz="2800">
              <a:latin typeface="Arial"/>
              <a:cs typeface="Arial"/>
            </a:endParaRPr>
          </a:p>
          <a:p>
            <a:pPr marL="652780" lvl="1" indent="-274955">
              <a:lnSpc>
                <a:spcPct val="100000"/>
              </a:lnSpc>
              <a:spcBef>
                <a:spcPts val="275"/>
              </a:spcBef>
              <a:buClr>
                <a:srgbClr val="93B6D2"/>
              </a:buClr>
              <a:buSzPct val="68750"/>
              <a:buFont typeface="Wingdings 2"/>
              <a:buChar char=""/>
              <a:tabLst>
                <a:tab pos="653415" algn="l"/>
              </a:tabLst>
            </a:pPr>
            <a:r>
              <a:rPr sz="2400" spc="-5" dirty="0">
                <a:latin typeface="Arial"/>
                <a:cs typeface="Arial"/>
              </a:rPr>
              <a:t>Malaria</a:t>
            </a:r>
            <a:endParaRPr sz="2400">
              <a:latin typeface="Arial"/>
              <a:cs typeface="Arial"/>
            </a:endParaRPr>
          </a:p>
          <a:p>
            <a:pPr marL="652780" lvl="1" indent="-274955">
              <a:lnSpc>
                <a:spcPct val="100000"/>
              </a:lnSpc>
              <a:spcBef>
                <a:spcPts val="310"/>
              </a:spcBef>
              <a:buClr>
                <a:srgbClr val="93B6D2"/>
              </a:buClr>
              <a:buSzPct val="68750"/>
              <a:buFont typeface="Wingdings 2"/>
              <a:buChar char=""/>
              <a:tabLst>
                <a:tab pos="653415" algn="l"/>
              </a:tabLst>
            </a:pPr>
            <a:r>
              <a:rPr sz="2400" spc="-5" dirty="0">
                <a:latin typeface="Arial"/>
                <a:cs typeface="Arial"/>
              </a:rPr>
              <a:t>Babesiosis</a:t>
            </a:r>
            <a:endParaRPr sz="2400">
              <a:latin typeface="Arial"/>
              <a:cs typeface="Arial"/>
            </a:endParaRPr>
          </a:p>
          <a:p>
            <a:pPr marL="652780" lvl="1" indent="-274955">
              <a:lnSpc>
                <a:spcPts val="2735"/>
              </a:lnSpc>
              <a:spcBef>
                <a:spcPts val="310"/>
              </a:spcBef>
              <a:buClr>
                <a:srgbClr val="93B6D2"/>
              </a:buClr>
              <a:buSzPct val="68750"/>
              <a:buFont typeface="Wingdings 2"/>
              <a:buChar char=""/>
              <a:tabLst>
                <a:tab pos="653415" algn="l"/>
              </a:tabLst>
            </a:pPr>
            <a:r>
              <a:rPr sz="2400" spc="-10" dirty="0">
                <a:latin typeface="Arial"/>
                <a:cs typeface="Arial"/>
              </a:rPr>
              <a:t>Trypanosomiasis </a:t>
            </a:r>
            <a:r>
              <a:rPr sz="2400" spc="-5" dirty="0">
                <a:latin typeface="Arial"/>
                <a:cs typeface="Arial"/>
              </a:rPr>
              <a:t>(Chagas disease,</a:t>
            </a:r>
            <a:r>
              <a:rPr sz="2400" spc="7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Sleeping</a:t>
            </a:r>
            <a:endParaRPr sz="2400">
              <a:latin typeface="Arial"/>
              <a:cs typeface="Arial"/>
            </a:endParaRPr>
          </a:p>
          <a:p>
            <a:pPr marL="652780">
              <a:lnSpc>
                <a:spcPts val="2735"/>
              </a:lnSpc>
            </a:pPr>
            <a:r>
              <a:rPr sz="2400" spc="-5" dirty="0">
                <a:latin typeface="Arial"/>
                <a:cs typeface="Arial"/>
              </a:rPr>
              <a:t>Sickness)</a:t>
            </a:r>
            <a:endParaRPr sz="2400">
              <a:latin typeface="Arial"/>
              <a:cs typeface="Arial"/>
            </a:endParaRPr>
          </a:p>
          <a:p>
            <a:pPr marL="652780" lvl="1" indent="-274955">
              <a:lnSpc>
                <a:spcPct val="100000"/>
              </a:lnSpc>
              <a:spcBef>
                <a:spcPts val="315"/>
              </a:spcBef>
              <a:buClr>
                <a:srgbClr val="93B6D2"/>
              </a:buClr>
              <a:buSzPct val="68750"/>
              <a:buFont typeface="Wingdings 2"/>
              <a:buChar char=""/>
              <a:tabLst>
                <a:tab pos="653415" algn="l"/>
              </a:tabLst>
            </a:pPr>
            <a:r>
              <a:rPr sz="2400" spc="-5" dirty="0">
                <a:latin typeface="Arial"/>
                <a:cs typeface="Arial"/>
              </a:rPr>
              <a:t>Filariasis (Elephantiasis,</a:t>
            </a:r>
            <a:r>
              <a:rPr sz="2400" spc="7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Loa-Loa)</a:t>
            </a:r>
            <a:endParaRPr sz="2400">
              <a:latin typeface="Arial"/>
              <a:cs typeface="Arial"/>
            </a:endParaRPr>
          </a:p>
          <a:p>
            <a:pPr marL="652780" lvl="1" indent="-274955">
              <a:lnSpc>
                <a:spcPct val="100000"/>
              </a:lnSpc>
              <a:spcBef>
                <a:spcPts val="310"/>
              </a:spcBef>
              <a:buClr>
                <a:srgbClr val="93B6D2"/>
              </a:buClr>
              <a:buSzPct val="68750"/>
              <a:buFont typeface="Wingdings 2"/>
              <a:buChar char=""/>
              <a:tabLst>
                <a:tab pos="653415" algn="l"/>
              </a:tabLst>
            </a:pPr>
            <a:r>
              <a:rPr sz="2400" spc="-5" dirty="0">
                <a:latin typeface="Arial"/>
                <a:cs typeface="Arial"/>
              </a:rPr>
              <a:t>Relapsing Fever</a:t>
            </a:r>
            <a:r>
              <a:rPr sz="2400" spc="5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(Borreliosis)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89864" rIns="0" bIns="0" rtlCol="0">
            <a:spAutoFit/>
          </a:bodyPr>
          <a:lstStyle/>
          <a:p>
            <a:pPr marL="167640" marR="5080">
              <a:lnSpc>
                <a:spcPct val="100000"/>
              </a:lnSpc>
              <a:spcBef>
                <a:spcPts val="100"/>
              </a:spcBef>
            </a:pPr>
            <a:r>
              <a:rPr dirty="0"/>
              <a:t>Appearance of Malarial parasite</a:t>
            </a:r>
            <a:r>
              <a:rPr spc="-80" dirty="0"/>
              <a:t> </a:t>
            </a:r>
            <a:r>
              <a:rPr dirty="0"/>
              <a:t>in  </a:t>
            </a:r>
            <a:r>
              <a:rPr i="1" spc="-5" dirty="0"/>
              <a:t>QBC </a:t>
            </a:r>
            <a:r>
              <a:rPr i="1" dirty="0"/>
              <a:t>system</a:t>
            </a:r>
          </a:p>
        </p:txBody>
      </p:sp>
      <p:sp>
        <p:nvSpPr>
          <p:cNvPr id="3" name="object 3"/>
          <p:cNvSpPr/>
          <p:nvPr/>
        </p:nvSpPr>
        <p:spPr>
          <a:xfrm>
            <a:off x="1828800" y="1981199"/>
            <a:ext cx="3569208" cy="35692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91312" y="1280160"/>
            <a:ext cx="8552815" cy="228600"/>
          </a:xfrm>
          <a:custGeom>
            <a:avLst/>
            <a:gdLst/>
            <a:ahLst/>
            <a:cxnLst/>
            <a:rect l="l" t="t" r="r" b="b"/>
            <a:pathLst>
              <a:path w="8552815" h="228600">
                <a:moveTo>
                  <a:pt x="0" y="228600"/>
                </a:moveTo>
                <a:lnTo>
                  <a:pt x="8552688" y="228600"/>
                </a:lnTo>
                <a:lnTo>
                  <a:pt x="8552688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solidFill>
            <a:srgbClr val="93B6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89864" rIns="0" bIns="0" rtlCol="0">
            <a:spAutoFit/>
          </a:bodyPr>
          <a:lstStyle/>
          <a:p>
            <a:pPr marL="167640" marR="5080">
              <a:lnSpc>
                <a:spcPct val="100000"/>
              </a:lnSpc>
              <a:spcBef>
                <a:spcPts val="100"/>
              </a:spcBef>
            </a:pPr>
            <a:r>
              <a:rPr dirty="0"/>
              <a:t>Antigen Detection Methods are</a:t>
            </a:r>
            <a:r>
              <a:rPr spc="-55" dirty="0"/>
              <a:t> </a:t>
            </a:r>
            <a:r>
              <a:rPr dirty="0"/>
              <a:t>Rapid  </a:t>
            </a:r>
            <a:r>
              <a:rPr i="1" spc="-5" dirty="0"/>
              <a:t>and</a:t>
            </a:r>
            <a:r>
              <a:rPr i="1" spc="-10" dirty="0"/>
              <a:t> </a:t>
            </a:r>
            <a:r>
              <a:rPr i="1" dirty="0"/>
              <a:t>Precise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59740" y="1496254"/>
            <a:ext cx="8039734" cy="4572000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369570">
              <a:lnSpc>
                <a:spcPct val="100000"/>
              </a:lnSpc>
              <a:spcBef>
                <a:spcPts val="484"/>
              </a:spcBef>
            </a:pPr>
            <a:r>
              <a:rPr sz="2600" b="1" dirty="0">
                <a:latin typeface="Arial"/>
                <a:cs typeface="Arial"/>
              </a:rPr>
              <a:t>Antigen</a:t>
            </a:r>
            <a:r>
              <a:rPr sz="2600" b="1" spc="-40" dirty="0">
                <a:latin typeface="Arial"/>
                <a:cs typeface="Arial"/>
              </a:rPr>
              <a:t> </a:t>
            </a:r>
            <a:r>
              <a:rPr sz="2600" b="1" dirty="0">
                <a:latin typeface="Arial"/>
                <a:cs typeface="Arial"/>
              </a:rPr>
              <a:t>Detection</a:t>
            </a:r>
            <a:endParaRPr sz="2600">
              <a:latin typeface="Arial"/>
              <a:cs typeface="Arial"/>
            </a:endParaRPr>
          </a:p>
          <a:p>
            <a:pPr marL="332105" marR="5080" indent="-320040">
              <a:lnSpc>
                <a:spcPct val="90000"/>
              </a:lnSpc>
              <a:spcBef>
                <a:spcPts val="700"/>
              </a:spcBef>
              <a:buClr>
                <a:srgbClr val="DD8046"/>
              </a:buClr>
              <a:buSzPct val="59615"/>
              <a:buFont typeface="Wingdings"/>
              <a:buChar char=""/>
              <a:tabLst>
                <a:tab pos="332105" algn="l"/>
                <a:tab pos="332740" algn="l"/>
              </a:tabLst>
            </a:pPr>
            <a:r>
              <a:rPr sz="2600" spc="-25" dirty="0">
                <a:latin typeface="Arial"/>
                <a:cs typeface="Arial"/>
              </a:rPr>
              <a:t>Various </a:t>
            </a:r>
            <a:r>
              <a:rPr sz="2600" dirty="0">
                <a:latin typeface="Arial"/>
                <a:cs typeface="Arial"/>
              </a:rPr>
              <a:t>test kits are available to </a:t>
            </a:r>
            <a:r>
              <a:rPr sz="2600" spc="5" dirty="0">
                <a:latin typeface="Arial"/>
                <a:cs typeface="Arial"/>
              </a:rPr>
              <a:t>detect </a:t>
            </a:r>
            <a:r>
              <a:rPr sz="2600" dirty="0">
                <a:latin typeface="Arial"/>
                <a:cs typeface="Arial"/>
              </a:rPr>
              <a:t>antigens  derived from malaria parasites and provide results in  2-15 minutes. These "</a:t>
            </a:r>
            <a:r>
              <a:rPr sz="2600" b="1" dirty="0">
                <a:solidFill>
                  <a:srgbClr val="FF0000"/>
                </a:solidFill>
                <a:latin typeface="Arial"/>
                <a:cs typeface="Arial"/>
              </a:rPr>
              <a:t>Rapid Diagnostic </a:t>
            </a:r>
            <a:r>
              <a:rPr sz="2600" b="1" spc="-30" dirty="0">
                <a:solidFill>
                  <a:srgbClr val="FF0000"/>
                </a:solidFill>
                <a:latin typeface="Arial"/>
                <a:cs typeface="Arial"/>
              </a:rPr>
              <a:t>Tests"  </a:t>
            </a:r>
            <a:r>
              <a:rPr sz="2600" b="1" spc="-25" dirty="0">
                <a:solidFill>
                  <a:srgbClr val="FF0000"/>
                </a:solidFill>
                <a:latin typeface="Arial"/>
                <a:cs typeface="Arial"/>
              </a:rPr>
              <a:t>(RDTs)</a:t>
            </a:r>
            <a:r>
              <a:rPr sz="2600" spc="-25" dirty="0">
                <a:latin typeface="Arial"/>
                <a:cs typeface="Arial"/>
              </a:rPr>
              <a:t>. </a:t>
            </a:r>
            <a:r>
              <a:rPr sz="2600" dirty="0">
                <a:latin typeface="Arial"/>
                <a:cs typeface="Arial"/>
              </a:rPr>
              <a:t>Rapid diagnostic tests </a:t>
            </a:r>
            <a:r>
              <a:rPr sz="2600" spc="-45" dirty="0">
                <a:latin typeface="Arial"/>
                <a:cs typeface="Arial"/>
              </a:rPr>
              <a:t>(RDTs) </a:t>
            </a:r>
            <a:r>
              <a:rPr sz="2600" dirty="0">
                <a:latin typeface="Arial"/>
                <a:cs typeface="Arial"/>
              </a:rPr>
              <a:t>are  immunochromatographic tests based on detection of  specific parasite antigens. </a:t>
            </a:r>
            <a:r>
              <a:rPr sz="2600" b="1" spc="-40" dirty="0">
                <a:latin typeface="Arial"/>
                <a:cs typeface="Arial"/>
              </a:rPr>
              <a:t>Tests </a:t>
            </a:r>
            <a:r>
              <a:rPr sz="2600" b="1" spc="5" dirty="0">
                <a:latin typeface="Arial"/>
                <a:cs typeface="Arial"/>
              </a:rPr>
              <a:t>which </a:t>
            </a:r>
            <a:r>
              <a:rPr sz="2600" b="1" dirty="0">
                <a:latin typeface="Arial"/>
                <a:cs typeface="Arial"/>
              </a:rPr>
              <a:t>detect  histidine-rich protein 2 (HRP2) are specific for  </a:t>
            </a:r>
            <a:r>
              <a:rPr sz="2600" b="1" i="1" spc="-25" dirty="0">
                <a:latin typeface="Arial"/>
                <a:cs typeface="Arial"/>
              </a:rPr>
              <a:t>P.falciparum </a:t>
            </a:r>
            <a:r>
              <a:rPr sz="2600" b="1" i="1" dirty="0">
                <a:latin typeface="Arial"/>
                <a:cs typeface="Arial"/>
              </a:rPr>
              <a:t>while </a:t>
            </a:r>
            <a:r>
              <a:rPr sz="2600" b="1" i="1" spc="5" dirty="0">
                <a:latin typeface="Arial"/>
                <a:cs typeface="Arial"/>
              </a:rPr>
              <a:t>those </a:t>
            </a:r>
            <a:r>
              <a:rPr sz="2600" b="1" i="1" dirty="0">
                <a:latin typeface="Arial"/>
                <a:cs typeface="Arial"/>
              </a:rPr>
              <a:t>that detect parasite  lactate dehydrogenase</a:t>
            </a:r>
            <a:r>
              <a:rPr sz="2600" b="1" i="1" spc="-25" dirty="0">
                <a:latin typeface="Arial"/>
                <a:cs typeface="Arial"/>
              </a:rPr>
              <a:t> </a:t>
            </a:r>
            <a:r>
              <a:rPr sz="2600" b="1" i="1" spc="-5" dirty="0">
                <a:latin typeface="Arial"/>
                <a:cs typeface="Arial"/>
              </a:rPr>
              <a:t>(pLDH)-OptiMAL</a:t>
            </a:r>
            <a:endParaRPr sz="2600">
              <a:latin typeface="Arial"/>
              <a:cs typeface="Arial"/>
            </a:endParaRPr>
          </a:p>
          <a:p>
            <a:pPr marL="332740" indent="-320040">
              <a:lnSpc>
                <a:spcPts val="2965"/>
              </a:lnSpc>
              <a:spcBef>
                <a:spcPts val="385"/>
              </a:spcBef>
              <a:buClr>
                <a:srgbClr val="DD8046"/>
              </a:buClr>
              <a:buSzPct val="59615"/>
              <a:buFont typeface="Wingdings"/>
              <a:buChar char=""/>
              <a:tabLst>
                <a:tab pos="332105" algn="l"/>
                <a:tab pos="332740" algn="l"/>
              </a:tabLst>
            </a:pPr>
            <a:r>
              <a:rPr sz="2600" dirty="0">
                <a:latin typeface="Arial"/>
                <a:cs typeface="Arial"/>
              </a:rPr>
              <a:t>or aldolase have </a:t>
            </a:r>
            <a:r>
              <a:rPr sz="2600" spc="-5" dirty="0">
                <a:latin typeface="Arial"/>
                <a:cs typeface="Arial"/>
              </a:rPr>
              <a:t>the </a:t>
            </a:r>
            <a:r>
              <a:rPr sz="2600" dirty="0">
                <a:latin typeface="Arial"/>
                <a:cs typeface="Arial"/>
              </a:rPr>
              <a:t>ability to </a:t>
            </a:r>
            <a:r>
              <a:rPr sz="2600" spc="-5" dirty="0">
                <a:latin typeface="Arial"/>
                <a:cs typeface="Arial"/>
              </a:rPr>
              <a:t>differentiate</a:t>
            </a:r>
            <a:r>
              <a:rPr sz="2600" spc="8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between</a:t>
            </a:r>
            <a:endParaRPr sz="2600">
              <a:latin typeface="Arial"/>
              <a:cs typeface="Arial"/>
            </a:endParaRPr>
          </a:p>
          <a:p>
            <a:pPr marL="332105">
              <a:lnSpc>
                <a:spcPts val="2965"/>
              </a:lnSpc>
            </a:pPr>
            <a:r>
              <a:rPr sz="2600" i="1" spc="-25" dirty="0">
                <a:latin typeface="Arial"/>
                <a:cs typeface="Arial"/>
              </a:rPr>
              <a:t>P.falciparum </a:t>
            </a:r>
            <a:r>
              <a:rPr sz="2600" i="1" spc="5" dirty="0">
                <a:latin typeface="Arial"/>
                <a:cs typeface="Arial"/>
              </a:rPr>
              <a:t>and </a:t>
            </a:r>
            <a:r>
              <a:rPr sz="2600" i="1" spc="-25" dirty="0">
                <a:latin typeface="Arial"/>
                <a:cs typeface="Arial"/>
              </a:rPr>
              <a:t>non-P.falciparum</a:t>
            </a:r>
            <a:r>
              <a:rPr sz="2600" i="1" spc="-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malaria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91312" y="1280160"/>
            <a:ext cx="8552815" cy="228600"/>
          </a:xfrm>
          <a:custGeom>
            <a:avLst/>
            <a:gdLst/>
            <a:ahLst/>
            <a:cxnLst/>
            <a:rect l="l" t="t" r="r" b="b"/>
            <a:pathLst>
              <a:path w="8552815" h="228600">
                <a:moveTo>
                  <a:pt x="0" y="228600"/>
                </a:moveTo>
                <a:lnTo>
                  <a:pt x="8552688" y="228600"/>
                </a:lnTo>
                <a:lnTo>
                  <a:pt x="8552688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solidFill>
            <a:srgbClr val="93B6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91387" y="360933"/>
            <a:ext cx="671068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>
                <a:solidFill>
                  <a:srgbClr val="FF66FF"/>
                </a:solidFill>
              </a:rPr>
              <a:t>Newer Diagnostic</a:t>
            </a:r>
            <a:r>
              <a:rPr sz="4400" spc="-60" dirty="0">
                <a:solidFill>
                  <a:srgbClr val="FF66FF"/>
                </a:solidFill>
              </a:rPr>
              <a:t> </a:t>
            </a:r>
            <a:r>
              <a:rPr sz="4400" dirty="0">
                <a:solidFill>
                  <a:srgbClr val="FF66FF"/>
                </a:solidFill>
              </a:rPr>
              <a:t>methods</a:t>
            </a:r>
            <a:endParaRPr sz="4400"/>
          </a:p>
        </p:txBody>
      </p:sp>
      <p:sp>
        <p:nvSpPr>
          <p:cNvPr id="4" name="object 4"/>
          <p:cNvSpPr txBox="1"/>
          <p:nvPr/>
        </p:nvSpPr>
        <p:spPr>
          <a:xfrm>
            <a:off x="383540" y="1578305"/>
            <a:ext cx="8667115" cy="34321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065" algn="ctr">
              <a:lnSpc>
                <a:spcPct val="100000"/>
              </a:lnSpc>
              <a:spcBef>
                <a:spcPts val="105"/>
              </a:spcBef>
            </a:pPr>
            <a:r>
              <a:rPr sz="2900" b="1" dirty="0">
                <a:solidFill>
                  <a:srgbClr val="99FF66"/>
                </a:solidFill>
                <a:latin typeface="Arial"/>
                <a:cs typeface="Arial"/>
              </a:rPr>
              <a:t>Molecular</a:t>
            </a:r>
            <a:r>
              <a:rPr sz="2900" b="1" spc="-50" dirty="0">
                <a:solidFill>
                  <a:srgbClr val="99FF66"/>
                </a:solidFill>
                <a:latin typeface="Arial"/>
                <a:cs typeface="Arial"/>
              </a:rPr>
              <a:t> </a:t>
            </a:r>
            <a:r>
              <a:rPr sz="2900" b="1" dirty="0">
                <a:solidFill>
                  <a:srgbClr val="99FF66"/>
                </a:solidFill>
                <a:latin typeface="Arial"/>
                <a:cs typeface="Arial"/>
              </a:rPr>
              <a:t>Diagnosis</a:t>
            </a:r>
            <a:endParaRPr sz="2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3900">
              <a:latin typeface="Times New Roman"/>
              <a:cs typeface="Times New Roman"/>
            </a:endParaRPr>
          </a:p>
          <a:p>
            <a:pPr marL="332740" marR="5080" indent="-320040">
              <a:lnSpc>
                <a:spcPct val="90000"/>
              </a:lnSpc>
              <a:buClr>
                <a:srgbClr val="DD8046"/>
              </a:buClr>
              <a:buSzPct val="60344"/>
              <a:buFont typeface="Wingdings"/>
              <a:buChar char=""/>
              <a:tabLst>
                <a:tab pos="332740" algn="l"/>
              </a:tabLst>
            </a:pPr>
            <a:r>
              <a:rPr sz="2900" dirty="0">
                <a:latin typeface="Arial"/>
                <a:cs typeface="Arial"/>
              </a:rPr>
              <a:t>Parasite nucleic acids </a:t>
            </a:r>
            <a:r>
              <a:rPr sz="2900" spc="5" dirty="0">
                <a:latin typeface="Arial"/>
                <a:cs typeface="Arial"/>
              </a:rPr>
              <a:t>are </a:t>
            </a:r>
            <a:r>
              <a:rPr sz="2900" dirty="0">
                <a:latin typeface="Arial"/>
                <a:cs typeface="Arial"/>
              </a:rPr>
              <a:t>detected using  polymerase chain reaction </a:t>
            </a:r>
            <a:r>
              <a:rPr sz="2900" dirty="0">
                <a:solidFill>
                  <a:srgbClr val="FF0000"/>
                </a:solidFill>
                <a:latin typeface="Arial"/>
                <a:cs typeface="Arial"/>
              </a:rPr>
              <a:t>(PCR). </a:t>
            </a:r>
            <a:r>
              <a:rPr sz="2900" dirty="0">
                <a:latin typeface="Arial"/>
                <a:cs typeface="Arial"/>
              </a:rPr>
              <a:t>This technique  is </a:t>
            </a:r>
            <a:r>
              <a:rPr sz="2900" spc="5" dirty="0">
                <a:latin typeface="Arial"/>
                <a:cs typeface="Arial"/>
              </a:rPr>
              <a:t>more </a:t>
            </a:r>
            <a:r>
              <a:rPr sz="2900" dirty="0">
                <a:latin typeface="Arial"/>
                <a:cs typeface="Arial"/>
              </a:rPr>
              <a:t>accurate than </a:t>
            </a:r>
            <a:r>
              <a:rPr sz="2900" spc="-20" dirty="0">
                <a:latin typeface="Arial"/>
                <a:cs typeface="Arial"/>
              </a:rPr>
              <a:t>microscopy. </a:t>
            </a:r>
            <a:r>
              <a:rPr sz="2900" spc="-15" dirty="0">
                <a:latin typeface="Arial"/>
                <a:cs typeface="Arial"/>
              </a:rPr>
              <a:t>However, </a:t>
            </a:r>
            <a:r>
              <a:rPr sz="2900" dirty="0">
                <a:latin typeface="Arial"/>
                <a:cs typeface="Arial"/>
              </a:rPr>
              <a:t>it is  expensive, </a:t>
            </a:r>
            <a:r>
              <a:rPr sz="2900" spc="5" dirty="0">
                <a:latin typeface="Arial"/>
                <a:cs typeface="Arial"/>
              </a:rPr>
              <a:t>and </a:t>
            </a:r>
            <a:r>
              <a:rPr sz="2900" dirty="0">
                <a:latin typeface="Arial"/>
                <a:cs typeface="Arial"/>
              </a:rPr>
              <a:t>requires a specialized laboratory  (even </a:t>
            </a:r>
            <a:r>
              <a:rPr sz="2900" spc="5" dirty="0">
                <a:latin typeface="Arial"/>
                <a:cs typeface="Arial"/>
              </a:rPr>
              <a:t>though </a:t>
            </a:r>
            <a:r>
              <a:rPr sz="2900" dirty="0">
                <a:latin typeface="Arial"/>
                <a:cs typeface="Arial"/>
              </a:rPr>
              <a:t>technical advances will likely result</a:t>
            </a:r>
            <a:r>
              <a:rPr sz="2900" spc="-120" dirty="0">
                <a:latin typeface="Arial"/>
                <a:cs typeface="Arial"/>
              </a:rPr>
              <a:t> </a:t>
            </a:r>
            <a:r>
              <a:rPr sz="2900" dirty="0">
                <a:latin typeface="Arial"/>
                <a:cs typeface="Arial"/>
              </a:rPr>
              <a:t>in  field-operated PCR</a:t>
            </a:r>
            <a:r>
              <a:rPr sz="2900" spc="-50" dirty="0">
                <a:latin typeface="Arial"/>
                <a:cs typeface="Arial"/>
              </a:rPr>
              <a:t> </a:t>
            </a:r>
            <a:r>
              <a:rPr sz="2900" dirty="0">
                <a:latin typeface="Arial"/>
                <a:cs typeface="Arial"/>
              </a:rPr>
              <a:t>machines).</a:t>
            </a:r>
            <a:endParaRPr sz="2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91312" y="1280160"/>
            <a:ext cx="8552815" cy="228600"/>
          </a:xfrm>
          <a:custGeom>
            <a:avLst/>
            <a:gdLst/>
            <a:ahLst/>
            <a:cxnLst/>
            <a:rect l="l" t="t" r="r" b="b"/>
            <a:pathLst>
              <a:path w="8552815" h="228600">
                <a:moveTo>
                  <a:pt x="0" y="228600"/>
                </a:moveTo>
                <a:lnTo>
                  <a:pt x="8552688" y="228600"/>
                </a:lnTo>
                <a:lnTo>
                  <a:pt x="8552688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solidFill>
            <a:srgbClr val="93B6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91641" y="125679"/>
            <a:ext cx="6802755" cy="1244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4000" i="0" spc="-5" dirty="0">
                <a:latin typeface="Arial"/>
                <a:cs typeface="Arial"/>
              </a:rPr>
              <a:t>Sensitivity of </a:t>
            </a:r>
            <a:r>
              <a:rPr sz="4000" i="0" spc="-95" dirty="0">
                <a:latin typeface="Arial"/>
                <a:cs typeface="Arial"/>
              </a:rPr>
              <a:t>Tools </a:t>
            </a:r>
            <a:r>
              <a:rPr sz="4000" i="0" spc="-5" dirty="0">
                <a:latin typeface="Arial"/>
                <a:cs typeface="Arial"/>
              </a:rPr>
              <a:t>for  Diagnosis of Malarial</a:t>
            </a:r>
            <a:r>
              <a:rPr sz="4000" i="0" spc="40" dirty="0">
                <a:latin typeface="Arial"/>
                <a:cs typeface="Arial"/>
              </a:rPr>
              <a:t> </a:t>
            </a:r>
            <a:r>
              <a:rPr sz="4000" i="0" spc="-5" dirty="0">
                <a:latin typeface="Arial"/>
                <a:cs typeface="Arial"/>
              </a:rPr>
              <a:t>Infection</a:t>
            </a:r>
            <a:endParaRPr sz="4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295270" y="2517139"/>
            <a:ext cx="5047615" cy="2209165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546100" marR="850265" indent="-546100">
              <a:lnSpc>
                <a:spcPts val="4250"/>
              </a:lnSpc>
              <a:spcBef>
                <a:spcPts val="395"/>
              </a:spcBef>
              <a:buClr>
                <a:srgbClr val="CC3300"/>
              </a:buClr>
              <a:buSzPct val="59459"/>
              <a:buAutoNum type="arabicPeriod"/>
              <a:tabLst>
                <a:tab pos="546100" algn="l"/>
                <a:tab pos="546735" algn="l"/>
              </a:tabLst>
            </a:pPr>
            <a:r>
              <a:rPr sz="3700" spc="-5" dirty="0">
                <a:latin typeface="Times New Roman"/>
                <a:cs typeface="Times New Roman"/>
              </a:rPr>
              <a:t>Most sensitive:  Antibody</a:t>
            </a:r>
            <a:r>
              <a:rPr sz="3700" spc="-20" dirty="0">
                <a:latin typeface="Times New Roman"/>
                <a:cs typeface="Times New Roman"/>
              </a:rPr>
              <a:t> </a:t>
            </a:r>
            <a:r>
              <a:rPr sz="3700" spc="-5" dirty="0">
                <a:latin typeface="Times New Roman"/>
                <a:cs typeface="Times New Roman"/>
              </a:rPr>
              <a:t>detection</a:t>
            </a:r>
            <a:endParaRPr sz="3700">
              <a:latin typeface="Times New Roman"/>
              <a:cs typeface="Times New Roman"/>
            </a:endParaRPr>
          </a:p>
          <a:p>
            <a:pPr marL="546100" indent="-534035">
              <a:lnSpc>
                <a:spcPts val="4050"/>
              </a:lnSpc>
              <a:buClr>
                <a:srgbClr val="FF0000"/>
              </a:buClr>
              <a:buAutoNum type="arabicPeriod"/>
              <a:tabLst>
                <a:tab pos="546100" algn="l"/>
                <a:tab pos="546735" algn="l"/>
              </a:tabLst>
            </a:pPr>
            <a:r>
              <a:rPr sz="3700" spc="-5" dirty="0">
                <a:latin typeface="Times New Roman"/>
                <a:cs typeface="Times New Roman"/>
              </a:rPr>
              <a:t>PCR</a:t>
            </a:r>
            <a:endParaRPr sz="3700">
              <a:latin typeface="Times New Roman"/>
              <a:cs typeface="Times New Roman"/>
            </a:endParaRPr>
          </a:p>
          <a:p>
            <a:pPr marL="546100" indent="-534035">
              <a:lnSpc>
                <a:spcPts val="4350"/>
              </a:lnSpc>
              <a:buClr>
                <a:srgbClr val="FF0000"/>
              </a:buClr>
              <a:buAutoNum type="arabicPeriod"/>
              <a:tabLst>
                <a:tab pos="546100" algn="l"/>
                <a:tab pos="546735" algn="l"/>
              </a:tabLst>
            </a:pPr>
            <a:r>
              <a:rPr sz="3700" spc="-5" dirty="0">
                <a:latin typeface="Times New Roman"/>
                <a:cs typeface="Times New Roman"/>
              </a:rPr>
              <a:t>Blood </a:t>
            </a:r>
            <a:r>
              <a:rPr sz="3700" dirty="0">
                <a:latin typeface="Times New Roman"/>
                <a:cs typeface="Times New Roman"/>
              </a:rPr>
              <a:t>film</a:t>
            </a:r>
            <a:r>
              <a:rPr sz="3700" spc="-40" dirty="0">
                <a:latin typeface="Times New Roman"/>
                <a:cs typeface="Times New Roman"/>
              </a:rPr>
              <a:t> </a:t>
            </a:r>
            <a:r>
              <a:rPr sz="3700" spc="-5" dirty="0">
                <a:latin typeface="Times New Roman"/>
                <a:cs typeface="Times New Roman"/>
              </a:rPr>
              <a:t>examination</a:t>
            </a:r>
            <a:endParaRPr sz="37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91312" y="1280160"/>
            <a:ext cx="8552815" cy="228600"/>
          </a:xfrm>
          <a:custGeom>
            <a:avLst/>
            <a:gdLst/>
            <a:ahLst/>
            <a:cxnLst/>
            <a:rect l="l" t="t" r="r" b="b"/>
            <a:pathLst>
              <a:path w="8552815" h="228600">
                <a:moveTo>
                  <a:pt x="0" y="228600"/>
                </a:moveTo>
                <a:lnTo>
                  <a:pt x="8552688" y="228600"/>
                </a:lnTo>
                <a:lnTo>
                  <a:pt x="8552688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solidFill>
            <a:srgbClr val="93B6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91387" y="150063"/>
            <a:ext cx="356298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i="0" dirty="0">
                <a:latin typeface="Arial"/>
                <a:cs typeface="Arial"/>
              </a:rPr>
              <a:t>Malaria</a:t>
            </a:r>
            <a:r>
              <a:rPr i="0" spc="-65" dirty="0">
                <a:latin typeface="Arial"/>
                <a:cs typeface="Arial"/>
              </a:rPr>
              <a:t> </a:t>
            </a:r>
            <a:r>
              <a:rPr i="0" dirty="0">
                <a:latin typeface="Arial"/>
                <a:cs typeface="Arial"/>
              </a:rPr>
              <a:t>Relapses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91387" y="1624024"/>
            <a:ext cx="7983220" cy="30130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32740" marR="5080" indent="-320675">
              <a:lnSpc>
                <a:spcPct val="100000"/>
              </a:lnSpc>
              <a:spcBef>
                <a:spcPts val="95"/>
              </a:spcBef>
              <a:buClr>
                <a:srgbClr val="DD8046"/>
              </a:buClr>
              <a:buSzPct val="58928"/>
              <a:buFont typeface="Wingdings"/>
              <a:buChar char=""/>
              <a:tabLst>
                <a:tab pos="332740" algn="l"/>
                <a:tab pos="333375" algn="l"/>
              </a:tabLst>
            </a:pPr>
            <a:r>
              <a:rPr sz="2800" spc="-5" dirty="0">
                <a:latin typeface="Arial"/>
                <a:cs typeface="Arial"/>
              </a:rPr>
              <a:t>In </a:t>
            </a:r>
            <a:r>
              <a:rPr sz="2800" i="1" spc="-190" dirty="0">
                <a:latin typeface="Arial"/>
                <a:cs typeface="Arial"/>
              </a:rPr>
              <a:t>P. </a:t>
            </a:r>
            <a:r>
              <a:rPr sz="2800" i="1" dirty="0">
                <a:latin typeface="Arial"/>
                <a:cs typeface="Arial"/>
              </a:rPr>
              <a:t>vivax </a:t>
            </a:r>
            <a:r>
              <a:rPr sz="2800" spc="-5" dirty="0">
                <a:latin typeface="Arial"/>
                <a:cs typeface="Arial"/>
              </a:rPr>
              <a:t>and </a:t>
            </a:r>
            <a:r>
              <a:rPr sz="2800" i="1" spc="-190" dirty="0">
                <a:latin typeface="Arial"/>
                <a:cs typeface="Arial"/>
              </a:rPr>
              <a:t>P. </a:t>
            </a:r>
            <a:r>
              <a:rPr sz="2800" i="1" spc="-5" dirty="0">
                <a:latin typeface="Arial"/>
                <a:cs typeface="Arial"/>
              </a:rPr>
              <a:t>ovale </a:t>
            </a:r>
            <a:r>
              <a:rPr sz="2800" dirty="0">
                <a:latin typeface="Arial"/>
                <a:cs typeface="Arial"/>
              </a:rPr>
              <a:t>infections, </a:t>
            </a:r>
            <a:r>
              <a:rPr sz="2800" spc="-5" dirty="0">
                <a:latin typeface="Arial"/>
                <a:cs typeface="Arial"/>
              </a:rPr>
              <a:t>patients </a:t>
            </a: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recovered from </a:t>
            </a:r>
            <a:r>
              <a:rPr sz="2800" spc="-5" dirty="0">
                <a:latin typeface="Arial"/>
                <a:cs typeface="Arial"/>
              </a:rPr>
              <a:t>the first episode </a:t>
            </a:r>
            <a:r>
              <a:rPr sz="2800" dirty="0">
                <a:latin typeface="Arial"/>
                <a:cs typeface="Arial"/>
              </a:rPr>
              <a:t>of illness  </a:t>
            </a:r>
            <a:r>
              <a:rPr sz="2800" spc="-5" dirty="0">
                <a:latin typeface="Arial"/>
                <a:cs typeface="Arial"/>
              </a:rPr>
              <a:t>may </a:t>
            </a:r>
            <a:r>
              <a:rPr sz="2800" spc="-10" dirty="0">
                <a:latin typeface="Arial"/>
                <a:cs typeface="Arial"/>
              </a:rPr>
              <a:t>suffer </a:t>
            </a:r>
            <a:r>
              <a:rPr sz="2800" dirty="0">
                <a:latin typeface="Arial"/>
                <a:cs typeface="Arial"/>
              </a:rPr>
              <a:t>several </a:t>
            </a:r>
            <a:r>
              <a:rPr sz="2800" spc="-5" dirty="0">
                <a:latin typeface="Arial"/>
                <a:cs typeface="Arial"/>
              </a:rPr>
              <a:t>additional </a:t>
            </a:r>
            <a:r>
              <a:rPr sz="2800" dirty="0">
                <a:latin typeface="Arial"/>
                <a:cs typeface="Arial"/>
              </a:rPr>
              <a:t>attacks  ("relapses") after </a:t>
            </a:r>
            <a:r>
              <a:rPr sz="2800" spc="-5" dirty="0">
                <a:latin typeface="Arial"/>
                <a:cs typeface="Arial"/>
              </a:rPr>
              <a:t>months or </a:t>
            </a:r>
            <a:r>
              <a:rPr sz="2800" dirty="0">
                <a:latin typeface="Arial"/>
                <a:cs typeface="Arial"/>
              </a:rPr>
              <a:t>even years </a:t>
            </a:r>
            <a:r>
              <a:rPr sz="2800" spc="-5" dirty="0">
                <a:latin typeface="Arial"/>
                <a:cs typeface="Arial"/>
              </a:rPr>
              <a:t>without  symptoms. Relapses </a:t>
            </a:r>
            <a:r>
              <a:rPr sz="2800" dirty="0">
                <a:latin typeface="Arial"/>
                <a:cs typeface="Arial"/>
              </a:rPr>
              <a:t>occur because </a:t>
            </a:r>
            <a:r>
              <a:rPr sz="2800" i="1" spc="-190" dirty="0">
                <a:latin typeface="Arial"/>
                <a:cs typeface="Arial"/>
              </a:rPr>
              <a:t>P. </a:t>
            </a:r>
            <a:r>
              <a:rPr sz="2800" i="1" spc="-5" dirty="0">
                <a:latin typeface="Arial"/>
                <a:cs typeface="Arial"/>
              </a:rPr>
              <a:t>vivax  </a:t>
            </a:r>
            <a:r>
              <a:rPr sz="2800" dirty="0">
                <a:latin typeface="Arial"/>
                <a:cs typeface="Arial"/>
              </a:rPr>
              <a:t>and </a:t>
            </a:r>
            <a:r>
              <a:rPr sz="2800" i="1" spc="-190" dirty="0">
                <a:latin typeface="Arial"/>
                <a:cs typeface="Arial"/>
              </a:rPr>
              <a:t>P. </a:t>
            </a:r>
            <a:r>
              <a:rPr sz="2800" i="1" spc="-5" dirty="0">
                <a:latin typeface="Arial"/>
                <a:cs typeface="Arial"/>
              </a:rPr>
              <a:t>ovale </a:t>
            </a:r>
            <a:r>
              <a:rPr sz="2800" spc="-5" dirty="0">
                <a:latin typeface="Arial"/>
                <a:cs typeface="Arial"/>
              </a:rPr>
              <a:t>have dormant liver </a:t>
            </a:r>
            <a:r>
              <a:rPr sz="2800" dirty="0">
                <a:latin typeface="Arial"/>
                <a:cs typeface="Arial"/>
              </a:rPr>
              <a:t>stage </a:t>
            </a:r>
            <a:r>
              <a:rPr sz="2800" spc="-5" dirty="0">
                <a:latin typeface="Arial"/>
                <a:cs typeface="Arial"/>
              </a:rPr>
              <a:t>parasites  </a:t>
            </a:r>
            <a:r>
              <a:rPr sz="2800" dirty="0">
                <a:latin typeface="Arial"/>
                <a:cs typeface="Arial"/>
              </a:rPr>
              <a:t>("</a:t>
            </a:r>
            <a:r>
              <a:rPr sz="2800" dirty="0">
                <a:solidFill>
                  <a:srgbClr val="FF0000"/>
                </a:solidFill>
                <a:latin typeface="Arial"/>
                <a:cs typeface="Arial"/>
              </a:rPr>
              <a:t>hypnozoites</a:t>
            </a:r>
            <a:r>
              <a:rPr sz="2800" dirty="0">
                <a:latin typeface="Arial"/>
                <a:cs typeface="Arial"/>
              </a:rPr>
              <a:t>") that </a:t>
            </a:r>
            <a:r>
              <a:rPr sz="2800" spc="-5" dirty="0">
                <a:latin typeface="Arial"/>
                <a:cs typeface="Arial"/>
              </a:rPr>
              <a:t>may </a:t>
            </a:r>
            <a:r>
              <a:rPr sz="2800" dirty="0">
                <a:latin typeface="Arial"/>
                <a:cs typeface="Arial"/>
              </a:rPr>
              <a:t>reactivate.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04276" y="831421"/>
            <a:ext cx="7958723" cy="59963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08739" y="486250"/>
            <a:ext cx="7178209" cy="471772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52600" y="304800"/>
            <a:ext cx="6353175" cy="50394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444" y="106426"/>
            <a:ext cx="5093970" cy="1671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5400" i="0" spc="-5" dirty="0">
                <a:latin typeface="Arial"/>
                <a:cs typeface="Arial"/>
              </a:rPr>
              <a:t>Pathogenesis of  </a:t>
            </a:r>
            <a:r>
              <a:rPr sz="5400" i="0" dirty="0">
                <a:latin typeface="Arial"/>
                <a:cs typeface="Arial"/>
              </a:rPr>
              <a:t>Cerebral</a:t>
            </a:r>
            <a:r>
              <a:rPr sz="5400" i="0" spc="-80" dirty="0">
                <a:latin typeface="Arial"/>
                <a:cs typeface="Arial"/>
              </a:rPr>
              <a:t> </a:t>
            </a:r>
            <a:r>
              <a:rPr sz="5400" i="0" spc="-5" dirty="0">
                <a:latin typeface="Arial"/>
                <a:cs typeface="Arial"/>
              </a:rPr>
              <a:t>malaria</a:t>
            </a:r>
            <a:endParaRPr sz="54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2286000"/>
            <a:ext cx="9144000" cy="2819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841044" y="5147970"/>
            <a:ext cx="7731125" cy="1366520"/>
          </a:xfrm>
          <a:prstGeom prst="rect">
            <a:avLst/>
          </a:prstGeom>
        </p:spPr>
        <p:txBody>
          <a:bodyPr vert="horz" wrap="square" lIns="0" tIns="730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sz="2000" dirty="0">
                <a:solidFill>
                  <a:srgbClr val="DD8046"/>
                </a:solidFill>
                <a:latin typeface="Wingdings"/>
                <a:cs typeface="Wingdings"/>
              </a:rPr>
              <a:t></a:t>
            </a:r>
            <a:r>
              <a:rPr sz="2000" dirty="0">
                <a:solidFill>
                  <a:srgbClr val="DD8046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latin typeface="Arial"/>
                <a:cs typeface="Arial"/>
              </a:rPr>
              <a:t>High </a:t>
            </a:r>
            <a:r>
              <a:rPr sz="2000" b="1" spc="-5" dirty="0">
                <a:latin typeface="Arial"/>
                <a:cs typeface="Arial"/>
              </a:rPr>
              <a:t>cytokine levels </a:t>
            </a:r>
            <a:r>
              <a:rPr sz="2000" b="1" dirty="0">
                <a:latin typeface="Arial"/>
                <a:cs typeface="Arial"/>
              </a:rPr>
              <a:t>could be toxic on their</a:t>
            </a:r>
            <a:r>
              <a:rPr sz="2000" b="1" spc="-165" dirty="0">
                <a:latin typeface="Arial"/>
                <a:cs typeface="Arial"/>
              </a:rPr>
              <a:t> </a:t>
            </a:r>
            <a:r>
              <a:rPr sz="2000" b="1" spc="5" dirty="0">
                <a:latin typeface="Arial"/>
                <a:cs typeface="Arial"/>
              </a:rPr>
              <a:t>own</a:t>
            </a:r>
            <a:endParaRPr sz="20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480"/>
              </a:spcBef>
            </a:pPr>
            <a:r>
              <a:rPr sz="2000" dirty="0">
                <a:solidFill>
                  <a:srgbClr val="DD8046"/>
                </a:solidFill>
                <a:latin typeface="Wingdings"/>
                <a:cs typeface="Wingdings"/>
              </a:rPr>
              <a:t></a:t>
            </a:r>
            <a:r>
              <a:rPr sz="2000" dirty="0">
                <a:solidFill>
                  <a:srgbClr val="DD8046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latin typeface="Arial"/>
                <a:cs typeface="Arial"/>
              </a:rPr>
              <a:t>High </a:t>
            </a:r>
            <a:r>
              <a:rPr sz="2000" b="1" spc="-5" dirty="0">
                <a:latin typeface="Arial"/>
                <a:cs typeface="Arial"/>
              </a:rPr>
              <a:t>levels </a:t>
            </a:r>
            <a:r>
              <a:rPr sz="2000" b="1" dirty="0">
                <a:latin typeface="Arial"/>
                <a:cs typeface="Arial"/>
              </a:rPr>
              <a:t>of </a:t>
            </a:r>
            <a:r>
              <a:rPr sz="2000" b="1" spc="-5" dirty="0">
                <a:latin typeface="Arial"/>
                <a:cs typeface="Arial"/>
              </a:rPr>
              <a:t>cytokine </a:t>
            </a:r>
            <a:r>
              <a:rPr sz="2000" b="1" dirty="0">
                <a:latin typeface="Arial"/>
                <a:cs typeface="Arial"/>
              </a:rPr>
              <a:t>also enhance the second process  thought to be responsible for cerebral malaria:</a:t>
            </a:r>
            <a:r>
              <a:rPr sz="2000" b="1" spc="-17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sequestration  of infected</a:t>
            </a:r>
            <a:r>
              <a:rPr sz="2000" b="1" spc="-6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RBCs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95400" y="1219244"/>
            <a:ext cx="6096000" cy="457266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514600" y="1981412"/>
            <a:ext cx="4191000" cy="34390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19200" y="1066844"/>
            <a:ext cx="6096000" cy="381055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280160"/>
            <a:ext cx="457200" cy="228600"/>
          </a:xfrm>
          <a:custGeom>
            <a:avLst/>
            <a:gdLst/>
            <a:ahLst/>
            <a:cxnLst/>
            <a:rect l="l" t="t" r="r" b="b"/>
            <a:pathLst>
              <a:path w="457200" h="228600">
                <a:moveTo>
                  <a:pt x="0" y="228600"/>
                </a:moveTo>
                <a:lnTo>
                  <a:pt x="457200" y="228600"/>
                </a:lnTo>
                <a:lnTo>
                  <a:pt x="457200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solidFill>
            <a:srgbClr val="DD8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450850" y="984250"/>
          <a:ext cx="8686800" cy="530351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28800"/>
                <a:gridCol w="3352800"/>
                <a:gridCol w="3048000"/>
                <a:gridCol w="457200"/>
              </a:tblGrid>
              <a:tr h="914400">
                <a:tc>
                  <a:txBody>
                    <a:bodyPr/>
                    <a:lstStyle/>
                    <a:p>
                      <a:pPr marL="91440" marR="66357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Class  Definition 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x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sz="18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es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93B6D2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Class Definition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Examples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93B6D2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Class Definition</a:t>
                      </a:r>
                      <a:r>
                        <a:rPr sz="1800" b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Examples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93B6D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93B6D2"/>
                    </a:solidFill>
                  </a:tcPr>
                </a:tc>
              </a:tr>
              <a:tr h="1463039">
                <a:tc>
                  <a:txBody>
                    <a:bodyPr/>
                    <a:lstStyle/>
                    <a:p>
                      <a:pPr marL="91440" marR="37338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Blood 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sch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zo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tici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al 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drugs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4ED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84455" algn="just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Act on (erythrocytic) stage of 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the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parasite thereby  terminating clinical</a:t>
                      </a:r>
                      <a:r>
                        <a:rPr sz="1800" spc="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illness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4ED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21653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Quinine, artemisinins,  amodiaquine, chloroquine,  lumefantrine, tetracycline</a:t>
                      </a:r>
                      <a:r>
                        <a:rPr sz="1800" spc="-7" baseline="25462" dirty="0">
                          <a:latin typeface="Arial"/>
                          <a:cs typeface="Arial"/>
                        </a:rPr>
                        <a:t>a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, 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atovaquone, 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sulphadoxine,  clindamycin</a:t>
                      </a:r>
                      <a:r>
                        <a:rPr sz="1800" spc="-15" baseline="25462" dirty="0">
                          <a:latin typeface="Arial"/>
                          <a:cs typeface="Arial"/>
                        </a:rPr>
                        <a:t>a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800" spc="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proguanil</a:t>
                      </a:r>
                      <a:r>
                        <a:rPr sz="1800" spc="-7" baseline="25462" dirty="0">
                          <a:latin typeface="Arial"/>
                          <a:cs typeface="Arial"/>
                        </a:rPr>
                        <a:t>a</a:t>
                      </a:r>
                      <a:endParaRPr sz="1800" baseline="25462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4ED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</a:tcPr>
                </a:tc>
              </a:tr>
              <a:tr h="1737360">
                <a:tc>
                  <a:txBody>
                    <a:bodyPr/>
                    <a:lstStyle/>
                    <a:p>
                      <a:pPr marL="91440" marR="37338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15" dirty="0">
                          <a:latin typeface="Arial"/>
                          <a:cs typeface="Arial"/>
                        </a:rPr>
                        <a:t>Tissue 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sch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zo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tici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al 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drugs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3F7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230504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Act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on primary tissue forms of  plasmodia </a:t>
                      </a:r>
                      <a:r>
                        <a:rPr sz="1800" spc="-15" dirty="0">
                          <a:latin typeface="Arial"/>
                          <a:cs typeface="Arial"/>
                        </a:rPr>
                        <a:t>which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initiate the  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erythrocytic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stage. They block  further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development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8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the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infection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3F7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10858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Primaquine,</a:t>
                      </a:r>
                      <a:r>
                        <a:rPr sz="18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pyrimethamine,  proguanil,</a:t>
                      </a:r>
                      <a:r>
                        <a:rPr sz="18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tetracycline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3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</a:tcPr>
                </a:tc>
              </a:tr>
              <a:tr h="1188720">
                <a:tc>
                  <a:txBody>
                    <a:bodyPr/>
                    <a:lstStyle/>
                    <a:p>
                      <a:pPr marL="91440" marR="20891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Gam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toc</a:t>
                      </a:r>
                      <a:r>
                        <a:rPr sz="1800" spc="-30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tocid 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al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drugs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4ED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47117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Destroy 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sexual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forms of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the  parasite thereby preventing  transmission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of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infection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to 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mosquitoes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4ED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38417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Primaquine, artemisinins,  quinine</a:t>
                      </a:r>
                      <a:r>
                        <a:rPr sz="1800" spc="-7" baseline="25462" dirty="0">
                          <a:latin typeface="Arial"/>
                          <a:cs typeface="Arial"/>
                        </a:rPr>
                        <a:t>b</a:t>
                      </a:r>
                      <a:endParaRPr sz="1800" baseline="25462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4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</a:tcPr>
                </a:tc>
              </a:tr>
            </a:tbl>
          </a:graphicData>
        </a:graphic>
      </p:graphicFrame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535940" y="359410"/>
            <a:ext cx="752792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i="0" spc="-5" dirty="0">
                <a:solidFill>
                  <a:srgbClr val="775F54"/>
                </a:solidFill>
                <a:latin typeface="Arial"/>
                <a:cs typeface="Arial"/>
              </a:rPr>
              <a:t>THE PHARMACOLOGY OF</a:t>
            </a:r>
            <a:r>
              <a:rPr sz="2800" b="1" i="0" spc="-155" dirty="0">
                <a:solidFill>
                  <a:srgbClr val="775F54"/>
                </a:solidFill>
                <a:latin typeface="Arial"/>
                <a:cs typeface="Arial"/>
              </a:rPr>
              <a:t> </a:t>
            </a:r>
            <a:r>
              <a:rPr sz="2800" b="1" i="0" spc="-5" dirty="0">
                <a:solidFill>
                  <a:srgbClr val="775F54"/>
                </a:solidFill>
                <a:latin typeface="Arial"/>
                <a:cs typeface="Arial"/>
              </a:rPr>
              <a:t>ANTIMALARIALS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69240" y="6201562"/>
            <a:ext cx="5684520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95"/>
              </a:spcBef>
            </a:pPr>
            <a:r>
              <a:rPr sz="1575" spc="7" baseline="26455" dirty="0">
                <a:latin typeface="Arial"/>
                <a:cs typeface="Arial"/>
              </a:rPr>
              <a:t>a </a:t>
            </a:r>
            <a:r>
              <a:rPr sz="1600" spc="-5" dirty="0">
                <a:latin typeface="Arial"/>
                <a:cs typeface="Arial"/>
              </a:rPr>
              <a:t>Slow </a:t>
            </a:r>
            <a:r>
              <a:rPr sz="1600" dirty="0">
                <a:latin typeface="Arial"/>
                <a:cs typeface="Arial"/>
              </a:rPr>
              <a:t>acting, </a:t>
            </a:r>
            <a:r>
              <a:rPr sz="1600" spc="-5" dirty="0">
                <a:latin typeface="Arial"/>
                <a:cs typeface="Arial"/>
              </a:rPr>
              <a:t>cannot be used alone to avert clinical</a:t>
            </a:r>
            <a:r>
              <a:rPr sz="1600" spc="2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symptoms</a:t>
            </a:r>
            <a:endParaRPr sz="1600">
              <a:latin typeface="Arial"/>
              <a:cs typeface="Arial"/>
            </a:endParaRPr>
          </a:p>
          <a:p>
            <a:pPr marL="50800">
              <a:lnSpc>
                <a:spcPct val="100000"/>
              </a:lnSpc>
              <a:spcBef>
                <a:spcPts val="5"/>
              </a:spcBef>
            </a:pPr>
            <a:r>
              <a:rPr sz="1575" spc="7" baseline="26455" dirty="0">
                <a:latin typeface="Arial"/>
                <a:cs typeface="Arial"/>
              </a:rPr>
              <a:t>b </a:t>
            </a:r>
            <a:r>
              <a:rPr sz="1600" spc="-5" dirty="0">
                <a:latin typeface="Arial"/>
                <a:cs typeface="Arial"/>
              </a:rPr>
              <a:t>Weakly</a:t>
            </a:r>
            <a:r>
              <a:rPr sz="1600" spc="-17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gametocytocidal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91312" y="1280160"/>
            <a:ext cx="8552815" cy="228600"/>
          </a:xfrm>
          <a:custGeom>
            <a:avLst/>
            <a:gdLst/>
            <a:ahLst/>
            <a:cxnLst/>
            <a:rect l="l" t="t" r="r" b="b"/>
            <a:pathLst>
              <a:path w="8552815" h="228600">
                <a:moveTo>
                  <a:pt x="0" y="228600"/>
                </a:moveTo>
                <a:lnTo>
                  <a:pt x="8552688" y="228600"/>
                </a:lnTo>
                <a:lnTo>
                  <a:pt x="8552688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solidFill>
            <a:srgbClr val="93B6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35940" y="498093"/>
            <a:ext cx="7780020" cy="40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500" b="1" i="0" spc="-5" dirty="0">
                <a:solidFill>
                  <a:srgbClr val="775F54"/>
                </a:solidFill>
                <a:latin typeface="Arial"/>
                <a:cs typeface="Arial"/>
              </a:rPr>
              <a:t>THE PHARMACOLOGY OF ANTIMALARIALS</a:t>
            </a:r>
            <a:r>
              <a:rPr sz="2500" b="1" i="0" spc="-114" dirty="0">
                <a:solidFill>
                  <a:srgbClr val="775F54"/>
                </a:solidFill>
                <a:latin typeface="Arial"/>
                <a:cs typeface="Arial"/>
              </a:rPr>
              <a:t> </a:t>
            </a:r>
            <a:r>
              <a:rPr sz="2500" b="1" i="0" spc="-5" dirty="0">
                <a:solidFill>
                  <a:srgbClr val="775F54"/>
                </a:solidFill>
                <a:latin typeface="Arial"/>
                <a:cs typeface="Arial"/>
              </a:rPr>
              <a:t>(cont.)</a:t>
            </a:r>
            <a:endParaRPr sz="2500">
              <a:latin typeface="Arial"/>
              <a:cs typeface="Arial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450850" y="1517650"/>
          <a:ext cx="8229600" cy="393191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14600"/>
                <a:gridCol w="2971800"/>
                <a:gridCol w="2743200"/>
              </a:tblGrid>
              <a:tr h="70103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Class</a:t>
                      </a:r>
                      <a:r>
                        <a:rPr sz="20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Definition</a:t>
                      </a:r>
                      <a:endParaRPr sz="2000">
                        <a:latin typeface="Arial"/>
                        <a:cs typeface="Arial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2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Examples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93B6D2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Class</a:t>
                      </a:r>
                      <a:r>
                        <a:rPr sz="20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Definition</a:t>
                      </a:r>
                      <a:endParaRPr sz="2000">
                        <a:latin typeface="Arial"/>
                        <a:cs typeface="Arial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2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Examples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93B6D2"/>
                    </a:solidFill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Class</a:t>
                      </a:r>
                      <a:r>
                        <a:rPr sz="20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Definition</a:t>
                      </a:r>
                      <a:endParaRPr sz="2000">
                        <a:latin typeface="Arial"/>
                        <a:cs typeface="Arial"/>
                      </a:endParaRPr>
                    </a:p>
                    <a:p>
                      <a:pPr marL="92710">
                        <a:lnSpc>
                          <a:spcPct val="100000"/>
                        </a:lnSpc>
                      </a:pPr>
                      <a:r>
                        <a:rPr sz="2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Examples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93B6D2"/>
                    </a:solidFill>
                  </a:tcPr>
                </a:tc>
              </a:tr>
              <a:tr h="1310639">
                <a:tc>
                  <a:txBody>
                    <a:bodyPr/>
                    <a:lstStyle/>
                    <a:p>
                      <a:pPr marL="91440" marR="617220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Hypno</a:t>
                      </a:r>
                      <a:r>
                        <a:rPr sz="2000" spc="5" dirty="0">
                          <a:latin typeface="Arial"/>
                          <a:cs typeface="Arial"/>
                        </a:rPr>
                        <a:t>z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oitocidal  drugs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936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4ED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120650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These act on persistent  </a:t>
                      </a:r>
                      <a:r>
                        <a:rPr sz="2000" spc="-5" dirty="0">
                          <a:latin typeface="Arial"/>
                          <a:cs typeface="Arial"/>
                        </a:rPr>
                        <a:t>liver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stages of </a:t>
                      </a:r>
                      <a:r>
                        <a:rPr sz="2000" spc="-40" dirty="0">
                          <a:latin typeface="Arial"/>
                          <a:cs typeface="Arial"/>
                        </a:rPr>
                        <a:t>P.ovale 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and </a:t>
                      </a:r>
                      <a:r>
                        <a:rPr sz="2000" spc="-40" dirty="0">
                          <a:latin typeface="Arial"/>
                          <a:cs typeface="Arial"/>
                        </a:rPr>
                        <a:t>P.vivax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which</a:t>
                      </a:r>
                      <a:r>
                        <a:rPr sz="20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cause  recurrent</a:t>
                      </a:r>
                      <a:r>
                        <a:rPr sz="20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illness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936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4ED"/>
                    </a:solidFill>
                  </a:tcPr>
                </a:tc>
                <a:tc>
                  <a:txBody>
                    <a:bodyPr/>
                    <a:lstStyle/>
                    <a:p>
                      <a:pPr marL="92710" marR="1283970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Primaquin</a:t>
                      </a:r>
                      <a:r>
                        <a:rPr sz="2000" spc="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,  tafenoquine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936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4ED"/>
                    </a:solidFill>
                  </a:tcPr>
                </a:tc>
              </a:tr>
              <a:tr h="1920240">
                <a:tc>
                  <a:txBody>
                    <a:bodyPr/>
                    <a:lstStyle/>
                    <a:p>
                      <a:pPr marL="91440" marR="58991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Sporo</a:t>
                      </a:r>
                      <a:r>
                        <a:rPr sz="2000" spc="10" dirty="0">
                          <a:latin typeface="Arial"/>
                          <a:cs typeface="Arial"/>
                        </a:rPr>
                        <a:t>z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ontoc</a:t>
                      </a:r>
                      <a:r>
                        <a:rPr sz="2000" spc="-1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dal  drugs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3F7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33401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These act by </a:t>
                      </a:r>
                      <a:r>
                        <a:rPr sz="2000" spc="-5" dirty="0">
                          <a:latin typeface="Arial"/>
                          <a:cs typeface="Arial"/>
                        </a:rPr>
                        <a:t>affecting 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further development</a:t>
                      </a:r>
                      <a:r>
                        <a:rPr sz="2000" spc="-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of  gametocytes into  oocytes</a:t>
                      </a:r>
                      <a:endParaRPr sz="2000">
                        <a:latin typeface="Arial"/>
                        <a:cs typeface="Arial"/>
                      </a:endParaRPr>
                    </a:p>
                    <a:p>
                      <a:pPr marL="92075" marR="147955">
                        <a:lnSpc>
                          <a:spcPct val="100000"/>
                        </a:lnSpc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within </a:t>
                      </a:r>
                      <a:r>
                        <a:rPr sz="2000" spc="-5" dirty="0">
                          <a:latin typeface="Arial"/>
                          <a:cs typeface="Arial"/>
                        </a:rPr>
                        <a:t>the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mosquito</a:t>
                      </a:r>
                      <a:r>
                        <a:rPr sz="2000" spc="-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thus  abating</a:t>
                      </a:r>
                      <a:r>
                        <a:rPr sz="20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transmission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3F7"/>
                    </a:solidFill>
                  </a:tcPr>
                </a:tc>
                <a:tc>
                  <a:txBody>
                    <a:bodyPr/>
                    <a:lstStyle/>
                    <a:p>
                      <a:pPr marL="92710" marR="9779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Primaquine,</a:t>
                      </a:r>
                      <a:r>
                        <a:rPr sz="2000" spc="-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proguanil,  chlorguanil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3F7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280160"/>
            <a:ext cx="533400" cy="228600"/>
          </a:xfrm>
          <a:custGeom>
            <a:avLst/>
            <a:gdLst/>
            <a:ahLst/>
            <a:cxnLst/>
            <a:rect l="l" t="t" r="r" b="b"/>
            <a:pathLst>
              <a:path w="533400" h="228600">
                <a:moveTo>
                  <a:pt x="0" y="228600"/>
                </a:moveTo>
                <a:lnTo>
                  <a:pt x="533400" y="228600"/>
                </a:lnTo>
                <a:lnTo>
                  <a:pt x="533400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solidFill>
            <a:srgbClr val="DD8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91312" y="1280160"/>
            <a:ext cx="8552815" cy="228600"/>
          </a:xfrm>
          <a:custGeom>
            <a:avLst/>
            <a:gdLst/>
            <a:ahLst/>
            <a:cxnLst/>
            <a:rect l="l" t="t" r="r" b="b"/>
            <a:pathLst>
              <a:path w="8552815" h="228600">
                <a:moveTo>
                  <a:pt x="0" y="228600"/>
                </a:moveTo>
                <a:lnTo>
                  <a:pt x="8552688" y="228600"/>
                </a:lnTo>
                <a:lnTo>
                  <a:pt x="8552688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solidFill>
            <a:srgbClr val="93B6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9144000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81316" y="734969"/>
            <a:ext cx="7701056" cy="548653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91312" y="1280160"/>
            <a:ext cx="8552815" cy="228600"/>
          </a:xfrm>
          <a:custGeom>
            <a:avLst/>
            <a:gdLst/>
            <a:ahLst/>
            <a:cxnLst/>
            <a:rect l="l" t="t" r="r" b="b"/>
            <a:pathLst>
              <a:path w="8552815" h="228600">
                <a:moveTo>
                  <a:pt x="0" y="228600"/>
                </a:moveTo>
                <a:lnTo>
                  <a:pt x="8552688" y="228600"/>
                </a:lnTo>
                <a:lnTo>
                  <a:pt x="8552688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solidFill>
            <a:srgbClr val="93B6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35940" y="359410"/>
            <a:ext cx="7026909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i="0" spc="-5" dirty="0">
                <a:solidFill>
                  <a:srgbClr val="775F54"/>
                </a:solidFill>
                <a:latin typeface="Arial"/>
                <a:cs typeface="Arial"/>
              </a:rPr>
              <a:t>1. </a:t>
            </a:r>
            <a:r>
              <a:rPr sz="2800" b="1" i="0" spc="-20" dirty="0">
                <a:solidFill>
                  <a:srgbClr val="775F54"/>
                </a:solidFill>
                <a:latin typeface="Arial"/>
                <a:cs typeface="Arial"/>
              </a:rPr>
              <a:t>Treatment </a:t>
            </a:r>
            <a:r>
              <a:rPr sz="2800" b="1" i="0" spc="-5" dirty="0">
                <a:solidFill>
                  <a:srgbClr val="775F54"/>
                </a:solidFill>
                <a:latin typeface="Arial"/>
                <a:cs typeface="Arial"/>
              </a:rPr>
              <a:t>of severe falciparum</a:t>
            </a:r>
            <a:r>
              <a:rPr sz="2800" b="1" i="0" spc="95" dirty="0">
                <a:solidFill>
                  <a:srgbClr val="775F54"/>
                </a:solidFill>
                <a:latin typeface="Arial"/>
                <a:cs typeface="Arial"/>
              </a:rPr>
              <a:t> </a:t>
            </a:r>
            <a:r>
              <a:rPr sz="2800" b="1" i="0" spc="-5" dirty="0">
                <a:solidFill>
                  <a:srgbClr val="775F54"/>
                </a:solidFill>
                <a:latin typeface="Arial"/>
                <a:cs typeface="Arial"/>
              </a:rPr>
              <a:t>malaria</a:t>
            </a:r>
            <a:endParaRPr sz="2800">
              <a:latin typeface="Arial"/>
              <a:cs typeface="Arial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222250" y="908050"/>
          <a:ext cx="8686800" cy="525180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43400"/>
                <a:gridCol w="4343400"/>
              </a:tblGrid>
              <a:tr h="43599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600" b="1" spc="-5" dirty="0">
                          <a:solidFill>
                            <a:srgbClr val="584640"/>
                          </a:solidFill>
                          <a:latin typeface="Arial"/>
                          <a:cs typeface="Arial"/>
                        </a:rPr>
                        <a:t>Preferred</a:t>
                      </a:r>
                      <a:r>
                        <a:rPr sz="1600" b="1" spc="5" dirty="0">
                          <a:solidFill>
                            <a:srgbClr val="58464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584640"/>
                          </a:solidFill>
                          <a:latin typeface="Arial"/>
                          <a:cs typeface="Arial"/>
                        </a:rPr>
                        <a:t>regime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EBB391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6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Alternative</a:t>
                      </a:r>
                      <a:r>
                        <a:rPr sz="1600" b="1" spc="4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regime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8E6DA"/>
                    </a:solidFill>
                  </a:tcPr>
                </a:tc>
              </a:tr>
              <a:tr h="2773680">
                <a:tc>
                  <a:txBody>
                    <a:bodyPr/>
                    <a:lstStyle/>
                    <a:p>
                      <a:pPr marL="90805" marR="495934">
                        <a:lnSpc>
                          <a:spcPct val="100000"/>
                        </a:lnSpc>
                        <a:spcBef>
                          <a:spcPts val="320"/>
                        </a:spcBef>
                        <a:buSzPct val="93750"/>
                        <a:buFont typeface="Wingdings"/>
                        <a:buChar char=""/>
                        <a:tabLst>
                          <a:tab pos="253365" algn="l"/>
                        </a:tabLst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IV Artesunate (60mg): 2.4mg/kg on  admission, followed by 2.4mg/kg at 12h &amp;  24h, then once daily for 7</a:t>
                      </a:r>
                      <a:r>
                        <a:rPr sz="1600" spc="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10" dirty="0">
                          <a:latin typeface="Arial"/>
                          <a:cs typeface="Arial"/>
                        </a:rPr>
                        <a:t>days.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  <a:buFont typeface="Wingdings"/>
                        <a:buChar char=""/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marL="90805" marR="304800" algn="just">
                        <a:lnSpc>
                          <a:spcPct val="100000"/>
                        </a:lnSpc>
                        <a:buSzPct val="93750"/>
                        <a:buFont typeface="Wingdings"/>
                        <a:buChar char=""/>
                        <a:tabLst>
                          <a:tab pos="253365" algn="l"/>
                        </a:tabLst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Once the patient can tolerate oral </a:t>
                      </a:r>
                      <a:r>
                        <a:rPr sz="1600" spc="-20" dirty="0">
                          <a:latin typeface="Arial"/>
                          <a:cs typeface="Arial"/>
                        </a:rPr>
                        <a:t>therapy, 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treatment should be switched to a complete  dosage of Riamet (artemether/lumefantrine)  for 3</a:t>
                      </a:r>
                      <a:r>
                        <a:rPr sz="16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40" dirty="0">
                          <a:latin typeface="Arial"/>
                          <a:cs typeface="Arial"/>
                        </a:rPr>
                        <a:t>day.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B391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104139">
                        <a:lnSpc>
                          <a:spcPct val="100000"/>
                        </a:lnSpc>
                        <a:spcBef>
                          <a:spcPts val="320"/>
                        </a:spcBef>
                        <a:buSzPct val="93750"/>
                        <a:buFont typeface="Wingdings"/>
                        <a:buChar char=""/>
                        <a:tabLst>
                          <a:tab pos="254635" algn="l"/>
                        </a:tabLst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IV Quinine loading 7mg salt 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/kg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over 1hr  followed by infusion quinine 10mg salt/kg over  4 hrs, then 10mg salt/kg Q8H or IV Quinine  20mg/kg over 4 hrs, then 10mg/kg</a:t>
                      </a:r>
                      <a:r>
                        <a:rPr sz="1600" spc="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Q8H.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1600" b="1" spc="-5" dirty="0">
                          <a:latin typeface="Arial"/>
                          <a:cs typeface="Arial"/>
                        </a:rPr>
                        <a:t>Plus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253365" indent="-161925">
                        <a:lnSpc>
                          <a:spcPct val="100000"/>
                        </a:lnSpc>
                        <a:spcBef>
                          <a:spcPts val="5"/>
                        </a:spcBef>
                        <a:buSzPct val="93750"/>
                        <a:buFont typeface="Wingdings"/>
                        <a:buChar char=""/>
                        <a:tabLst>
                          <a:tab pos="254000" algn="l"/>
                        </a:tabLst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Adult &amp; child &gt;8yrs old:</a:t>
                      </a:r>
                      <a:r>
                        <a:rPr sz="16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10" dirty="0">
                          <a:latin typeface="Arial"/>
                          <a:cs typeface="Arial"/>
                        </a:rPr>
                        <a:t>Doxycycline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(3.5mg/kg once</a:t>
                      </a:r>
                      <a:r>
                        <a:rPr sz="16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daily)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1600" b="1" spc="-5" dirty="0">
                          <a:latin typeface="Arial"/>
                          <a:cs typeface="Arial"/>
                        </a:rPr>
                        <a:t>or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92075" marR="181610">
                        <a:lnSpc>
                          <a:spcPct val="100000"/>
                        </a:lnSpc>
                        <a:buSzPct val="93750"/>
                        <a:buFont typeface="Wingdings"/>
                        <a:buChar char=""/>
                        <a:tabLst>
                          <a:tab pos="254000" algn="l"/>
                        </a:tabLst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Pregnant </a:t>
                      </a:r>
                      <a:r>
                        <a:rPr sz="1600" spc="-10" dirty="0">
                          <a:latin typeface="Arial"/>
                          <a:cs typeface="Arial"/>
                        </a:rPr>
                        <a:t>women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&amp; child &lt; </a:t>
                      </a:r>
                      <a:r>
                        <a:rPr sz="1600" spc="-10" dirty="0">
                          <a:latin typeface="Arial"/>
                          <a:cs typeface="Arial"/>
                        </a:rPr>
                        <a:t>8yrs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old:  Clindamycin (10mg/kg twice daily). Both drug  can be given for 7</a:t>
                      </a:r>
                      <a:r>
                        <a:rPr sz="16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10" dirty="0">
                          <a:latin typeface="Arial"/>
                          <a:cs typeface="Arial"/>
                        </a:rPr>
                        <a:t>days.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8E6DA"/>
                    </a:solidFill>
                  </a:tcPr>
                </a:tc>
              </a:tr>
              <a:tr h="2042134">
                <a:tc>
                  <a:txBody>
                    <a:bodyPr/>
                    <a:lstStyle/>
                    <a:p>
                      <a:pPr marL="90805" marR="107950">
                        <a:lnSpc>
                          <a:spcPct val="100000"/>
                        </a:lnSpc>
                        <a:spcBef>
                          <a:spcPts val="325"/>
                        </a:spcBef>
                        <a:buSzPct val="93750"/>
                        <a:buFont typeface="Wingdings"/>
                        <a:buChar char=""/>
                        <a:tabLst>
                          <a:tab pos="253365" algn="l"/>
                        </a:tabLst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Reconstitute with 5% Sodium Bicarbonate &amp;  shake 2-3min until clear solution obtained.  Then add 5ml of D5% or 0.9%NaCl to create  total volume of</a:t>
                      </a:r>
                      <a:r>
                        <a:rPr sz="16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6ml.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90805" marR="355600">
                        <a:lnSpc>
                          <a:spcPct val="100000"/>
                        </a:lnSpc>
                        <a:buSzPct val="93750"/>
                        <a:buFont typeface="Wingdings"/>
                        <a:buChar char=""/>
                        <a:tabLst>
                          <a:tab pos="253365" algn="l"/>
                        </a:tabLst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Slow IV injection </a:t>
                      </a:r>
                      <a:r>
                        <a:rPr sz="1600" spc="-10" dirty="0">
                          <a:latin typeface="Arial"/>
                          <a:cs typeface="Arial"/>
                        </a:rPr>
                        <a:t>with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rate of 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3-4ml/min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or  IM injection to the anterior</a:t>
                      </a:r>
                      <a:r>
                        <a:rPr sz="1600" spc="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thigh.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90805" marR="223520">
                        <a:lnSpc>
                          <a:spcPct val="100000"/>
                        </a:lnSpc>
                        <a:buSzPct val="93750"/>
                        <a:buFont typeface="Wingdings"/>
                        <a:buChar char=""/>
                        <a:tabLst>
                          <a:tab pos="253365" algn="l"/>
                        </a:tabLst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The solution should be prepared freshly for  each administration &amp; should not be</a:t>
                      </a:r>
                      <a:r>
                        <a:rPr sz="1600" spc="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stored.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B391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450215">
                        <a:lnSpc>
                          <a:spcPct val="100000"/>
                        </a:lnSpc>
                        <a:spcBef>
                          <a:spcPts val="325"/>
                        </a:spcBef>
                        <a:buSzPct val="93750"/>
                        <a:buFont typeface="Wingdings"/>
                        <a:buChar char=""/>
                        <a:tabLst>
                          <a:tab pos="254000" algn="l"/>
                        </a:tabLst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Dilute injection quinine in 250ml od D5%  and infused over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4hrs.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  <a:buFont typeface="Wingdings"/>
                        <a:buChar char=""/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marL="92075" marR="104775">
                        <a:lnSpc>
                          <a:spcPct val="100000"/>
                        </a:lnSpc>
                        <a:buSzPct val="93750"/>
                        <a:buFont typeface="Wingdings"/>
                        <a:buChar char=""/>
                        <a:tabLst>
                          <a:tab pos="254000" algn="l"/>
                        </a:tabLst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Infusion rate should not exceed 5 mg salt/kg  per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20" dirty="0">
                          <a:latin typeface="Arial"/>
                          <a:cs typeface="Arial"/>
                        </a:rPr>
                        <a:t>hour.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8E6D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280160"/>
            <a:ext cx="152400" cy="228600"/>
          </a:xfrm>
          <a:custGeom>
            <a:avLst/>
            <a:gdLst/>
            <a:ahLst/>
            <a:cxnLst/>
            <a:rect l="l" t="t" r="r" b="b"/>
            <a:pathLst>
              <a:path w="152400" h="228600">
                <a:moveTo>
                  <a:pt x="0" y="228600"/>
                </a:moveTo>
                <a:lnTo>
                  <a:pt x="152400" y="228600"/>
                </a:lnTo>
                <a:lnTo>
                  <a:pt x="152400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solidFill>
            <a:srgbClr val="DD8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8991600" y="1280160"/>
            <a:ext cx="152400" cy="228600"/>
          </a:xfrm>
          <a:custGeom>
            <a:avLst/>
            <a:gdLst/>
            <a:ahLst/>
            <a:cxnLst/>
            <a:rect l="l" t="t" r="r" b="b"/>
            <a:pathLst>
              <a:path w="152400" h="228600">
                <a:moveTo>
                  <a:pt x="0" y="228600"/>
                </a:moveTo>
                <a:lnTo>
                  <a:pt x="152400" y="228600"/>
                </a:lnTo>
                <a:lnTo>
                  <a:pt x="152400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solidFill>
            <a:srgbClr val="93B6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535940" y="321310"/>
            <a:ext cx="73787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i="0" spc="-5" dirty="0">
                <a:solidFill>
                  <a:srgbClr val="775F54"/>
                </a:solidFill>
                <a:latin typeface="Arial"/>
                <a:cs typeface="Arial"/>
              </a:rPr>
              <a:t>2. </a:t>
            </a:r>
            <a:r>
              <a:rPr sz="2800" b="1" i="0" spc="-20" dirty="0">
                <a:solidFill>
                  <a:srgbClr val="775F54"/>
                </a:solidFill>
                <a:latin typeface="Arial"/>
                <a:cs typeface="Arial"/>
              </a:rPr>
              <a:t>Treatment </a:t>
            </a:r>
            <a:r>
              <a:rPr sz="2800" b="1" i="0" spc="-5" dirty="0">
                <a:solidFill>
                  <a:srgbClr val="775F54"/>
                </a:solidFill>
                <a:latin typeface="Arial"/>
                <a:cs typeface="Arial"/>
              </a:rPr>
              <a:t>of uncomplicated</a:t>
            </a:r>
            <a:r>
              <a:rPr sz="2800" b="1" i="0" spc="90" dirty="0">
                <a:solidFill>
                  <a:srgbClr val="775F54"/>
                </a:solidFill>
                <a:latin typeface="Arial"/>
                <a:cs typeface="Arial"/>
              </a:rPr>
              <a:t> </a:t>
            </a:r>
            <a:r>
              <a:rPr sz="2800" b="1" i="0" spc="-5" dirty="0">
                <a:solidFill>
                  <a:srgbClr val="775F54"/>
                </a:solidFill>
                <a:latin typeface="Arial"/>
                <a:cs typeface="Arial"/>
              </a:rPr>
              <a:t>p.falciparum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08205" y="899158"/>
            <a:ext cx="8938260" cy="59588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147400" y="909400"/>
          <a:ext cx="8841740" cy="594359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64260"/>
                <a:gridCol w="1527175"/>
                <a:gridCol w="1296035"/>
                <a:gridCol w="1219835"/>
                <a:gridCol w="3734435"/>
              </a:tblGrid>
              <a:tr h="370839">
                <a:tc gridSpan="4"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Preferred</a:t>
                      </a:r>
                      <a:r>
                        <a:rPr sz="18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regime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7AA79D"/>
                      </a:solidFill>
                      <a:prstDash val="solid"/>
                    </a:lnL>
                    <a:lnT w="12700">
                      <a:solidFill>
                        <a:srgbClr val="7AA79D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BB39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6995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b="1" spc="-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Alternative</a:t>
                      </a:r>
                      <a:r>
                        <a:rPr sz="1800" b="1" spc="5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regime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R w="12700">
                      <a:solidFill>
                        <a:srgbClr val="7AA79D"/>
                      </a:solidFill>
                      <a:prstDash val="solid"/>
                    </a:lnR>
                    <a:lnT w="12700">
                      <a:solidFill>
                        <a:srgbClr val="7AA79D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8E6DA"/>
                    </a:solidFill>
                  </a:tcPr>
                </a:tc>
              </a:tr>
              <a:tr h="640080">
                <a:tc gridSpan="4"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b="1" spc="-10" dirty="0">
                          <a:latin typeface="Arial"/>
                          <a:cs typeface="Arial"/>
                        </a:rPr>
                        <a:t>Artemether 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plus</a:t>
                      </a:r>
                      <a:r>
                        <a:rPr sz="1800" b="1" spc="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lumefantrine(Riamet)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90805">
                        <a:lnSpc>
                          <a:spcPct val="100000"/>
                        </a:lnSpc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(1 tab: 20mg artemether/120mg</a:t>
                      </a:r>
                      <a:r>
                        <a:rPr sz="1800" spc="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lumefantrine)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7AA79D"/>
                      </a:solidFill>
                      <a:prstDash val="solid"/>
                    </a:lnL>
                    <a:lnR w="12700">
                      <a:solidFill>
                        <a:srgbClr val="7AA79D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7AA79D"/>
                      </a:solidFill>
                      <a:prstDash val="solid"/>
                    </a:lnB>
                    <a:solidFill>
                      <a:srgbClr val="EBB39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b="1" dirty="0">
                          <a:latin typeface="Arial"/>
                          <a:cs typeface="Arial"/>
                        </a:rPr>
                        <a:t>Quinine sulphate</a:t>
                      </a:r>
                      <a:r>
                        <a:rPr sz="1800" b="1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(300mg/tab)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7AA79D"/>
                      </a:solidFill>
                      <a:prstDash val="solid"/>
                    </a:lnL>
                    <a:lnR w="12700">
                      <a:solidFill>
                        <a:srgbClr val="7AA79D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7AA79D"/>
                      </a:solidFill>
                      <a:prstDash val="solid"/>
                    </a:lnB>
                    <a:solidFill>
                      <a:srgbClr val="F8E6DA"/>
                    </a:solidFill>
                  </a:tcPr>
                </a:tc>
              </a:tr>
              <a:tr h="640079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10" dirty="0">
                          <a:latin typeface="Arial"/>
                          <a:cs typeface="Arial"/>
                        </a:rPr>
                        <a:t>Weight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90805">
                        <a:lnSpc>
                          <a:spcPct val="100000"/>
                        </a:lnSpc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Group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7AA79D"/>
                      </a:solidFill>
                      <a:prstDash val="solid"/>
                    </a:lnL>
                    <a:lnR w="12700">
                      <a:solidFill>
                        <a:srgbClr val="7AA79D"/>
                      </a:solidFill>
                      <a:prstDash val="solid"/>
                    </a:lnR>
                    <a:lnT w="12700">
                      <a:solidFill>
                        <a:srgbClr val="7AA79D"/>
                      </a:solidFill>
                      <a:prstDash val="solid"/>
                    </a:lnT>
                    <a:lnB w="12700">
                      <a:solidFill>
                        <a:srgbClr val="7AA79D"/>
                      </a:solidFill>
                      <a:prstDash val="solid"/>
                    </a:lnB>
                    <a:solidFill>
                      <a:srgbClr val="EBB391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Day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1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7AA79D"/>
                      </a:solidFill>
                      <a:prstDash val="solid"/>
                    </a:lnL>
                    <a:lnR w="12700">
                      <a:solidFill>
                        <a:srgbClr val="7AA79D"/>
                      </a:solidFill>
                      <a:prstDash val="solid"/>
                    </a:lnR>
                    <a:lnT w="12700">
                      <a:solidFill>
                        <a:srgbClr val="7AA79D"/>
                      </a:solidFill>
                      <a:prstDash val="solid"/>
                    </a:lnT>
                    <a:lnB w="12700">
                      <a:solidFill>
                        <a:srgbClr val="7AA79D"/>
                      </a:solidFill>
                      <a:prstDash val="solid"/>
                    </a:lnB>
                    <a:solidFill>
                      <a:srgbClr val="EBB391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Day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2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7AA79D"/>
                      </a:solidFill>
                      <a:prstDash val="solid"/>
                    </a:lnL>
                    <a:lnR w="12700">
                      <a:solidFill>
                        <a:srgbClr val="7AA79D"/>
                      </a:solidFill>
                      <a:prstDash val="solid"/>
                    </a:lnR>
                    <a:lnT w="12700">
                      <a:solidFill>
                        <a:srgbClr val="7AA79D"/>
                      </a:solidFill>
                      <a:prstDash val="solid"/>
                    </a:lnT>
                    <a:lnB w="12700">
                      <a:solidFill>
                        <a:srgbClr val="7AA79D"/>
                      </a:solidFill>
                      <a:prstDash val="solid"/>
                    </a:lnB>
                    <a:solidFill>
                      <a:srgbClr val="EBB391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10" dirty="0">
                          <a:latin typeface="Arial"/>
                          <a:cs typeface="Arial"/>
                        </a:rPr>
                        <a:t>Day3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7AA79D"/>
                      </a:solidFill>
                      <a:prstDash val="solid"/>
                    </a:lnL>
                    <a:lnR w="12700">
                      <a:solidFill>
                        <a:srgbClr val="7AA79D"/>
                      </a:solidFill>
                      <a:prstDash val="solid"/>
                    </a:lnR>
                    <a:lnT w="12700">
                      <a:solidFill>
                        <a:srgbClr val="7AA79D"/>
                      </a:solidFill>
                      <a:prstDash val="solid"/>
                    </a:lnT>
                    <a:lnB w="12700">
                      <a:solidFill>
                        <a:srgbClr val="7AA79D"/>
                      </a:solidFill>
                      <a:prstDash val="solid"/>
                    </a:lnB>
                    <a:solidFill>
                      <a:srgbClr val="EBB391"/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Day 1-7: Quinine 10mg salt/kg</a:t>
                      </a:r>
                      <a:r>
                        <a:rPr sz="18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PO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Q8H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850">
                        <a:latin typeface="Times New Roman"/>
                        <a:cs typeface="Times New Roman"/>
                      </a:endParaRPr>
                    </a:p>
                    <a:p>
                      <a:pPr marL="1870710">
                        <a:lnSpc>
                          <a:spcPct val="100000"/>
                        </a:lnSpc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Plus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92075" marR="84455">
                        <a:lnSpc>
                          <a:spcPct val="100000"/>
                        </a:lnSpc>
                        <a:tabLst>
                          <a:tab pos="1600835" algn="l"/>
                          <a:tab pos="2817495" algn="l"/>
                          <a:tab pos="3514090" algn="l"/>
                        </a:tabLst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*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Dox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1800" spc="10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800" spc="-15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800" spc="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e	(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3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5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mg/kg	once	a  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day)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850">
                        <a:latin typeface="Times New Roman"/>
                        <a:cs typeface="Times New Roman"/>
                      </a:endParaRPr>
                    </a:p>
                    <a:p>
                      <a:pPr marL="1933575">
                        <a:lnSpc>
                          <a:spcPct val="100000"/>
                        </a:lnSpc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OR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850">
                        <a:latin typeface="Times New Roman"/>
                        <a:cs typeface="Times New Roman"/>
                      </a:endParaRPr>
                    </a:p>
                    <a:p>
                      <a:pPr marL="92075" marR="83185">
                        <a:lnSpc>
                          <a:spcPct val="100000"/>
                        </a:lnSpc>
                        <a:tabLst>
                          <a:tab pos="1631314" algn="l"/>
                          <a:tab pos="2788285" algn="l"/>
                          <a:tab pos="3515360" algn="l"/>
                        </a:tabLst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*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800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800" spc="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800" spc="-15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1800" spc="10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in	(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10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mg/kg	</a:t>
                      </a:r>
                      <a:r>
                        <a:rPr sz="1800" spc="2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800" spc="-30" dirty="0">
                          <a:latin typeface="Arial"/>
                          <a:cs typeface="Arial"/>
                        </a:rPr>
                        <a:t>w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8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e	a  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day)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850">
                        <a:latin typeface="Times New Roman"/>
                        <a:cs typeface="Times New Roman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*Any of these combinations</a:t>
                      </a:r>
                      <a:r>
                        <a:rPr sz="18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should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92075" marR="966469">
                        <a:lnSpc>
                          <a:spcPct val="100000"/>
                        </a:lnSpc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be given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for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7 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days.  Doxycycline: Children&gt;8yr  Clindamycin:</a:t>
                      </a:r>
                      <a:r>
                        <a:rPr sz="1800" spc="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Children&lt;8yr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7AA79D"/>
                      </a:solidFill>
                      <a:prstDash val="solid"/>
                    </a:lnL>
                    <a:lnR w="12700">
                      <a:solidFill>
                        <a:srgbClr val="7AA79D"/>
                      </a:solidFill>
                      <a:prstDash val="solid"/>
                    </a:lnR>
                    <a:lnT w="12700">
                      <a:solidFill>
                        <a:srgbClr val="7AA79D"/>
                      </a:solidFill>
                      <a:prstDash val="solid"/>
                    </a:lnT>
                    <a:solidFill>
                      <a:srgbClr val="F8E6DA"/>
                    </a:solidFill>
                  </a:tcPr>
                </a:tc>
              </a:tr>
              <a:tr h="91440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5-14kg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7AA79D"/>
                      </a:solidFill>
                      <a:prstDash val="solid"/>
                    </a:lnL>
                    <a:lnR w="12700">
                      <a:solidFill>
                        <a:srgbClr val="7AA79D"/>
                      </a:solidFill>
                      <a:prstDash val="solid"/>
                    </a:lnR>
                    <a:lnT w="12700">
                      <a:solidFill>
                        <a:srgbClr val="7AA79D"/>
                      </a:solidFill>
                      <a:prstDash val="solid"/>
                    </a:lnT>
                    <a:lnB w="12700">
                      <a:solidFill>
                        <a:srgbClr val="7AA79D"/>
                      </a:solidFill>
                      <a:prstDash val="solid"/>
                    </a:lnB>
                    <a:solidFill>
                      <a:srgbClr val="EBB391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48704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1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tab</a:t>
                      </a:r>
                      <a:r>
                        <a:rPr sz="1800" spc="-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stat 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then 8hr  later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7AA79D"/>
                      </a:solidFill>
                      <a:prstDash val="solid"/>
                    </a:lnL>
                    <a:lnR w="12700">
                      <a:solidFill>
                        <a:srgbClr val="7AA79D"/>
                      </a:solidFill>
                      <a:prstDash val="solid"/>
                    </a:lnR>
                    <a:lnT w="12700">
                      <a:solidFill>
                        <a:srgbClr val="7AA79D"/>
                      </a:solidFill>
                      <a:prstDash val="solid"/>
                    </a:lnT>
                    <a:lnB w="12700">
                      <a:solidFill>
                        <a:srgbClr val="7AA79D"/>
                      </a:solidFill>
                      <a:prstDash val="solid"/>
                    </a:lnB>
                    <a:solidFill>
                      <a:srgbClr val="EBB391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59880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1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tab  Q1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H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7AA79D"/>
                      </a:solidFill>
                      <a:prstDash val="solid"/>
                    </a:lnL>
                    <a:lnR w="12700">
                      <a:solidFill>
                        <a:srgbClr val="7AA79D"/>
                      </a:solidFill>
                      <a:prstDash val="solid"/>
                    </a:lnR>
                    <a:lnT w="12700">
                      <a:solidFill>
                        <a:srgbClr val="7AA79D"/>
                      </a:solidFill>
                      <a:prstDash val="solid"/>
                    </a:lnT>
                    <a:lnB w="12700">
                      <a:solidFill>
                        <a:srgbClr val="7AA79D"/>
                      </a:solidFill>
                      <a:prstDash val="solid"/>
                    </a:lnB>
                    <a:solidFill>
                      <a:srgbClr val="EBB391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52260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1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tab  Q1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H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7AA79D"/>
                      </a:solidFill>
                      <a:prstDash val="solid"/>
                    </a:lnL>
                    <a:lnR w="12700">
                      <a:solidFill>
                        <a:srgbClr val="7AA79D"/>
                      </a:solidFill>
                      <a:prstDash val="solid"/>
                    </a:lnR>
                    <a:lnT w="12700">
                      <a:solidFill>
                        <a:srgbClr val="7AA79D"/>
                      </a:solidFill>
                      <a:prstDash val="solid"/>
                    </a:lnT>
                    <a:lnB w="12700">
                      <a:solidFill>
                        <a:srgbClr val="7AA79D"/>
                      </a:solidFill>
                      <a:prstDash val="solid"/>
                    </a:lnB>
                    <a:solidFill>
                      <a:srgbClr val="EBB39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0005" marB="0">
                    <a:lnL w="12700">
                      <a:solidFill>
                        <a:srgbClr val="7AA79D"/>
                      </a:solidFill>
                      <a:prstDash val="solid"/>
                    </a:lnL>
                    <a:lnR w="12700">
                      <a:solidFill>
                        <a:srgbClr val="7AA79D"/>
                      </a:solidFill>
                      <a:prstDash val="solid"/>
                    </a:lnR>
                    <a:lnT w="12700">
                      <a:solidFill>
                        <a:srgbClr val="7AA79D"/>
                      </a:solidFill>
                      <a:prstDash val="solid"/>
                    </a:lnT>
                    <a:solidFill>
                      <a:srgbClr val="F8E6DA"/>
                    </a:solidFill>
                  </a:tcPr>
                </a:tc>
              </a:tr>
              <a:tr h="91440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15-24kg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7AA79D"/>
                      </a:solidFill>
                      <a:prstDash val="solid"/>
                    </a:lnL>
                    <a:lnR w="12700">
                      <a:solidFill>
                        <a:srgbClr val="7AA79D"/>
                      </a:solidFill>
                      <a:prstDash val="solid"/>
                    </a:lnR>
                    <a:lnT w="12700">
                      <a:solidFill>
                        <a:srgbClr val="7AA79D"/>
                      </a:solidFill>
                      <a:prstDash val="solid"/>
                    </a:lnT>
                    <a:lnB w="12700">
                      <a:solidFill>
                        <a:srgbClr val="7AA79D"/>
                      </a:solidFill>
                      <a:prstDash val="solid"/>
                    </a:lnB>
                    <a:solidFill>
                      <a:srgbClr val="EBB391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48704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2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tab</a:t>
                      </a:r>
                      <a:r>
                        <a:rPr sz="1800" spc="-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stat 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then 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8hr 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later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7AA79D"/>
                      </a:solidFill>
                      <a:prstDash val="solid"/>
                    </a:lnL>
                    <a:lnR w="12700">
                      <a:solidFill>
                        <a:srgbClr val="7AA79D"/>
                      </a:solidFill>
                      <a:prstDash val="solid"/>
                    </a:lnR>
                    <a:lnT w="12700">
                      <a:solidFill>
                        <a:srgbClr val="7AA79D"/>
                      </a:solidFill>
                      <a:prstDash val="solid"/>
                    </a:lnT>
                    <a:lnB w="12700">
                      <a:solidFill>
                        <a:srgbClr val="7AA79D"/>
                      </a:solidFill>
                      <a:prstDash val="solid"/>
                    </a:lnB>
                    <a:solidFill>
                      <a:srgbClr val="EBB391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tab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Q12H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7AA79D"/>
                      </a:solidFill>
                      <a:prstDash val="solid"/>
                    </a:lnL>
                    <a:lnR w="12700">
                      <a:solidFill>
                        <a:srgbClr val="7AA79D"/>
                      </a:solidFill>
                      <a:prstDash val="solid"/>
                    </a:lnR>
                    <a:lnT w="12700">
                      <a:solidFill>
                        <a:srgbClr val="7AA79D"/>
                      </a:solidFill>
                      <a:prstDash val="solid"/>
                    </a:lnT>
                    <a:lnB w="12700">
                      <a:solidFill>
                        <a:srgbClr val="7AA79D"/>
                      </a:solidFill>
                      <a:prstDash val="solid"/>
                    </a:lnB>
                    <a:solidFill>
                      <a:srgbClr val="EBB391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tab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Q12H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7AA79D"/>
                      </a:solidFill>
                      <a:prstDash val="solid"/>
                    </a:lnL>
                    <a:lnR w="12700">
                      <a:solidFill>
                        <a:srgbClr val="7AA79D"/>
                      </a:solidFill>
                      <a:prstDash val="solid"/>
                    </a:lnR>
                    <a:lnT w="12700">
                      <a:solidFill>
                        <a:srgbClr val="7AA79D"/>
                      </a:solidFill>
                      <a:prstDash val="solid"/>
                    </a:lnT>
                    <a:lnB w="12700">
                      <a:solidFill>
                        <a:srgbClr val="7AA79D"/>
                      </a:solidFill>
                      <a:prstDash val="solid"/>
                    </a:lnB>
                    <a:solidFill>
                      <a:srgbClr val="EBB39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0005" marB="0">
                    <a:lnL w="12700">
                      <a:solidFill>
                        <a:srgbClr val="7AA79D"/>
                      </a:solidFill>
                      <a:prstDash val="solid"/>
                    </a:lnL>
                    <a:lnR w="12700">
                      <a:solidFill>
                        <a:srgbClr val="7AA79D"/>
                      </a:solidFill>
                      <a:prstDash val="solid"/>
                    </a:lnR>
                    <a:lnT w="12700">
                      <a:solidFill>
                        <a:srgbClr val="7AA79D"/>
                      </a:solidFill>
                      <a:prstDash val="solid"/>
                    </a:lnT>
                    <a:solidFill>
                      <a:srgbClr val="F8E6DA"/>
                    </a:solidFill>
                  </a:tcPr>
                </a:tc>
              </a:tr>
              <a:tr h="91440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25-34kg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7AA79D"/>
                      </a:solidFill>
                      <a:prstDash val="solid"/>
                    </a:lnL>
                    <a:lnR w="12700">
                      <a:solidFill>
                        <a:srgbClr val="7AA79D"/>
                      </a:solidFill>
                      <a:prstDash val="solid"/>
                    </a:lnR>
                    <a:lnT w="12700">
                      <a:solidFill>
                        <a:srgbClr val="7AA79D"/>
                      </a:solidFill>
                      <a:prstDash val="solid"/>
                    </a:lnT>
                    <a:lnB w="12700">
                      <a:solidFill>
                        <a:srgbClr val="7AA79D"/>
                      </a:solidFill>
                      <a:prstDash val="solid"/>
                    </a:lnB>
                    <a:solidFill>
                      <a:srgbClr val="EBB391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48704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3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tab</a:t>
                      </a:r>
                      <a:r>
                        <a:rPr sz="1800" spc="-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stat 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then 8hr  later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7AA79D"/>
                      </a:solidFill>
                      <a:prstDash val="solid"/>
                    </a:lnL>
                    <a:lnR w="12700">
                      <a:solidFill>
                        <a:srgbClr val="7AA79D"/>
                      </a:solidFill>
                      <a:prstDash val="solid"/>
                    </a:lnR>
                    <a:lnT w="12700">
                      <a:solidFill>
                        <a:srgbClr val="7AA79D"/>
                      </a:solidFill>
                      <a:prstDash val="solid"/>
                    </a:lnT>
                    <a:lnB w="12700">
                      <a:solidFill>
                        <a:srgbClr val="7AA79D"/>
                      </a:solidFill>
                      <a:prstDash val="solid"/>
                    </a:lnB>
                    <a:solidFill>
                      <a:srgbClr val="EBB391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59880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3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tab  Q1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H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7AA79D"/>
                      </a:solidFill>
                      <a:prstDash val="solid"/>
                    </a:lnL>
                    <a:lnR w="12700">
                      <a:solidFill>
                        <a:srgbClr val="7AA79D"/>
                      </a:solidFill>
                      <a:prstDash val="solid"/>
                    </a:lnR>
                    <a:lnT w="12700">
                      <a:solidFill>
                        <a:srgbClr val="7AA79D"/>
                      </a:solidFill>
                      <a:prstDash val="solid"/>
                    </a:lnT>
                    <a:lnB w="12700">
                      <a:solidFill>
                        <a:srgbClr val="7AA79D"/>
                      </a:solidFill>
                      <a:prstDash val="solid"/>
                    </a:lnB>
                    <a:solidFill>
                      <a:srgbClr val="EBB391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52260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3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tab  Q1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H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7AA79D"/>
                      </a:solidFill>
                      <a:prstDash val="solid"/>
                    </a:lnL>
                    <a:lnR w="12700">
                      <a:solidFill>
                        <a:srgbClr val="7AA79D"/>
                      </a:solidFill>
                      <a:prstDash val="solid"/>
                    </a:lnR>
                    <a:lnT w="12700">
                      <a:solidFill>
                        <a:srgbClr val="7AA79D"/>
                      </a:solidFill>
                      <a:prstDash val="solid"/>
                    </a:lnT>
                    <a:lnB w="12700">
                      <a:solidFill>
                        <a:srgbClr val="7AA79D"/>
                      </a:solidFill>
                      <a:prstDash val="solid"/>
                    </a:lnB>
                    <a:solidFill>
                      <a:srgbClr val="EBB39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0005" marB="0">
                    <a:lnL w="12700">
                      <a:solidFill>
                        <a:srgbClr val="7AA79D"/>
                      </a:solidFill>
                      <a:prstDash val="solid"/>
                    </a:lnL>
                    <a:lnR w="12700">
                      <a:solidFill>
                        <a:srgbClr val="7AA79D"/>
                      </a:solidFill>
                      <a:prstDash val="solid"/>
                    </a:lnR>
                    <a:lnT w="12700">
                      <a:solidFill>
                        <a:srgbClr val="7AA79D"/>
                      </a:solidFill>
                      <a:prstDash val="solid"/>
                    </a:lnT>
                    <a:solidFill>
                      <a:srgbClr val="F8E6DA"/>
                    </a:solidFill>
                  </a:tcPr>
                </a:tc>
              </a:tr>
              <a:tr h="91440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&gt;34kg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7AA79D"/>
                      </a:solidFill>
                      <a:prstDash val="solid"/>
                    </a:lnL>
                    <a:lnR w="12700">
                      <a:solidFill>
                        <a:srgbClr val="7AA79D"/>
                      </a:solidFill>
                      <a:prstDash val="solid"/>
                    </a:lnR>
                    <a:lnT w="12700">
                      <a:solidFill>
                        <a:srgbClr val="7AA79D"/>
                      </a:solidFill>
                      <a:prstDash val="solid"/>
                    </a:lnT>
                    <a:lnB w="12700">
                      <a:solidFill>
                        <a:srgbClr val="7AA79D"/>
                      </a:solidFill>
                      <a:prstDash val="solid"/>
                    </a:lnB>
                    <a:solidFill>
                      <a:srgbClr val="EBB391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48704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4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tab</a:t>
                      </a:r>
                      <a:r>
                        <a:rPr sz="1800" spc="-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stat 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then 8hr  later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7AA79D"/>
                      </a:solidFill>
                      <a:prstDash val="solid"/>
                    </a:lnL>
                    <a:lnR w="12700">
                      <a:solidFill>
                        <a:srgbClr val="7AA79D"/>
                      </a:solidFill>
                      <a:prstDash val="solid"/>
                    </a:lnR>
                    <a:lnT w="12700">
                      <a:solidFill>
                        <a:srgbClr val="7AA79D"/>
                      </a:solidFill>
                      <a:prstDash val="solid"/>
                    </a:lnT>
                    <a:lnB w="12700">
                      <a:solidFill>
                        <a:srgbClr val="7AA79D"/>
                      </a:solidFill>
                      <a:prstDash val="solid"/>
                    </a:lnB>
                    <a:solidFill>
                      <a:srgbClr val="EBB391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59880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4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tab  Q1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H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7AA79D"/>
                      </a:solidFill>
                      <a:prstDash val="solid"/>
                    </a:lnL>
                    <a:lnR w="12700">
                      <a:solidFill>
                        <a:srgbClr val="7AA79D"/>
                      </a:solidFill>
                      <a:prstDash val="solid"/>
                    </a:lnR>
                    <a:lnT w="12700">
                      <a:solidFill>
                        <a:srgbClr val="7AA79D"/>
                      </a:solidFill>
                      <a:prstDash val="solid"/>
                    </a:lnT>
                    <a:lnB w="12700">
                      <a:solidFill>
                        <a:srgbClr val="7AA79D"/>
                      </a:solidFill>
                      <a:prstDash val="solid"/>
                    </a:lnB>
                    <a:solidFill>
                      <a:srgbClr val="EBB391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52260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4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tab  Q1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H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7AA79D"/>
                      </a:solidFill>
                      <a:prstDash val="solid"/>
                    </a:lnL>
                    <a:lnR w="12700">
                      <a:solidFill>
                        <a:srgbClr val="7AA79D"/>
                      </a:solidFill>
                      <a:prstDash val="solid"/>
                    </a:lnR>
                    <a:lnT w="12700">
                      <a:solidFill>
                        <a:srgbClr val="7AA79D"/>
                      </a:solidFill>
                      <a:prstDash val="solid"/>
                    </a:lnT>
                    <a:lnB w="12700">
                      <a:solidFill>
                        <a:srgbClr val="7AA79D"/>
                      </a:solidFill>
                      <a:prstDash val="solid"/>
                    </a:lnB>
                    <a:solidFill>
                      <a:srgbClr val="EBB39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0005" marB="0">
                    <a:lnL w="12700">
                      <a:solidFill>
                        <a:srgbClr val="7AA79D"/>
                      </a:solidFill>
                      <a:prstDash val="solid"/>
                    </a:lnL>
                    <a:lnR w="12700">
                      <a:solidFill>
                        <a:srgbClr val="7AA79D"/>
                      </a:solidFill>
                      <a:prstDash val="solid"/>
                    </a:lnR>
                    <a:lnT w="12700">
                      <a:solidFill>
                        <a:srgbClr val="7AA79D"/>
                      </a:solidFill>
                      <a:prstDash val="solid"/>
                    </a:lnT>
                    <a:solidFill>
                      <a:srgbClr val="F8E6DA"/>
                    </a:solidFill>
                  </a:tcPr>
                </a:tc>
              </a:tr>
              <a:tr h="634996">
                <a:tc gridSpan="4"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50" dirty="0">
                          <a:latin typeface="Arial"/>
                          <a:cs typeface="Arial"/>
                        </a:rPr>
                        <a:t>Take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immediately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after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a meal or</a:t>
                      </a:r>
                      <a:r>
                        <a:rPr sz="1800" spc="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drink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90805">
                        <a:lnSpc>
                          <a:spcPct val="100000"/>
                        </a:lnSpc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containing at least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1.2g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fat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8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enhance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7AA79D"/>
                      </a:solidFill>
                      <a:prstDash val="solid"/>
                    </a:lnL>
                    <a:lnR w="12700">
                      <a:solidFill>
                        <a:srgbClr val="7AA79D"/>
                      </a:solidFill>
                      <a:prstDash val="solid"/>
                    </a:lnR>
                    <a:lnT w="12700">
                      <a:solidFill>
                        <a:srgbClr val="7AA79D"/>
                      </a:solidFill>
                      <a:prstDash val="solid"/>
                    </a:lnT>
                    <a:solidFill>
                      <a:srgbClr val="EBB39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0005" marB="0">
                    <a:lnL w="12700">
                      <a:solidFill>
                        <a:srgbClr val="7AA79D"/>
                      </a:solidFill>
                      <a:prstDash val="solid"/>
                    </a:lnL>
                    <a:lnR w="12700">
                      <a:solidFill>
                        <a:srgbClr val="7AA79D"/>
                      </a:solidFill>
                      <a:prstDash val="solid"/>
                    </a:lnR>
                    <a:lnT w="12700">
                      <a:solidFill>
                        <a:srgbClr val="7AA79D"/>
                      </a:solidFill>
                      <a:prstDash val="solid"/>
                    </a:lnT>
                    <a:solidFill>
                      <a:srgbClr val="F8E6D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91312" y="1280160"/>
            <a:ext cx="8552815" cy="228600"/>
          </a:xfrm>
          <a:custGeom>
            <a:avLst/>
            <a:gdLst/>
            <a:ahLst/>
            <a:cxnLst/>
            <a:rect l="l" t="t" r="r" b="b"/>
            <a:pathLst>
              <a:path w="8552815" h="228600">
                <a:moveTo>
                  <a:pt x="0" y="228600"/>
                </a:moveTo>
                <a:lnTo>
                  <a:pt x="8552688" y="228600"/>
                </a:lnTo>
                <a:lnTo>
                  <a:pt x="8552688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solidFill>
            <a:srgbClr val="93B6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83540" y="1246378"/>
            <a:ext cx="74053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775F54"/>
                </a:solidFill>
                <a:latin typeface="Arial"/>
                <a:cs typeface="Arial"/>
              </a:rPr>
              <a:t>Dosage </a:t>
            </a:r>
            <a:r>
              <a:rPr sz="1800" b="1" dirty="0">
                <a:solidFill>
                  <a:srgbClr val="775F54"/>
                </a:solidFill>
                <a:latin typeface="Arial"/>
                <a:cs typeface="Arial"/>
              </a:rPr>
              <a:t>and </a:t>
            </a:r>
            <a:r>
              <a:rPr sz="1800" b="1" spc="-5" dirty="0">
                <a:solidFill>
                  <a:srgbClr val="775F54"/>
                </a:solidFill>
                <a:latin typeface="Arial"/>
                <a:cs typeface="Arial"/>
              </a:rPr>
              <a:t>administration </a:t>
            </a:r>
            <a:r>
              <a:rPr sz="1800" b="1" i="1" spc="-5" dirty="0">
                <a:solidFill>
                  <a:srgbClr val="775F54"/>
                </a:solidFill>
                <a:latin typeface="Arial"/>
                <a:cs typeface="Arial"/>
              </a:rPr>
              <a:t>Plasmodium falciparum </a:t>
            </a:r>
            <a:r>
              <a:rPr sz="1800" b="1" spc="-5" dirty="0">
                <a:solidFill>
                  <a:srgbClr val="775F54"/>
                </a:solidFill>
                <a:latin typeface="Arial"/>
                <a:cs typeface="Arial"/>
              </a:rPr>
              <a:t>for young</a:t>
            </a:r>
            <a:r>
              <a:rPr sz="1800" b="1" spc="130" dirty="0">
                <a:solidFill>
                  <a:srgbClr val="775F54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775F54"/>
                </a:solidFill>
                <a:latin typeface="Arial"/>
                <a:cs typeface="Arial"/>
              </a:rPr>
              <a:t>infant</a:t>
            </a:r>
            <a:endParaRPr sz="1800">
              <a:latin typeface="Arial"/>
              <a:cs typeface="Arial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060450" y="1974850"/>
          <a:ext cx="6861173" cy="25476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68730"/>
                <a:gridCol w="1259205"/>
                <a:gridCol w="1537335"/>
                <a:gridCol w="1583689"/>
                <a:gridCol w="1212214"/>
              </a:tblGrid>
              <a:tr h="749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marL="110489">
                        <a:lnSpc>
                          <a:spcPct val="100000"/>
                        </a:lnSpc>
                      </a:pPr>
                      <a:r>
                        <a:rPr sz="1600" b="1" spc="-20" dirty="0">
                          <a:latin typeface="Arial"/>
                          <a:cs typeface="Arial"/>
                        </a:rPr>
                        <a:t>Age</a:t>
                      </a:r>
                      <a:r>
                        <a:rPr sz="1600" b="1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Group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3B6D2"/>
                    </a:solidFill>
                  </a:tcPr>
                </a:tc>
                <a:tc>
                  <a:txBody>
                    <a:bodyPr/>
                    <a:lstStyle/>
                    <a:p>
                      <a:pPr marL="342265" marR="285115" indent="-48895">
                        <a:lnSpc>
                          <a:spcPct val="100000"/>
                        </a:lnSpc>
                        <a:spcBef>
                          <a:spcPts val="995"/>
                        </a:spcBef>
                      </a:pPr>
                      <a:r>
                        <a:rPr sz="1600" b="1" spc="-20" dirty="0">
                          <a:latin typeface="Arial"/>
                          <a:cs typeface="Arial"/>
                        </a:rPr>
                        <a:t>W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eig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t  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group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263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3B6D2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marL="998855">
                        <a:lnSpc>
                          <a:spcPct val="100000"/>
                        </a:lnSpc>
                      </a:pPr>
                      <a:r>
                        <a:rPr sz="1600" b="1" spc="-10" dirty="0">
                          <a:latin typeface="Arial"/>
                          <a:cs typeface="Arial"/>
                        </a:rPr>
                        <a:t>Artesunate 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1600" b="1" spc="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*Quinine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3B6D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7983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26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0 -</a:t>
                      </a:r>
                      <a:r>
                        <a:rPr sz="16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4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months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marL="37719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&lt;5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kg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50">
                        <a:latin typeface="Times New Roman"/>
                        <a:cs typeface="Times New Roman"/>
                      </a:endParaRPr>
                    </a:p>
                    <a:p>
                      <a:pPr marL="92075" marR="91440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** IM first dose  Artesunate 1.2  mg/kg 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or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IM  Arthemeter</a:t>
                      </a:r>
                      <a:r>
                        <a:rPr sz="16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1.6  mg/kg)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92075" marR="204470">
                        <a:lnSpc>
                          <a:spcPct val="100000"/>
                        </a:lnSpc>
                        <a:spcBef>
                          <a:spcPts val="1135"/>
                        </a:spcBef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***Oral  Artesunate  2mg/kg/day  day 2 to day</a:t>
                      </a:r>
                      <a:r>
                        <a:rPr sz="16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7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5570" marR="106680" indent="-190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Oral  Quinine</a:t>
                      </a:r>
                      <a:r>
                        <a:rPr sz="1600" spc="-9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10  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mg/kgTDS 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for 4</a:t>
                      </a:r>
                      <a:r>
                        <a:rPr sz="16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10" dirty="0">
                          <a:latin typeface="Arial"/>
                          <a:cs typeface="Arial"/>
                        </a:rPr>
                        <a:t>days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99060" marR="90805" indent="20955" algn="just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then 15-20  mg/kg</a:t>
                      </a:r>
                      <a:r>
                        <a:rPr sz="1600" spc="-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TDS  for 4</a:t>
                      </a:r>
                      <a:r>
                        <a:rPr sz="16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10" dirty="0">
                          <a:latin typeface="Arial"/>
                          <a:cs typeface="Arial"/>
                        </a:rPr>
                        <a:t>days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78739" y="4672076"/>
            <a:ext cx="8769350" cy="13741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27100" marR="1202690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latin typeface="Arial"/>
                <a:cs typeface="Arial"/>
              </a:rPr>
              <a:t>Source: Malaria </a:t>
            </a:r>
            <a:r>
              <a:rPr sz="1200" b="1" i="1" dirty="0">
                <a:latin typeface="Arial"/>
                <a:cs typeface="Arial"/>
              </a:rPr>
              <a:t>in </a:t>
            </a:r>
            <a:r>
              <a:rPr sz="1200" b="1" i="1" spc="-5" dirty="0">
                <a:latin typeface="Arial"/>
                <a:cs typeface="Arial"/>
              </a:rPr>
              <a:t>Children, Department </a:t>
            </a:r>
            <a:r>
              <a:rPr sz="1200" b="1" i="1" dirty="0">
                <a:latin typeface="Arial"/>
                <a:cs typeface="Arial"/>
              </a:rPr>
              <a:t>of tropical </a:t>
            </a:r>
            <a:r>
              <a:rPr sz="1200" b="1" i="1" spc="-5" dirty="0">
                <a:latin typeface="Arial"/>
                <a:cs typeface="Arial"/>
              </a:rPr>
              <a:t>Pediatrics, Faculty of Tropical Medicine,  Mahidol</a:t>
            </a:r>
            <a:r>
              <a:rPr sz="1200" b="1" i="1" spc="5" dirty="0">
                <a:latin typeface="Arial"/>
                <a:cs typeface="Arial"/>
              </a:rPr>
              <a:t> </a:t>
            </a:r>
            <a:r>
              <a:rPr sz="1200" b="1" i="1" spc="-5" dirty="0">
                <a:latin typeface="Arial"/>
                <a:cs typeface="Arial"/>
              </a:rPr>
              <a:t>University.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7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600" b="1" i="1" spc="-5" dirty="0">
                <a:latin typeface="Arial"/>
                <a:cs typeface="Arial"/>
              </a:rPr>
              <a:t>** Preferably Artesunate/Artemether IM on day 1 if</a:t>
            </a:r>
            <a:r>
              <a:rPr sz="1600" b="1" i="1" spc="100" dirty="0">
                <a:latin typeface="Arial"/>
                <a:cs typeface="Arial"/>
              </a:rPr>
              <a:t> </a:t>
            </a:r>
            <a:r>
              <a:rPr sz="1600" b="1" i="1" spc="-5" dirty="0">
                <a:latin typeface="Arial"/>
                <a:cs typeface="Arial"/>
              </a:rPr>
              <a:t>available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600" b="1" i="1" spc="-5" dirty="0">
                <a:latin typeface="Arial"/>
                <a:cs typeface="Arial"/>
              </a:rPr>
              <a:t>*** When Artesunate/Artemether IM is unavailable, give oral Artesunate from day 1 to day</a:t>
            </a:r>
            <a:r>
              <a:rPr sz="1600" b="1" i="1" spc="210" dirty="0">
                <a:latin typeface="Arial"/>
                <a:cs typeface="Arial"/>
              </a:rPr>
              <a:t> </a:t>
            </a:r>
            <a:r>
              <a:rPr sz="1600" b="1" i="1" spc="-5" dirty="0">
                <a:latin typeface="Arial"/>
                <a:cs typeface="Arial"/>
              </a:rPr>
              <a:t>7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600" b="1" i="1" spc="-5" dirty="0">
                <a:latin typeface="Arial"/>
                <a:cs typeface="Arial"/>
              </a:rPr>
              <a:t>* </a:t>
            </a:r>
            <a:r>
              <a:rPr sz="1600" b="1" i="1" spc="-10" dirty="0">
                <a:latin typeface="Arial"/>
                <a:cs typeface="Arial"/>
              </a:rPr>
              <a:t>Treat </a:t>
            </a:r>
            <a:r>
              <a:rPr sz="1600" b="1" i="1" spc="-5" dirty="0">
                <a:latin typeface="Arial"/>
                <a:cs typeface="Arial"/>
              </a:rPr>
              <a:t>the young infant with Quinine when oral Artesunate is not</a:t>
            </a:r>
            <a:r>
              <a:rPr sz="1600" b="1" i="1" spc="180" dirty="0">
                <a:latin typeface="Arial"/>
                <a:cs typeface="Arial"/>
              </a:rPr>
              <a:t> </a:t>
            </a:r>
            <a:r>
              <a:rPr sz="1600" b="1" i="1" spc="-5" dirty="0">
                <a:latin typeface="Arial"/>
                <a:cs typeface="Arial"/>
              </a:rPr>
              <a:t>available</a:t>
            </a:r>
            <a:endParaRPr sz="16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459740" y="406095"/>
            <a:ext cx="7531734" cy="6362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solidFill>
                  <a:srgbClr val="000000"/>
                </a:solidFill>
              </a:rPr>
              <a:t>Children under 5 kg or below 4 </a:t>
            </a:r>
            <a:r>
              <a:rPr sz="2000" spc="-5" dirty="0">
                <a:solidFill>
                  <a:srgbClr val="000000"/>
                </a:solidFill>
              </a:rPr>
              <a:t>months </a:t>
            </a:r>
            <a:r>
              <a:rPr sz="2000" dirty="0">
                <a:solidFill>
                  <a:srgbClr val="000000"/>
                </a:solidFill>
              </a:rPr>
              <a:t>should not be given</a:t>
            </a:r>
            <a:r>
              <a:rPr sz="2000" spc="-155" dirty="0">
                <a:solidFill>
                  <a:srgbClr val="000000"/>
                </a:solidFill>
              </a:rPr>
              <a:t> </a:t>
            </a:r>
            <a:r>
              <a:rPr sz="2000" dirty="0">
                <a:solidFill>
                  <a:srgbClr val="000000"/>
                </a:solidFill>
              </a:rPr>
              <a:t>Riamet</a:t>
            </a:r>
            <a:endParaRPr sz="2000"/>
          </a:p>
          <a:p>
            <a:pPr marL="12700">
              <a:lnSpc>
                <a:spcPct val="100000"/>
              </a:lnSpc>
            </a:pPr>
            <a:r>
              <a:rPr sz="2000" dirty="0">
                <a:solidFill>
                  <a:srgbClr val="000000"/>
                </a:solidFill>
              </a:rPr>
              <a:t>instead treat with </a:t>
            </a:r>
            <a:r>
              <a:rPr sz="2000" spc="-5" dirty="0">
                <a:solidFill>
                  <a:srgbClr val="000000"/>
                </a:solidFill>
              </a:rPr>
              <a:t>the </a:t>
            </a:r>
            <a:r>
              <a:rPr sz="2000" dirty="0">
                <a:solidFill>
                  <a:srgbClr val="000000"/>
                </a:solidFill>
              </a:rPr>
              <a:t>following regimen </a:t>
            </a:r>
            <a:r>
              <a:rPr sz="2000" b="1" dirty="0">
                <a:solidFill>
                  <a:srgbClr val="000000"/>
                </a:solidFill>
                <a:latin typeface="Arial"/>
                <a:cs typeface="Arial"/>
              </a:rPr>
              <a:t>(see</a:t>
            </a:r>
            <a:r>
              <a:rPr sz="2000" b="1" spc="-11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000000"/>
                </a:solidFill>
                <a:latin typeface="Arial"/>
                <a:cs typeface="Arial"/>
              </a:rPr>
              <a:t>table)</a:t>
            </a:r>
            <a:r>
              <a:rPr sz="2000" dirty="0">
                <a:solidFill>
                  <a:srgbClr val="000000"/>
                </a:solidFill>
              </a:rPr>
              <a:t>.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85343" y="627633"/>
            <a:ext cx="7830184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i="0" dirty="0">
                <a:solidFill>
                  <a:srgbClr val="000000"/>
                </a:solidFill>
                <a:latin typeface="Arial"/>
                <a:cs typeface="Arial"/>
              </a:rPr>
              <a:t>Sequestration &amp;</a:t>
            </a:r>
            <a:r>
              <a:rPr sz="4400" i="0" spc="-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4400" i="0" dirty="0">
                <a:solidFill>
                  <a:srgbClr val="000000"/>
                </a:solidFill>
                <a:latin typeface="Arial"/>
                <a:cs typeface="Arial"/>
              </a:rPr>
              <a:t>cytoadherence</a:t>
            </a:r>
            <a:endParaRPr sz="4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75428" y="2046859"/>
            <a:ext cx="3905250" cy="2037714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332740" marR="5080" indent="-320040">
              <a:lnSpc>
                <a:spcPct val="90000"/>
              </a:lnSpc>
              <a:spcBef>
                <a:spcPts val="385"/>
              </a:spcBef>
              <a:buClr>
                <a:srgbClr val="DD8046"/>
              </a:buClr>
              <a:buSzPct val="60416"/>
              <a:buFont typeface="Wingdings"/>
              <a:buChar char=""/>
              <a:tabLst>
                <a:tab pos="332105" algn="l"/>
                <a:tab pos="332740" algn="l"/>
              </a:tabLst>
            </a:pPr>
            <a:r>
              <a:rPr sz="2400" spc="-5" dirty="0">
                <a:latin typeface="Arial"/>
                <a:cs typeface="Arial"/>
              </a:rPr>
              <a:t>Rosetting (adhesion </a:t>
            </a:r>
            <a:r>
              <a:rPr sz="2400" dirty="0">
                <a:latin typeface="Arial"/>
                <a:cs typeface="Arial"/>
              </a:rPr>
              <a:t>of  </a:t>
            </a:r>
            <a:r>
              <a:rPr sz="2400" spc="-5" dirty="0">
                <a:latin typeface="Arial"/>
                <a:cs typeface="Arial"/>
              </a:rPr>
              <a:t>infected RBCs </a:t>
            </a:r>
            <a:r>
              <a:rPr sz="2400" dirty="0">
                <a:latin typeface="Arial"/>
                <a:cs typeface="Arial"/>
              </a:rPr>
              <a:t>to </a:t>
            </a:r>
            <a:r>
              <a:rPr sz="2400" spc="-5" dirty="0">
                <a:latin typeface="Arial"/>
                <a:cs typeface="Arial"/>
              </a:rPr>
              <a:t>other  RBCs) and clumping  (adhesion between  infected cells) was </a:t>
            </a:r>
            <a:r>
              <a:rPr sz="2400" dirty="0">
                <a:latin typeface="Arial"/>
                <a:cs typeface="Arial"/>
              </a:rPr>
              <a:t>first  </a:t>
            </a:r>
            <a:r>
              <a:rPr sz="2400" spc="-5" dirty="0">
                <a:latin typeface="Arial"/>
                <a:cs typeface="Arial"/>
              </a:rPr>
              <a:t>observed in in </a:t>
            </a:r>
            <a:r>
              <a:rPr sz="2400" dirty="0">
                <a:latin typeface="Arial"/>
                <a:cs typeface="Arial"/>
              </a:rPr>
              <a:t>vitro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culture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405127" y="1905000"/>
            <a:ext cx="2337816" cy="4648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371600" y="3991355"/>
            <a:ext cx="853440" cy="570230"/>
          </a:xfrm>
          <a:custGeom>
            <a:avLst/>
            <a:gdLst/>
            <a:ahLst/>
            <a:cxnLst/>
            <a:rect l="l" t="t" r="r" b="b"/>
            <a:pathLst>
              <a:path w="853439" h="570229">
                <a:moveTo>
                  <a:pt x="0" y="569976"/>
                </a:moveTo>
                <a:lnTo>
                  <a:pt x="853439" y="569976"/>
                </a:lnTo>
                <a:lnTo>
                  <a:pt x="853439" y="0"/>
                </a:lnTo>
                <a:lnTo>
                  <a:pt x="0" y="0"/>
                </a:lnTo>
                <a:lnTo>
                  <a:pt x="0" y="56997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91312" y="1280160"/>
            <a:ext cx="8552815" cy="228600"/>
          </a:xfrm>
          <a:custGeom>
            <a:avLst/>
            <a:gdLst/>
            <a:ahLst/>
            <a:cxnLst/>
            <a:rect l="l" t="t" r="r" b="b"/>
            <a:pathLst>
              <a:path w="8552815" h="228600">
                <a:moveTo>
                  <a:pt x="0" y="228600"/>
                </a:moveTo>
                <a:lnTo>
                  <a:pt x="8552688" y="228600"/>
                </a:lnTo>
                <a:lnTo>
                  <a:pt x="8552688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solidFill>
            <a:srgbClr val="93B6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91387" y="275031"/>
            <a:ext cx="7996555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  <a:tabLst>
                <a:tab pos="463550" algn="l"/>
                <a:tab pos="2320290" algn="l"/>
                <a:tab pos="2811145" algn="l"/>
                <a:tab pos="4211955" algn="l"/>
                <a:tab pos="5594350" algn="l"/>
                <a:tab pos="6164580" algn="l"/>
              </a:tabLst>
            </a:pPr>
            <a:r>
              <a:rPr sz="2800" b="1" i="0" dirty="0">
                <a:solidFill>
                  <a:srgbClr val="775F54"/>
                </a:solidFill>
                <a:latin typeface="Arial"/>
                <a:cs typeface="Arial"/>
              </a:rPr>
              <a:t>3</a:t>
            </a:r>
            <a:r>
              <a:rPr sz="2800" b="1" i="0" spc="-5" dirty="0">
                <a:solidFill>
                  <a:srgbClr val="775F54"/>
                </a:solidFill>
                <a:latin typeface="Arial"/>
                <a:cs typeface="Arial"/>
              </a:rPr>
              <a:t>.</a:t>
            </a:r>
            <a:r>
              <a:rPr sz="2800" b="1" i="0" dirty="0">
                <a:solidFill>
                  <a:srgbClr val="775F54"/>
                </a:solidFill>
                <a:latin typeface="Arial"/>
                <a:cs typeface="Arial"/>
              </a:rPr>
              <a:t>	</a:t>
            </a:r>
            <a:r>
              <a:rPr sz="2800" b="1" i="0" spc="-170" dirty="0">
                <a:solidFill>
                  <a:srgbClr val="775F54"/>
                </a:solidFill>
                <a:latin typeface="Arial"/>
                <a:cs typeface="Arial"/>
              </a:rPr>
              <a:t>T</a:t>
            </a:r>
            <a:r>
              <a:rPr sz="2800" b="1" i="0" spc="-5" dirty="0">
                <a:solidFill>
                  <a:srgbClr val="775F54"/>
                </a:solidFill>
                <a:latin typeface="Arial"/>
                <a:cs typeface="Arial"/>
              </a:rPr>
              <a:t>re</a:t>
            </a:r>
            <a:r>
              <a:rPr sz="2800" b="1" i="0" dirty="0">
                <a:solidFill>
                  <a:srgbClr val="775F54"/>
                </a:solidFill>
                <a:latin typeface="Arial"/>
                <a:cs typeface="Arial"/>
              </a:rPr>
              <a:t>a</a:t>
            </a:r>
            <a:r>
              <a:rPr sz="2800" b="1" i="0" spc="5" dirty="0">
                <a:solidFill>
                  <a:srgbClr val="775F54"/>
                </a:solidFill>
                <a:latin typeface="Arial"/>
                <a:cs typeface="Arial"/>
              </a:rPr>
              <a:t>t</a:t>
            </a:r>
            <a:r>
              <a:rPr sz="2800" b="1" i="0" spc="-5" dirty="0">
                <a:solidFill>
                  <a:srgbClr val="775F54"/>
                </a:solidFill>
                <a:latin typeface="Arial"/>
                <a:cs typeface="Arial"/>
              </a:rPr>
              <a:t>ment</a:t>
            </a:r>
            <a:r>
              <a:rPr sz="2800" b="1" i="0" dirty="0">
                <a:solidFill>
                  <a:srgbClr val="775F54"/>
                </a:solidFill>
                <a:latin typeface="Arial"/>
                <a:cs typeface="Arial"/>
              </a:rPr>
              <a:t>	</a:t>
            </a:r>
            <a:r>
              <a:rPr sz="2800" b="1" i="0" spc="-15" dirty="0">
                <a:solidFill>
                  <a:srgbClr val="775F54"/>
                </a:solidFill>
                <a:latin typeface="Arial"/>
                <a:cs typeface="Arial"/>
              </a:rPr>
              <a:t>o</a:t>
            </a:r>
            <a:r>
              <a:rPr sz="2800" b="1" i="0" spc="-5" dirty="0">
                <a:solidFill>
                  <a:srgbClr val="775F54"/>
                </a:solidFill>
                <a:latin typeface="Arial"/>
                <a:cs typeface="Arial"/>
              </a:rPr>
              <a:t>f</a:t>
            </a:r>
            <a:r>
              <a:rPr sz="2800" b="1" i="0" dirty="0">
                <a:solidFill>
                  <a:srgbClr val="775F54"/>
                </a:solidFill>
                <a:latin typeface="Arial"/>
                <a:cs typeface="Arial"/>
              </a:rPr>
              <a:t>	</a:t>
            </a:r>
            <a:r>
              <a:rPr sz="2800" b="1" i="0" spc="-5" dirty="0">
                <a:solidFill>
                  <a:srgbClr val="775F54"/>
                </a:solidFill>
                <a:latin typeface="Arial"/>
                <a:cs typeface="Arial"/>
              </a:rPr>
              <a:t>mala</a:t>
            </a:r>
            <a:r>
              <a:rPr sz="2800" b="1" i="0" dirty="0">
                <a:solidFill>
                  <a:srgbClr val="775F54"/>
                </a:solidFill>
                <a:latin typeface="Arial"/>
                <a:cs typeface="Arial"/>
              </a:rPr>
              <a:t>r</a:t>
            </a:r>
            <a:r>
              <a:rPr sz="2800" b="1" i="0" spc="-5" dirty="0">
                <a:solidFill>
                  <a:srgbClr val="775F54"/>
                </a:solidFill>
                <a:latin typeface="Arial"/>
                <a:cs typeface="Arial"/>
              </a:rPr>
              <a:t>ia</a:t>
            </a:r>
            <a:r>
              <a:rPr sz="2800" b="1" i="0" dirty="0">
                <a:solidFill>
                  <a:srgbClr val="775F54"/>
                </a:solidFill>
                <a:latin typeface="Arial"/>
                <a:cs typeface="Arial"/>
              </a:rPr>
              <a:t>	</a:t>
            </a:r>
            <a:r>
              <a:rPr sz="2800" b="1" i="0" spc="-5" dirty="0">
                <a:solidFill>
                  <a:srgbClr val="775F54"/>
                </a:solidFill>
                <a:latin typeface="Arial"/>
                <a:cs typeface="Arial"/>
              </a:rPr>
              <a:t>cau</a:t>
            </a:r>
            <a:r>
              <a:rPr sz="2800" b="1" i="0" spc="10" dirty="0">
                <a:solidFill>
                  <a:srgbClr val="775F54"/>
                </a:solidFill>
                <a:latin typeface="Arial"/>
                <a:cs typeface="Arial"/>
              </a:rPr>
              <a:t>s</a:t>
            </a:r>
            <a:r>
              <a:rPr sz="2800" b="1" i="0" spc="-5" dirty="0">
                <a:solidFill>
                  <a:srgbClr val="775F54"/>
                </a:solidFill>
                <a:latin typeface="Arial"/>
                <a:cs typeface="Arial"/>
              </a:rPr>
              <a:t>ed</a:t>
            </a:r>
            <a:r>
              <a:rPr sz="2800" b="1" i="0" dirty="0">
                <a:solidFill>
                  <a:srgbClr val="775F54"/>
                </a:solidFill>
                <a:latin typeface="Arial"/>
                <a:cs typeface="Arial"/>
              </a:rPr>
              <a:t>	</a:t>
            </a:r>
            <a:r>
              <a:rPr sz="2800" b="1" i="0" spc="10" dirty="0">
                <a:solidFill>
                  <a:srgbClr val="775F54"/>
                </a:solidFill>
                <a:latin typeface="Arial"/>
                <a:cs typeface="Arial"/>
              </a:rPr>
              <a:t>b</a:t>
            </a:r>
            <a:r>
              <a:rPr sz="2800" b="1" i="0" spc="-5" dirty="0">
                <a:solidFill>
                  <a:srgbClr val="775F54"/>
                </a:solidFill>
                <a:latin typeface="Arial"/>
                <a:cs typeface="Arial"/>
              </a:rPr>
              <a:t>y</a:t>
            </a:r>
            <a:r>
              <a:rPr sz="2800" b="1" i="0" dirty="0">
                <a:solidFill>
                  <a:srgbClr val="775F54"/>
                </a:solidFill>
                <a:latin typeface="Arial"/>
                <a:cs typeface="Arial"/>
              </a:rPr>
              <a:t>	</a:t>
            </a:r>
            <a:r>
              <a:rPr sz="2800" b="1" i="0" spc="-15" dirty="0">
                <a:solidFill>
                  <a:srgbClr val="775F54"/>
                </a:solidFill>
                <a:latin typeface="Arial"/>
                <a:cs typeface="Arial"/>
              </a:rPr>
              <a:t>p</a:t>
            </a:r>
            <a:r>
              <a:rPr sz="2800" b="1" i="0" spc="-5" dirty="0">
                <a:solidFill>
                  <a:srgbClr val="775F54"/>
                </a:solidFill>
                <a:latin typeface="Arial"/>
                <a:cs typeface="Arial"/>
              </a:rPr>
              <a:t>.k</a:t>
            </a:r>
            <a:r>
              <a:rPr sz="2800" b="1" i="0" dirty="0">
                <a:solidFill>
                  <a:srgbClr val="775F54"/>
                </a:solidFill>
                <a:latin typeface="Arial"/>
                <a:cs typeface="Arial"/>
              </a:rPr>
              <a:t>n</a:t>
            </a:r>
            <a:r>
              <a:rPr sz="2800" b="1" i="0" spc="-5" dirty="0">
                <a:solidFill>
                  <a:srgbClr val="775F54"/>
                </a:solidFill>
                <a:latin typeface="Arial"/>
                <a:cs typeface="Arial"/>
              </a:rPr>
              <a:t>owle</a:t>
            </a:r>
            <a:r>
              <a:rPr sz="2800" b="1" i="0" dirty="0">
                <a:solidFill>
                  <a:srgbClr val="775F54"/>
                </a:solidFill>
                <a:latin typeface="Arial"/>
                <a:cs typeface="Arial"/>
              </a:rPr>
              <a:t>s</a:t>
            </a:r>
            <a:r>
              <a:rPr sz="2800" b="1" i="0" spc="-5" dirty="0">
                <a:solidFill>
                  <a:srgbClr val="775F54"/>
                </a:solidFill>
                <a:latin typeface="Arial"/>
                <a:cs typeface="Arial"/>
              </a:rPr>
              <a:t>i  &amp; mixed infection (p. falciparum + p.</a:t>
            </a:r>
            <a:r>
              <a:rPr sz="2800" b="1" i="0" spc="85" dirty="0">
                <a:solidFill>
                  <a:srgbClr val="775F54"/>
                </a:solidFill>
                <a:latin typeface="Arial"/>
                <a:cs typeface="Arial"/>
              </a:rPr>
              <a:t> </a:t>
            </a:r>
            <a:r>
              <a:rPr sz="2800" b="1" i="0" dirty="0">
                <a:solidFill>
                  <a:srgbClr val="775F54"/>
                </a:solidFill>
                <a:latin typeface="Arial"/>
                <a:cs typeface="Arial"/>
              </a:rPr>
              <a:t>vivax)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91387" y="1617090"/>
            <a:ext cx="622681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39090" indent="-327025">
              <a:lnSpc>
                <a:spcPct val="100000"/>
              </a:lnSpc>
              <a:spcBef>
                <a:spcPts val="100"/>
              </a:spcBef>
              <a:buClr>
                <a:srgbClr val="DD8046"/>
              </a:buClr>
              <a:buSzPct val="57291"/>
              <a:buFont typeface="Wingdings"/>
              <a:buChar char=""/>
              <a:tabLst>
                <a:tab pos="339725" algn="l"/>
              </a:tabLst>
            </a:pPr>
            <a:r>
              <a:rPr sz="4800" spc="-40" dirty="0">
                <a:latin typeface="Arial"/>
                <a:cs typeface="Arial"/>
              </a:rPr>
              <a:t>Treat </a:t>
            </a:r>
            <a:r>
              <a:rPr sz="4800" spc="-5" dirty="0">
                <a:latin typeface="Arial"/>
                <a:cs typeface="Arial"/>
              </a:rPr>
              <a:t>as p.</a:t>
            </a:r>
            <a:r>
              <a:rPr sz="4800" spc="45" dirty="0">
                <a:latin typeface="Arial"/>
                <a:cs typeface="Arial"/>
              </a:rPr>
              <a:t> </a:t>
            </a:r>
            <a:r>
              <a:rPr sz="4800" spc="-5" dirty="0">
                <a:latin typeface="Arial"/>
                <a:cs typeface="Arial"/>
              </a:rPr>
              <a:t>falciparum</a:t>
            </a:r>
            <a:endParaRPr sz="48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6015228"/>
            <a:ext cx="9144000" cy="843280"/>
          </a:xfrm>
          <a:custGeom>
            <a:avLst/>
            <a:gdLst/>
            <a:ahLst/>
            <a:cxnLst/>
            <a:rect l="l" t="t" r="r" b="b"/>
            <a:pathLst>
              <a:path w="9144000" h="843279">
                <a:moveTo>
                  <a:pt x="0" y="0"/>
                </a:moveTo>
                <a:lnTo>
                  <a:pt x="0" y="842772"/>
                </a:lnTo>
                <a:lnTo>
                  <a:pt x="9144000" y="842772"/>
                </a:lnTo>
                <a:lnTo>
                  <a:pt x="9144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280160"/>
            <a:ext cx="304800" cy="228600"/>
          </a:xfrm>
          <a:custGeom>
            <a:avLst/>
            <a:gdLst/>
            <a:ahLst/>
            <a:cxnLst/>
            <a:rect l="l" t="t" r="r" b="b"/>
            <a:pathLst>
              <a:path w="304800" h="228600">
                <a:moveTo>
                  <a:pt x="0" y="228600"/>
                </a:moveTo>
                <a:lnTo>
                  <a:pt x="304800" y="228600"/>
                </a:lnTo>
                <a:lnTo>
                  <a:pt x="304800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solidFill>
            <a:srgbClr val="DD8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8915400" y="1280160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0" y="228600"/>
                </a:moveTo>
                <a:lnTo>
                  <a:pt x="228600" y="228600"/>
                </a:lnTo>
                <a:lnTo>
                  <a:pt x="228600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solidFill>
            <a:srgbClr val="93B6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88340" y="124155"/>
            <a:ext cx="7772400" cy="695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b="1" i="0" spc="-5" dirty="0">
                <a:solidFill>
                  <a:srgbClr val="775F54"/>
                </a:solidFill>
                <a:latin typeface="Arial"/>
                <a:cs typeface="Arial"/>
              </a:rPr>
              <a:t>4. </a:t>
            </a:r>
            <a:r>
              <a:rPr sz="2200" b="1" i="0" spc="-15" dirty="0">
                <a:solidFill>
                  <a:srgbClr val="775F54"/>
                </a:solidFill>
                <a:latin typeface="Arial"/>
                <a:cs typeface="Arial"/>
              </a:rPr>
              <a:t>Treatment </a:t>
            </a:r>
            <a:r>
              <a:rPr sz="2200" b="1" i="0" spc="-5" dirty="0">
                <a:solidFill>
                  <a:srgbClr val="775F54"/>
                </a:solidFill>
                <a:latin typeface="Arial"/>
                <a:cs typeface="Arial"/>
              </a:rPr>
              <a:t>of of malaria caused by </a:t>
            </a:r>
            <a:r>
              <a:rPr sz="2200" b="1" spc="-5" dirty="0">
                <a:solidFill>
                  <a:srgbClr val="775F54"/>
                </a:solidFill>
                <a:latin typeface="Arial"/>
                <a:cs typeface="Arial"/>
              </a:rPr>
              <a:t>p</a:t>
            </a:r>
            <a:r>
              <a:rPr sz="2200" b="1" i="0" spc="-5" dirty="0">
                <a:solidFill>
                  <a:srgbClr val="775F54"/>
                </a:solidFill>
                <a:latin typeface="Arial"/>
                <a:cs typeface="Arial"/>
              </a:rPr>
              <a:t>.</a:t>
            </a:r>
            <a:r>
              <a:rPr sz="2200" b="1" spc="-5" dirty="0">
                <a:solidFill>
                  <a:srgbClr val="775F54"/>
                </a:solidFill>
                <a:latin typeface="Arial"/>
                <a:cs typeface="Arial"/>
              </a:rPr>
              <a:t>vivax, p. ovale or</a:t>
            </a:r>
            <a:r>
              <a:rPr sz="2200" b="1" spc="235" dirty="0">
                <a:solidFill>
                  <a:srgbClr val="775F54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775F54"/>
                </a:solidFill>
                <a:latin typeface="Arial"/>
                <a:cs typeface="Arial"/>
              </a:rPr>
              <a:t>p.</a:t>
            </a:r>
            <a:endParaRPr sz="2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200" b="1" spc="-5" dirty="0">
                <a:solidFill>
                  <a:srgbClr val="775F54"/>
                </a:solidFill>
                <a:latin typeface="Arial"/>
                <a:cs typeface="Arial"/>
              </a:rPr>
              <a:t>malariae.</a:t>
            </a:r>
            <a:endParaRPr sz="2200">
              <a:latin typeface="Arial"/>
              <a:cs typeface="Arial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298450" y="984250"/>
          <a:ext cx="8610600" cy="577632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8080"/>
                <a:gridCol w="1229995"/>
                <a:gridCol w="1355725"/>
                <a:gridCol w="4876800"/>
              </a:tblGrid>
              <a:tr h="1066800"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2000" b="1" dirty="0">
                          <a:latin typeface="Arial"/>
                          <a:cs typeface="Arial"/>
                        </a:rPr>
                        <a:t>CHLOROQUINE</a:t>
                      </a:r>
                      <a:endParaRPr sz="20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(150 mg base/tab) 25</a:t>
                      </a:r>
                      <a:r>
                        <a:rPr sz="2000" spc="-1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mg</a:t>
                      </a:r>
                      <a:endParaRPr sz="2000">
                        <a:latin typeface="Arial"/>
                        <a:cs typeface="Arial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base/kg divided over 3</a:t>
                      </a:r>
                      <a:r>
                        <a:rPr sz="2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days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692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BB39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1745"/>
                        </a:spcBef>
                      </a:pPr>
                      <a:r>
                        <a:rPr sz="2000" b="1" dirty="0">
                          <a:latin typeface="Arial"/>
                          <a:cs typeface="Arial"/>
                        </a:rPr>
                        <a:t>PRIMAQUINE</a:t>
                      </a:r>
                      <a:endParaRPr sz="20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(7.5 mg</a:t>
                      </a:r>
                      <a:r>
                        <a:rPr sz="2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base/tab)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2216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8E6DA"/>
                    </a:solidFill>
                  </a:tcPr>
                </a:tc>
              </a:tr>
              <a:tr h="567563">
                <a:tc>
                  <a:txBody>
                    <a:bodyPr/>
                    <a:lstStyle/>
                    <a:p>
                      <a:pPr marL="240665"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Day</a:t>
                      </a:r>
                      <a:r>
                        <a:rPr sz="20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1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1244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BB391"/>
                    </a:solidFill>
                  </a:tcPr>
                </a:tc>
                <a:tc>
                  <a:txBody>
                    <a:bodyPr/>
                    <a:lstStyle/>
                    <a:p>
                      <a:pPr marL="282575"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Day</a:t>
                      </a:r>
                      <a:r>
                        <a:rPr sz="20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2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1244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BB391"/>
                    </a:solidFill>
                  </a:tcPr>
                </a:tc>
                <a:tc>
                  <a:txBody>
                    <a:bodyPr/>
                    <a:lstStyle/>
                    <a:p>
                      <a:pPr marL="345440"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Day</a:t>
                      </a:r>
                      <a:r>
                        <a:rPr sz="20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3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1244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BB39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92075" marR="82550" algn="just">
                        <a:lnSpc>
                          <a:spcPct val="100000"/>
                        </a:lnSpc>
                        <a:spcBef>
                          <a:spcPts val="305"/>
                        </a:spcBef>
                        <a:buSzPct val="95000"/>
                        <a:buFont typeface="Wingdings"/>
                        <a:buChar char=""/>
                        <a:tabLst>
                          <a:tab pos="295275" algn="l"/>
                          <a:tab pos="1832610" algn="l"/>
                          <a:tab pos="4332605" algn="l"/>
                        </a:tabLst>
                      </a:pPr>
                      <a:r>
                        <a:rPr sz="2000" b="1" dirty="0">
                          <a:latin typeface="Arial"/>
                          <a:cs typeface="Arial"/>
                        </a:rPr>
                        <a:t>Sta</a:t>
                      </a:r>
                      <a:r>
                        <a:rPr sz="2000" b="1" spc="-1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2000" b="1" dirty="0">
                          <a:latin typeface="Arial"/>
                          <a:cs typeface="Arial"/>
                        </a:rPr>
                        <a:t>t	concurre</a:t>
                      </a:r>
                      <a:r>
                        <a:rPr sz="2000" b="1" spc="-1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2000" b="1" dirty="0">
                          <a:latin typeface="Arial"/>
                          <a:cs typeface="Arial"/>
                        </a:rPr>
                        <a:t>tly	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with  </a:t>
                      </a:r>
                      <a:r>
                        <a:rPr sz="2000" b="1" dirty="0">
                          <a:latin typeface="Arial"/>
                          <a:cs typeface="Arial"/>
                        </a:rPr>
                        <a:t>CHLOROQUINE </a:t>
                      </a:r>
                      <a:r>
                        <a:rPr sz="2000" spc="-5" dirty="0">
                          <a:latin typeface="Arial"/>
                          <a:cs typeface="Arial"/>
                        </a:rPr>
                        <a:t>0.5 mg base/kg Q24H 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for 2</a:t>
                      </a:r>
                      <a:r>
                        <a:rPr sz="20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weeks</a:t>
                      </a:r>
                      <a:endParaRPr sz="2000">
                        <a:latin typeface="Arial"/>
                        <a:cs typeface="Arial"/>
                      </a:endParaRPr>
                    </a:p>
                    <a:p>
                      <a:pPr marL="294640" indent="-203200" algn="just">
                        <a:lnSpc>
                          <a:spcPct val="100000"/>
                        </a:lnSpc>
                        <a:buSzPct val="95000"/>
                        <a:buFont typeface="Wingdings"/>
                        <a:buChar char=""/>
                        <a:tabLst>
                          <a:tab pos="295275" algn="l"/>
                        </a:tabLst>
                      </a:pPr>
                      <a:r>
                        <a:rPr sz="2000" spc="-55" dirty="0">
                          <a:latin typeface="Arial"/>
                          <a:cs typeface="Arial"/>
                        </a:rPr>
                        <a:t>Take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with</a:t>
                      </a:r>
                      <a:r>
                        <a:rPr sz="20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food</a:t>
                      </a:r>
                      <a:endParaRPr sz="2000">
                        <a:latin typeface="Arial"/>
                        <a:cs typeface="Arial"/>
                      </a:endParaRPr>
                    </a:p>
                    <a:p>
                      <a:pPr marL="294640" indent="-203200" algn="just">
                        <a:lnSpc>
                          <a:spcPct val="100000"/>
                        </a:lnSpc>
                        <a:buSzPct val="95000"/>
                        <a:buFont typeface="Wingdings"/>
                        <a:buChar char=""/>
                        <a:tabLst>
                          <a:tab pos="295275" algn="l"/>
                        </a:tabLst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Check</a:t>
                      </a:r>
                      <a:r>
                        <a:rPr sz="20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G6PD</a:t>
                      </a:r>
                      <a:r>
                        <a:rPr sz="2000" spc="1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5" dirty="0">
                          <a:latin typeface="Arial"/>
                          <a:cs typeface="Arial"/>
                        </a:rPr>
                        <a:t>status</a:t>
                      </a:r>
                      <a:r>
                        <a:rPr sz="2000" spc="1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5" dirty="0">
                          <a:latin typeface="Arial"/>
                          <a:cs typeface="Arial"/>
                        </a:rPr>
                        <a:t>before</a:t>
                      </a:r>
                      <a:r>
                        <a:rPr sz="2000" spc="1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5" dirty="0">
                          <a:latin typeface="Arial"/>
                          <a:cs typeface="Arial"/>
                        </a:rPr>
                        <a:t>start</a:t>
                      </a:r>
                      <a:endParaRPr sz="2000">
                        <a:latin typeface="Arial"/>
                        <a:cs typeface="Arial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primaquine</a:t>
                      </a:r>
                      <a:endParaRPr sz="2000">
                        <a:latin typeface="Arial"/>
                        <a:cs typeface="Arial"/>
                      </a:endParaRPr>
                    </a:p>
                    <a:p>
                      <a:pPr marL="92075" marR="147955">
                        <a:lnSpc>
                          <a:spcPct val="100000"/>
                        </a:lnSpc>
                        <a:buSzPct val="95000"/>
                        <a:buFont typeface="Wingdings"/>
                        <a:buChar char=""/>
                        <a:tabLst>
                          <a:tab pos="295275" algn="l"/>
                        </a:tabLst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In mild-to-moderate G6PD </a:t>
                      </a:r>
                      <a:r>
                        <a:rPr sz="2000" spc="-15" dirty="0">
                          <a:latin typeface="Arial"/>
                          <a:cs typeface="Arial"/>
                        </a:rPr>
                        <a:t>deficiency, 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primaquine 0.75 mg base/kg body</a:t>
                      </a:r>
                      <a:r>
                        <a:rPr sz="2000" spc="-1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weight  given once a week for 8</a:t>
                      </a:r>
                      <a:r>
                        <a:rPr sz="2000" spc="-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weeks.</a:t>
                      </a:r>
                      <a:endParaRPr sz="2000">
                        <a:latin typeface="Arial"/>
                        <a:cs typeface="Arial"/>
                      </a:endParaRPr>
                    </a:p>
                    <a:p>
                      <a:pPr marL="92075" marR="189865">
                        <a:lnSpc>
                          <a:spcPct val="100000"/>
                        </a:lnSpc>
                        <a:buSzPct val="95000"/>
                        <a:buFont typeface="Wingdings"/>
                        <a:buChar char=""/>
                        <a:tabLst>
                          <a:tab pos="295275" algn="l"/>
                          <a:tab pos="414655" algn="l"/>
                        </a:tabLst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In severe G6PD </a:t>
                      </a:r>
                      <a:r>
                        <a:rPr sz="2000" spc="-15" dirty="0">
                          <a:latin typeface="Arial"/>
                          <a:cs typeface="Arial"/>
                        </a:rPr>
                        <a:t>deficiency,</a:t>
                      </a:r>
                      <a:r>
                        <a:rPr sz="2000" spc="-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primaquine  is	contraindicated and should not be  used.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8E6DA"/>
                    </a:solidFill>
                  </a:tcPr>
                </a:tc>
              </a:tr>
              <a:tr h="318147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2350">
                        <a:latin typeface="Times New Roman"/>
                        <a:cs typeface="Times New Roman"/>
                      </a:endParaRPr>
                    </a:p>
                    <a:p>
                      <a:pPr marL="126364" marR="121285" indent="635" algn="ctr">
                        <a:lnSpc>
                          <a:spcPct val="100000"/>
                        </a:lnSpc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10mg  ba</a:t>
                      </a:r>
                      <a:r>
                        <a:rPr sz="20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e/kg  stat,  then  5mg  ba</a:t>
                      </a:r>
                      <a:r>
                        <a:rPr sz="20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e/kg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BB39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  <a:p>
                      <a:pPr marL="168275" marR="160020" indent="-2540" algn="ctr">
                        <a:lnSpc>
                          <a:spcPct val="100000"/>
                        </a:lnSpc>
                        <a:spcBef>
                          <a:spcPts val="1285"/>
                        </a:spcBef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5mg  b</a:t>
                      </a:r>
                      <a:r>
                        <a:rPr sz="2000" spc="5" dirty="0">
                          <a:latin typeface="Arial"/>
                          <a:cs typeface="Arial"/>
                        </a:rPr>
                        <a:t>as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e/</a:t>
                      </a:r>
                      <a:r>
                        <a:rPr sz="2000" spc="5" dirty="0">
                          <a:latin typeface="Arial"/>
                          <a:cs typeface="Arial"/>
                        </a:rPr>
                        <a:t>k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g  Q24H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BB39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  <a:p>
                      <a:pPr marL="231140" marR="224154" indent="1905" algn="ctr">
                        <a:lnSpc>
                          <a:spcPct val="100000"/>
                        </a:lnSpc>
                        <a:spcBef>
                          <a:spcPts val="1285"/>
                        </a:spcBef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5mg  ba</a:t>
                      </a:r>
                      <a:r>
                        <a:rPr sz="20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e/kg  Q24H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BB39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87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8E6DA"/>
                    </a:solidFill>
                  </a:tcPr>
                </a:tc>
              </a:tr>
              <a:tr h="960483">
                <a:tc gridSpan="4">
                  <a:txBody>
                    <a:bodyPr/>
                    <a:lstStyle/>
                    <a:p>
                      <a:pPr marL="90805" marR="82550" algn="just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1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tab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of chloroquine phosphate 250mg equivalent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to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150mg base. Calculation </a:t>
                      </a:r>
                      <a:r>
                        <a:rPr sz="1800" spc="5" dirty="0">
                          <a:latin typeface="Arial"/>
                          <a:cs typeface="Arial"/>
                        </a:rPr>
                        <a:t>of 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dose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for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chloroquine is based on BASE, not </a:t>
                      </a:r>
                      <a:r>
                        <a:rPr sz="1800" spc="-35" dirty="0">
                          <a:latin typeface="Arial"/>
                          <a:cs typeface="Arial"/>
                        </a:rPr>
                        <a:t>SALT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form. 1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tab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800" spc="3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primaquine 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phosphate contains 7.5mg</a:t>
                      </a:r>
                      <a:r>
                        <a:rPr sz="180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base.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641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763000" y="1280160"/>
            <a:ext cx="381000" cy="228600"/>
          </a:xfrm>
          <a:custGeom>
            <a:avLst/>
            <a:gdLst/>
            <a:ahLst/>
            <a:cxnLst/>
            <a:rect l="l" t="t" r="r" b="b"/>
            <a:pathLst>
              <a:path w="381000" h="228600">
                <a:moveTo>
                  <a:pt x="0" y="228600"/>
                </a:moveTo>
                <a:lnTo>
                  <a:pt x="381000" y="228600"/>
                </a:lnTo>
                <a:lnTo>
                  <a:pt x="381000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solidFill>
            <a:srgbClr val="93B6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35940" y="435610"/>
            <a:ext cx="761619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i="0" spc="-20" dirty="0">
                <a:solidFill>
                  <a:srgbClr val="775F54"/>
                </a:solidFill>
                <a:latin typeface="Arial"/>
                <a:cs typeface="Arial"/>
              </a:rPr>
              <a:t>Treatment </a:t>
            </a:r>
            <a:r>
              <a:rPr sz="2800" b="1" i="0" spc="-5" dirty="0">
                <a:solidFill>
                  <a:srgbClr val="775F54"/>
                </a:solidFill>
                <a:latin typeface="Arial"/>
                <a:cs typeface="Arial"/>
              </a:rPr>
              <a:t>in specific population &amp;</a:t>
            </a:r>
            <a:r>
              <a:rPr sz="2800" b="1" i="0" spc="105" dirty="0">
                <a:solidFill>
                  <a:srgbClr val="775F54"/>
                </a:solidFill>
                <a:latin typeface="Arial"/>
                <a:cs typeface="Arial"/>
              </a:rPr>
              <a:t> </a:t>
            </a:r>
            <a:r>
              <a:rPr sz="2800" b="1" i="0" spc="-5" dirty="0">
                <a:solidFill>
                  <a:srgbClr val="775F54"/>
                </a:solidFill>
                <a:latin typeface="Arial"/>
                <a:cs typeface="Arial"/>
              </a:rPr>
              <a:t>situations</a:t>
            </a:r>
            <a:endParaRPr sz="2800">
              <a:latin typeface="Arial"/>
              <a:cs typeface="Arial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527050" y="984250"/>
          <a:ext cx="8229600" cy="563451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71600"/>
                <a:gridCol w="3810000"/>
                <a:gridCol w="3048000"/>
              </a:tblGrid>
              <a:tr h="579120">
                <a:tc>
                  <a:txBody>
                    <a:bodyPr/>
                    <a:lstStyle/>
                    <a:p>
                      <a:pPr marL="91440" marR="12573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6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Specific  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sz="16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sz="16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lati</a:t>
                      </a:r>
                      <a:r>
                        <a:rPr sz="16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ns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958B8B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6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Preferred</a:t>
                      </a:r>
                      <a:r>
                        <a:rPr sz="16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regime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958B8B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6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Alternative</a:t>
                      </a:r>
                      <a:r>
                        <a:rPr sz="1600" b="1" spc="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regime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958B8B"/>
                    </a:solidFill>
                  </a:tcPr>
                </a:tc>
              </a:tr>
              <a:tr h="82295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Pregnancy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DDBDB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Quinine plus clindamycin to be given</a:t>
                      </a:r>
                      <a:r>
                        <a:rPr sz="16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for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7</a:t>
                      </a:r>
                      <a:r>
                        <a:rPr sz="1600" spc="-10" dirty="0">
                          <a:latin typeface="Arial"/>
                          <a:cs typeface="Arial"/>
                        </a:rPr>
                        <a:t> day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DDBDB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37401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Artesunate plus Clindamycin  for 7 </a:t>
                      </a:r>
                      <a:r>
                        <a:rPr sz="1600" spc="-10" dirty="0">
                          <a:latin typeface="Arial"/>
                          <a:cs typeface="Arial"/>
                        </a:rPr>
                        <a:t>days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is indicated if first  line treatment</a:t>
                      </a:r>
                      <a:r>
                        <a:rPr sz="16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fails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DDBDB"/>
                    </a:solidFill>
                  </a:tcPr>
                </a:tc>
              </a:tr>
              <a:tr h="822960">
                <a:tc>
                  <a:txBody>
                    <a:bodyPr/>
                    <a:lstStyle/>
                    <a:p>
                      <a:pPr marL="91440" marR="448309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La</a:t>
                      </a:r>
                      <a:r>
                        <a:rPr sz="16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tating  </a:t>
                      </a:r>
                      <a:r>
                        <a:rPr sz="1600" spc="-10" dirty="0">
                          <a:latin typeface="Arial"/>
                          <a:cs typeface="Arial"/>
                        </a:rPr>
                        <a:t>women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EDE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91440" marR="8699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Should receive standard antimalarial treatment (including </a:t>
                      </a:r>
                      <a:r>
                        <a:rPr sz="1600" spc="-40" dirty="0">
                          <a:latin typeface="Arial"/>
                          <a:cs typeface="Arial"/>
                        </a:rPr>
                        <a:t>ACTs)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except for  dapsone, primaquine and tetracyclines, </a:t>
                      </a:r>
                      <a:r>
                        <a:rPr sz="1600" spc="-10" dirty="0">
                          <a:latin typeface="Arial"/>
                          <a:cs typeface="Arial"/>
                        </a:rPr>
                        <a:t>which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should be withheld during  lactation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ED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31064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Hepatic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impairment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DDBDB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b="1" spc="-5" dirty="0">
                          <a:latin typeface="Arial"/>
                          <a:cs typeface="Arial"/>
                        </a:rPr>
                        <a:t>Chloroquine: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30-50% is modified by </a:t>
                      </a:r>
                      <a:r>
                        <a:rPr sz="1600" spc="-20" dirty="0">
                          <a:latin typeface="Arial"/>
                          <a:cs typeface="Arial"/>
                        </a:rPr>
                        <a:t>liver,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appropriate dosage</a:t>
                      </a:r>
                      <a:r>
                        <a:rPr sz="1600" spc="1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adjustment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is needed, monitor</a:t>
                      </a:r>
                      <a:r>
                        <a:rPr sz="16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20" dirty="0">
                          <a:latin typeface="Arial"/>
                          <a:cs typeface="Arial"/>
                        </a:rPr>
                        <a:t>closely.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91440" marR="408305">
                        <a:lnSpc>
                          <a:spcPct val="100000"/>
                        </a:lnSpc>
                      </a:pPr>
                      <a:r>
                        <a:rPr sz="1600" b="1" spc="-5" dirty="0">
                          <a:latin typeface="Arial"/>
                          <a:cs typeface="Arial"/>
                        </a:rPr>
                        <a:t>Quinine :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Mild to moderate hepatic impairment-no dosage adjustment,  monitor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20" dirty="0">
                          <a:latin typeface="Arial"/>
                          <a:cs typeface="Arial"/>
                        </a:rPr>
                        <a:t>closely.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600" b="1" spc="-10" dirty="0">
                          <a:latin typeface="Arial"/>
                          <a:cs typeface="Arial"/>
                        </a:rPr>
                        <a:t>Artemisinins 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: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No dosage</a:t>
                      </a:r>
                      <a:r>
                        <a:rPr sz="1600" spc="9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adjustment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DDB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09884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Renal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Impairment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EDE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b="1" spc="-5" dirty="0">
                          <a:latin typeface="Arial"/>
                          <a:cs typeface="Arial"/>
                        </a:rPr>
                        <a:t>Chloroquine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: ClCr&lt;10ml/min-50% of normal</a:t>
                      </a:r>
                      <a:r>
                        <a:rPr sz="1600" spc="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dose.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Hemodialysis, peritoneal dialysis: 50% of normal</a:t>
                      </a:r>
                      <a:r>
                        <a:rPr sz="16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dose.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91440" marR="11938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Continuous Renal Replacement </a:t>
                      </a:r>
                      <a:r>
                        <a:rPr sz="1600" spc="-10" dirty="0">
                          <a:latin typeface="Arial"/>
                          <a:cs typeface="Arial"/>
                        </a:rPr>
                        <a:t>Therapy(CRRT) 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:100%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of normal dose.  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Quinine :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.ClCr 10-50ml/min : Administer Q8-12H, CLCr&lt;10ml/min :  administer Q24H,Severe chronic renal failure not on dialysis : initial dose:  600mg followed by 300mg Q12H, Hemo- or peritoneal dialysis: administer  </a:t>
                      </a:r>
                      <a:r>
                        <a:rPr sz="1600" spc="-10" dirty="0">
                          <a:latin typeface="Arial"/>
                          <a:cs typeface="Arial"/>
                        </a:rPr>
                        <a:t>Q24H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,Continuous arteriovenous or hemodialysis: Administer Q8-12H.  </a:t>
                      </a:r>
                      <a:r>
                        <a:rPr sz="1600" b="1" spc="-5" dirty="0">
                          <a:latin typeface="Arial"/>
                          <a:cs typeface="Arial"/>
                        </a:rPr>
                        <a:t>Artemisinin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: no dosage</a:t>
                      </a:r>
                      <a:r>
                        <a:rPr sz="1600" spc="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adjustment.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ED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280160"/>
            <a:ext cx="533400" cy="228600"/>
          </a:xfrm>
          <a:custGeom>
            <a:avLst/>
            <a:gdLst/>
            <a:ahLst/>
            <a:cxnLst/>
            <a:rect l="l" t="t" r="r" b="b"/>
            <a:pathLst>
              <a:path w="533400" h="228600">
                <a:moveTo>
                  <a:pt x="0" y="228600"/>
                </a:moveTo>
                <a:lnTo>
                  <a:pt x="533400" y="228600"/>
                </a:lnTo>
                <a:lnTo>
                  <a:pt x="533400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solidFill>
            <a:srgbClr val="DD8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91312" y="1280160"/>
            <a:ext cx="8552815" cy="228600"/>
          </a:xfrm>
          <a:custGeom>
            <a:avLst/>
            <a:gdLst/>
            <a:ahLst/>
            <a:cxnLst/>
            <a:rect l="l" t="t" r="r" b="b"/>
            <a:pathLst>
              <a:path w="8552815" h="228600">
                <a:moveTo>
                  <a:pt x="0" y="228600"/>
                </a:moveTo>
                <a:lnTo>
                  <a:pt x="8552688" y="228600"/>
                </a:lnTo>
                <a:lnTo>
                  <a:pt x="8552688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solidFill>
            <a:srgbClr val="93B6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59740" y="148343"/>
            <a:ext cx="8231505" cy="4314825"/>
          </a:xfrm>
          <a:prstGeom prst="rect">
            <a:avLst/>
          </a:prstGeom>
        </p:spPr>
        <p:txBody>
          <a:bodyPr vert="horz" wrap="square" lIns="0" tIns="176530" rIns="0" bIns="0" rtlCol="0">
            <a:spAutoFit/>
          </a:bodyPr>
          <a:lstStyle/>
          <a:p>
            <a:pPr marL="88900">
              <a:lnSpc>
                <a:spcPct val="100000"/>
              </a:lnSpc>
              <a:spcBef>
                <a:spcPts val="1390"/>
              </a:spcBef>
            </a:pPr>
            <a:r>
              <a:rPr sz="2900" b="1" spc="-15" dirty="0">
                <a:solidFill>
                  <a:srgbClr val="775F54"/>
                </a:solidFill>
                <a:latin typeface="Arial"/>
                <a:cs typeface="Arial"/>
              </a:rPr>
              <a:t>Treatment </a:t>
            </a:r>
            <a:r>
              <a:rPr sz="2900" b="1" dirty="0">
                <a:solidFill>
                  <a:srgbClr val="775F54"/>
                </a:solidFill>
                <a:latin typeface="Arial"/>
                <a:cs typeface="Arial"/>
              </a:rPr>
              <a:t>of complications of</a:t>
            </a:r>
            <a:r>
              <a:rPr sz="2900" b="1" spc="-90" dirty="0">
                <a:solidFill>
                  <a:srgbClr val="775F54"/>
                </a:solidFill>
                <a:latin typeface="Arial"/>
                <a:cs typeface="Arial"/>
              </a:rPr>
              <a:t> </a:t>
            </a:r>
            <a:r>
              <a:rPr sz="2900" b="1" dirty="0">
                <a:solidFill>
                  <a:srgbClr val="775F54"/>
                </a:solidFill>
                <a:latin typeface="Arial"/>
                <a:cs typeface="Arial"/>
              </a:rPr>
              <a:t>malaria</a:t>
            </a:r>
            <a:endParaRPr sz="2900">
              <a:latin typeface="Arial"/>
              <a:cs typeface="Arial"/>
            </a:endParaRPr>
          </a:p>
          <a:p>
            <a:pPr marL="332105" marR="5080" indent="-320040">
              <a:lnSpc>
                <a:spcPct val="100000"/>
              </a:lnSpc>
              <a:spcBef>
                <a:spcPts val="1430"/>
              </a:spcBef>
              <a:buClr>
                <a:srgbClr val="DD8046"/>
              </a:buClr>
              <a:buSzPct val="59375"/>
              <a:buFont typeface="Wingdings"/>
              <a:buChar char=""/>
              <a:tabLst>
                <a:tab pos="332740" algn="l"/>
              </a:tabLst>
            </a:pPr>
            <a:r>
              <a:rPr sz="3200" dirty="0">
                <a:latin typeface="Arial"/>
                <a:cs typeface="Arial"/>
              </a:rPr>
              <a:t>Severe &amp; complicated </a:t>
            </a:r>
            <a:r>
              <a:rPr sz="3200" i="1" spc="-5" dirty="0">
                <a:latin typeface="Arial"/>
                <a:cs typeface="Arial"/>
              </a:rPr>
              <a:t>falciparum </a:t>
            </a:r>
            <a:r>
              <a:rPr sz="3200" dirty="0">
                <a:latin typeface="Arial"/>
                <a:cs typeface="Arial"/>
              </a:rPr>
              <a:t>or  </a:t>
            </a:r>
            <a:r>
              <a:rPr sz="3200" i="1" dirty="0">
                <a:latin typeface="Arial"/>
                <a:cs typeface="Arial"/>
              </a:rPr>
              <a:t>knowlesi </a:t>
            </a:r>
            <a:r>
              <a:rPr sz="3200" dirty="0">
                <a:latin typeface="Arial"/>
                <a:cs typeface="Arial"/>
              </a:rPr>
              <a:t>malaria </a:t>
            </a:r>
            <a:r>
              <a:rPr sz="3200" spc="-5" dirty="0">
                <a:latin typeface="Arial"/>
                <a:cs typeface="Arial"/>
              </a:rPr>
              <a:t>is </a:t>
            </a:r>
            <a:r>
              <a:rPr sz="3200" dirty="0">
                <a:latin typeface="Arial"/>
                <a:cs typeface="Arial"/>
              </a:rPr>
              <a:t>a medical emergency  that </a:t>
            </a:r>
            <a:r>
              <a:rPr sz="3200" spc="-5" dirty="0">
                <a:latin typeface="Arial"/>
                <a:cs typeface="Arial"/>
              </a:rPr>
              <a:t>requires </a:t>
            </a:r>
            <a:r>
              <a:rPr sz="3200" dirty="0">
                <a:latin typeface="Arial"/>
                <a:cs typeface="Arial"/>
              </a:rPr>
              <a:t>intervention and intensive</a:t>
            </a:r>
            <a:r>
              <a:rPr sz="3200" spc="-6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care  as </a:t>
            </a:r>
            <a:r>
              <a:rPr sz="3200" spc="-5" dirty="0">
                <a:latin typeface="Arial"/>
                <a:cs typeface="Arial"/>
              </a:rPr>
              <a:t>rapidly </a:t>
            </a:r>
            <a:r>
              <a:rPr sz="3200" dirty="0">
                <a:latin typeface="Arial"/>
                <a:cs typeface="Arial"/>
              </a:rPr>
              <a:t>as possible.</a:t>
            </a:r>
            <a:endParaRPr sz="3200">
              <a:latin typeface="Arial"/>
              <a:cs typeface="Arial"/>
            </a:endParaRPr>
          </a:p>
          <a:p>
            <a:pPr marL="332105" marR="479425" indent="-320040" algn="just">
              <a:lnSpc>
                <a:spcPct val="100000"/>
              </a:lnSpc>
              <a:spcBef>
                <a:spcPts val="685"/>
              </a:spcBef>
              <a:buClr>
                <a:srgbClr val="DD8046"/>
              </a:buClr>
              <a:buSzPct val="59375"/>
              <a:buFont typeface="Wingdings"/>
              <a:buChar char=""/>
              <a:tabLst>
                <a:tab pos="332740" algn="l"/>
              </a:tabLst>
            </a:pPr>
            <a:r>
              <a:rPr sz="3200" spc="-5" dirty="0">
                <a:latin typeface="Arial"/>
                <a:cs typeface="Arial"/>
              </a:rPr>
              <a:t>Fluid</a:t>
            </a:r>
            <a:r>
              <a:rPr sz="3200" spc="-5" dirty="0">
                <a:latin typeface="Times New Roman"/>
                <a:cs typeface="Times New Roman"/>
              </a:rPr>
              <a:t>, </a:t>
            </a:r>
            <a:r>
              <a:rPr sz="3200" dirty="0">
                <a:latin typeface="Times New Roman"/>
                <a:cs typeface="Times New Roman"/>
              </a:rPr>
              <a:t>electolyte glucose </a:t>
            </a:r>
            <a:r>
              <a:rPr sz="3200" spc="5" dirty="0">
                <a:latin typeface="Times New Roman"/>
                <a:cs typeface="Times New Roman"/>
              </a:rPr>
              <a:t>&amp; </a:t>
            </a:r>
            <a:r>
              <a:rPr sz="3200" dirty="0">
                <a:latin typeface="Times New Roman"/>
                <a:cs typeface="Times New Roman"/>
              </a:rPr>
              <a:t>acid-base</a:t>
            </a:r>
            <a:r>
              <a:rPr sz="3200" spc="-3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balance  must be monitored.Intake &amp; </a:t>
            </a:r>
            <a:r>
              <a:rPr sz="3200" spc="5" dirty="0">
                <a:latin typeface="Times New Roman"/>
                <a:cs typeface="Times New Roman"/>
              </a:rPr>
              <a:t>output </a:t>
            </a:r>
            <a:r>
              <a:rPr sz="3200" dirty="0">
                <a:latin typeface="Times New Roman"/>
                <a:cs typeface="Times New Roman"/>
              </a:rPr>
              <a:t>should be  carefully</a:t>
            </a:r>
            <a:r>
              <a:rPr sz="3200" spc="-3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recorded.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6015228"/>
            <a:ext cx="9144000" cy="843280"/>
          </a:xfrm>
          <a:custGeom>
            <a:avLst/>
            <a:gdLst/>
            <a:ahLst/>
            <a:cxnLst/>
            <a:rect l="l" t="t" r="r" b="b"/>
            <a:pathLst>
              <a:path w="9144000" h="843279">
                <a:moveTo>
                  <a:pt x="0" y="0"/>
                </a:moveTo>
                <a:lnTo>
                  <a:pt x="0" y="842772"/>
                </a:lnTo>
                <a:lnTo>
                  <a:pt x="9144000" y="842772"/>
                </a:lnTo>
                <a:lnTo>
                  <a:pt x="9144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280160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0" y="228600"/>
                </a:moveTo>
                <a:lnTo>
                  <a:pt x="228600" y="228600"/>
                </a:lnTo>
                <a:lnTo>
                  <a:pt x="228600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solidFill>
            <a:srgbClr val="DD8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8915400" y="1280160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0" y="228600"/>
                </a:moveTo>
                <a:lnTo>
                  <a:pt x="228600" y="228600"/>
                </a:lnTo>
                <a:lnTo>
                  <a:pt x="228600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solidFill>
            <a:srgbClr val="93B6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5940" y="246075"/>
            <a:ext cx="7411720" cy="6362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spc="-5" dirty="0">
                <a:solidFill>
                  <a:srgbClr val="775F54"/>
                </a:solidFill>
                <a:latin typeface="Arial"/>
                <a:cs typeface="Arial"/>
              </a:rPr>
              <a:t>Immediate clinical </a:t>
            </a:r>
            <a:r>
              <a:rPr sz="2000" b="1" dirty="0">
                <a:solidFill>
                  <a:srgbClr val="775F54"/>
                </a:solidFill>
                <a:latin typeface="Arial"/>
                <a:cs typeface="Arial"/>
              </a:rPr>
              <a:t>management of </a:t>
            </a:r>
            <a:r>
              <a:rPr sz="2000" b="1" spc="-5" dirty="0">
                <a:solidFill>
                  <a:srgbClr val="775F54"/>
                </a:solidFill>
                <a:latin typeface="Arial"/>
                <a:cs typeface="Arial"/>
              </a:rPr>
              <a:t>severe </a:t>
            </a:r>
            <a:r>
              <a:rPr sz="2000" b="1" dirty="0">
                <a:solidFill>
                  <a:srgbClr val="775F54"/>
                </a:solidFill>
                <a:latin typeface="Arial"/>
                <a:cs typeface="Arial"/>
              </a:rPr>
              <a:t>manifestations</a:t>
            </a:r>
            <a:r>
              <a:rPr sz="2000" b="1" spc="-100" dirty="0">
                <a:solidFill>
                  <a:srgbClr val="775F54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775F54"/>
                </a:solidFill>
                <a:latin typeface="Arial"/>
                <a:cs typeface="Arial"/>
              </a:rPr>
              <a:t>and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000" b="1" dirty="0">
                <a:solidFill>
                  <a:srgbClr val="775F54"/>
                </a:solidFill>
                <a:latin typeface="Arial"/>
                <a:cs typeface="Arial"/>
              </a:rPr>
              <a:t>complications of </a:t>
            </a:r>
            <a:r>
              <a:rPr sz="2000" b="1" i="1" spc="-130" dirty="0">
                <a:solidFill>
                  <a:srgbClr val="775F54"/>
                </a:solidFill>
                <a:latin typeface="Arial"/>
                <a:cs typeface="Arial"/>
              </a:rPr>
              <a:t>P. </a:t>
            </a:r>
            <a:r>
              <a:rPr sz="2000" b="1" i="1" dirty="0">
                <a:solidFill>
                  <a:srgbClr val="775F54"/>
                </a:solidFill>
                <a:latin typeface="Arial"/>
                <a:cs typeface="Arial"/>
              </a:rPr>
              <a:t>falciparum</a:t>
            </a:r>
            <a:r>
              <a:rPr sz="2000" b="1" i="1" spc="20" dirty="0">
                <a:solidFill>
                  <a:srgbClr val="775F54"/>
                </a:solidFill>
                <a:latin typeface="Arial"/>
                <a:cs typeface="Arial"/>
              </a:rPr>
              <a:t> </a:t>
            </a:r>
            <a:r>
              <a:rPr sz="2000" b="1" i="1" dirty="0">
                <a:solidFill>
                  <a:srgbClr val="775F54"/>
                </a:solidFill>
                <a:latin typeface="Arial"/>
                <a:cs typeface="Arial"/>
              </a:rPr>
              <a:t>malaria</a:t>
            </a:r>
            <a:endParaRPr sz="2000">
              <a:latin typeface="Arial"/>
              <a:cs typeface="Arial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222250" y="1060450"/>
          <a:ext cx="8686800" cy="580135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43200"/>
                <a:gridCol w="5943600"/>
              </a:tblGrid>
              <a:tr h="640079">
                <a:tc>
                  <a:txBody>
                    <a:bodyPr/>
                    <a:lstStyle/>
                    <a:p>
                      <a:pPr marL="90805" marR="7772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Definitive</a:t>
                      </a:r>
                      <a:r>
                        <a:rPr sz="1800" b="1" spc="-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clinical  features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958B8B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Immediate</a:t>
                      </a:r>
                      <a:r>
                        <a:rPr sz="1800" b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management/treatment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958B8B"/>
                    </a:solidFill>
                  </a:tcPr>
                </a:tc>
              </a:tr>
              <a:tr h="91440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Come (Cerebral</a:t>
                      </a:r>
                      <a:r>
                        <a:rPr sz="18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malaria)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DDBDB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12573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Monitor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&amp;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record level of consciousness using Glaslow  coma scale, temperature, </a:t>
                      </a:r>
                      <a:r>
                        <a:rPr sz="1800" spc="-20" dirty="0">
                          <a:latin typeface="Arial"/>
                          <a:cs typeface="Arial"/>
                        </a:rPr>
                        <a:t>respiratory,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and depth,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BP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and  vital</a:t>
                      </a:r>
                      <a:r>
                        <a:rPr sz="18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signs.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DDBDB"/>
                    </a:solidFill>
                  </a:tcPr>
                </a:tc>
              </a:tr>
              <a:tr h="914400">
                <a:tc>
                  <a:txBody>
                    <a:bodyPr/>
                    <a:lstStyle/>
                    <a:p>
                      <a:pPr marL="90805" marR="60007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10" dirty="0">
                          <a:latin typeface="Arial"/>
                          <a:cs typeface="Arial"/>
                        </a:rPr>
                        <a:t>Hyperpyrexia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(rectal  body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temperature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90805">
                        <a:lnSpc>
                          <a:spcPct val="100000"/>
                        </a:lnSpc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&gt;40°C)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EDED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266700" algn="just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15" dirty="0">
                          <a:latin typeface="Arial"/>
                          <a:cs typeface="Arial"/>
                        </a:rPr>
                        <a:t>Treated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by sponging, fanning 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&amp;with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an antipyretic drug.  Rectal paracetamol is preferred over more nephrotoxic  drugs (e.g.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NSAIDs)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EDED"/>
                    </a:solidFill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Convulsions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DDBDB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43815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A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slow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IV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injection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of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diazepam(0.15mg/kg,</a:t>
                      </a:r>
                      <a:r>
                        <a:rPr sz="1800" spc="-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maximum  20mg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for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 adults).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DDBDB"/>
                    </a:solidFill>
                  </a:tcPr>
                </a:tc>
              </a:tr>
              <a:tr h="640079">
                <a:tc>
                  <a:txBody>
                    <a:bodyPr/>
                    <a:lstStyle/>
                    <a:p>
                      <a:pPr marL="90805" marR="15557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Hypoglycaemia (glucose  conc.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&lt;2.8mmol/L)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EDED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48450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Correct </a:t>
                      </a:r>
                      <a:r>
                        <a:rPr sz="1800" spc="-15" dirty="0">
                          <a:latin typeface="Arial"/>
                          <a:cs typeface="Arial"/>
                        </a:rPr>
                        <a:t>with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50% dextrose (as infusion fluids). Check  blood glucose Q4-6H in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the first</a:t>
                      </a:r>
                      <a:r>
                        <a:rPr sz="18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48hrs.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EDED"/>
                    </a:solidFill>
                  </a:tcPr>
                </a:tc>
              </a:tr>
              <a:tr h="1188720">
                <a:tc>
                  <a:txBody>
                    <a:bodyPr/>
                    <a:lstStyle/>
                    <a:p>
                      <a:pPr marL="90805" marR="38862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Severe anaemia (hb</a:t>
                      </a:r>
                      <a:r>
                        <a:rPr sz="18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&lt; 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7g/dl)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DDBDB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37020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10" dirty="0">
                          <a:latin typeface="Arial"/>
                          <a:cs typeface="Arial"/>
                        </a:rPr>
                        <a:t>Transfuse </a:t>
                      </a:r>
                      <a:r>
                        <a:rPr sz="1800" spc="-15" dirty="0">
                          <a:latin typeface="Arial"/>
                          <a:cs typeface="Arial"/>
                        </a:rPr>
                        <a:t>with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packed cells. Monitor carefully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to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avoid  fluid overload.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Give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small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IV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dose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of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frusemide, 20mg,  as necessary during blood transfusion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to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avoid  circulatory</a:t>
                      </a:r>
                      <a:r>
                        <a:rPr sz="18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overload.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DDBDB"/>
                    </a:solidFill>
                  </a:tcPr>
                </a:tc>
              </a:tr>
              <a:tr h="853436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Acute 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pulmonary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90805">
                        <a:lnSpc>
                          <a:spcPct val="100000"/>
                        </a:lnSpc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oedema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EEEDED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31750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Prop patient 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upright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(45°), give </a:t>
                      </a:r>
                      <a:r>
                        <a:rPr sz="1800" spc="-15" dirty="0">
                          <a:latin typeface="Arial"/>
                          <a:cs typeface="Arial"/>
                        </a:rPr>
                        <a:t>oxygen,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give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IV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diuretic  (but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most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patient response poorly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to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diuretics), stop  intravenous fluids. Early mechanical ventilation</a:t>
                      </a:r>
                      <a:r>
                        <a:rPr sz="1800" spc="9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should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EEEDED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280160"/>
            <a:ext cx="152400" cy="228600"/>
          </a:xfrm>
          <a:custGeom>
            <a:avLst/>
            <a:gdLst/>
            <a:ahLst/>
            <a:cxnLst/>
            <a:rect l="l" t="t" r="r" b="b"/>
            <a:pathLst>
              <a:path w="152400" h="228600">
                <a:moveTo>
                  <a:pt x="0" y="228600"/>
                </a:moveTo>
                <a:lnTo>
                  <a:pt x="152400" y="228600"/>
                </a:lnTo>
                <a:lnTo>
                  <a:pt x="152400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solidFill>
            <a:srgbClr val="DD8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8915400" y="1280160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0" y="228600"/>
                </a:moveTo>
                <a:lnTo>
                  <a:pt x="228600" y="228600"/>
                </a:lnTo>
                <a:lnTo>
                  <a:pt x="228600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solidFill>
            <a:srgbClr val="93B6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5940" y="284175"/>
            <a:ext cx="7411720" cy="6362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spc="-5" dirty="0">
                <a:solidFill>
                  <a:srgbClr val="775F54"/>
                </a:solidFill>
                <a:latin typeface="Arial"/>
                <a:cs typeface="Arial"/>
              </a:rPr>
              <a:t>Immediate clinical </a:t>
            </a:r>
            <a:r>
              <a:rPr sz="2000" b="1" dirty="0">
                <a:solidFill>
                  <a:srgbClr val="775F54"/>
                </a:solidFill>
                <a:latin typeface="Arial"/>
                <a:cs typeface="Arial"/>
              </a:rPr>
              <a:t>management of </a:t>
            </a:r>
            <a:r>
              <a:rPr sz="2000" b="1" spc="-5" dirty="0">
                <a:solidFill>
                  <a:srgbClr val="775F54"/>
                </a:solidFill>
                <a:latin typeface="Arial"/>
                <a:cs typeface="Arial"/>
              </a:rPr>
              <a:t>severe </a:t>
            </a:r>
            <a:r>
              <a:rPr sz="2000" b="1" dirty="0">
                <a:solidFill>
                  <a:srgbClr val="775F54"/>
                </a:solidFill>
                <a:latin typeface="Arial"/>
                <a:cs typeface="Arial"/>
              </a:rPr>
              <a:t>manifestations</a:t>
            </a:r>
            <a:r>
              <a:rPr sz="2000" b="1" spc="-100" dirty="0">
                <a:solidFill>
                  <a:srgbClr val="775F54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775F54"/>
                </a:solidFill>
                <a:latin typeface="Arial"/>
                <a:cs typeface="Arial"/>
              </a:rPr>
              <a:t>and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000" b="1" dirty="0">
                <a:solidFill>
                  <a:srgbClr val="775F54"/>
                </a:solidFill>
                <a:latin typeface="Arial"/>
                <a:cs typeface="Arial"/>
              </a:rPr>
              <a:t>complications of </a:t>
            </a:r>
            <a:r>
              <a:rPr sz="2000" b="1" i="1" spc="-130" dirty="0">
                <a:solidFill>
                  <a:srgbClr val="775F54"/>
                </a:solidFill>
                <a:latin typeface="Arial"/>
                <a:cs typeface="Arial"/>
              </a:rPr>
              <a:t>P. </a:t>
            </a:r>
            <a:r>
              <a:rPr sz="2000" b="1" i="1" dirty="0">
                <a:solidFill>
                  <a:srgbClr val="775F54"/>
                </a:solidFill>
                <a:latin typeface="Arial"/>
                <a:cs typeface="Arial"/>
              </a:rPr>
              <a:t>falciparum malaria</a:t>
            </a:r>
            <a:r>
              <a:rPr sz="2000" b="1" i="1" spc="-10" dirty="0">
                <a:solidFill>
                  <a:srgbClr val="775F54"/>
                </a:solidFill>
                <a:latin typeface="Arial"/>
                <a:cs typeface="Arial"/>
              </a:rPr>
              <a:t> </a:t>
            </a:r>
            <a:r>
              <a:rPr sz="2000" b="1" i="1" dirty="0">
                <a:solidFill>
                  <a:srgbClr val="775F54"/>
                </a:solidFill>
                <a:latin typeface="Arial"/>
                <a:cs typeface="Arial"/>
              </a:rPr>
              <a:t>(cont.)</a:t>
            </a:r>
            <a:endParaRPr sz="2000">
              <a:latin typeface="Arial"/>
              <a:cs typeface="Arial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146050" y="1182750"/>
          <a:ext cx="8763000" cy="566889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73350"/>
                <a:gridCol w="6089650"/>
              </a:tblGrid>
              <a:tr h="640079">
                <a:tc>
                  <a:txBody>
                    <a:bodyPr/>
                    <a:lstStyle/>
                    <a:p>
                      <a:pPr marL="90805" marR="70739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Definitive</a:t>
                      </a:r>
                      <a:r>
                        <a:rPr sz="1800" b="1" spc="-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clinical  features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958B8B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Immediate</a:t>
                      </a:r>
                      <a:r>
                        <a:rPr sz="1800" b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management/treatment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958B8B"/>
                    </a:solidFill>
                  </a:tcPr>
                </a:tc>
              </a:tr>
              <a:tr h="2011680">
                <a:tc>
                  <a:txBody>
                    <a:bodyPr/>
                    <a:lstStyle/>
                    <a:p>
                      <a:pPr marL="90805" marR="8636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Acute renal failure (urine  output &lt;400ml in 24hrs  in adults or 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0.5ml/kg/hr, 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failing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to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improve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after 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rehydration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&amp;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a serum  creatinine</a:t>
                      </a:r>
                      <a:r>
                        <a:rPr sz="18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of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90805">
                        <a:lnSpc>
                          <a:spcPts val="2115"/>
                        </a:lnSpc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&gt;265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μ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mol/L)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DDBDB"/>
                    </a:solidFill>
                  </a:tcPr>
                </a:tc>
                <a:tc>
                  <a:txBody>
                    <a:bodyPr/>
                    <a:lstStyle/>
                    <a:p>
                      <a:pPr marL="273685" indent="-182880">
                        <a:lnSpc>
                          <a:spcPct val="100000"/>
                        </a:lnSpc>
                        <a:spcBef>
                          <a:spcPts val="315"/>
                        </a:spcBef>
                        <a:buSzPct val="94444"/>
                        <a:buFont typeface="Wingdings"/>
                        <a:buChar char=""/>
                        <a:tabLst>
                          <a:tab pos="274320" algn="l"/>
                        </a:tabLst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Exclude pre-renal causes 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by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assessing hydration</a:t>
                      </a:r>
                      <a:r>
                        <a:rPr sz="18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status.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91440" marR="1088390">
                        <a:lnSpc>
                          <a:spcPct val="100000"/>
                        </a:lnSpc>
                        <a:buSzPct val="94444"/>
                        <a:buFont typeface="Wingdings"/>
                        <a:buChar char=""/>
                        <a:tabLst>
                          <a:tab pos="274320" algn="l"/>
                        </a:tabLst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Rule out urinary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tract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obstruction by abdominal  examination or</a:t>
                      </a:r>
                      <a:r>
                        <a:rPr sz="1800" spc="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ultrasound.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273685" indent="-182880">
                        <a:lnSpc>
                          <a:spcPct val="100000"/>
                        </a:lnSpc>
                        <a:buSzPct val="94444"/>
                        <a:buFont typeface="Wingdings"/>
                        <a:buChar char=""/>
                        <a:tabLst>
                          <a:tab pos="274320" algn="l"/>
                        </a:tabLst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Give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intravenous normal</a:t>
                      </a:r>
                      <a:r>
                        <a:rPr sz="1800" spc="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saline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273685" indent="-182880">
                        <a:lnSpc>
                          <a:spcPct val="100000"/>
                        </a:lnSpc>
                        <a:buSzPct val="94444"/>
                        <a:buFont typeface="Wingdings"/>
                        <a:buChar char=""/>
                        <a:tabLst>
                          <a:tab pos="274320" algn="l"/>
                        </a:tabLst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If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in established renal failure add haemofiltration</a:t>
                      </a:r>
                      <a:r>
                        <a:rPr sz="1800" spc="9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or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800" spc="-10" dirty="0">
                          <a:latin typeface="Arial"/>
                          <a:cs typeface="Arial"/>
                        </a:rPr>
                        <a:t>haemodialysis,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or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if 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unavailable, peritoneal</a:t>
                      </a:r>
                      <a:r>
                        <a:rPr sz="1800" spc="1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dialysis.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DDBDB"/>
                    </a:solidFill>
                  </a:tcPr>
                </a:tc>
              </a:tr>
              <a:tr h="1463039">
                <a:tc>
                  <a:txBody>
                    <a:bodyPr/>
                    <a:lstStyle/>
                    <a:p>
                      <a:pPr marL="90805" marR="40195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Disseminated  intravascular  Coagulopathy</a:t>
                      </a:r>
                      <a:r>
                        <a:rPr sz="18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(DIVC)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EDED"/>
                    </a:solidFill>
                  </a:tcPr>
                </a:tc>
                <a:tc>
                  <a:txBody>
                    <a:bodyPr/>
                    <a:lstStyle/>
                    <a:p>
                      <a:pPr marL="273685" indent="-182880">
                        <a:lnSpc>
                          <a:spcPct val="100000"/>
                        </a:lnSpc>
                        <a:spcBef>
                          <a:spcPts val="315"/>
                        </a:spcBef>
                        <a:buSzPct val="94444"/>
                        <a:buFont typeface="Wingdings"/>
                        <a:buChar char=""/>
                        <a:tabLst>
                          <a:tab pos="274320" algn="l"/>
                        </a:tabLst>
                      </a:pPr>
                      <a:r>
                        <a:rPr sz="1800" spc="-10" dirty="0">
                          <a:latin typeface="Arial"/>
                          <a:cs typeface="Arial"/>
                        </a:rPr>
                        <a:t>Transfuse </a:t>
                      </a:r>
                      <a:r>
                        <a:rPr sz="1800" spc="-15" dirty="0">
                          <a:latin typeface="Arial"/>
                          <a:cs typeface="Arial"/>
                        </a:rPr>
                        <a:t>with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packed cell, clotting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factors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1800" spc="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platelet.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91440" marR="145415">
                        <a:lnSpc>
                          <a:spcPct val="100000"/>
                        </a:lnSpc>
                        <a:spcBef>
                          <a:spcPts val="5"/>
                        </a:spcBef>
                        <a:buSzPct val="94444"/>
                        <a:buFont typeface="Wingdings"/>
                        <a:buChar char=""/>
                        <a:tabLst>
                          <a:tab pos="274320" algn="l"/>
                        </a:tabLst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Usual regime: Cryoprecipitate 10units,platelets 4-8units, 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fresh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frozen</a:t>
                      </a:r>
                      <a:r>
                        <a:rPr sz="18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plasma(10-15ml/kg).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274320" indent="-183515">
                        <a:lnSpc>
                          <a:spcPct val="100000"/>
                        </a:lnSpc>
                        <a:buSzPct val="94444"/>
                        <a:buFont typeface="Wingdings"/>
                        <a:buChar char=""/>
                        <a:tabLst>
                          <a:tab pos="274955" algn="l"/>
                        </a:tabLst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For 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prolonged </a:t>
                      </a:r>
                      <a:r>
                        <a:rPr sz="1800" spc="-65" dirty="0">
                          <a:latin typeface="Arial"/>
                          <a:cs typeface="Arial"/>
                        </a:rPr>
                        <a:t>PT,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give vitamin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K,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10mg by slow</a:t>
                      </a:r>
                      <a:r>
                        <a:rPr sz="1800" spc="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IV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injection.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EDED"/>
                    </a:solidFill>
                  </a:tcPr>
                </a:tc>
              </a:tr>
              <a:tr h="914336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metabolic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acidosis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DDBDB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474345">
                        <a:lnSpc>
                          <a:spcPct val="100000"/>
                        </a:lnSpc>
                        <a:spcBef>
                          <a:spcPts val="320"/>
                        </a:spcBef>
                        <a:buSzPct val="94444"/>
                        <a:buFont typeface="Wingdings"/>
                        <a:buChar char=""/>
                        <a:tabLst>
                          <a:tab pos="274320" algn="l"/>
                        </a:tabLst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Infuse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sodium bicarbonate 8.4% 1mg/kg over 30min  and repeat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if</a:t>
                      </a:r>
                      <a:r>
                        <a:rPr sz="18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needed.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273685" indent="-182880">
                        <a:lnSpc>
                          <a:spcPct val="100000"/>
                        </a:lnSpc>
                        <a:buSzPct val="94444"/>
                        <a:buFont typeface="Wingdings"/>
                        <a:buChar char=""/>
                        <a:tabLst>
                          <a:tab pos="274320" algn="l"/>
                        </a:tabLst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if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severe, add</a:t>
                      </a:r>
                      <a:r>
                        <a:rPr sz="18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haemodialysis.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DDBDB"/>
                    </a:solidFill>
                  </a:tcPr>
                </a:tc>
              </a:tr>
              <a:tr h="639760">
                <a:tc>
                  <a:txBody>
                    <a:bodyPr/>
                    <a:lstStyle/>
                    <a:p>
                      <a:pPr marL="90805" marR="10287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Shock 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(hypotension </a:t>
                      </a:r>
                      <a:r>
                        <a:rPr sz="1800" spc="-15" dirty="0">
                          <a:latin typeface="Arial"/>
                          <a:cs typeface="Arial"/>
                        </a:rPr>
                        <a:t>with 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systolic blood</a:t>
                      </a:r>
                      <a:r>
                        <a:rPr sz="18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pressure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EEEDED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780415">
                        <a:lnSpc>
                          <a:spcPct val="100000"/>
                        </a:lnSpc>
                        <a:spcBef>
                          <a:spcPts val="320"/>
                        </a:spcBef>
                        <a:buSzPct val="94444"/>
                        <a:buFont typeface="Wingdings"/>
                        <a:buChar char=""/>
                        <a:tabLst>
                          <a:tab pos="274320" algn="l"/>
                        </a:tabLst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Suspect septicaemia,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take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blood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for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cultures; give  parenteral broad-spectrum antimicrobials,</a:t>
                      </a:r>
                      <a:r>
                        <a:rPr sz="1800" spc="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correct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EEEDED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91312" y="1280160"/>
            <a:ext cx="8552815" cy="228600"/>
          </a:xfrm>
          <a:custGeom>
            <a:avLst/>
            <a:gdLst/>
            <a:ahLst/>
            <a:cxnLst/>
            <a:rect l="l" t="t" r="r" b="b"/>
            <a:pathLst>
              <a:path w="8552815" h="228600">
                <a:moveTo>
                  <a:pt x="0" y="228600"/>
                </a:moveTo>
                <a:lnTo>
                  <a:pt x="8552688" y="228600"/>
                </a:lnTo>
                <a:lnTo>
                  <a:pt x="8552688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solidFill>
            <a:srgbClr val="93B6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91387" y="360933"/>
            <a:ext cx="555879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i="0" dirty="0">
                <a:solidFill>
                  <a:srgbClr val="775F54"/>
                </a:solidFill>
                <a:latin typeface="Arial"/>
                <a:cs typeface="Arial"/>
              </a:rPr>
              <a:t>Monitoring &amp;</a:t>
            </a:r>
            <a:r>
              <a:rPr sz="4400" i="0" spc="-45" dirty="0">
                <a:solidFill>
                  <a:srgbClr val="775F54"/>
                </a:solidFill>
                <a:latin typeface="Arial"/>
                <a:cs typeface="Arial"/>
              </a:rPr>
              <a:t> </a:t>
            </a:r>
            <a:r>
              <a:rPr sz="4400" i="0" spc="-5" dirty="0">
                <a:solidFill>
                  <a:srgbClr val="775F54"/>
                </a:solidFill>
                <a:latin typeface="Arial"/>
                <a:cs typeface="Arial"/>
              </a:rPr>
              <a:t>follow-up</a:t>
            </a:r>
            <a:endParaRPr sz="4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1468577"/>
            <a:ext cx="8040370" cy="450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32740" marR="5080" indent="-320675">
              <a:lnSpc>
                <a:spcPct val="100000"/>
              </a:lnSpc>
              <a:spcBef>
                <a:spcPts val="105"/>
              </a:spcBef>
              <a:buClr>
                <a:srgbClr val="DD8046"/>
              </a:buClr>
              <a:buSzPct val="59375"/>
              <a:buFont typeface="Wingdings"/>
              <a:buChar char=""/>
              <a:tabLst>
                <a:tab pos="333375" algn="l"/>
                <a:tab pos="6197600" algn="l"/>
              </a:tabLst>
            </a:pPr>
            <a:r>
              <a:rPr sz="3200" spc="-5" dirty="0">
                <a:latin typeface="Arial"/>
                <a:cs typeface="Arial"/>
              </a:rPr>
              <a:t>Blood </a:t>
            </a:r>
            <a:r>
              <a:rPr sz="3200" dirty="0">
                <a:latin typeface="Arial"/>
                <a:cs typeface="Arial"/>
              </a:rPr>
              <a:t>smear </a:t>
            </a:r>
            <a:r>
              <a:rPr sz="3200" spc="-5" dirty="0">
                <a:latin typeface="Arial"/>
                <a:cs typeface="Arial"/>
              </a:rPr>
              <a:t>should </a:t>
            </a:r>
            <a:r>
              <a:rPr sz="3200" dirty="0">
                <a:latin typeface="Arial"/>
                <a:cs typeface="Arial"/>
              </a:rPr>
              <a:t>be </a:t>
            </a:r>
            <a:r>
              <a:rPr sz="3200" spc="-5" dirty="0">
                <a:latin typeface="Arial"/>
                <a:cs typeface="Arial"/>
              </a:rPr>
              <a:t>repeated daily  </a:t>
            </a:r>
            <a:r>
              <a:rPr sz="3200" dirty="0">
                <a:latin typeface="Arial"/>
                <a:cs typeface="Arial"/>
              </a:rPr>
              <a:t>(twice </a:t>
            </a:r>
            <a:r>
              <a:rPr sz="3200" spc="-5" dirty="0">
                <a:latin typeface="Arial"/>
                <a:cs typeface="Arial"/>
              </a:rPr>
              <a:t>daily </a:t>
            </a:r>
            <a:r>
              <a:rPr sz="3200" dirty="0">
                <a:latin typeface="Arial"/>
                <a:cs typeface="Arial"/>
              </a:rPr>
              <a:t>in</a:t>
            </a:r>
            <a:r>
              <a:rPr sz="3200" spc="3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severe</a:t>
            </a:r>
            <a:r>
              <a:rPr sz="3200" spc="-2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infection).	Within</a:t>
            </a:r>
            <a:r>
              <a:rPr sz="3200" spc="-7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48-  72 hr </a:t>
            </a:r>
            <a:r>
              <a:rPr sz="3200" spc="-5" dirty="0">
                <a:latin typeface="Arial"/>
                <a:cs typeface="Arial"/>
              </a:rPr>
              <a:t>after </a:t>
            </a:r>
            <a:r>
              <a:rPr sz="3200" dirty="0">
                <a:latin typeface="Arial"/>
                <a:cs typeface="Arial"/>
              </a:rPr>
              <a:t>start of </a:t>
            </a:r>
            <a:r>
              <a:rPr sz="3200" spc="-5" dirty="0">
                <a:latin typeface="Arial"/>
                <a:cs typeface="Arial"/>
              </a:rPr>
              <a:t>treatment, patients  usually </a:t>
            </a:r>
            <a:r>
              <a:rPr sz="3200" dirty="0">
                <a:latin typeface="Arial"/>
                <a:cs typeface="Arial"/>
              </a:rPr>
              <a:t>become </a:t>
            </a:r>
            <a:r>
              <a:rPr sz="3200" spc="-5" dirty="0">
                <a:latin typeface="Arial"/>
                <a:cs typeface="Arial"/>
              </a:rPr>
              <a:t>afebrile and improve  clinically </a:t>
            </a:r>
            <a:r>
              <a:rPr sz="3200" dirty="0">
                <a:latin typeface="Arial"/>
                <a:cs typeface="Arial"/>
              </a:rPr>
              <a:t>except in </a:t>
            </a:r>
            <a:r>
              <a:rPr sz="3200" spc="-5" dirty="0">
                <a:latin typeface="Arial"/>
                <a:cs typeface="Arial"/>
              </a:rPr>
              <a:t>complicated</a:t>
            </a:r>
            <a:r>
              <a:rPr sz="3200" spc="-6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cases.</a:t>
            </a:r>
            <a:endParaRPr sz="3200">
              <a:latin typeface="Arial"/>
              <a:cs typeface="Arial"/>
            </a:endParaRPr>
          </a:p>
          <a:p>
            <a:pPr marL="332740" marR="704850" indent="-320675">
              <a:lnSpc>
                <a:spcPct val="100000"/>
              </a:lnSpc>
              <a:spcBef>
                <a:spcPts val="715"/>
              </a:spcBef>
              <a:buClr>
                <a:srgbClr val="DD8046"/>
              </a:buClr>
              <a:buSzPct val="59375"/>
              <a:buFont typeface="Wingdings"/>
              <a:buChar char=""/>
              <a:tabLst>
                <a:tab pos="333375" algn="l"/>
              </a:tabLst>
            </a:pPr>
            <a:r>
              <a:rPr sz="3200" dirty="0">
                <a:latin typeface="Arial"/>
                <a:cs typeface="Arial"/>
              </a:rPr>
              <a:t>All </a:t>
            </a:r>
            <a:r>
              <a:rPr sz="3200" spc="-5" dirty="0">
                <a:latin typeface="Arial"/>
                <a:cs typeface="Arial"/>
              </a:rPr>
              <a:t>patients should </a:t>
            </a:r>
            <a:r>
              <a:rPr sz="3200" dirty="0">
                <a:latin typeface="Arial"/>
                <a:cs typeface="Arial"/>
              </a:rPr>
              <a:t>be </a:t>
            </a:r>
            <a:r>
              <a:rPr sz="3200" spc="-5" dirty="0">
                <a:latin typeface="Arial"/>
                <a:cs typeface="Arial"/>
              </a:rPr>
              <a:t>investigated </a:t>
            </a:r>
            <a:r>
              <a:rPr sz="3200" dirty="0">
                <a:latin typeface="Arial"/>
                <a:cs typeface="Arial"/>
              </a:rPr>
              <a:t>with  </a:t>
            </a:r>
            <a:r>
              <a:rPr sz="3200" spc="-5" dirty="0">
                <a:latin typeface="Arial"/>
                <a:cs typeface="Arial"/>
              </a:rPr>
              <a:t>repeated blood film </a:t>
            </a:r>
            <a:r>
              <a:rPr sz="3200" dirty="0">
                <a:latin typeface="Arial"/>
                <a:cs typeface="Arial"/>
              </a:rPr>
              <a:t>of </a:t>
            </a:r>
            <a:r>
              <a:rPr sz="3200" spc="-5" dirty="0">
                <a:latin typeface="Arial"/>
                <a:cs typeface="Arial"/>
              </a:rPr>
              <a:t>malarial</a:t>
            </a:r>
            <a:r>
              <a:rPr sz="3200" spc="-6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parasite  </a:t>
            </a:r>
            <a:r>
              <a:rPr sz="3200" spc="-5" dirty="0">
                <a:latin typeface="Arial"/>
                <a:cs typeface="Arial"/>
              </a:rPr>
              <a:t>one month upon </a:t>
            </a:r>
            <a:r>
              <a:rPr sz="3200" dirty="0">
                <a:latin typeface="Arial"/>
                <a:cs typeface="Arial"/>
              </a:rPr>
              <a:t>recovery of </a:t>
            </a:r>
            <a:r>
              <a:rPr sz="3200" spc="-5" dirty="0">
                <a:latin typeface="Arial"/>
                <a:cs typeface="Arial"/>
              </a:rPr>
              <a:t>malarial  infection, </a:t>
            </a:r>
            <a:r>
              <a:rPr sz="3200" dirty="0">
                <a:latin typeface="Arial"/>
                <a:cs typeface="Arial"/>
              </a:rPr>
              <a:t>to ensure no</a:t>
            </a:r>
            <a:r>
              <a:rPr sz="3200" spc="-10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recrudescence.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6015228"/>
            <a:ext cx="9144000" cy="843280"/>
          </a:xfrm>
          <a:custGeom>
            <a:avLst/>
            <a:gdLst/>
            <a:ahLst/>
            <a:cxnLst/>
            <a:rect l="l" t="t" r="r" b="b"/>
            <a:pathLst>
              <a:path w="9144000" h="843279">
                <a:moveTo>
                  <a:pt x="0" y="0"/>
                </a:moveTo>
                <a:lnTo>
                  <a:pt x="0" y="842772"/>
                </a:lnTo>
                <a:lnTo>
                  <a:pt x="9144000" y="842772"/>
                </a:lnTo>
                <a:lnTo>
                  <a:pt x="9144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280160"/>
            <a:ext cx="533400" cy="228600"/>
          </a:xfrm>
          <a:custGeom>
            <a:avLst/>
            <a:gdLst/>
            <a:ahLst/>
            <a:cxnLst/>
            <a:rect l="l" t="t" r="r" b="b"/>
            <a:pathLst>
              <a:path w="533400" h="228600">
                <a:moveTo>
                  <a:pt x="0" y="228600"/>
                </a:moveTo>
                <a:lnTo>
                  <a:pt x="533400" y="228600"/>
                </a:lnTo>
                <a:lnTo>
                  <a:pt x="533400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solidFill>
            <a:srgbClr val="DD8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91312" y="1280160"/>
            <a:ext cx="8552815" cy="228600"/>
          </a:xfrm>
          <a:custGeom>
            <a:avLst/>
            <a:gdLst/>
            <a:ahLst/>
            <a:cxnLst/>
            <a:rect l="l" t="t" r="r" b="b"/>
            <a:pathLst>
              <a:path w="8552815" h="228600">
                <a:moveTo>
                  <a:pt x="0" y="228600"/>
                </a:moveTo>
                <a:lnTo>
                  <a:pt x="8552688" y="228600"/>
                </a:lnTo>
                <a:lnTo>
                  <a:pt x="8552688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solidFill>
            <a:srgbClr val="93B6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691387" y="360933"/>
            <a:ext cx="7252970" cy="49041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1" dirty="0">
                <a:solidFill>
                  <a:srgbClr val="775F54"/>
                </a:solidFill>
                <a:latin typeface="Arial"/>
                <a:cs typeface="Arial"/>
              </a:rPr>
              <a:t>Prevention</a:t>
            </a:r>
            <a:endParaRPr sz="4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4000">
              <a:latin typeface="Times New Roman"/>
              <a:cs typeface="Times New Roman"/>
            </a:endParaRPr>
          </a:p>
          <a:p>
            <a:pPr marL="311785" indent="-299720">
              <a:lnSpc>
                <a:spcPct val="100000"/>
              </a:lnSpc>
              <a:buClr>
                <a:srgbClr val="DD8046"/>
              </a:buClr>
              <a:buSzPct val="57954"/>
              <a:buFont typeface="Wingdings"/>
              <a:buChar char=""/>
              <a:tabLst>
                <a:tab pos="312420" algn="l"/>
              </a:tabLst>
            </a:pPr>
            <a:r>
              <a:rPr sz="4400" spc="-15" dirty="0">
                <a:latin typeface="Arial"/>
                <a:cs typeface="Arial"/>
              </a:rPr>
              <a:t>Avoid </a:t>
            </a:r>
            <a:r>
              <a:rPr sz="4400" dirty="0">
                <a:latin typeface="Arial"/>
                <a:cs typeface="Arial"/>
              </a:rPr>
              <a:t>mosquito bites:</a:t>
            </a:r>
            <a:endParaRPr sz="4400">
              <a:latin typeface="Arial"/>
              <a:cs typeface="Arial"/>
            </a:endParaRPr>
          </a:p>
          <a:p>
            <a:pPr marL="12700" marR="1472565">
              <a:lnSpc>
                <a:spcPct val="100000"/>
              </a:lnSpc>
              <a:spcBef>
                <a:spcPts val="695"/>
              </a:spcBef>
              <a:buClr>
                <a:srgbClr val="DD8046"/>
              </a:buClr>
              <a:buSzPct val="57954"/>
              <a:buFont typeface="Wingdings"/>
              <a:buChar char=""/>
              <a:tabLst>
                <a:tab pos="280035" algn="l"/>
              </a:tabLst>
            </a:pPr>
            <a:r>
              <a:rPr sz="4400" spc="-15" dirty="0">
                <a:solidFill>
                  <a:srgbClr val="0D0D0D"/>
                </a:solidFill>
                <a:latin typeface="Arial"/>
                <a:cs typeface="Arial"/>
              </a:rPr>
              <a:t>Wearing </a:t>
            </a:r>
            <a:r>
              <a:rPr sz="4400" dirty="0">
                <a:solidFill>
                  <a:srgbClr val="0D0D0D"/>
                </a:solidFill>
                <a:latin typeface="Arial"/>
                <a:cs typeface="Arial"/>
              </a:rPr>
              <a:t>long</a:t>
            </a:r>
            <a:r>
              <a:rPr sz="4400" spc="-30" dirty="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4400" dirty="0">
                <a:solidFill>
                  <a:srgbClr val="0D0D0D"/>
                </a:solidFill>
                <a:latin typeface="Arial"/>
                <a:cs typeface="Arial"/>
              </a:rPr>
              <a:t>sleeves,  trousers.</a:t>
            </a:r>
            <a:endParaRPr sz="4400">
              <a:latin typeface="Arial"/>
              <a:cs typeface="Arial"/>
            </a:endParaRPr>
          </a:p>
          <a:p>
            <a:pPr marL="279400" indent="-267335">
              <a:lnSpc>
                <a:spcPct val="100000"/>
              </a:lnSpc>
              <a:spcBef>
                <a:spcPts val="700"/>
              </a:spcBef>
              <a:buClr>
                <a:srgbClr val="DD8046"/>
              </a:buClr>
              <a:buSzPct val="57954"/>
              <a:buFont typeface="Wingdings"/>
              <a:buChar char=""/>
              <a:tabLst>
                <a:tab pos="280035" algn="l"/>
              </a:tabLst>
            </a:pPr>
            <a:r>
              <a:rPr sz="4400" dirty="0">
                <a:solidFill>
                  <a:srgbClr val="0D0D0D"/>
                </a:solidFill>
                <a:latin typeface="Arial"/>
                <a:cs typeface="Arial"/>
              </a:rPr>
              <a:t>Insecticide </a:t>
            </a:r>
            <a:r>
              <a:rPr sz="4400" spc="-25" dirty="0">
                <a:solidFill>
                  <a:srgbClr val="0D0D0D"/>
                </a:solidFill>
                <a:latin typeface="Arial"/>
                <a:cs typeface="Arial"/>
              </a:rPr>
              <a:t>Treated</a:t>
            </a:r>
            <a:r>
              <a:rPr sz="4400" spc="-120" dirty="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4400" dirty="0">
                <a:solidFill>
                  <a:srgbClr val="0D0D0D"/>
                </a:solidFill>
                <a:latin typeface="Arial"/>
                <a:cs typeface="Arial"/>
              </a:rPr>
              <a:t>Bednets</a:t>
            </a:r>
            <a:endParaRPr sz="4400">
              <a:latin typeface="Arial"/>
              <a:cs typeface="Arial"/>
            </a:endParaRPr>
          </a:p>
          <a:p>
            <a:pPr marL="279400" indent="-267335">
              <a:lnSpc>
                <a:spcPct val="100000"/>
              </a:lnSpc>
              <a:spcBef>
                <a:spcPts val="710"/>
              </a:spcBef>
              <a:buClr>
                <a:srgbClr val="DD8046"/>
              </a:buClr>
              <a:buSzPct val="57954"/>
              <a:buFont typeface="Wingdings"/>
              <a:buChar char=""/>
              <a:tabLst>
                <a:tab pos="280035" algn="l"/>
              </a:tabLst>
            </a:pPr>
            <a:r>
              <a:rPr sz="4400" dirty="0">
                <a:solidFill>
                  <a:srgbClr val="0D0D0D"/>
                </a:solidFill>
                <a:latin typeface="Arial"/>
                <a:cs typeface="Arial"/>
              </a:rPr>
              <a:t>Repellent creams or</a:t>
            </a:r>
            <a:r>
              <a:rPr sz="4400" spc="-80" dirty="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4400" dirty="0">
                <a:solidFill>
                  <a:srgbClr val="0D0D0D"/>
                </a:solidFill>
                <a:latin typeface="Arial"/>
                <a:cs typeface="Arial"/>
              </a:rPr>
              <a:t>sprays.</a:t>
            </a:r>
            <a:endParaRPr sz="44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6015228"/>
            <a:ext cx="9144000" cy="843280"/>
          </a:xfrm>
          <a:custGeom>
            <a:avLst/>
            <a:gdLst/>
            <a:ahLst/>
            <a:cxnLst/>
            <a:rect l="l" t="t" r="r" b="b"/>
            <a:pathLst>
              <a:path w="9144000" h="843279">
                <a:moveTo>
                  <a:pt x="0" y="0"/>
                </a:moveTo>
                <a:lnTo>
                  <a:pt x="0" y="842772"/>
                </a:lnTo>
                <a:lnTo>
                  <a:pt x="9144000" y="842772"/>
                </a:lnTo>
                <a:lnTo>
                  <a:pt x="9144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91312" y="1280160"/>
            <a:ext cx="8552815" cy="228600"/>
          </a:xfrm>
          <a:custGeom>
            <a:avLst/>
            <a:gdLst/>
            <a:ahLst/>
            <a:cxnLst/>
            <a:rect l="l" t="t" r="r" b="b"/>
            <a:pathLst>
              <a:path w="8552815" h="228600">
                <a:moveTo>
                  <a:pt x="0" y="228600"/>
                </a:moveTo>
                <a:lnTo>
                  <a:pt x="8552688" y="228600"/>
                </a:lnTo>
                <a:lnTo>
                  <a:pt x="8552688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solidFill>
            <a:srgbClr val="93B6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35940" y="307289"/>
            <a:ext cx="466217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i="0" dirty="0">
                <a:solidFill>
                  <a:srgbClr val="775F54"/>
                </a:solidFill>
                <a:latin typeface="Arial"/>
                <a:cs typeface="Arial"/>
              </a:rPr>
              <a:t>Chemoprophylaxis</a:t>
            </a:r>
            <a:endParaRPr sz="4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1164082"/>
            <a:ext cx="7941309" cy="39554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32740" marR="1351915" indent="-320675">
              <a:lnSpc>
                <a:spcPct val="100000"/>
              </a:lnSpc>
              <a:spcBef>
                <a:spcPts val="100"/>
              </a:spcBef>
              <a:buClr>
                <a:srgbClr val="DD8046"/>
              </a:buClr>
              <a:buSzPct val="59722"/>
              <a:buFont typeface="Wingdings"/>
              <a:buChar char=""/>
              <a:tabLst>
                <a:tab pos="333375" algn="l"/>
              </a:tabLst>
            </a:pPr>
            <a:r>
              <a:rPr sz="3600" spc="-5" dirty="0">
                <a:latin typeface="Arial"/>
                <a:cs typeface="Arial"/>
              </a:rPr>
              <a:t>Indicated for </a:t>
            </a:r>
            <a:r>
              <a:rPr sz="3600" dirty="0">
                <a:latin typeface="Arial"/>
                <a:cs typeface="Arial"/>
              </a:rPr>
              <a:t>travellers </a:t>
            </a:r>
            <a:r>
              <a:rPr sz="3600" spc="-5" dirty="0">
                <a:latin typeface="Arial"/>
                <a:cs typeface="Arial"/>
              </a:rPr>
              <a:t>travel</a:t>
            </a:r>
            <a:r>
              <a:rPr sz="3600" spc="-35" dirty="0">
                <a:latin typeface="Arial"/>
                <a:cs typeface="Arial"/>
              </a:rPr>
              <a:t> </a:t>
            </a:r>
            <a:r>
              <a:rPr sz="3600" dirty="0">
                <a:latin typeface="Arial"/>
                <a:cs typeface="Arial"/>
              </a:rPr>
              <a:t>to  endemic</a:t>
            </a:r>
            <a:r>
              <a:rPr sz="3600" spc="-20" dirty="0">
                <a:latin typeface="Arial"/>
                <a:cs typeface="Arial"/>
              </a:rPr>
              <a:t> </a:t>
            </a:r>
            <a:r>
              <a:rPr sz="3600" spc="-5" dirty="0">
                <a:latin typeface="Arial"/>
                <a:cs typeface="Arial"/>
              </a:rPr>
              <a:t>areas.</a:t>
            </a:r>
            <a:endParaRPr sz="3600">
              <a:latin typeface="Arial"/>
              <a:cs typeface="Arial"/>
            </a:endParaRPr>
          </a:p>
          <a:p>
            <a:pPr marL="332740" marR="5080" indent="-320675">
              <a:lnSpc>
                <a:spcPct val="100000"/>
              </a:lnSpc>
              <a:spcBef>
                <a:spcPts val="695"/>
              </a:spcBef>
              <a:buClr>
                <a:srgbClr val="DD8046"/>
              </a:buClr>
              <a:buSzPct val="59722"/>
              <a:buFont typeface="Wingdings"/>
              <a:buChar char=""/>
              <a:tabLst>
                <a:tab pos="333375" algn="l"/>
              </a:tabLst>
            </a:pPr>
            <a:r>
              <a:rPr sz="3600" dirty="0">
                <a:latin typeface="Arial"/>
                <a:cs typeface="Arial"/>
              </a:rPr>
              <a:t>Mefloquinine </a:t>
            </a:r>
            <a:r>
              <a:rPr sz="3600" spc="-5" dirty="0">
                <a:latin typeface="Arial"/>
                <a:cs typeface="Arial"/>
              </a:rPr>
              <a:t>250mg </a:t>
            </a:r>
            <a:r>
              <a:rPr sz="3600" dirty="0">
                <a:latin typeface="Arial"/>
                <a:cs typeface="Arial"/>
              </a:rPr>
              <a:t>weekly </a:t>
            </a:r>
            <a:r>
              <a:rPr sz="3600" spc="-5" dirty="0">
                <a:latin typeface="Arial"/>
                <a:cs typeface="Arial"/>
              </a:rPr>
              <a:t>(up </a:t>
            </a:r>
            <a:r>
              <a:rPr sz="3600" dirty="0">
                <a:latin typeface="Arial"/>
                <a:cs typeface="Arial"/>
              </a:rPr>
              <a:t>to </a:t>
            </a:r>
            <a:r>
              <a:rPr sz="3600" spc="-5" dirty="0">
                <a:latin typeface="Arial"/>
                <a:cs typeface="Arial"/>
              </a:rPr>
              <a:t>1  </a:t>
            </a:r>
            <a:r>
              <a:rPr sz="3600" dirty="0">
                <a:latin typeface="Arial"/>
                <a:cs typeface="Arial"/>
              </a:rPr>
              <a:t>year) or </a:t>
            </a:r>
            <a:r>
              <a:rPr sz="3600" spc="-5" dirty="0">
                <a:latin typeface="Arial"/>
                <a:cs typeface="Arial"/>
              </a:rPr>
              <a:t>doxycycline </a:t>
            </a:r>
            <a:r>
              <a:rPr sz="3600" dirty="0">
                <a:latin typeface="Arial"/>
                <a:cs typeface="Arial"/>
              </a:rPr>
              <a:t>100mg daily (up  to </a:t>
            </a:r>
            <a:r>
              <a:rPr sz="3600" spc="-5" dirty="0">
                <a:latin typeface="Arial"/>
                <a:cs typeface="Arial"/>
              </a:rPr>
              <a:t>3 </a:t>
            </a:r>
            <a:r>
              <a:rPr sz="3600" dirty="0">
                <a:latin typeface="Arial"/>
                <a:cs typeface="Arial"/>
              </a:rPr>
              <a:t>month), to start </a:t>
            </a:r>
            <a:r>
              <a:rPr sz="3600" spc="-5" dirty="0">
                <a:latin typeface="Arial"/>
                <a:cs typeface="Arial"/>
              </a:rPr>
              <a:t>1 week before  and continue till 4 </a:t>
            </a:r>
            <a:r>
              <a:rPr sz="3600" dirty="0">
                <a:latin typeface="Arial"/>
                <a:cs typeface="Arial"/>
              </a:rPr>
              <a:t>weeks after </a:t>
            </a:r>
            <a:r>
              <a:rPr sz="3600" spc="-5" dirty="0">
                <a:latin typeface="Arial"/>
                <a:cs typeface="Arial"/>
              </a:rPr>
              <a:t>leaving  </a:t>
            </a:r>
            <a:r>
              <a:rPr sz="3600" dirty="0">
                <a:latin typeface="Arial"/>
                <a:cs typeface="Arial"/>
              </a:rPr>
              <a:t>the</a:t>
            </a:r>
            <a:r>
              <a:rPr sz="3600" spc="-5" dirty="0">
                <a:latin typeface="Arial"/>
                <a:cs typeface="Arial"/>
              </a:rPr>
              <a:t> </a:t>
            </a:r>
            <a:r>
              <a:rPr sz="3600" dirty="0">
                <a:latin typeface="Arial"/>
                <a:cs typeface="Arial"/>
              </a:rPr>
              <a:t>area.</a:t>
            </a:r>
            <a:endParaRPr sz="36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6015228"/>
            <a:ext cx="9144000" cy="843280"/>
          </a:xfrm>
          <a:custGeom>
            <a:avLst/>
            <a:gdLst/>
            <a:ahLst/>
            <a:cxnLst/>
            <a:rect l="l" t="t" r="r" b="b"/>
            <a:pathLst>
              <a:path w="9144000" h="843279">
                <a:moveTo>
                  <a:pt x="0" y="0"/>
                </a:moveTo>
                <a:lnTo>
                  <a:pt x="0" y="842772"/>
                </a:lnTo>
                <a:lnTo>
                  <a:pt x="9144000" y="842772"/>
                </a:lnTo>
                <a:lnTo>
                  <a:pt x="9144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666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91312" y="1280160"/>
            <a:ext cx="8552815" cy="228600"/>
          </a:xfrm>
          <a:custGeom>
            <a:avLst/>
            <a:gdLst/>
            <a:ahLst/>
            <a:cxnLst/>
            <a:rect l="l" t="t" r="r" b="b"/>
            <a:pathLst>
              <a:path w="8552815" h="228600">
                <a:moveTo>
                  <a:pt x="0" y="228600"/>
                </a:moveTo>
                <a:lnTo>
                  <a:pt x="8552688" y="228600"/>
                </a:lnTo>
                <a:lnTo>
                  <a:pt x="8552688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solidFill>
            <a:srgbClr val="93B6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8739" y="515238"/>
            <a:ext cx="775144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i="0" spc="-5" dirty="0">
                <a:solidFill>
                  <a:srgbClr val="775F54"/>
                </a:solidFill>
                <a:latin typeface="Arial"/>
                <a:cs typeface="Arial"/>
              </a:rPr>
              <a:t>Dosing schedule for</a:t>
            </a:r>
            <a:r>
              <a:rPr sz="4000" b="1" i="0" spc="-35" dirty="0">
                <a:solidFill>
                  <a:srgbClr val="775F54"/>
                </a:solidFill>
                <a:latin typeface="Arial"/>
                <a:cs typeface="Arial"/>
              </a:rPr>
              <a:t> </a:t>
            </a:r>
            <a:r>
              <a:rPr sz="4000" b="1" i="0" spc="-5" dirty="0">
                <a:solidFill>
                  <a:srgbClr val="775F54"/>
                </a:solidFill>
                <a:latin typeface="Arial"/>
                <a:cs typeface="Arial"/>
              </a:rPr>
              <a:t>mefloquine</a:t>
            </a:r>
            <a:endParaRPr sz="4000">
              <a:latin typeface="Arial"/>
              <a:cs typeface="Arial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12245569"/>
              </p:ext>
            </p:extLst>
          </p:nvPr>
        </p:nvGraphicFramePr>
        <p:xfrm>
          <a:off x="450850" y="1517650"/>
          <a:ext cx="8229600" cy="481583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43200"/>
                <a:gridCol w="2743200"/>
                <a:gridCol w="2743200"/>
              </a:tblGrid>
              <a:tr h="13716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800" b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Weight</a:t>
                      </a:r>
                      <a:endParaRPr sz="2800" dirty="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93B6D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8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Age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93B6D2"/>
                    </a:solidFill>
                  </a:tcPr>
                </a:tc>
                <a:tc>
                  <a:txBody>
                    <a:bodyPr/>
                    <a:lstStyle/>
                    <a:p>
                      <a:pPr marL="937260" marR="287655" indent="-64325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8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No of</a:t>
                      </a:r>
                      <a:r>
                        <a:rPr sz="280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8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tablets  per  week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93B6D2"/>
                    </a:solidFill>
                  </a:tcPr>
                </a:tc>
              </a:tr>
              <a:tr h="9448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800" spc="-5" dirty="0">
                          <a:latin typeface="Arial"/>
                          <a:cs typeface="Arial"/>
                        </a:rPr>
                        <a:t>&lt; 5</a:t>
                      </a:r>
                      <a:r>
                        <a:rPr sz="28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800" dirty="0">
                          <a:latin typeface="Arial"/>
                          <a:cs typeface="Arial"/>
                        </a:rPr>
                        <a:t>kg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4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800" spc="-5" dirty="0">
                          <a:latin typeface="Arial"/>
                          <a:cs typeface="Arial"/>
                        </a:rPr>
                        <a:t>&lt; 3</a:t>
                      </a:r>
                      <a:r>
                        <a:rPr sz="28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800" spc="-5" dirty="0">
                          <a:latin typeface="Arial"/>
                          <a:cs typeface="Arial"/>
                        </a:rPr>
                        <a:t>months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4ED"/>
                    </a:solidFill>
                  </a:tcPr>
                </a:tc>
                <a:tc>
                  <a:txBody>
                    <a:bodyPr/>
                    <a:lstStyle/>
                    <a:p>
                      <a:pPr marL="234950" marR="227329" indent="86106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400" spc="-5" dirty="0" smtClean="0">
                          <a:latin typeface="Arial"/>
                          <a:cs typeface="Arial"/>
                        </a:rPr>
                        <a:t>Not</a:t>
                      </a:r>
                      <a:r>
                        <a:rPr lang="en-US" sz="2400" spc="-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2400" dirty="0" smtClean="0">
                          <a:latin typeface="Arial"/>
                          <a:cs typeface="Arial"/>
                        </a:rPr>
                        <a:t>r</a:t>
                      </a:r>
                      <a:r>
                        <a:rPr sz="2400" spc="5" dirty="0" smtClean="0">
                          <a:latin typeface="Arial"/>
                          <a:cs typeface="Arial"/>
                        </a:rPr>
                        <a:t>e</a:t>
                      </a:r>
                      <a:r>
                        <a:rPr sz="2400" dirty="0" smtClean="0">
                          <a:latin typeface="Arial"/>
                          <a:cs typeface="Arial"/>
                        </a:rPr>
                        <a:t>c</a:t>
                      </a:r>
                      <a:r>
                        <a:rPr sz="2400" spc="5" dirty="0" smtClean="0">
                          <a:latin typeface="Arial"/>
                          <a:cs typeface="Arial"/>
                        </a:rPr>
                        <a:t>o</a:t>
                      </a:r>
                      <a:r>
                        <a:rPr sz="2400" dirty="0" smtClean="0">
                          <a:latin typeface="Arial"/>
                          <a:cs typeface="Arial"/>
                        </a:rPr>
                        <a:t>mme</a:t>
                      </a:r>
                      <a:r>
                        <a:rPr sz="2400" spc="5" dirty="0" smtClean="0">
                          <a:latin typeface="Arial"/>
                          <a:cs typeface="Arial"/>
                        </a:rPr>
                        <a:t>n</a:t>
                      </a:r>
                      <a:r>
                        <a:rPr sz="2400" dirty="0" smtClean="0">
                          <a:latin typeface="Arial"/>
                          <a:cs typeface="Arial"/>
                        </a:rPr>
                        <a:t>d</a:t>
                      </a:r>
                      <a:r>
                        <a:rPr sz="2400" spc="5" dirty="0" smtClean="0">
                          <a:latin typeface="Arial"/>
                          <a:cs typeface="Arial"/>
                        </a:rPr>
                        <a:t>e</a:t>
                      </a:r>
                      <a:r>
                        <a:rPr sz="2400" dirty="0" smtClean="0">
                          <a:latin typeface="Arial"/>
                          <a:cs typeface="Arial"/>
                        </a:rPr>
                        <a:t>d</a:t>
                      </a:r>
                      <a:endParaRPr sz="2400" dirty="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4ED"/>
                    </a:solidFill>
                  </a:tcPr>
                </a:tc>
              </a:tr>
              <a:tr h="51815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800" spc="-5" dirty="0">
                          <a:latin typeface="Arial"/>
                          <a:cs typeface="Arial"/>
                        </a:rPr>
                        <a:t>5 - 12</a:t>
                      </a:r>
                      <a:r>
                        <a:rPr sz="28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800" dirty="0">
                          <a:latin typeface="Arial"/>
                          <a:cs typeface="Arial"/>
                        </a:rPr>
                        <a:t>kg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3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800" spc="-5" dirty="0">
                          <a:latin typeface="Arial"/>
                          <a:cs typeface="Arial"/>
                        </a:rPr>
                        <a:t>3 - 23</a:t>
                      </a:r>
                      <a:r>
                        <a:rPr sz="28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800" spc="-5" dirty="0">
                          <a:latin typeface="Arial"/>
                          <a:cs typeface="Arial"/>
                        </a:rPr>
                        <a:t>months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3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800" spc="-5" dirty="0">
                          <a:latin typeface="Arial"/>
                          <a:cs typeface="Arial"/>
                        </a:rPr>
                        <a:t>1/4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3F7"/>
                    </a:solidFill>
                  </a:tcPr>
                </a:tc>
              </a:tr>
              <a:tr h="5181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800" spc="-5" dirty="0">
                          <a:latin typeface="Arial"/>
                          <a:cs typeface="Arial"/>
                        </a:rPr>
                        <a:t>13 - 24</a:t>
                      </a:r>
                      <a:r>
                        <a:rPr sz="28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800" spc="-5" dirty="0">
                          <a:latin typeface="Arial"/>
                          <a:cs typeface="Arial"/>
                        </a:rPr>
                        <a:t>kg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4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800" spc="-5" dirty="0">
                          <a:latin typeface="Arial"/>
                          <a:cs typeface="Arial"/>
                        </a:rPr>
                        <a:t>2 - 7</a:t>
                      </a:r>
                      <a:r>
                        <a:rPr sz="28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800" dirty="0">
                          <a:latin typeface="Arial"/>
                          <a:cs typeface="Arial"/>
                        </a:rPr>
                        <a:t>yrs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4ED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800" spc="-5" dirty="0">
                          <a:latin typeface="Arial"/>
                          <a:cs typeface="Arial"/>
                        </a:rPr>
                        <a:t>1/2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4ED"/>
                    </a:solidFill>
                  </a:tcPr>
                </a:tc>
              </a:tr>
              <a:tr h="51815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800" spc="-5" dirty="0">
                          <a:latin typeface="Arial"/>
                          <a:cs typeface="Arial"/>
                        </a:rPr>
                        <a:t>25 - 35 </a:t>
                      </a:r>
                      <a:r>
                        <a:rPr sz="2800" dirty="0">
                          <a:latin typeface="Arial"/>
                          <a:cs typeface="Arial"/>
                        </a:rPr>
                        <a:t>kg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3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800" spc="-5" dirty="0">
                          <a:latin typeface="Arial"/>
                          <a:cs typeface="Arial"/>
                        </a:rPr>
                        <a:t>8 - 10</a:t>
                      </a:r>
                      <a:r>
                        <a:rPr sz="28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800" spc="-5" dirty="0">
                          <a:latin typeface="Arial"/>
                          <a:cs typeface="Arial"/>
                        </a:rPr>
                        <a:t>yrs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3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800" spc="-5" dirty="0">
                          <a:latin typeface="Arial"/>
                          <a:cs typeface="Arial"/>
                        </a:rPr>
                        <a:t>3/4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3F7"/>
                    </a:solidFill>
                  </a:tcPr>
                </a:tc>
              </a:tr>
              <a:tr h="9448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800" spc="-5" dirty="0">
                          <a:latin typeface="Arial"/>
                          <a:cs typeface="Arial"/>
                        </a:rPr>
                        <a:t>36 </a:t>
                      </a:r>
                      <a:r>
                        <a:rPr sz="2800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28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800" dirty="0">
                          <a:latin typeface="Arial"/>
                          <a:cs typeface="Arial"/>
                        </a:rPr>
                        <a:t>above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4ED"/>
                    </a:solidFill>
                  </a:tcPr>
                </a:tc>
                <a:tc>
                  <a:txBody>
                    <a:bodyPr/>
                    <a:lstStyle/>
                    <a:p>
                      <a:pPr marL="886460" marR="547370" indent="-33401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800" spc="-105" dirty="0">
                          <a:latin typeface="Arial"/>
                          <a:cs typeface="Arial"/>
                        </a:rPr>
                        <a:t>11 </a:t>
                      </a:r>
                      <a:r>
                        <a:rPr sz="2800" dirty="0">
                          <a:latin typeface="Arial"/>
                          <a:cs typeface="Arial"/>
                        </a:rPr>
                        <a:t>yrs </a:t>
                      </a:r>
                      <a:r>
                        <a:rPr sz="2800" spc="-5" dirty="0">
                          <a:latin typeface="Arial"/>
                          <a:cs typeface="Arial"/>
                        </a:rPr>
                        <a:t>and  </a:t>
                      </a:r>
                      <a:r>
                        <a:rPr sz="2800" dirty="0">
                          <a:latin typeface="Arial"/>
                          <a:cs typeface="Arial"/>
                        </a:rPr>
                        <a:t>above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4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800" dirty="0">
                          <a:latin typeface="Arial"/>
                          <a:cs typeface="Arial"/>
                        </a:rPr>
                        <a:t>1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4ED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91312" y="1280160"/>
            <a:ext cx="8552815" cy="228600"/>
          </a:xfrm>
          <a:custGeom>
            <a:avLst/>
            <a:gdLst/>
            <a:ahLst/>
            <a:cxnLst/>
            <a:rect l="l" t="t" r="r" b="b"/>
            <a:pathLst>
              <a:path w="8552815" h="228600">
                <a:moveTo>
                  <a:pt x="0" y="228600"/>
                </a:moveTo>
                <a:lnTo>
                  <a:pt x="8552688" y="228600"/>
                </a:lnTo>
                <a:lnTo>
                  <a:pt x="8552688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solidFill>
            <a:srgbClr val="93B6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91387" y="360933"/>
            <a:ext cx="460502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i="0" dirty="0">
                <a:latin typeface="Arial"/>
                <a:cs typeface="Arial"/>
              </a:rPr>
              <a:t>Black </a:t>
            </a:r>
            <a:r>
              <a:rPr sz="4400" i="0" spc="-35" dirty="0">
                <a:latin typeface="Arial"/>
                <a:cs typeface="Arial"/>
              </a:rPr>
              <a:t>Water</a:t>
            </a:r>
            <a:r>
              <a:rPr sz="4400" i="0" spc="-60" dirty="0">
                <a:latin typeface="Arial"/>
                <a:cs typeface="Arial"/>
              </a:rPr>
              <a:t> </a:t>
            </a:r>
            <a:r>
              <a:rPr sz="4400" i="0" dirty="0">
                <a:latin typeface="Arial"/>
                <a:cs typeface="Arial"/>
              </a:rPr>
              <a:t>Fever</a:t>
            </a:r>
            <a:endParaRPr sz="4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91387" y="1620138"/>
            <a:ext cx="7430770" cy="4292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32740" marR="5080" indent="-320675">
              <a:lnSpc>
                <a:spcPct val="100000"/>
              </a:lnSpc>
              <a:spcBef>
                <a:spcPts val="95"/>
              </a:spcBef>
              <a:buClr>
                <a:srgbClr val="DD8046"/>
              </a:buClr>
              <a:buSzPct val="60000"/>
              <a:buFont typeface="Wingdings"/>
              <a:buChar char=""/>
              <a:tabLst>
                <a:tab pos="333375" algn="l"/>
                <a:tab pos="3828415" algn="l"/>
              </a:tabLst>
            </a:pPr>
            <a:r>
              <a:rPr sz="4000" b="1" spc="-5" dirty="0">
                <a:latin typeface="Arial"/>
                <a:cs typeface="Arial"/>
              </a:rPr>
              <a:t>In malignant malaria a large  </a:t>
            </a:r>
            <a:r>
              <a:rPr sz="4000" b="1" spc="-10" dirty="0">
                <a:latin typeface="Arial"/>
                <a:cs typeface="Arial"/>
              </a:rPr>
              <a:t>number </a:t>
            </a:r>
            <a:r>
              <a:rPr sz="4000" b="1" spc="-5" dirty="0">
                <a:latin typeface="Arial"/>
                <a:cs typeface="Arial"/>
              </a:rPr>
              <a:t>of the red blood  corpuscles are destroyed.  Haemoglobin	from the blood  corpuscles is excreted in </a:t>
            </a:r>
            <a:r>
              <a:rPr sz="4000" b="1" spc="-10" dirty="0">
                <a:latin typeface="Arial"/>
                <a:cs typeface="Arial"/>
              </a:rPr>
              <a:t>the  </a:t>
            </a:r>
            <a:r>
              <a:rPr sz="4000" b="1" spc="-5" dirty="0">
                <a:latin typeface="Arial"/>
                <a:cs typeface="Arial"/>
              </a:rPr>
              <a:t>urine, which therefore is dark  and almost the colour of</a:t>
            </a:r>
            <a:r>
              <a:rPr sz="4000" b="1" dirty="0">
                <a:latin typeface="Arial"/>
                <a:cs typeface="Arial"/>
              </a:rPr>
              <a:t> </a:t>
            </a:r>
            <a:r>
              <a:rPr sz="4000" b="1" spc="-5" dirty="0">
                <a:latin typeface="Arial"/>
                <a:cs typeface="Arial"/>
              </a:rPr>
              <a:t>cola</a:t>
            </a:r>
            <a:endParaRPr sz="4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91312" y="1280160"/>
            <a:ext cx="8552815" cy="228600"/>
          </a:xfrm>
          <a:custGeom>
            <a:avLst/>
            <a:gdLst/>
            <a:ahLst/>
            <a:cxnLst/>
            <a:rect l="l" t="t" r="r" b="b"/>
            <a:pathLst>
              <a:path w="8552815" h="228600">
                <a:moveTo>
                  <a:pt x="0" y="228600"/>
                </a:moveTo>
                <a:lnTo>
                  <a:pt x="8552688" y="228600"/>
                </a:lnTo>
                <a:lnTo>
                  <a:pt x="8552688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solidFill>
            <a:srgbClr val="93B6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8739" y="515238"/>
            <a:ext cx="795020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i="0" spc="-5" dirty="0">
                <a:solidFill>
                  <a:srgbClr val="775F54"/>
                </a:solidFill>
                <a:latin typeface="Arial"/>
                <a:cs typeface="Arial"/>
              </a:rPr>
              <a:t>Dosing schedule for</a:t>
            </a:r>
            <a:r>
              <a:rPr sz="4000" b="1" i="0" spc="-35" dirty="0">
                <a:solidFill>
                  <a:srgbClr val="775F54"/>
                </a:solidFill>
                <a:latin typeface="Arial"/>
                <a:cs typeface="Arial"/>
              </a:rPr>
              <a:t> </a:t>
            </a:r>
            <a:r>
              <a:rPr sz="4000" b="1" i="0" spc="-5" dirty="0">
                <a:solidFill>
                  <a:srgbClr val="775F54"/>
                </a:solidFill>
                <a:latin typeface="Arial"/>
                <a:cs typeface="Arial"/>
              </a:rPr>
              <a:t>doxycycline</a:t>
            </a:r>
            <a:endParaRPr sz="4000">
              <a:latin typeface="Arial"/>
              <a:cs typeface="Arial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450850" y="1517650"/>
          <a:ext cx="8229600" cy="338327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62200"/>
                <a:gridCol w="2362200"/>
                <a:gridCol w="3505200"/>
              </a:tblGrid>
              <a:tr h="1066800">
                <a:tc>
                  <a:txBody>
                    <a:bodyPr/>
                    <a:lstStyle/>
                    <a:p>
                      <a:pPr marL="91440" marR="441959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32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Weight</a:t>
                      </a:r>
                      <a:r>
                        <a:rPr sz="3200" b="1" spc="-1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32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  </a:t>
                      </a:r>
                      <a:r>
                        <a:rPr sz="32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kg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93B6D2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102108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32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Age</a:t>
                      </a:r>
                      <a:r>
                        <a:rPr sz="3200" b="1" spc="-1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32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  </a:t>
                      </a:r>
                      <a:r>
                        <a:rPr sz="32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years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93B6D2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32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No of</a:t>
                      </a:r>
                      <a:r>
                        <a:rPr sz="3200" b="1" spc="-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32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tablets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93B6D2"/>
                    </a:solidFill>
                  </a:tcPr>
                </a:tc>
              </a:tr>
              <a:tr h="57912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3200" dirty="0">
                          <a:latin typeface="Arial"/>
                          <a:cs typeface="Arial"/>
                        </a:rPr>
                        <a:t>&lt;</a:t>
                      </a:r>
                      <a:r>
                        <a:rPr sz="32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200" dirty="0">
                          <a:latin typeface="Arial"/>
                          <a:cs typeface="Arial"/>
                        </a:rPr>
                        <a:t>25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4ED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3200" dirty="0">
                          <a:latin typeface="Arial"/>
                          <a:cs typeface="Arial"/>
                        </a:rPr>
                        <a:t>&lt;</a:t>
                      </a:r>
                      <a:r>
                        <a:rPr sz="32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200" dirty="0">
                          <a:latin typeface="Arial"/>
                          <a:cs typeface="Arial"/>
                        </a:rPr>
                        <a:t>8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4ED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3200" spc="-5" dirty="0">
                          <a:latin typeface="Arial"/>
                          <a:cs typeface="Arial"/>
                        </a:rPr>
                        <a:t>Contraindicated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4ED"/>
                    </a:solidFill>
                  </a:tcPr>
                </a:tc>
              </a:tr>
              <a:tr h="57911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3200" spc="-5" dirty="0">
                          <a:latin typeface="Arial"/>
                          <a:cs typeface="Arial"/>
                        </a:rPr>
                        <a:t>25 </a:t>
                      </a:r>
                      <a:r>
                        <a:rPr sz="3200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32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200" spc="-10" dirty="0">
                          <a:latin typeface="Arial"/>
                          <a:cs typeface="Arial"/>
                        </a:rPr>
                        <a:t>35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3F7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3200" dirty="0">
                          <a:latin typeface="Arial"/>
                          <a:cs typeface="Arial"/>
                        </a:rPr>
                        <a:t>8 -</a:t>
                      </a:r>
                      <a:r>
                        <a:rPr sz="32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200" spc="-10" dirty="0">
                          <a:latin typeface="Arial"/>
                          <a:cs typeface="Arial"/>
                        </a:rPr>
                        <a:t>10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3F7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3200" dirty="0">
                          <a:latin typeface="Arial"/>
                          <a:cs typeface="Arial"/>
                        </a:rPr>
                        <a:t>½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3F7"/>
                    </a:solidFill>
                  </a:tcPr>
                </a:tc>
              </a:tr>
              <a:tr h="57912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3200" spc="-5" dirty="0">
                          <a:latin typeface="Arial"/>
                          <a:cs typeface="Arial"/>
                        </a:rPr>
                        <a:t>36 </a:t>
                      </a:r>
                      <a:r>
                        <a:rPr sz="3200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32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200" spc="-10" dirty="0">
                          <a:latin typeface="Arial"/>
                          <a:cs typeface="Arial"/>
                        </a:rPr>
                        <a:t>50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4ED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3200" spc="-125" dirty="0">
                          <a:latin typeface="Arial"/>
                          <a:cs typeface="Arial"/>
                        </a:rPr>
                        <a:t>11 </a:t>
                      </a:r>
                      <a:r>
                        <a:rPr sz="3200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3200" spc="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200" spc="-10" dirty="0">
                          <a:latin typeface="Arial"/>
                          <a:cs typeface="Arial"/>
                        </a:rPr>
                        <a:t>13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4ED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3200" dirty="0">
                          <a:latin typeface="Arial"/>
                          <a:cs typeface="Arial"/>
                        </a:rPr>
                        <a:t>¾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4ED"/>
                    </a:solidFill>
                  </a:tcPr>
                </a:tc>
              </a:tr>
              <a:tr h="57911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3200" spc="-10" dirty="0">
                          <a:latin typeface="Arial"/>
                          <a:cs typeface="Arial"/>
                        </a:rPr>
                        <a:t>50+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3F7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3200" spc="-10" dirty="0">
                          <a:latin typeface="Arial"/>
                          <a:cs typeface="Arial"/>
                        </a:rPr>
                        <a:t>14+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3F7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3200" dirty="0">
                          <a:latin typeface="Arial"/>
                          <a:cs typeface="Arial"/>
                        </a:rPr>
                        <a:t>1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3F7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62000" y="0"/>
            <a:ext cx="7614028" cy="68579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8600" y="0"/>
            <a:ext cx="8458200" cy="6553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8600" y="457199"/>
            <a:ext cx="8534400" cy="64007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110153" y="2106611"/>
            <a:ext cx="4735285" cy="245422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91312" y="1280160"/>
            <a:ext cx="8552815" cy="228600"/>
          </a:xfrm>
          <a:custGeom>
            <a:avLst/>
            <a:gdLst/>
            <a:ahLst/>
            <a:cxnLst/>
            <a:rect l="l" t="t" r="r" b="b"/>
            <a:pathLst>
              <a:path w="8552815" h="228600">
                <a:moveTo>
                  <a:pt x="0" y="228600"/>
                </a:moveTo>
                <a:lnTo>
                  <a:pt x="8552688" y="228600"/>
                </a:lnTo>
                <a:lnTo>
                  <a:pt x="8552688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solidFill>
            <a:srgbClr val="93B6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89864" rIns="0" bIns="0" rtlCol="0">
            <a:spAutoFit/>
          </a:bodyPr>
          <a:lstStyle/>
          <a:p>
            <a:pPr marL="167640" marR="5080">
              <a:lnSpc>
                <a:spcPct val="100000"/>
              </a:lnSpc>
              <a:spcBef>
                <a:spcPts val="100"/>
              </a:spcBef>
            </a:pPr>
            <a:r>
              <a:rPr dirty="0"/>
              <a:t>How long Malaria infection can lost</a:t>
            </a:r>
            <a:r>
              <a:rPr spc="-70" dirty="0"/>
              <a:t> </a:t>
            </a:r>
            <a:r>
              <a:rPr dirty="0"/>
              <a:t>in  </a:t>
            </a:r>
            <a:r>
              <a:rPr i="1" spc="-5" dirty="0"/>
              <a:t>Man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91387" y="1624024"/>
            <a:ext cx="7931784" cy="329769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32740" marR="198755" indent="-320675">
              <a:lnSpc>
                <a:spcPct val="100000"/>
              </a:lnSpc>
              <a:spcBef>
                <a:spcPts val="95"/>
              </a:spcBef>
              <a:buClr>
                <a:srgbClr val="DD8046"/>
              </a:buClr>
              <a:buSzPct val="58928"/>
              <a:buFont typeface="Wingdings"/>
              <a:buChar char=""/>
              <a:tabLst>
                <a:tab pos="332740" algn="l"/>
                <a:tab pos="333375" algn="l"/>
              </a:tabLst>
            </a:pPr>
            <a:r>
              <a:rPr sz="2800" spc="-5" dirty="0">
                <a:latin typeface="Arial"/>
                <a:cs typeface="Arial"/>
              </a:rPr>
              <a:t>Without treatment </a:t>
            </a:r>
            <a:r>
              <a:rPr sz="2800" spc="-35" dirty="0">
                <a:latin typeface="Arial"/>
                <a:cs typeface="Arial"/>
              </a:rPr>
              <a:t>P.falciparum </a:t>
            </a:r>
            <a:r>
              <a:rPr sz="2800" spc="-5" dirty="0">
                <a:latin typeface="Arial"/>
                <a:cs typeface="Arial"/>
              </a:rPr>
              <a:t>will </a:t>
            </a:r>
            <a:r>
              <a:rPr sz="2800" dirty="0">
                <a:latin typeface="Arial"/>
                <a:cs typeface="Arial"/>
              </a:rPr>
              <a:t>terminate </a:t>
            </a:r>
            <a:r>
              <a:rPr sz="2800" spc="-5" dirty="0">
                <a:latin typeface="Arial"/>
                <a:cs typeface="Arial"/>
              </a:rPr>
              <a:t>in  less </a:t>
            </a:r>
            <a:r>
              <a:rPr sz="2800" dirty="0">
                <a:latin typeface="Arial"/>
                <a:cs typeface="Arial"/>
              </a:rPr>
              <a:t>than </a:t>
            </a:r>
            <a:r>
              <a:rPr sz="2800" spc="-5" dirty="0">
                <a:latin typeface="Arial"/>
                <a:cs typeface="Arial"/>
              </a:rPr>
              <a:t>1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35" dirty="0">
                <a:latin typeface="Arial"/>
                <a:cs typeface="Arial"/>
              </a:rPr>
              <a:t>year.</a:t>
            </a:r>
            <a:endParaRPr sz="2800" dirty="0">
              <a:latin typeface="Arial"/>
              <a:cs typeface="Arial"/>
            </a:endParaRPr>
          </a:p>
          <a:p>
            <a:pPr marL="332740" marR="5080" indent="-320675">
              <a:lnSpc>
                <a:spcPct val="100000"/>
              </a:lnSpc>
              <a:spcBef>
                <a:spcPts val="700"/>
              </a:spcBef>
              <a:buClr>
                <a:srgbClr val="DD8046"/>
              </a:buClr>
              <a:buSzPct val="58928"/>
              <a:buFont typeface="Wingdings"/>
              <a:buChar char=""/>
              <a:tabLst>
                <a:tab pos="332740" algn="l"/>
                <a:tab pos="333375" algn="l"/>
              </a:tabLst>
            </a:pPr>
            <a:r>
              <a:rPr sz="2800" spc="-5" dirty="0">
                <a:latin typeface="Arial"/>
                <a:cs typeface="Arial"/>
              </a:rPr>
              <a:t>But </a:t>
            </a:r>
            <a:r>
              <a:rPr sz="2800" dirty="0">
                <a:latin typeface="Arial"/>
                <a:cs typeface="Arial"/>
              </a:rPr>
              <a:t>in </a:t>
            </a:r>
            <a:r>
              <a:rPr sz="2800" spc="-55" dirty="0">
                <a:latin typeface="Arial"/>
                <a:cs typeface="Arial"/>
              </a:rPr>
              <a:t>P.vivax </a:t>
            </a:r>
            <a:r>
              <a:rPr sz="2800" spc="-5" dirty="0">
                <a:latin typeface="Arial"/>
                <a:cs typeface="Arial"/>
              </a:rPr>
              <a:t>and </a:t>
            </a:r>
            <a:r>
              <a:rPr sz="2800" spc="-55" dirty="0">
                <a:latin typeface="Arial"/>
                <a:cs typeface="Arial"/>
              </a:rPr>
              <a:t>P.ovale </a:t>
            </a:r>
            <a:r>
              <a:rPr sz="2800" dirty="0">
                <a:latin typeface="Arial"/>
                <a:cs typeface="Arial"/>
              </a:rPr>
              <a:t>persist </a:t>
            </a:r>
            <a:r>
              <a:rPr sz="2800" spc="-5" dirty="0">
                <a:latin typeface="Arial"/>
                <a:cs typeface="Arial"/>
              </a:rPr>
              <a:t>as  hypnozoites after the parasites have disppeared  </a:t>
            </a:r>
            <a:r>
              <a:rPr sz="2800" dirty="0">
                <a:latin typeface="Arial"/>
                <a:cs typeface="Arial"/>
              </a:rPr>
              <a:t>from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blood.</a:t>
            </a:r>
            <a:endParaRPr sz="2800" dirty="0">
              <a:latin typeface="Arial"/>
              <a:cs typeface="Arial"/>
            </a:endParaRPr>
          </a:p>
          <a:p>
            <a:pPr marL="332740" indent="-320675">
              <a:lnSpc>
                <a:spcPct val="100000"/>
              </a:lnSpc>
              <a:spcBef>
                <a:spcPts val="710"/>
              </a:spcBef>
              <a:buClr>
                <a:srgbClr val="DD8046"/>
              </a:buClr>
              <a:buSzPct val="58928"/>
              <a:buFont typeface="Wingdings"/>
              <a:buChar char=""/>
              <a:tabLst>
                <a:tab pos="332740" algn="l"/>
                <a:tab pos="333375" algn="l"/>
              </a:tabLst>
            </a:pPr>
            <a:r>
              <a:rPr sz="2800" spc="-5" dirty="0">
                <a:latin typeface="Arial"/>
                <a:cs typeface="Arial"/>
              </a:rPr>
              <a:t>Can prodce </a:t>
            </a:r>
            <a:r>
              <a:rPr sz="2800" dirty="0">
                <a:latin typeface="Arial"/>
                <a:cs typeface="Arial"/>
              </a:rPr>
              <a:t>periodic </a:t>
            </a:r>
            <a:r>
              <a:rPr sz="2800" spc="-5" dirty="0">
                <a:latin typeface="Arial"/>
                <a:cs typeface="Arial"/>
              </a:rPr>
              <a:t>relapses </a:t>
            </a:r>
            <a:r>
              <a:rPr sz="2800" dirty="0">
                <a:latin typeface="Arial"/>
                <a:cs typeface="Arial"/>
              </a:rPr>
              <a:t>upto </a:t>
            </a:r>
            <a:r>
              <a:rPr sz="2800" spc="-5" dirty="0">
                <a:latin typeface="Arial"/>
                <a:cs typeface="Arial"/>
              </a:rPr>
              <a:t>5</a:t>
            </a:r>
            <a:r>
              <a:rPr sz="2800" spc="3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years</a:t>
            </a:r>
          </a:p>
          <a:p>
            <a:pPr marL="332740" indent="-320675">
              <a:lnSpc>
                <a:spcPct val="100000"/>
              </a:lnSpc>
              <a:spcBef>
                <a:spcPts val="695"/>
              </a:spcBef>
              <a:buClr>
                <a:srgbClr val="DD8046"/>
              </a:buClr>
              <a:buSzPct val="58928"/>
              <a:buFont typeface="Wingdings"/>
              <a:buChar char=""/>
              <a:tabLst>
                <a:tab pos="332740" algn="l"/>
                <a:tab pos="333375" algn="l"/>
              </a:tabLst>
            </a:pPr>
            <a:r>
              <a:rPr sz="2800" spc="-5" dirty="0">
                <a:latin typeface="Arial"/>
                <a:cs typeface="Arial"/>
              </a:rPr>
              <a:t>In </a:t>
            </a:r>
            <a:r>
              <a:rPr sz="2800" spc="-40" dirty="0">
                <a:latin typeface="Arial"/>
                <a:cs typeface="Arial"/>
              </a:rPr>
              <a:t>P.malariae </a:t>
            </a:r>
            <a:r>
              <a:rPr sz="2800" spc="-5" dirty="0">
                <a:latin typeface="Arial"/>
                <a:cs typeface="Arial"/>
              </a:rPr>
              <a:t>may </a:t>
            </a:r>
            <a:r>
              <a:rPr sz="2800" dirty="0">
                <a:latin typeface="Arial"/>
                <a:cs typeface="Arial"/>
              </a:rPr>
              <a:t>last </a:t>
            </a:r>
            <a:r>
              <a:rPr sz="2800" spc="-5" dirty="0">
                <a:latin typeface="Arial"/>
                <a:cs typeface="Arial"/>
              </a:rPr>
              <a:t>for 40</a:t>
            </a:r>
            <a:r>
              <a:rPr sz="2800" spc="75" dirty="0">
                <a:latin typeface="Arial"/>
                <a:cs typeface="Arial"/>
              </a:rPr>
              <a:t> </a:t>
            </a:r>
            <a:r>
              <a:rPr sz="2800" dirty="0" smtClean="0">
                <a:latin typeface="Arial"/>
                <a:cs typeface="Arial"/>
              </a:rPr>
              <a:t>years</a:t>
            </a:r>
            <a:endParaRPr sz="2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5971540"/>
          </a:xfrm>
          <a:custGeom>
            <a:avLst/>
            <a:gdLst/>
            <a:ahLst/>
            <a:cxnLst/>
            <a:rect l="l" t="t" r="r" b="b"/>
            <a:pathLst>
              <a:path w="9144000" h="5971540">
                <a:moveTo>
                  <a:pt x="0" y="5971032"/>
                </a:moveTo>
                <a:lnTo>
                  <a:pt x="9144000" y="5971032"/>
                </a:lnTo>
                <a:lnTo>
                  <a:pt x="9144000" y="0"/>
                </a:lnTo>
                <a:lnTo>
                  <a:pt x="0" y="0"/>
                </a:lnTo>
                <a:lnTo>
                  <a:pt x="0" y="5971032"/>
                </a:lnTo>
                <a:close/>
              </a:path>
            </a:pathLst>
          </a:custGeom>
          <a:solidFill>
            <a:srgbClr val="775F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5971032"/>
            <a:ext cx="9144000" cy="887094"/>
          </a:xfrm>
          <a:custGeom>
            <a:avLst/>
            <a:gdLst/>
            <a:ahLst/>
            <a:cxnLst/>
            <a:rect l="l" t="t" r="r" b="b"/>
            <a:pathLst>
              <a:path w="9144000" h="887095">
                <a:moveTo>
                  <a:pt x="0" y="886968"/>
                </a:moveTo>
                <a:lnTo>
                  <a:pt x="9144000" y="886968"/>
                </a:lnTo>
                <a:lnTo>
                  <a:pt x="9144000" y="0"/>
                </a:lnTo>
                <a:lnTo>
                  <a:pt x="0" y="0"/>
                </a:lnTo>
                <a:lnTo>
                  <a:pt x="0" y="88696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6053328"/>
            <a:ext cx="2240280" cy="713740"/>
          </a:xfrm>
          <a:custGeom>
            <a:avLst/>
            <a:gdLst/>
            <a:ahLst/>
            <a:cxnLst/>
            <a:rect l="l" t="t" r="r" b="b"/>
            <a:pathLst>
              <a:path w="2240280" h="713740">
                <a:moveTo>
                  <a:pt x="0" y="713232"/>
                </a:moveTo>
                <a:lnTo>
                  <a:pt x="2240280" y="713232"/>
                </a:lnTo>
                <a:lnTo>
                  <a:pt x="2240280" y="0"/>
                </a:lnTo>
                <a:lnTo>
                  <a:pt x="0" y="0"/>
                </a:lnTo>
                <a:lnTo>
                  <a:pt x="0" y="713232"/>
                </a:lnTo>
                <a:close/>
              </a:path>
            </a:pathLst>
          </a:custGeom>
          <a:solidFill>
            <a:srgbClr val="DD8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359151" y="6044184"/>
            <a:ext cx="6784975" cy="713740"/>
          </a:xfrm>
          <a:custGeom>
            <a:avLst/>
            <a:gdLst/>
            <a:ahLst/>
            <a:cxnLst/>
            <a:rect l="l" t="t" r="r" b="b"/>
            <a:pathLst>
              <a:path w="6784975" h="713740">
                <a:moveTo>
                  <a:pt x="0" y="713231"/>
                </a:moveTo>
                <a:lnTo>
                  <a:pt x="6784848" y="713231"/>
                </a:lnTo>
                <a:lnTo>
                  <a:pt x="6784848" y="0"/>
                </a:lnTo>
                <a:lnTo>
                  <a:pt x="0" y="0"/>
                </a:lnTo>
                <a:lnTo>
                  <a:pt x="0" y="713231"/>
                </a:lnTo>
                <a:close/>
              </a:path>
            </a:pathLst>
          </a:custGeom>
          <a:solidFill>
            <a:srgbClr val="93B6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441194" y="4577334"/>
            <a:ext cx="6064250" cy="12439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4000" i="0" spc="-50" dirty="0">
                <a:latin typeface="Arial"/>
                <a:cs typeface="Arial"/>
              </a:rPr>
              <a:t>LABORATORY  </a:t>
            </a:r>
            <a:r>
              <a:rPr sz="4000" i="0" spc="-5" dirty="0">
                <a:latin typeface="Arial"/>
                <a:cs typeface="Arial"/>
              </a:rPr>
              <a:t>DIAGNOSIS OF</a:t>
            </a:r>
            <a:r>
              <a:rPr sz="4000" i="0" spc="-30" dirty="0">
                <a:latin typeface="Arial"/>
                <a:cs typeface="Arial"/>
              </a:rPr>
              <a:t> </a:t>
            </a:r>
            <a:r>
              <a:rPr sz="4000" i="0" spc="-5" dirty="0">
                <a:latin typeface="Arial"/>
                <a:cs typeface="Arial"/>
              </a:rPr>
              <a:t>MALARIA</a:t>
            </a:r>
            <a:endParaRPr sz="4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91312" y="1280160"/>
            <a:ext cx="8552815" cy="228600"/>
          </a:xfrm>
          <a:custGeom>
            <a:avLst/>
            <a:gdLst/>
            <a:ahLst/>
            <a:cxnLst/>
            <a:rect l="l" t="t" r="r" b="b"/>
            <a:pathLst>
              <a:path w="8552815" h="228600">
                <a:moveTo>
                  <a:pt x="0" y="228600"/>
                </a:moveTo>
                <a:lnTo>
                  <a:pt x="8552688" y="228600"/>
                </a:lnTo>
                <a:lnTo>
                  <a:pt x="8552688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solidFill>
            <a:srgbClr val="93B6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7340" y="49479"/>
            <a:ext cx="7562215" cy="1244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i="0" spc="-5" dirty="0">
                <a:latin typeface="Arial"/>
                <a:cs typeface="Arial"/>
              </a:rPr>
              <a:t>Diagnostic</a:t>
            </a:r>
            <a:r>
              <a:rPr sz="4000" i="0" spc="-55" dirty="0">
                <a:latin typeface="Arial"/>
                <a:cs typeface="Arial"/>
              </a:rPr>
              <a:t> </a:t>
            </a:r>
            <a:r>
              <a:rPr sz="4000" i="0" spc="-95" dirty="0">
                <a:latin typeface="Arial"/>
                <a:cs typeface="Arial"/>
              </a:rPr>
              <a:t>Tools</a:t>
            </a:r>
            <a:endParaRPr sz="4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4000" i="0" spc="-5" dirty="0">
                <a:latin typeface="Arial"/>
                <a:cs typeface="Arial"/>
              </a:rPr>
              <a:t>for Human Infections with</a:t>
            </a:r>
            <a:r>
              <a:rPr sz="4000" i="0" spc="25" dirty="0">
                <a:latin typeface="Arial"/>
                <a:cs typeface="Arial"/>
              </a:rPr>
              <a:t> </a:t>
            </a:r>
            <a:r>
              <a:rPr sz="4000" i="0" spc="-5" dirty="0">
                <a:latin typeface="Arial"/>
                <a:cs typeface="Arial"/>
              </a:rPr>
              <a:t>Malaria</a:t>
            </a:r>
            <a:endParaRPr sz="4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2066423"/>
            <a:ext cx="7588250" cy="2636520"/>
          </a:xfrm>
          <a:prstGeom prst="rect">
            <a:avLst/>
          </a:prstGeom>
        </p:spPr>
        <p:txBody>
          <a:bodyPr vert="horz" wrap="square" lIns="0" tIns="100330" rIns="0" bIns="0" rtlCol="0">
            <a:spAutoFit/>
          </a:bodyPr>
          <a:lstStyle/>
          <a:p>
            <a:pPr marL="332740" indent="-320675">
              <a:lnSpc>
                <a:spcPct val="100000"/>
              </a:lnSpc>
              <a:spcBef>
                <a:spcPts val="790"/>
              </a:spcBef>
              <a:buClr>
                <a:srgbClr val="CC3300"/>
              </a:buClr>
              <a:buSzPct val="59459"/>
              <a:buFont typeface="Wingdings"/>
              <a:buChar char=""/>
              <a:tabLst>
                <a:tab pos="333375" algn="l"/>
              </a:tabLst>
            </a:pPr>
            <a:r>
              <a:rPr sz="3700" b="1" spc="-5" dirty="0">
                <a:latin typeface="Arial"/>
                <a:cs typeface="Arial"/>
              </a:rPr>
              <a:t>Blood </a:t>
            </a:r>
            <a:r>
              <a:rPr sz="3700" b="1" dirty="0">
                <a:latin typeface="Arial"/>
                <a:cs typeface="Arial"/>
              </a:rPr>
              <a:t>film</a:t>
            </a:r>
            <a:r>
              <a:rPr sz="3700" b="1" spc="20" dirty="0">
                <a:latin typeface="Arial"/>
                <a:cs typeface="Arial"/>
              </a:rPr>
              <a:t> </a:t>
            </a:r>
            <a:r>
              <a:rPr sz="3700" b="1" spc="-5" dirty="0">
                <a:latin typeface="Arial"/>
                <a:cs typeface="Arial"/>
              </a:rPr>
              <a:t>examination(</a:t>
            </a:r>
            <a:r>
              <a:rPr sz="2800" spc="-5" dirty="0">
                <a:latin typeface="Arial"/>
                <a:cs typeface="Arial"/>
              </a:rPr>
              <a:t>Microscopy)</a:t>
            </a:r>
            <a:endParaRPr sz="2800">
              <a:latin typeface="Arial"/>
              <a:cs typeface="Arial"/>
            </a:endParaRPr>
          </a:p>
          <a:p>
            <a:pPr marL="332740" indent="-320675">
              <a:lnSpc>
                <a:spcPct val="100000"/>
              </a:lnSpc>
              <a:spcBef>
                <a:spcPts val="700"/>
              </a:spcBef>
              <a:buClr>
                <a:srgbClr val="CC3300"/>
              </a:buClr>
              <a:buSzPct val="59459"/>
              <a:buFont typeface="Wingdings"/>
              <a:buChar char=""/>
              <a:tabLst>
                <a:tab pos="333375" algn="l"/>
              </a:tabLst>
            </a:pPr>
            <a:r>
              <a:rPr sz="3700" b="1" i="1" spc="-5" dirty="0">
                <a:solidFill>
                  <a:srgbClr val="66FFFF"/>
                </a:solidFill>
                <a:latin typeface="Arial"/>
                <a:cs typeface="Arial"/>
              </a:rPr>
              <a:t>QBC system</a:t>
            </a:r>
            <a:endParaRPr sz="3700">
              <a:latin typeface="Arial"/>
              <a:cs typeface="Arial"/>
            </a:endParaRPr>
          </a:p>
          <a:p>
            <a:pPr marL="332740" indent="-320675">
              <a:lnSpc>
                <a:spcPct val="100000"/>
              </a:lnSpc>
              <a:spcBef>
                <a:spcPts val="710"/>
              </a:spcBef>
              <a:buClr>
                <a:srgbClr val="CC3300"/>
              </a:buClr>
              <a:buSzPct val="59459"/>
              <a:buFont typeface="Wingdings"/>
              <a:buChar char=""/>
              <a:tabLst>
                <a:tab pos="333375" algn="l"/>
              </a:tabLst>
            </a:pPr>
            <a:r>
              <a:rPr sz="3700" b="1" spc="-5" dirty="0">
                <a:solidFill>
                  <a:srgbClr val="FF0000"/>
                </a:solidFill>
                <a:latin typeface="Arial"/>
                <a:cs typeface="Arial"/>
              </a:rPr>
              <a:t>Rapid Diagnostic </a:t>
            </a:r>
            <a:r>
              <a:rPr sz="3700" b="1" spc="-50" dirty="0">
                <a:solidFill>
                  <a:srgbClr val="FF0000"/>
                </a:solidFill>
                <a:latin typeface="Arial"/>
                <a:cs typeface="Arial"/>
              </a:rPr>
              <a:t>Tests"</a:t>
            </a:r>
            <a:r>
              <a:rPr sz="3700" b="1" spc="5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3700" b="1" spc="-50" dirty="0">
                <a:solidFill>
                  <a:srgbClr val="FF0000"/>
                </a:solidFill>
                <a:latin typeface="Arial"/>
                <a:cs typeface="Arial"/>
              </a:rPr>
              <a:t>(RDTs)</a:t>
            </a:r>
            <a:endParaRPr sz="3700">
              <a:latin typeface="Arial"/>
              <a:cs typeface="Arial"/>
            </a:endParaRPr>
          </a:p>
          <a:p>
            <a:pPr marL="332740" indent="-320675">
              <a:lnSpc>
                <a:spcPct val="100000"/>
              </a:lnSpc>
              <a:spcBef>
                <a:spcPts val="695"/>
              </a:spcBef>
              <a:buClr>
                <a:srgbClr val="CC3300"/>
              </a:buClr>
              <a:buSzPct val="59459"/>
              <a:buFont typeface="Wingdings"/>
              <a:buChar char=""/>
              <a:tabLst>
                <a:tab pos="333375" algn="l"/>
              </a:tabLst>
            </a:pPr>
            <a:r>
              <a:rPr sz="3700" b="1" spc="-15" dirty="0">
                <a:latin typeface="Arial"/>
                <a:cs typeface="Arial"/>
              </a:rPr>
              <a:t>PCR</a:t>
            </a:r>
            <a:endParaRPr sz="37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1387" y="328929"/>
            <a:ext cx="588518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i="0" spc="-5" dirty="0">
                <a:latin typeface="Arial"/>
                <a:cs typeface="Arial"/>
              </a:rPr>
              <a:t>Thin and </a:t>
            </a:r>
            <a:r>
              <a:rPr sz="4800" i="0" dirty="0">
                <a:latin typeface="Arial"/>
                <a:cs typeface="Arial"/>
              </a:rPr>
              <a:t>Thick</a:t>
            </a:r>
            <a:r>
              <a:rPr sz="4800" i="0" spc="-50" dirty="0">
                <a:latin typeface="Arial"/>
                <a:cs typeface="Arial"/>
              </a:rPr>
              <a:t> </a:t>
            </a:r>
            <a:r>
              <a:rPr sz="4800" i="0" spc="-5" dirty="0">
                <a:latin typeface="Arial"/>
                <a:cs typeface="Arial"/>
              </a:rPr>
              <a:t>smear</a:t>
            </a:r>
            <a:endParaRPr sz="48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760220" y="2147316"/>
            <a:ext cx="5858256" cy="34015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91312" y="1280160"/>
            <a:ext cx="8552815" cy="228600"/>
          </a:xfrm>
          <a:custGeom>
            <a:avLst/>
            <a:gdLst/>
            <a:ahLst/>
            <a:cxnLst/>
            <a:rect l="l" t="t" r="r" b="b"/>
            <a:pathLst>
              <a:path w="8552815" h="228600">
                <a:moveTo>
                  <a:pt x="0" y="228600"/>
                </a:moveTo>
                <a:lnTo>
                  <a:pt x="8552688" y="228600"/>
                </a:lnTo>
                <a:lnTo>
                  <a:pt x="8552688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solidFill>
            <a:srgbClr val="93B6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91387" y="328929"/>
            <a:ext cx="310769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spc="-5" dirty="0"/>
              <a:t>Microscopy</a:t>
            </a:r>
            <a:endParaRPr sz="4800"/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57785" rIns="0" bIns="0" rtlCol="0">
            <a:spAutoFit/>
          </a:bodyPr>
          <a:lstStyle/>
          <a:p>
            <a:pPr marL="358140" marR="5080" indent="-320675">
              <a:lnSpc>
                <a:spcPct val="90000"/>
              </a:lnSpc>
              <a:spcBef>
                <a:spcPts val="455"/>
              </a:spcBef>
              <a:buClr>
                <a:srgbClr val="DD8046"/>
              </a:buClr>
              <a:buSzPct val="60344"/>
              <a:buFont typeface="Wingdings"/>
              <a:buChar char=""/>
              <a:tabLst>
                <a:tab pos="358775" algn="l"/>
              </a:tabLst>
            </a:pPr>
            <a:r>
              <a:rPr dirty="0"/>
              <a:t>Malaria parasites can be identified by  examining under the microscope a drop of the  patient's blood, spread out as a "blood smear"  on a microscope slide. Prior to examination,</a:t>
            </a:r>
            <a:r>
              <a:rPr spc="-190" dirty="0"/>
              <a:t> </a:t>
            </a:r>
            <a:r>
              <a:rPr dirty="0"/>
              <a:t>the  specimen is stained (most often with the  Giemsa stain) to give to the parasites a  distinctive appearance. This technique remains  the gold standard for laboratory confirmation of  malaria.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</TotalTime>
  <Words>2007</Words>
  <Application>Microsoft Office PowerPoint</Application>
  <PresentationFormat>On-screen Show (4:3)</PresentationFormat>
  <Paragraphs>310</Paragraphs>
  <Slides>44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5" baseType="lpstr">
      <vt:lpstr>Office Theme</vt:lpstr>
      <vt:lpstr>Cerebral Malaria</vt:lpstr>
      <vt:lpstr>Pathogenesis of  Cerebral malaria</vt:lpstr>
      <vt:lpstr>Sequestration &amp; cytoadherence</vt:lpstr>
      <vt:lpstr>Black Water Fever</vt:lpstr>
      <vt:lpstr>How long Malaria infection can lost in  Man</vt:lpstr>
      <vt:lpstr>LABORATORY  DIAGNOSIS OF MALARIA</vt:lpstr>
      <vt:lpstr>Diagnostic Tools for Human Infections with Malaria</vt:lpstr>
      <vt:lpstr>Thin and Thick smear</vt:lpstr>
      <vt:lpstr>Microscopy</vt:lpstr>
      <vt:lpstr>Slide 10</vt:lpstr>
      <vt:lpstr>QBC system has evolved as rapid and  precise method in Diagnosis</vt:lpstr>
      <vt:lpstr>Appearance of Malarial parasite in  QBC system</vt:lpstr>
      <vt:lpstr>Antigen Detection Methods are Rapid  and Precise</vt:lpstr>
      <vt:lpstr>Newer Diagnostic methods</vt:lpstr>
      <vt:lpstr>Sensitivity of Tools for  Diagnosis of Malarial Infection</vt:lpstr>
      <vt:lpstr>Malaria Relapses</vt:lpstr>
      <vt:lpstr>Slide 17</vt:lpstr>
      <vt:lpstr>Slide 18</vt:lpstr>
      <vt:lpstr>Slide 19</vt:lpstr>
      <vt:lpstr>Slide 20</vt:lpstr>
      <vt:lpstr>Slide 21</vt:lpstr>
      <vt:lpstr>Slide 22</vt:lpstr>
      <vt:lpstr>THE PHARMACOLOGY OF ANTIMALARIALS</vt:lpstr>
      <vt:lpstr>THE PHARMACOLOGY OF ANTIMALARIALS (cont.)</vt:lpstr>
      <vt:lpstr>Slide 25</vt:lpstr>
      <vt:lpstr>Slide 26</vt:lpstr>
      <vt:lpstr>1. Treatment of severe falciparum malaria</vt:lpstr>
      <vt:lpstr>2. Treatment of uncomplicated p.falciparum</vt:lpstr>
      <vt:lpstr>Children under 5 kg or below 4 months should not be given Riamet instead treat with the following regimen (see table).</vt:lpstr>
      <vt:lpstr>3. Treatment of malaria caused by p.knowlesi  &amp; mixed infection (p. falciparum + p. vivax)</vt:lpstr>
      <vt:lpstr>4. Treatment of of malaria caused by p.vivax, p. ovale or p. malariae.</vt:lpstr>
      <vt:lpstr>Treatment in specific population &amp; situations</vt:lpstr>
      <vt:lpstr>Slide 33</vt:lpstr>
      <vt:lpstr>Slide 34</vt:lpstr>
      <vt:lpstr>Slide 35</vt:lpstr>
      <vt:lpstr>Monitoring &amp; follow-up</vt:lpstr>
      <vt:lpstr>Slide 37</vt:lpstr>
      <vt:lpstr>Chemoprophylaxis</vt:lpstr>
      <vt:lpstr>Dosing schedule for mefloquine</vt:lpstr>
      <vt:lpstr>Dosing schedule for doxycycline</vt:lpstr>
      <vt:lpstr>Slide 41</vt:lpstr>
      <vt:lpstr>Slide 42</vt:lpstr>
      <vt:lpstr>Slide 43</vt:lpstr>
      <vt:lpstr>Slide 44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Rashid</cp:lastModifiedBy>
  <cp:revision>12</cp:revision>
  <dcterms:created xsi:type="dcterms:W3CDTF">2020-01-27T06:55:37Z</dcterms:created>
  <dcterms:modified xsi:type="dcterms:W3CDTF">2021-01-11T16:27:37Z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2015-07-08T00:00:00Z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2020-01-27T00:00:00Z</vt:filetime>
  </property>
</Properties>
</file>