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739" y="673734"/>
            <a:ext cx="898652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66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66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66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72898"/>
            <a:ext cx="807211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66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0539" y="1578305"/>
            <a:ext cx="8122920" cy="3651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83234"/>
            <a:ext cx="41598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Cerebral</a:t>
            </a:r>
            <a:r>
              <a:rPr sz="4400" spc="-70" dirty="0"/>
              <a:t> </a:t>
            </a:r>
            <a:r>
              <a:rPr sz="4400" dirty="0"/>
              <a:t>Malaria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2139823"/>
            <a:ext cx="3392170" cy="3279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954405" indent="-320675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Present with  Hy</a:t>
            </a:r>
            <a:r>
              <a:rPr sz="280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x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332740" indent="-320675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lead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Coma</a:t>
            </a:r>
            <a:endParaRPr sz="2800">
              <a:latin typeface="Arial"/>
              <a:cs typeface="Arial"/>
            </a:endParaRPr>
          </a:p>
          <a:p>
            <a:pPr marL="332740" marR="5080" indent="-320675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Paralysis and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other  </a:t>
            </a:r>
            <a:r>
              <a:rPr sz="2800" spc="-5" dirty="0">
                <a:latin typeface="Arial"/>
                <a:cs typeface="Arial"/>
              </a:rPr>
              <a:t>complications.</a:t>
            </a:r>
            <a:endParaRPr sz="2800">
              <a:latin typeface="Arial"/>
              <a:cs typeface="Arial"/>
            </a:endParaRPr>
          </a:p>
          <a:p>
            <a:pPr marL="332740" marR="835660" indent="-320675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Brain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appears  </a:t>
            </a:r>
            <a:r>
              <a:rPr sz="2800" spc="-5" dirty="0">
                <a:latin typeface="Arial"/>
                <a:cs typeface="Arial"/>
              </a:rPr>
              <a:t>congested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12335" y="1557527"/>
            <a:ext cx="4931663" cy="5300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864" rIns="0" bIns="0" rtlCol="0">
            <a:spAutoFit/>
          </a:bodyPr>
          <a:lstStyle/>
          <a:p>
            <a:pPr marL="16764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QBC system has evolved as rapid</a:t>
            </a:r>
            <a:r>
              <a:rPr spc="-70" dirty="0"/>
              <a:t> </a:t>
            </a:r>
            <a:r>
              <a:rPr dirty="0"/>
              <a:t>and  </a:t>
            </a:r>
            <a:r>
              <a:rPr i="1" dirty="0"/>
              <a:t>precise </a:t>
            </a:r>
            <a:r>
              <a:rPr i="1" spc="-5" dirty="0"/>
              <a:t>method in </a:t>
            </a:r>
            <a:r>
              <a:rPr i="1" dirty="0"/>
              <a:t>Diagnosis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042286"/>
            <a:ext cx="7425055" cy="357886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32740" marR="5080" indent="-320675">
              <a:lnSpc>
                <a:spcPts val="3030"/>
              </a:lnSpc>
              <a:spcBef>
                <a:spcPts val="47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The QBC Malaria method is the simplest and  most </a:t>
            </a:r>
            <a:r>
              <a:rPr sz="2800" dirty="0">
                <a:latin typeface="Arial"/>
                <a:cs typeface="Arial"/>
              </a:rPr>
              <a:t>sensitive </a:t>
            </a:r>
            <a:r>
              <a:rPr sz="2800" spc="-5" dirty="0">
                <a:latin typeface="Arial"/>
                <a:cs typeface="Arial"/>
              </a:rPr>
              <a:t>method for </a:t>
            </a:r>
            <a:r>
              <a:rPr sz="2800" dirty="0">
                <a:latin typeface="Arial"/>
                <a:cs typeface="Arial"/>
              </a:rPr>
              <a:t>diagnosing </a:t>
            </a:r>
            <a:r>
              <a:rPr sz="2800" spc="-5" dirty="0">
                <a:latin typeface="Arial"/>
                <a:cs typeface="Arial"/>
              </a:rPr>
              <a:t>the  following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diseases.</a:t>
            </a:r>
            <a:endParaRPr sz="2800">
              <a:latin typeface="Arial"/>
              <a:cs typeface="Arial"/>
            </a:endParaRPr>
          </a:p>
          <a:p>
            <a:pPr marL="652780" lvl="1" indent="-274955">
              <a:lnSpc>
                <a:spcPct val="100000"/>
              </a:lnSpc>
              <a:spcBef>
                <a:spcPts val="275"/>
              </a:spcBef>
              <a:buClr>
                <a:srgbClr val="93B6D2"/>
              </a:buClr>
              <a:buSzPct val="68750"/>
              <a:buFont typeface="Wingdings 2"/>
              <a:buChar char=""/>
              <a:tabLst>
                <a:tab pos="653415" algn="l"/>
              </a:tabLst>
            </a:pPr>
            <a:r>
              <a:rPr sz="2400" spc="-5" dirty="0">
                <a:latin typeface="Arial"/>
                <a:cs typeface="Arial"/>
              </a:rPr>
              <a:t>Malaria</a:t>
            </a:r>
            <a:endParaRPr sz="2400">
              <a:latin typeface="Arial"/>
              <a:cs typeface="Arial"/>
            </a:endParaRPr>
          </a:p>
          <a:p>
            <a:pPr marL="652780" lvl="1" indent="-274955">
              <a:lnSpc>
                <a:spcPct val="100000"/>
              </a:lnSpc>
              <a:spcBef>
                <a:spcPts val="310"/>
              </a:spcBef>
              <a:buClr>
                <a:srgbClr val="93B6D2"/>
              </a:buClr>
              <a:buSzPct val="68750"/>
              <a:buFont typeface="Wingdings 2"/>
              <a:buChar char=""/>
              <a:tabLst>
                <a:tab pos="653415" algn="l"/>
              </a:tabLst>
            </a:pPr>
            <a:r>
              <a:rPr sz="2400" spc="-5" dirty="0">
                <a:latin typeface="Arial"/>
                <a:cs typeface="Arial"/>
              </a:rPr>
              <a:t>Babesiosis</a:t>
            </a:r>
            <a:endParaRPr sz="2400">
              <a:latin typeface="Arial"/>
              <a:cs typeface="Arial"/>
            </a:endParaRPr>
          </a:p>
          <a:p>
            <a:pPr marL="652780" lvl="1" indent="-274955">
              <a:lnSpc>
                <a:spcPts val="2735"/>
              </a:lnSpc>
              <a:spcBef>
                <a:spcPts val="310"/>
              </a:spcBef>
              <a:buClr>
                <a:srgbClr val="93B6D2"/>
              </a:buClr>
              <a:buSzPct val="68750"/>
              <a:buFont typeface="Wingdings 2"/>
              <a:buChar char=""/>
              <a:tabLst>
                <a:tab pos="653415" algn="l"/>
              </a:tabLst>
            </a:pPr>
            <a:r>
              <a:rPr sz="2400" spc="-10" dirty="0">
                <a:latin typeface="Arial"/>
                <a:cs typeface="Arial"/>
              </a:rPr>
              <a:t>Trypanosomiasis </a:t>
            </a:r>
            <a:r>
              <a:rPr sz="2400" spc="-5" dirty="0">
                <a:latin typeface="Arial"/>
                <a:cs typeface="Arial"/>
              </a:rPr>
              <a:t>(Chagas disease,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Sleeping</a:t>
            </a:r>
            <a:endParaRPr sz="2400">
              <a:latin typeface="Arial"/>
              <a:cs typeface="Arial"/>
            </a:endParaRPr>
          </a:p>
          <a:p>
            <a:pPr marL="65278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Sickness)</a:t>
            </a:r>
            <a:endParaRPr sz="2400">
              <a:latin typeface="Arial"/>
              <a:cs typeface="Arial"/>
            </a:endParaRPr>
          </a:p>
          <a:p>
            <a:pPr marL="652780" lvl="1" indent="-274955">
              <a:lnSpc>
                <a:spcPct val="100000"/>
              </a:lnSpc>
              <a:spcBef>
                <a:spcPts val="315"/>
              </a:spcBef>
              <a:buClr>
                <a:srgbClr val="93B6D2"/>
              </a:buClr>
              <a:buSzPct val="68750"/>
              <a:buFont typeface="Wingdings 2"/>
              <a:buChar char=""/>
              <a:tabLst>
                <a:tab pos="653415" algn="l"/>
              </a:tabLst>
            </a:pPr>
            <a:r>
              <a:rPr sz="2400" spc="-5" dirty="0">
                <a:latin typeface="Arial"/>
                <a:cs typeface="Arial"/>
              </a:rPr>
              <a:t>Filariasis (Elephantiasis,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Loa-Loa)</a:t>
            </a:r>
            <a:endParaRPr sz="2400">
              <a:latin typeface="Arial"/>
              <a:cs typeface="Arial"/>
            </a:endParaRPr>
          </a:p>
          <a:p>
            <a:pPr marL="652780" lvl="1" indent="-274955">
              <a:lnSpc>
                <a:spcPct val="100000"/>
              </a:lnSpc>
              <a:spcBef>
                <a:spcPts val="310"/>
              </a:spcBef>
              <a:buClr>
                <a:srgbClr val="93B6D2"/>
              </a:buClr>
              <a:buSzPct val="68750"/>
              <a:buFont typeface="Wingdings 2"/>
              <a:buChar char=""/>
              <a:tabLst>
                <a:tab pos="653415" algn="l"/>
              </a:tabLst>
            </a:pPr>
            <a:r>
              <a:rPr sz="2400" spc="-5" dirty="0">
                <a:latin typeface="Arial"/>
                <a:cs typeface="Arial"/>
              </a:rPr>
              <a:t>Relapsing Fever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(Borreliosis)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864" rIns="0" bIns="0" rtlCol="0">
            <a:spAutoFit/>
          </a:bodyPr>
          <a:lstStyle/>
          <a:p>
            <a:pPr marL="16764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Appearance of Malarial parasite</a:t>
            </a:r>
            <a:r>
              <a:rPr spc="-80" dirty="0"/>
              <a:t> </a:t>
            </a:r>
            <a:r>
              <a:rPr dirty="0"/>
              <a:t>in  </a:t>
            </a:r>
            <a:r>
              <a:rPr i="1" spc="-5" dirty="0"/>
              <a:t>QBC </a:t>
            </a:r>
            <a:r>
              <a:rPr i="1" dirty="0"/>
              <a:t>system</a:t>
            </a:r>
          </a:p>
        </p:txBody>
      </p:sp>
      <p:sp>
        <p:nvSpPr>
          <p:cNvPr id="3" name="object 3"/>
          <p:cNvSpPr/>
          <p:nvPr/>
        </p:nvSpPr>
        <p:spPr>
          <a:xfrm>
            <a:off x="1828800" y="1981199"/>
            <a:ext cx="3569208" cy="3569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864" rIns="0" bIns="0" rtlCol="0">
            <a:spAutoFit/>
          </a:bodyPr>
          <a:lstStyle/>
          <a:p>
            <a:pPr marL="16764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Antigen Detection Methods are</a:t>
            </a:r>
            <a:r>
              <a:rPr spc="-55" dirty="0"/>
              <a:t> </a:t>
            </a:r>
            <a:r>
              <a:rPr dirty="0"/>
              <a:t>Rapid  </a:t>
            </a:r>
            <a:r>
              <a:rPr i="1" spc="-5" dirty="0"/>
              <a:t>and</a:t>
            </a:r>
            <a:r>
              <a:rPr i="1" spc="-10" dirty="0"/>
              <a:t> </a:t>
            </a:r>
            <a:r>
              <a:rPr i="1" dirty="0"/>
              <a:t>Precise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740" y="1496254"/>
            <a:ext cx="8039734" cy="45720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69570">
              <a:lnSpc>
                <a:spcPct val="100000"/>
              </a:lnSpc>
              <a:spcBef>
                <a:spcPts val="484"/>
              </a:spcBef>
            </a:pPr>
            <a:r>
              <a:rPr sz="2600" b="1" dirty="0">
                <a:latin typeface="Arial"/>
                <a:cs typeface="Arial"/>
              </a:rPr>
              <a:t>Antigen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Detection</a:t>
            </a:r>
            <a:endParaRPr sz="2600">
              <a:latin typeface="Arial"/>
              <a:cs typeface="Arial"/>
            </a:endParaRPr>
          </a:p>
          <a:p>
            <a:pPr marL="332105" marR="5080" indent="-320040">
              <a:lnSpc>
                <a:spcPct val="90000"/>
              </a:lnSpc>
              <a:spcBef>
                <a:spcPts val="700"/>
              </a:spcBef>
              <a:buClr>
                <a:srgbClr val="DD8046"/>
              </a:buClr>
              <a:buSzPct val="59615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600" spc="-25" dirty="0">
                <a:latin typeface="Arial"/>
                <a:cs typeface="Arial"/>
              </a:rPr>
              <a:t>Various </a:t>
            </a:r>
            <a:r>
              <a:rPr sz="2600" dirty="0">
                <a:latin typeface="Arial"/>
                <a:cs typeface="Arial"/>
              </a:rPr>
              <a:t>test kits are available to </a:t>
            </a:r>
            <a:r>
              <a:rPr sz="2600" spc="5" dirty="0">
                <a:latin typeface="Arial"/>
                <a:cs typeface="Arial"/>
              </a:rPr>
              <a:t>detect </a:t>
            </a:r>
            <a:r>
              <a:rPr sz="2600" dirty="0">
                <a:latin typeface="Arial"/>
                <a:cs typeface="Arial"/>
              </a:rPr>
              <a:t>antigens  derived from malaria parasites and provide results in  2-15 minutes. These "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Rapid Diagnostic </a:t>
            </a:r>
            <a:r>
              <a:rPr sz="2600" b="1" spc="-30" dirty="0">
                <a:solidFill>
                  <a:srgbClr val="FF0000"/>
                </a:solidFill>
                <a:latin typeface="Arial"/>
                <a:cs typeface="Arial"/>
              </a:rPr>
              <a:t>Tests"  </a:t>
            </a:r>
            <a:r>
              <a:rPr sz="2600" b="1" spc="-25" dirty="0">
                <a:solidFill>
                  <a:srgbClr val="FF0000"/>
                </a:solidFill>
                <a:latin typeface="Arial"/>
                <a:cs typeface="Arial"/>
              </a:rPr>
              <a:t>(RDTs)</a:t>
            </a:r>
            <a:r>
              <a:rPr sz="2600" spc="-25" dirty="0">
                <a:latin typeface="Arial"/>
                <a:cs typeface="Arial"/>
              </a:rPr>
              <a:t>. </a:t>
            </a:r>
            <a:r>
              <a:rPr sz="2600" dirty="0">
                <a:latin typeface="Arial"/>
                <a:cs typeface="Arial"/>
              </a:rPr>
              <a:t>Rapid diagnostic tests </a:t>
            </a:r>
            <a:r>
              <a:rPr sz="2600" spc="-45" dirty="0">
                <a:latin typeface="Arial"/>
                <a:cs typeface="Arial"/>
              </a:rPr>
              <a:t>(RDTs) </a:t>
            </a:r>
            <a:r>
              <a:rPr sz="2600" dirty="0">
                <a:latin typeface="Arial"/>
                <a:cs typeface="Arial"/>
              </a:rPr>
              <a:t>are  immunochromatographic tests based on detection of  specific parasite antigens. </a:t>
            </a:r>
            <a:r>
              <a:rPr sz="2600" b="1" spc="-40" dirty="0">
                <a:latin typeface="Arial"/>
                <a:cs typeface="Arial"/>
              </a:rPr>
              <a:t>Tests </a:t>
            </a:r>
            <a:r>
              <a:rPr sz="2600" b="1" spc="5" dirty="0">
                <a:latin typeface="Arial"/>
                <a:cs typeface="Arial"/>
              </a:rPr>
              <a:t>which </a:t>
            </a:r>
            <a:r>
              <a:rPr sz="2600" b="1" dirty="0">
                <a:latin typeface="Arial"/>
                <a:cs typeface="Arial"/>
              </a:rPr>
              <a:t>detect  histidine-rich protein 2 (HRP2) are specific for  </a:t>
            </a:r>
            <a:r>
              <a:rPr sz="2600" b="1" i="1" spc="-25" dirty="0">
                <a:latin typeface="Arial"/>
                <a:cs typeface="Arial"/>
              </a:rPr>
              <a:t>P.falciparum </a:t>
            </a:r>
            <a:r>
              <a:rPr sz="2600" b="1" i="1" dirty="0">
                <a:latin typeface="Arial"/>
                <a:cs typeface="Arial"/>
              </a:rPr>
              <a:t>while </a:t>
            </a:r>
            <a:r>
              <a:rPr sz="2600" b="1" i="1" spc="5" dirty="0">
                <a:latin typeface="Arial"/>
                <a:cs typeface="Arial"/>
              </a:rPr>
              <a:t>those </a:t>
            </a:r>
            <a:r>
              <a:rPr sz="2600" b="1" i="1" dirty="0">
                <a:latin typeface="Arial"/>
                <a:cs typeface="Arial"/>
              </a:rPr>
              <a:t>that detect parasite  lactate dehydrogenase</a:t>
            </a:r>
            <a:r>
              <a:rPr sz="2600" b="1" i="1" spc="-25" dirty="0">
                <a:latin typeface="Arial"/>
                <a:cs typeface="Arial"/>
              </a:rPr>
              <a:t> </a:t>
            </a:r>
            <a:r>
              <a:rPr sz="2600" b="1" i="1" spc="-5" dirty="0">
                <a:latin typeface="Arial"/>
                <a:cs typeface="Arial"/>
              </a:rPr>
              <a:t>(pLDH)-OptiMAL</a:t>
            </a:r>
            <a:endParaRPr sz="2600">
              <a:latin typeface="Arial"/>
              <a:cs typeface="Arial"/>
            </a:endParaRPr>
          </a:p>
          <a:p>
            <a:pPr marL="332740" indent="-320040">
              <a:lnSpc>
                <a:spcPts val="2965"/>
              </a:lnSpc>
              <a:spcBef>
                <a:spcPts val="385"/>
              </a:spcBef>
              <a:buClr>
                <a:srgbClr val="DD8046"/>
              </a:buClr>
              <a:buSzPct val="59615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600" dirty="0">
                <a:latin typeface="Arial"/>
                <a:cs typeface="Arial"/>
              </a:rPr>
              <a:t>or aldolase have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ability to </a:t>
            </a:r>
            <a:r>
              <a:rPr sz="2600" spc="-5" dirty="0">
                <a:latin typeface="Arial"/>
                <a:cs typeface="Arial"/>
              </a:rPr>
              <a:t>differentiate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between</a:t>
            </a:r>
            <a:endParaRPr sz="2600">
              <a:latin typeface="Arial"/>
              <a:cs typeface="Arial"/>
            </a:endParaRPr>
          </a:p>
          <a:p>
            <a:pPr marL="332105">
              <a:lnSpc>
                <a:spcPts val="2965"/>
              </a:lnSpc>
            </a:pPr>
            <a:r>
              <a:rPr sz="2600" i="1" spc="-25" dirty="0">
                <a:latin typeface="Arial"/>
                <a:cs typeface="Arial"/>
              </a:rPr>
              <a:t>P.falciparum </a:t>
            </a:r>
            <a:r>
              <a:rPr sz="2600" i="1" spc="5" dirty="0">
                <a:latin typeface="Arial"/>
                <a:cs typeface="Arial"/>
              </a:rPr>
              <a:t>and </a:t>
            </a:r>
            <a:r>
              <a:rPr sz="2600" i="1" spc="-25" dirty="0">
                <a:latin typeface="Arial"/>
                <a:cs typeface="Arial"/>
              </a:rPr>
              <a:t>non-P.falciparum</a:t>
            </a:r>
            <a:r>
              <a:rPr sz="2600" i="1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malaria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360933"/>
            <a:ext cx="6710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66FF"/>
                </a:solidFill>
              </a:rPr>
              <a:t>Newer Diagnostic</a:t>
            </a:r>
            <a:r>
              <a:rPr sz="4400" spc="-60" dirty="0">
                <a:solidFill>
                  <a:srgbClr val="FF66FF"/>
                </a:solidFill>
              </a:rPr>
              <a:t> </a:t>
            </a:r>
            <a:r>
              <a:rPr sz="4400" dirty="0">
                <a:solidFill>
                  <a:srgbClr val="FF66FF"/>
                </a:solidFill>
              </a:rPr>
              <a:t>methods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83540" y="1578305"/>
            <a:ext cx="8667115" cy="3432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105"/>
              </a:spcBef>
            </a:pPr>
            <a:r>
              <a:rPr sz="2900" b="1" dirty="0">
                <a:solidFill>
                  <a:srgbClr val="99FF66"/>
                </a:solidFill>
                <a:latin typeface="Arial"/>
                <a:cs typeface="Arial"/>
              </a:rPr>
              <a:t>Molecular</a:t>
            </a:r>
            <a:r>
              <a:rPr sz="2900" b="1" spc="-50" dirty="0">
                <a:solidFill>
                  <a:srgbClr val="99FF66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99FF66"/>
                </a:solidFill>
                <a:latin typeface="Arial"/>
                <a:cs typeface="Arial"/>
              </a:rPr>
              <a:t>Diagnosis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9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9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Parasite nucleic acids </a:t>
            </a:r>
            <a:r>
              <a:rPr sz="2900" spc="5" dirty="0">
                <a:latin typeface="Arial"/>
                <a:cs typeface="Arial"/>
              </a:rPr>
              <a:t>are </a:t>
            </a:r>
            <a:r>
              <a:rPr sz="2900" dirty="0">
                <a:latin typeface="Arial"/>
                <a:cs typeface="Arial"/>
              </a:rPr>
              <a:t>detected using  polymerase chain reaction </a:t>
            </a:r>
            <a:r>
              <a:rPr sz="2900" dirty="0">
                <a:solidFill>
                  <a:srgbClr val="FF0000"/>
                </a:solidFill>
                <a:latin typeface="Arial"/>
                <a:cs typeface="Arial"/>
              </a:rPr>
              <a:t>(PCR). </a:t>
            </a:r>
            <a:r>
              <a:rPr sz="2900" dirty="0">
                <a:latin typeface="Arial"/>
                <a:cs typeface="Arial"/>
              </a:rPr>
              <a:t>This technique  is </a:t>
            </a:r>
            <a:r>
              <a:rPr sz="2900" spc="5" dirty="0">
                <a:latin typeface="Arial"/>
                <a:cs typeface="Arial"/>
              </a:rPr>
              <a:t>more </a:t>
            </a:r>
            <a:r>
              <a:rPr sz="2900" dirty="0">
                <a:latin typeface="Arial"/>
                <a:cs typeface="Arial"/>
              </a:rPr>
              <a:t>accurate than </a:t>
            </a:r>
            <a:r>
              <a:rPr sz="2900" spc="-20" dirty="0">
                <a:latin typeface="Arial"/>
                <a:cs typeface="Arial"/>
              </a:rPr>
              <a:t>microscopy. </a:t>
            </a:r>
            <a:r>
              <a:rPr sz="2900" spc="-15" dirty="0">
                <a:latin typeface="Arial"/>
                <a:cs typeface="Arial"/>
              </a:rPr>
              <a:t>However, </a:t>
            </a:r>
            <a:r>
              <a:rPr sz="2900" dirty="0">
                <a:latin typeface="Arial"/>
                <a:cs typeface="Arial"/>
              </a:rPr>
              <a:t>it is  expensive, </a:t>
            </a:r>
            <a:r>
              <a:rPr sz="2900" spc="5" dirty="0">
                <a:latin typeface="Arial"/>
                <a:cs typeface="Arial"/>
              </a:rPr>
              <a:t>and </a:t>
            </a:r>
            <a:r>
              <a:rPr sz="2900" dirty="0">
                <a:latin typeface="Arial"/>
                <a:cs typeface="Arial"/>
              </a:rPr>
              <a:t>requires a specialized laboratory  (even </a:t>
            </a:r>
            <a:r>
              <a:rPr sz="2900" spc="5" dirty="0">
                <a:latin typeface="Arial"/>
                <a:cs typeface="Arial"/>
              </a:rPr>
              <a:t>though </a:t>
            </a:r>
            <a:r>
              <a:rPr sz="2900" dirty="0">
                <a:latin typeface="Arial"/>
                <a:cs typeface="Arial"/>
              </a:rPr>
              <a:t>technical advances will likely result</a:t>
            </a:r>
            <a:r>
              <a:rPr sz="2900" spc="-12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in  field-operated PCR</a:t>
            </a:r>
            <a:r>
              <a:rPr sz="2900" spc="-5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machines).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1641" y="125679"/>
            <a:ext cx="68027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i="0" spc="-5" dirty="0">
                <a:latin typeface="Arial"/>
                <a:cs typeface="Arial"/>
              </a:rPr>
              <a:t>Sensitivity of </a:t>
            </a:r>
            <a:r>
              <a:rPr sz="4000" i="0" spc="-95" dirty="0">
                <a:latin typeface="Arial"/>
                <a:cs typeface="Arial"/>
              </a:rPr>
              <a:t>Tools </a:t>
            </a:r>
            <a:r>
              <a:rPr sz="4000" i="0" spc="-5" dirty="0">
                <a:latin typeface="Arial"/>
                <a:cs typeface="Arial"/>
              </a:rPr>
              <a:t>for  Diagnosis of Malarial</a:t>
            </a:r>
            <a:r>
              <a:rPr sz="4000" i="0" spc="40" dirty="0">
                <a:latin typeface="Arial"/>
                <a:cs typeface="Arial"/>
              </a:rPr>
              <a:t> </a:t>
            </a:r>
            <a:r>
              <a:rPr sz="4000" i="0" spc="-5" dirty="0">
                <a:latin typeface="Arial"/>
                <a:cs typeface="Arial"/>
              </a:rPr>
              <a:t>Infection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5270" y="2517139"/>
            <a:ext cx="5047615" cy="220916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546100" marR="850265" indent="-546100">
              <a:lnSpc>
                <a:spcPts val="4250"/>
              </a:lnSpc>
              <a:spcBef>
                <a:spcPts val="395"/>
              </a:spcBef>
              <a:buClr>
                <a:srgbClr val="CC3300"/>
              </a:buClr>
              <a:buSzPct val="59459"/>
              <a:buAutoNum type="arabicPeriod"/>
              <a:tabLst>
                <a:tab pos="546100" algn="l"/>
                <a:tab pos="546735" algn="l"/>
              </a:tabLst>
            </a:pPr>
            <a:r>
              <a:rPr sz="3700" spc="-5" dirty="0">
                <a:latin typeface="Times New Roman"/>
                <a:cs typeface="Times New Roman"/>
              </a:rPr>
              <a:t>Most sensitive:  Antibody</a:t>
            </a:r>
            <a:r>
              <a:rPr sz="3700" spc="-2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detection</a:t>
            </a:r>
            <a:endParaRPr sz="3700">
              <a:latin typeface="Times New Roman"/>
              <a:cs typeface="Times New Roman"/>
            </a:endParaRPr>
          </a:p>
          <a:p>
            <a:pPr marL="546100" indent="-534035">
              <a:lnSpc>
                <a:spcPts val="4050"/>
              </a:lnSpc>
              <a:buClr>
                <a:srgbClr val="FF0000"/>
              </a:buClr>
              <a:buAutoNum type="arabicPeriod"/>
              <a:tabLst>
                <a:tab pos="546100" algn="l"/>
                <a:tab pos="546735" algn="l"/>
              </a:tabLst>
            </a:pPr>
            <a:r>
              <a:rPr sz="3700" spc="-5" dirty="0">
                <a:latin typeface="Times New Roman"/>
                <a:cs typeface="Times New Roman"/>
              </a:rPr>
              <a:t>PCR</a:t>
            </a:r>
            <a:endParaRPr sz="3700">
              <a:latin typeface="Times New Roman"/>
              <a:cs typeface="Times New Roman"/>
            </a:endParaRPr>
          </a:p>
          <a:p>
            <a:pPr marL="546100" indent="-534035">
              <a:lnSpc>
                <a:spcPts val="4350"/>
              </a:lnSpc>
              <a:buClr>
                <a:srgbClr val="FF0000"/>
              </a:buClr>
              <a:buAutoNum type="arabicPeriod"/>
              <a:tabLst>
                <a:tab pos="546100" algn="l"/>
                <a:tab pos="546735" algn="l"/>
              </a:tabLst>
            </a:pPr>
            <a:r>
              <a:rPr sz="3700" spc="-5" dirty="0">
                <a:latin typeface="Times New Roman"/>
                <a:cs typeface="Times New Roman"/>
              </a:rPr>
              <a:t>Blood </a:t>
            </a:r>
            <a:r>
              <a:rPr sz="3700" dirty="0">
                <a:latin typeface="Times New Roman"/>
                <a:cs typeface="Times New Roman"/>
              </a:rPr>
              <a:t>film</a:t>
            </a:r>
            <a:r>
              <a:rPr sz="3700" spc="-4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examination</a:t>
            </a:r>
            <a:endParaRPr sz="3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150063"/>
            <a:ext cx="35629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dirty="0">
                <a:latin typeface="Arial"/>
                <a:cs typeface="Arial"/>
              </a:rPr>
              <a:t>Malaria</a:t>
            </a:r>
            <a:r>
              <a:rPr i="0" spc="-65" dirty="0">
                <a:latin typeface="Arial"/>
                <a:cs typeface="Arial"/>
              </a:rPr>
              <a:t> </a:t>
            </a:r>
            <a:r>
              <a:rPr i="0" dirty="0">
                <a:latin typeface="Arial"/>
                <a:cs typeface="Arial"/>
              </a:rPr>
              <a:t>Relapses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1387" y="1624024"/>
            <a:ext cx="798322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In </a:t>
            </a:r>
            <a:r>
              <a:rPr sz="2800" i="1" spc="-190" dirty="0">
                <a:latin typeface="Arial"/>
                <a:cs typeface="Arial"/>
              </a:rPr>
              <a:t>P. </a:t>
            </a:r>
            <a:r>
              <a:rPr sz="2800" i="1" dirty="0">
                <a:latin typeface="Arial"/>
                <a:cs typeface="Arial"/>
              </a:rPr>
              <a:t>vivax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i="1" spc="-190" dirty="0">
                <a:latin typeface="Arial"/>
                <a:cs typeface="Arial"/>
              </a:rPr>
              <a:t>P. </a:t>
            </a:r>
            <a:r>
              <a:rPr sz="2800" i="1" spc="-5" dirty="0">
                <a:latin typeface="Arial"/>
                <a:cs typeface="Arial"/>
              </a:rPr>
              <a:t>ovale </a:t>
            </a:r>
            <a:r>
              <a:rPr sz="2800" dirty="0">
                <a:latin typeface="Arial"/>
                <a:cs typeface="Arial"/>
              </a:rPr>
              <a:t>infections, </a:t>
            </a:r>
            <a:r>
              <a:rPr sz="2800" spc="-5" dirty="0">
                <a:latin typeface="Arial"/>
                <a:cs typeface="Arial"/>
              </a:rPr>
              <a:t>patients 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recovered from </a:t>
            </a:r>
            <a:r>
              <a:rPr sz="2800" spc="-5" dirty="0">
                <a:latin typeface="Arial"/>
                <a:cs typeface="Arial"/>
              </a:rPr>
              <a:t>the first episode </a:t>
            </a:r>
            <a:r>
              <a:rPr sz="2800" dirty="0">
                <a:latin typeface="Arial"/>
                <a:cs typeface="Arial"/>
              </a:rPr>
              <a:t>of illness 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spc="-10" dirty="0">
                <a:latin typeface="Arial"/>
                <a:cs typeface="Arial"/>
              </a:rPr>
              <a:t>suffer </a:t>
            </a:r>
            <a:r>
              <a:rPr sz="2800" dirty="0">
                <a:latin typeface="Arial"/>
                <a:cs typeface="Arial"/>
              </a:rPr>
              <a:t>several </a:t>
            </a:r>
            <a:r>
              <a:rPr sz="2800" spc="-5" dirty="0">
                <a:latin typeface="Arial"/>
                <a:cs typeface="Arial"/>
              </a:rPr>
              <a:t>additional </a:t>
            </a:r>
            <a:r>
              <a:rPr sz="2800" dirty="0">
                <a:latin typeface="Arial"/>
                <a:cs typeface="Arial"/>
              </a:rPr>
              <a:t>attacks  ("relapses") after </a:t>
            </a:r>
            <a:r>
              <a:rPr sz="2800" spc="-5" dirty="0">
                <a:latin typeface="Arial"/>
                <a:cs typeface="Arial"/>
              </a:rPr>
              <a:t>months or </a:t>
            </a:r>
            <a:r>
              <a:rPr sz="2800" dirty="0">
                <a:latin typeface="Arial"/>
                <a:cs typeface="Arial"/>
              </a:rPr>
              <a:t>even years </a:t>
            </a:r>
            <a:r>
              <a:rPr sz="2800" spc="-5" dirty="0">
                <a:latin typeface="Arial"/>
                <a:cs typeface="Arial"/>
              </a:rPr>
              <a:t>without  symptoms. Relapses </a:t>
            </a:r>
            <a:r>
              <a:rPr sz="2800" dirty="0">
                <a:latin typeface="Arial"/>
                <a:cs typeface="Arial"/>
              </a:rPr>
              <a:t>occur because </a:t>
            </a:r>
            <a:r>
              <a:rPr sz="2800" i="1" spc="-190" dirty="0">
                <a:latin typeface="Arial"/>
                <a:cs typeface="Arial"/>
              </a:rPr>
              <a:t>P. </a:t>
            </a:r>
            <a:r>
              <a:rPr sz="2800" i="1" spc="-5" dirty="0">
                <a:latin typeface="Arial"/>
                <a:cs typeface="Arial"/>
              </a:rPr>
              <a:t>vivax 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i="1" spc="-190" dirty="0">
                <a:latin typeface="Arial"/>
                <a:cs typeface="Arial"/>
              </a:rPr>
              <a:t>P. </a:t>
            </a:r>
            <a:r>
              <a:rPr sz="2800" i="1" spc="-5" dirty="0">
                <a:latin typeface="Arial"/>
                <a:cs typeface="Arial"/>
              </a:rPr>
              <a:t>ovale </a:t>
            </a:r>
            <a:r>
              <a:rPr sz="2800" spc="-5" dirty="0">
                <a:latin typeface="Arial"/>
                <a:cs typeface="Arial"/>
              </a:rPr>
              <a:t>have dormant liver </a:t>
            </a:r>
            <a:r>
              <a:rPr sz="2800" dirty="0">
                <a:latin typeface="Arial"/>
                <a:cs typeface="Arial"/>
              </a:rPr>
              <a:t>stage </a:t>
            </a:r>
            <a:r>
              <a:rPr sz="2800" spc="-5" dirty="0">
                <a:latin typeface="Arial"/>
                <a:cs typeface="Arial"/>
              </a:rPr>
              <a:t>parasites  </a:t>
            </a:r>
            <a:r>
              <a:rPr sz="2800" dirty="0">
                <a:latin typeface="Arial"/>
                <a:cs typeface="Arial"/>
              </a:rPr>
              <a:t>("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hypnozoites</a:t>
            </a:r>
            <a:r>
              <a:rPr sz="2800" dirty="0">
                <a:latin typeface="Arial"/>
                <a:cs typeface="Arial"/>
              </a:rPr>
              <a:t>") that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reactivate.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4276" y="831421"/>
            <a:ext cx="7958723" cy="5996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739" y="486250"/>
            <a:ext cx="7178209" cy="4717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0" y="304800"/>
            <a:ext cx="6353175" cy="5039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06426"/>
            <a:ext cx="50939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400" i="0" spc="-5" dirty="0">
                <a:latin typeface="Arial"/>
                <a:cs typeface="Arial"/>
              </a:rPr>
              <a:t>Pathogenesis of  </a:t>
            </a:r>
            <a:r>
              <a:rPr sz="5400" i="0" dirty="0">
                <a:latin typeface="Arial"/>
                <a:cs typeface="Arial"/>
              </a:rPr>
              <a:t>Cerebral</a:t>
            </a:r>
            <a:r>
              <a:rPr sz="5400" i="0" spc="-80" dirty="0">
                <a:latin typeface="Arial"/>
                <a:cs typeface="Arial"/>
              </a:rPr>
              <a:t> </a:t>
            </a:r>
            <a:r>
              <a:rPr sz="5400" i="0" spc="-5" dirty="0">
                <a:latin typeface="Arial"/>
                <a:cs typeface="Arial"/>
              </a:rPr>
              <a:t>malaria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9144000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1044" y="5147970"/>
            <a:ext cx="7731125" cy="13665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solidFill>
                  <a:srgbClr val="DD8046"/>
                </a:solidFill>
                <a:latin typeface="Wingdings"/>
                <a:cs typeface="Wingdings"/>
              </a:rPr>
              <a:t></a:t>
            </a:r>
            <a:r>
              <a:rPr sz="2000" dirty="0">
                <a:solidFill>
                  <a:srgbClr val="DD804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latin typeface="Arial"/>
                <a:cs typeface="Arial"/>
              </a:rPr>
              <a:t>High </a:t>
            </a:r>
            <a:r>
              <a:rPr sz="2000" b="1" spc="-5" dirty="0">
                <a:latin typeface="Arial"/>
                <a:cs typeface="Arial"/>
              </a:rPr>
              <a:t>cytokine levels </a:t>
            </a:r>
            <a:r>
              <a:rPr sz="2000" b="1" dirty="0">
                <a:latin typeface="Arial"/>
                <a:cs typeface="Arial"/>
              </a:rPr>
              <a:t>could be toxic on their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own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DD8046"/>
                </a:solidFill>
                <a:latin typeface="Wingdings"/>
                <a:cs typeface="Wingdings"/>
              </a:rPr>
              <a:t></a:t>
            </a:r>
            <a:r>
              <a:rPr sz="2000" dirty="0">
                <a:solidFill>
                  <a:srgbClr val="DD804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latin typeface="Arial"/>
                <a:cs typeface="Arial"/>
              </a:rPr>
              <a:t>High </a:t>
            </a:r>
            <a:r>
              <a:rPr sz="2000" b="1" spc="-5" dirty="0">
                <a:latin typeface="Arial"/>
                <a:cs typeface="Arial"/>
              </a:rPr>
              <a:t>levels </a:t>
            </a:r>
            <a:r>
              <a:rPr sz="2000" b="1" dirty="0">
                <a:latin typeface="Arial"/>
                <a:cs typeface="Arial"/>
              </a:rPr>
              <a:t>of </a:t>
            </a:r>
            <a:r>
              <a:rPr sz="2000" b="1" spc="-5" dirty="0">
                <a:latin typeface="Arial"/>
                <a:cs typeface="Arial"/>
              </a:rPr>
              <a:t>cytokine </a:t>
            </a:r>
            <a:r>
              <a:rPr sz="2000" b="1" dirty="0">
                <a:latin typeface="Arial"/>
                <a:cs typeface="Arial"/>
              </a:rPr>
              <a:t>also enhance the second process  thought to be responsible for cerebral malaria: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sequestration  of infected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RBCs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95400" y="1219244"/>
            <a:ext cx="6096000" cy="4572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600" y="1981412"/>
            <a:ext cx="4191000" cy="3439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1066844"/>
            <a:ext cx="6096000" cy="3810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0" y="228600"/>
                </a:moveTo>
                <a:lnTo>
                  <a:pt x="457200" y="228600"/>
                </a:lnTo>
                <a:lnTo>
                  <a:pt x="4572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984250"/>
          <a:ext cx="8686800" cy="5303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3352800"/>
                <a:gridCol w="3048000"/>
                <a:gridCol w="457200"/>
              </a:tblGrid>
              <a:tr h="914400">
                <a:tc>
                  <a:txBody>
                    <a:bodyPr/>
                    <a:lstStyle/>
                    <a:p>
                      <a:pPr marL="91440" marR="6635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Class  Definition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Class Definition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Examples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Class Definition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Examples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93B6D2"/>
                    </a:solidFill>
                  </a:tcPr>
                </a:tc>
              </a:tr>
              <a:tr h="1463039">
                <a:tc>
                  <a:txBody>
                    <a:bodyPr/>
                    <a:lstStyle/>
                    <a:p>
                      <a:pPr marL="91440" marR="3733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Blood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sch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zo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tici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al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drugs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4455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Act on (erythrocytic) stage of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parasite thereby  terminating clinical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illness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16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Quinine, artemisinins,  amodiaquine, chloroquine,  lumefantrine, tetracycline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atovaquone,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sulphadoxine,  clindamycin</a:t>
                      </a:r>
                      <a:r>
                        <a:rPr sz="1800" spc="-15" baseline="25462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proguanil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a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marL="91440" marR="3733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Tissue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sch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zo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tici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al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drugs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3050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Act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on primary tissue forms of  plasmodia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initiate the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erythrocytic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stage. They block  further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infection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85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Primaquine,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pyrimethamine,  proguanil,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tetracycline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1440" marR="2089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Gam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toc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tocid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drugs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71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Destroy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sexual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forms of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the  parasite thereby preventing  transmission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infection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mosquitoes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841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Primaquine, artemisinins,  quinine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b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359410"/>
            <a:ext cx="7527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THE PHARMACOLOGY OF</a:t>
            </a:r>
            <a:r>
              <a:rPr sz="2800" b="1" i="0" spc="-155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ANTIMALARIALS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240" y="6201562"/>
            <a:ext cx="56845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1575" spc="7" baseline="26455" dirty="0">
                <a:latin typeface="Arial"/>
                <a:cs typeface="Arial"/>
              </a:rPr>
              <a:t>a </a:t>
            </a:r>
            <a:r>
              <a:rPr sz="1600" spc="-5" dirty="0">
                <a:latin typeface="Arial"/>
                <a:cs typeface="Arial"/>
              </a:rPr>
              <a:t>Slow </a:t>
            </a:r>
            <a:r>
              <a:rPr sz="1600" dirty="0">
                <a:latin typeface="Arial"/>
                <a:cs typeface="Arial"/>
              </a:rPr>
              <a:t>acting, </a:t>
            </a:r>
            <a:r>
              <a:rPr sz="1600" spc="-5" dirty="0">
                <a:latin typeface="Arial"/>
                <a:cs typeface="Arial"/>
              </a:rPr>
              <a:t>cannot be used alone to avert clinical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symptoms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575" spc="7" baseline="26455" dirty="0">
                <a:latin typeface="Arial"/>
                <a:cs typeface="Arial"/>
              </a:rPr>
              <a:t>b </a:t>
            </a:r>
            <a:r>
              <a:rPr sz="1600" spc="-5" dirty="0">
                <a:latin typeface="Arial"/>
                <a:cs typeface="Arial"/>
              </a:rPr>
              <a:t>Weakly</a:t>
            </a:r>
            <a:r>
              <a:rPr sz="1600" spc="-1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gametocytocidal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98093"/>
            <a:ext cx="77800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i="0" spc="-5" dirty="0">
                <a:solidFill>
                  <a:srgbClr val="775F54"/>
                </a:solidFill>
                <a:latin typeface="Arial"/>
                <a:cs typeface="Arial"/>
              </a:rPr>
              <a:t>THE PHARMACOLOGY OF ANTIMALARIALS</a:t>
            </a:r>
            <a:r>
              <a:rPr sz="2500" b="1" i="0" spc="-114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500" b="1" i="0" spc="-5" dirty="0">
                <a:solidFill>
                  <a:srgbClr val="775F54"/>
                </a:solidFill>
                <a:latin typeface="Arial"/>
                <a:cs typeface="Arial"/>
              </a:rPr>
              <a:t>(cont.)</a:t>
            </a:r>
            <a:endParaRPr sz="25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17650"/>
          <a:ext cx="8229600" cy="39319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2971800"/>
                <a:gridCol w="2743200"/>
              </a:tblGrid>
              <a:tr h="7010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Class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Definition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Examples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Class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Definition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Examples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Class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Definition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Examples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</a:tr>
              <a:tr h="1310639">
                <a:tc>
                  <a:txBody>
                    <a:bodyPr/>
                    <a:lstStyle/>
                    <a:p>
                      <a:pPr marL="91440" marR="61722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Hypno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oitocidal  drugs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06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These act on persistent 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liver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stages of </a:t>
                      </a:r>
                      <a:r>
                        <a:rPr sz="2000" spc="-40" dirty="0">
                          <a:latin typeface="Arial"/>
                          <a:cs typeface="Arial"/>
                        </a:rPr>
                        <a:t>P.ovale 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2000" spc="-40" dirty="0">
                          <a:latin typeface="Arial"/>
                          <a:cs typeface="Arial"/>
                        </a:rPr>
                        <a:t>P.vivax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cause  recurrent</a:t>
                      </a:r>
                      <a:r>
                        <a:rPr sz="2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illness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2839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Primaquin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,  tafenoquine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1920240">
                <a:tc>
                  <a:txBody>
                    <a:bodyPr/>
                    <a:lstStyle/>
                    <a:p>
                      <a:pPr marL="91440" marR="5899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Sporo</a:t>
                      </a:r>
                      <a:r>
                        <a:rPr sz="2000" spc="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ontoc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dal  drugs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340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These act by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affecting 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further development</a:t>
                      </a:r>
                      <a:r>
                        <a:rPr sz="2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of  gametocytes into  oocytes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 marR="14795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within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mosquito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thus  abating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transmission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977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Primaquine,</a:t>
                      </a:r>
                      <a:r>
                        <a:rPr sz="20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proguanil,  chlorguanil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1316" y="734969"/>
            <a:ext cx="7701056" cy="5486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59410"/>
            <a:ext cx="70269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1. </a:t>
            </a:r>
            <a:r>
              <a:rPr sz="2800" b="1" i="0" spc="-20" dirty="0">
                <a:solidFill>
                  <a:srgbClr val="775F54"/>
                </a:solidFill>
                <a:latin typeface="Arial"/>
                <a:cs typeface="Arial"/>
              </a:rPr>
              <a:t>Treatment 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of severe falciparum</a:t>
            </a:r>
            <a:r>
              <a:rPr sz="2800" b="1" i="0" spc="95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malaria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2250" y="908050"/>
          <a:ext cx="8686800" cy="5251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4359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584640"/>
                          </a:solidFill>
                          <a:latin typeface="Arial"/>
                          <a:cs typeface="Arial"/>
                        </a:rPr>
                        <a:t>Preferred</a:t>
                      </a:r>
                      <a:r>
                        <a:rPr sz="1600" b="1" spc="5" dirty="0">
                          <a:solidFill>
                            <a:srgbClr val="5846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4640"/>
                          </a:solidFill>
                          <a:latin typeface="Arial"/>
                          <a:cs typeface="Arial"/>
                        </a:rPr>
                        <a:t>regime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Alternative</a:t>
                      </a:r>
                      <a:r>
                        <a:rPr sz="1600" b="1" spc="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regime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</a:tr>
              <a:tr h="2773680">
                <a:tc>
                  <a:txBody>
                    <a:bodyPr/>
                    <a:lstStyle/>
                    <a:p>
                      <a:pPr marL="90805" marR="495934">
                        <a:lnSpc>
                          <a:spcPct val="100000"/>
                        </a:lnSpc>
                        <a:spcBef>
                          <a:spcPts val="320"/>
                        </a:spcBef>
                        <a:buSzPct val="93750"/>
                        <a:buFont typeface="Wingdings"/>
                        <a:buChar char=""/>
                        <a:tabLst>
                          <a:tab pos="25336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IV Artesunate (60mg): 2.4mg/kg on  admission, followed by 2.4mg/kg at 12h &amp;  24h, then once daily for 7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days.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Wingdings"/>
                        <a:buChar char="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0805" marR="304800" algn="just">
                        <a:lnSpc>
                          <a:spcPct val="100000"/>
                        </a:lnSpc>
                        <a:buSzPct val="93750"/>
                        <a:buFont typeface="Wingdings"/>
                        <a:buChar char=""/>
                        <a:tabLst>
                          <a:tab pos="25336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Once the patient can tolerate oral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therapy,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treatment should be switched to a complete  dosage of Riamet (artemether/lumefantrine)  for 3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day.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4139">
                        <a:lnSpc>
                          <a:spcPct val="100000"/>
                        </a:lnSpc>
                        <a:spcBef>
                          <a:spcPts val="320"/>
                        </a:spcBef>
                        <a:buSzPct val="93750"/>
                        <a:buFont typeface="Wingdings"/>
                        <a:buChar char=""/>
                        <a:tabLst>
                          <a:tab pos="25463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IV Quinine loading 7mg salt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/kg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over 1hr  followed by infusion quinine 10mg salt/kg over  4 hrs, then 10mg salt/kg Q8H or IV Quinine  20mg/kg over 4 hrs, then 10mg/kg</a:t>
                      </a:r>
                      <a:r>
                        <a:rPr sz="1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Q8H.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Plus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53365" indent="-16192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3750"/>
                        <a:buFont typeface="Wingdings"/>
                        <a:buChar char=""/>
                        <a:tabLst>
                          <a:tab pos="25400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Adult &amp; child &gt;8yrs old: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Doxycycline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(3.5mg/kg once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daily)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or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 marR="181610">
                        <a:lnSpc>
                          <a:spcPct val="100000"/>
                        </a:lnSpc>
                        <a:buSzPct val="93750"/>
                        <a:buFont typeface="Wingdings"/>
                        <a:buChar char=""/>
                        <a:tabLst>
                          <a:tab pos="25400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Pregnant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women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&amp; child &lt;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8yrs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old:  Clindamycin (10mg/kg twice daily). Both drug  can be given for 7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days.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</a:tr>
              <a:tr h="2042134">
                <a:tc>
                  <a:txBody>
                    <a:bodyPr/>
                    <a:lstStyle/>
                    <a:p>
                      <a:pPr marL="90805" marR="107950">
                        <a:lnSpc>
                          <a:spcPct val="100000"/>
                        </a:lnSpc>
                        <a:spcBef>
                          <a:spcPts val="325"/>
                        </a:spcBef>
                        <a:buSzPct val="93750"/>
                        <a:buFont typeface="Wingdings"/>
                        <a:buChar char=""/>
                        <a:tabLst>
                          <a:tab pos="25336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Reconstitute with 5% Sodium Bicarbonate &amp;  shake 2-3min until clear solution obtained.  Then add 5ml of D5% or 0.9%NaCl to create  total volume of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6ml.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0805" marR="355600">
                        <a:lnSpc>
                          <a:spcPct val="100000"/>
                        </a:lnSpc>
                        <a:buSzPct val="93750"/>
                        <a:buFont typeface="Wingdings"/>
                        <a:buChar char=""/>
                        <a:tabLst>
                          <a:tab pos="25336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Slow IV injection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rate of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3-4ml/min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or  IM injection to the anterior</a:t>
                      </a:r>
                      <a:r>
                        <a:rPr sz="16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thigh.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0805" marR="223520">
                        <a:lnSpc>
                          <a:spcPct val="100000"/>
                        </a:lnSpc>
                        <a:buSzPct val="93750"/>
                        <a:buFont typeface="Wingdings"/>
                        <a:buChar char=""/>
                        <a:tabLst>
                          <a:tab pos="25336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The solution should be prepared freshly for  each administration &amp; should not be</a:t>
                      </a:r>
                      <a:r>
                        <a:rPr sz="16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stored.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50215">
                        <a:lnSpc>
                          <a:spcPct val="100000"/>
                        </a:lnSpc>
                        <a:spcBef>
                          <a:spcPts val="325"/>
                        </a:spcBef>
                        <a:buSzPct val="93750"/>
                        <a:buFont typeface="Wingdings"/>
                        <a:buChar char=""/>
                        <a:tabLst>
                          <a:tab pos="25400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Dilute injection quinine in 250ml od D5%  and infused over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4hrs.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Wingdings"/>
                        <a:buChar char="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2075" marR="104775">
                        <a:lnSpc>
                          <a:spcPct val="100000"/>
                        </a:lnSpc>
                        <a:buSzPct val="93750"/>
                        <a:buFont typeface="Wingdings"/>
                        <a:buChar char=""/>
                        <a:tabLst>
                          <a:tab pos="25400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Infusion rate should not exceed 5 mg salt/kg  per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hour.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228600"/>
                </a:lnTo>
                <a:lnTo>
                  <a:pt x="152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91600" y="128016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228600"/>
                </a:lnTo>
                <a:lnTo>
                  <a:pt x="152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321310"/>
            <a:ext cx="73787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2. </a:t>
            </a:r>
            <a:r>
              <a:rPr sz="2800" b="1" i="0" spc="-20" dirty="0">
                <a:solidFill>
                  <a:srgbClr val="775F54"/>
                </a:solidFill>
                <a:latin typeface="Arial"/>
                <a:cs typeface="Arial"/>
              </a:rPr>
              <a:t>Treatment 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of uncomplicated</a:t>
            </a:r>
            <a:r>
              <a:rPr sz="2800" b="1" i="0" spc="90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p.falciparum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205" y="899158"/>
            <a:ext cx="8938260" cy="5958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7400" y="909400"/>
          <a:ext cx="8841740" cy="59435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4260"/>
                <a:gridCol w="1527175"/>
                <a:gridCol w="1296035"/>
                <a:gridCol w="1219835"/>
                <a:gridCol w="3734435"/>
              </a:tblGrid>
              <a:tr h="370839">
                <a:tc gridSpan="4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Preferred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regime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T w="12700">
                      <a:solidFill>
                        <a:srgbClr val="7AA79D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Alternative</a:t>
                      </a:r>
                      <a:r>
                        <a:rPr sz="1800" b="1" spc="5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regime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</a:tr>
              <a:tr h="640080"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Artemether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plus</a:t>
                      </a:r>
                      <a:r>
                        <a:rPr sz="18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lumefantrine(Riamet)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(1 tab: 20mg artemether/120mg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lumefantrine)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Quinine sulphate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(300mg/tab)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Weight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Group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Day3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Day 1-7: Quinine 10mg salt/kg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PO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Q8H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87071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Plus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 marR="84455">
                        <a:lnSpc>
                          <a:spcPct val="100000"/>
                        </a:lnSpc>
                        <a:tabLst>
                          <a:tab pos="1600835" algn="l"/>
                          <a:tab pos="2817495" algn="l"/>
                          <a:tab pos="351409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Dox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	(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mg/kg	once	a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day)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9335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OR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2075" marR="83185">
                        <a:lnSpc>
                          <a:spcPct val="100000"/>
                        </a:lnSpc>
                        <a:tabLst>
                          <a:tab pos="1631314" algn="l"/>
                          <a:tab pos="2788285" algn="l"/>
                          <a:tab pos="351536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in	(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mg/kg	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	a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day)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*Any of these combinations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should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 marR="966469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be given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7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days.  Doxycycline: Children&gt;8yr  Clindamycin:</a:t>
                      </a:r>
                      <a:r>
                        <a:rPr sz="1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Children&lt;8yr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solidFill>
                      <a:srgbClr val="F8E6DA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5-14kg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870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stat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then 8hr  later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98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  Q1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226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  Q1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solidFill>
                      <a:srgbClr val="F8E6DA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15-24kg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870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stat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then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8hr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later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Q12H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Q12H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solidFill>
                      <a:srgbClr val="F8E6DA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25-34kg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870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stat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then 8hr  later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98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  Q1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226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  Q1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solidFill>
                      <a:srgbClr val="F8E6DA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&gt;34kg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870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stat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then 8hr  later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98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  Q1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226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  Q1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lnB w="12700">
                      <a:solidFill>
                        <a:srgbClr val="7AA79D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solidFill>
                      <a:srgbClr val="F8E6DA"/>
                    </a:solidFill>
                  </a:tcPr>
                </a:tc>
              </a:tr>
              <a:tr h="634996"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Take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immediately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 meal or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drink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containing at least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1.2g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fat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enhance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solidFill>
                      <a:srgbClr val="EBB3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7AA79D"/>
                      </a:solidFill>
                      <a:prstDash val="solid"/>
                    </a:lnL>
                    <a:lnR w="12700">
                      <a:solidFill>
                        <a:srgbClr val="7AA79D"/>
                      </a:solidFill>
                      <a:prstDash val="solid"/>
                    </a:lnR>
                    <a:lnT w="12700">
                      <a:solidFill>
                        <a:srgbClr val="7AA79D"/>
                      </a:solidFill>
                      <a:prstDash val="solid"/>
                    </a:lnT>
                    <a:solidFill>
                      <a:srgbClr val="F8E6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1246378"/>
            <a:ext cx="7405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775F54"/>
                </a:solidFill>
                <a:latin typeface="Arial"/>
                <a:cs typeface="Arial"/>
              </a:rPr>
              <a:t>Dosage </a:t>
            </a:r>
            <a:r>
              <a:rPr sz="1800" b="1" dirty="0">
                <a:solidFill>
                  <a:srgbClr val="775F54"/>
                </a:solidFill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775F54"/>
                </a:solidFill>
                <a:latin typeface="Arial"/>
                <a:cs typeface="Arial"/>
              </a:rPr>
              <a:t>administration </a:t>
            </a:r>
            <a:r>
              <a:rPr sz="1800" b="1" i="1" spc="-5" dirty="0">
                <a:solidFill>
                  <a:srgbClr val="775F54"/>
                </a:solidFill>
                <a:latin typeface="Arial"/>
                <a:cs typeface="Arial"/>
              </a:rPr>
              <a:t>Plasmodium falciparum </a:t>
            </a:r>
            <a:r>
              <a:rPr sz="1800" b="1" spc="-5" dirty="0">
                <a:solidFill>
                  <a:srgbClr val="775F54"/>
                </a:solidFill>
                <a:latin typeface="Arial"/>
                <a:cs typeface="Arial"/>
              </a:rPr>
              <a:t>for young</a:t>
            </a:r>
            <a:r>
              <a:rPr sz="1800" b="1" spc="130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775F54"/>
                </a:solidFill>
                <a:latin typeface="Arial"/>
                <a:cs typeface="Arial"/>
              </a:rPr>
              <a:t>infant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60450" y="1974850"/>
          <a:ext cx="6861173" cy="2547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8730"/>
                <a:gridCol w="1259205"/>
                <a:gridCol w="1537335"/>
                <a:gridCol w="1583689"/>
                <a:gridCol w="1212214"/>
              </a:tblGrid>
              <a:tr h="749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Age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Group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342265" marR="285115" indent="-48895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eig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group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63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9885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Artesunate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600" b="1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*Quinine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98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0 -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months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771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&lt;5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92075" marR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** IM first dose  Artesunate 1.2  mg/kg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IM  Arthemeter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1.6  mg/kg)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20447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***Oral  Artesunate  2mg/kg/day  day 2 to day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06680" indent="-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Oral  Quinine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10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mg/kgTDS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for 4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days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9060" marR="90805" indent="2095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then 15-20  mg/kg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TDS  for 4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days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8739" y="4672076"/>
            <a:ext cx="8769350" cy="1374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marR="120269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Source: Malaria </a:t>
            </a:r>
            <a:r>
              <a:rPr sz="1200" b="1" i="1" dirty="0">
                <a:latin typeface="Arial"/>
                <a:cs typeface="Arial"/>
              </a:rPr>
              <a:t>in </a:t>
            </a:r>
            <a:r>
              <a:rPr sz="1200" b="1" i="1" spc="-5" dirty="0">
                <a:latin typeface="Arial"/>
                <a:cs typeface="Arial"/>
              </a:rPr>
              <a:t>Children, Department </a:t>
            </a:r>
            <a:r>
              <a:rPr sz="1200" b="1" i="1" dirty="0">
                <a:latin typeface="Arial"/>
                <a:cs typeface="Arial"/>
              </a:rPr>
              <a:t>of tropical </a:t>
            </a:r>
            <a:r>
              <a:rPr sz="1200" b="1" i="1" spc="-5" dirty="0">
                <a:latin typeface="Arial"/>
                <a:cs typeface="Arial"/>
              </a:rPr>
              <a:t>Pediatrics, Faculty of Tropical Medicine,  Mahidol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University.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i="1" spc="-5" dirty="0">
                <a:latin typeface="Arial"/>
                <a:cs typeface="Arial"/>
              </a:rPr>
              <a:t>** Preferably Artesunate/Artemether IM on day 1 if</a:t>
            </a:r>
            <a:r>
              <a:rPr sz="1600" b="1" i="1" spc="100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available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i="1" spc="-5" dirty="0">
                <a:latin typeface="Arial"/>
                <a:cs typeface="Arial"/>
              </a:rPr>
              <a:t>*** When Artesunate/Artemether IM is unavailable, give oral Artesunate from day 1 to day</a:t>
            </a:r>
            <a:r>
              <a:rPr sz="1600" b="1" i="1" spc="210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i="1" spc="-5" dirty="0">
                <a:latin typeface="Arial"/>
                <a:cs typeface="Arial"/>
              </a:rPr>
              <a:t>* </a:t>
            </a:r>
            <a:r>
              <a:rPr sz="1600" b="1" i="1" spc="-10" dirty="0">
                <a:latin typeface="Arial"/>
                <a:cs typeface="Arial"/>
              </a:rPr>
              <a:t>Treat </a:t>
            </a:r>
            <a:r>
              <a:rPr sz="1600" b="1" i="1" spc="-5" dirty="0">
                <a:latin typeface="Arial"/>
                <a:cs typeface="Arial"/>
              </a:rPr>
              <a:t>the young infant with Quinine when oral Artesunate is not</a:t>
            </a:r>
            <a:r>
              <a:rPr sz="1600" b="1" i="1" spc="180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available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9740" y="406095"/>
            <a:ext cx="7531734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00"/>
                </a:solidFill>
              </a:rPr>
              <a:t>Children under 5 kg or below 4 </a:t>
            </a:r>
            <a:r>
              <a:rPr sz="2000" spc="-5" dirty="0">
                <a:solidFill>
                  <a:srgbClr val="000000"/>
                </a:solidFill>
              </a:rPr>
              <a:t>months </a:t>
            </a:r>
            <a:r>
              <a:rPr sz="2000" dirty="0">
                <a:solidFill>
                  <a:srgbClr val="000000"/>
                </a:solidFill>
              </a:rPr>
              <a:t>should not be given</a:t>
            </a:r>
            <a:r>
              <a:rPr sz="2000" spc="-15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Riamet</a:t>
            </a:r>
            <a:endParaRPr sz="2000"/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0000"/>
                </a:solidFill>
              </a:rPr>
              <a:t>instead treat with </a:t>
            </a:r>
            <a:r>
              <a:rPr sz="2000" spc="-5" dirty="0">
                <a:solidFill>
                  <a:srgbClr val="000000"/>
                </a:solidFill>
              </a:rPr>
              <a:t>the </a:t>
            </a:r>
            <a:r>
              <a:rPr sz="2000" dirty="0">
                <a:solidFill>
                  <a:srgbClr val="000000"/>
                </a:solidFill>
              </a:rPr>
              <a:t>following regimen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(see</a:t>
            </a:r>
            <a:r>
              <a:rPr sz="2000" b="1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table)</a:t>
            </a:r>
            <a:r>
              <a:rPr sz="2000" dirty="0">
                <a:solidFill>
                  <a:srgbClr val="000000"/>
                </a:solidFill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343" y="627633"/>
            <a:ext cx="783018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000000"/>
                </a:solidFill>
                <a:latin typeface="Arial"/>
                <a:cs typeface="Arial"/>
              </a:rPr>
              <a:t>Sequestration &amp;</a:t>
            </a:r>
            <a:r>
              <a:rPr sz="4400" i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400" i="0" dirty="0">
                <a:solidFill>
                  <a:srgbClr val="000000"/>
                </a:solidFill>
                <a:latin typeface="Arial"/>
                <a:cs typeface="Arial"/>
              </a:rPr>
              <a:t>cytoadherence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5428" y="2046859"/>
            <a:ext cx="3905250" cy="20377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32740" marR="5080" indent="-320040">
              <a:lnSpc>
                <a:spcPct val="90000"/>
              </a:lnSpc>
              <a:spcBef>
                <a:spcPts val="38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Arial"/>
                <a:cs typeface="Arial"/>
              </a:rPr>
              <a:t>Rosetting (adhesion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infected RBCs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other  RBCs) and clumping  (adhesion between  infected cells) was </a:t>
            </a:r>
            <a:r>
              <a:rPr sz="2400" dirty="0">
                <a:latin typeface="Arial"/>
                <a:cs typeface="Arial"/>
              </a:rPr>
              <a:t>first  </a:t>
            </a:r>
            <a:r>
              <a:rPr sz="2400" spc="-5" dirty="0">
                <a:latin typeface="Arial"/>
                <a:cs typeface="Arial"/>
              </a:rPr>
              <a:t>observed in in </a:t>
            </a:r>
            <a:r>
              <a:rPr sz="2400" dirty="0">
                <a:latin typeface="Arial"/>
                <a:cs typeface="Arial"/>
              </a:rPr>
              <a:t>vitro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culture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05127" y="1905000"/>
            <a:ext cx="2337816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3991355"/>
            <a:ext cx="853440" cy="570230"/>
          </a:xfrm>
          <a:custGeom>
            <a:avLst/>
            <a:gdLst/>
            <a:ahLst/>
            <a:cxnLst/>
            <a:rect l="l" t="t" r="r" b="b"/>
            <a:pathLst>
              <a:path w="853439" h="570229">
                <a:moveTo>
                  <a:pt x="0" y="569976"/>
                </a:moveTo>
                <a:lnTo>
                  <a:pt x="853439" y="569976"/>
                </a:lnTo>
                <a:lnTo>
                  <a:pt x="853439" y="0"/>
                </a:lnTo>
                <a:lnTo>
                  <a:pt x="0" y="0"/>
                </a:lnTo>
                <a:lnTo>
                  <a:pt x="0" y="5699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275031"/>
            <a:ext cx="79965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63550" algn="l"/>
                <a:tab pos="2320290" algn="l"/>
                <a:tab pos="2811145" algn="l"/>
                <a:tab pos="4211955" algn="l"/>
                <a:tab pos="5594350" algn="l"/>
                <a:tab pos="6164580" algn="l"/>
              </a:tabLst>
            </a:pP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3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.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	</a:t>
            </a:r>
            <a:r>
              <a:rPr sz="2800" b="1" i="0" spc="-170" dirty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re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2800" b="1" i="0" spc="5" dirty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ment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	</a:t>
            </a:r>
            <a:r>
              <a:rPr sz="2800" b="1" i="0" spc="-15" dirty="0">
                <a:solidFill>
                  <a:srgbClr val="775F54"/>
                </a:solidFill>
                <a:latin typeface="Arial"/>
                <a:cs typeface="Arial"/>
              </a:rPr>
              <a:t>o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f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	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mala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r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ia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	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cau</a:t>
            </a:r>
            <a:r>
              <a:rPr sz="2800" b="1" i="0" spc="10" dirty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ed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	</a:t>
            </a:r>
            <a:r>
              <a:rPr sz="2800" b="1" i="0" spc="10" dirty="0">
                <a:solidFill>
                  <a:srgbClr val="775F54"/>
                </a:solidFill>
                <a:latin typeface="Arial"/>
                <a:cs typeface="Arial"/>
              </a:rPr>
              <a:t>b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y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	</a:t>
            </a:r>
            <a:r>
              <a:rPr sz="2800" b="1" i="0" spc="-15" dirty="0">
                <a:solidFill>
                  <a:srgbClr val="775F54"/>
                </a:solidFill>
                <a:latin typeface="Arial"/>
                <a:cs typeface="Arial"/>
              </a:rPr>
              <a:t>p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.k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n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owle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i  &amp; mixed infection (p. falciparum + p.</a:t>
            </a:r>
            <a:r>
              <a:rPr sz="2800" b="1" i="0" spc="85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800" b="1" i="0" dirty="0">
                <a:solidFill>
                  <a:srgbClr val="775F54"/>
                </a:solidFill>
                <a:latin typeface="Arial"/>
                <a:cs typeface="Arial"/>
              </a:rPr>
              <a:t>vivax)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387" y="1617090"/>
            <a:ext cx="62268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9090" indent="-327025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7291"/>
              <a:buFont typeface="Wingdings"/>
              <a:buChar char=""/>
              <a:tabLst>
                <a:tab pos="339725" algn="l"/>
              </a:tabLst>
            </a:pPr>
            <a:r>
              <a:rPr sz="4800" spc="-40" dirty="0">
                <a:latin typeface="Arial"/>
                <a:cs typeface="Arial"/>
              </a:rPr>
              <a:t>Treat </a:t>
            </a:r>
            <a:r>
              <a:rPr sz="4800" spc="-5" dirty="0">
                <a:latin typeface="Arial"/>
                <a:cs typeface="Arial"/>
              </a:rPr>
              <a:t>as p.</a:t>
            </a:r>
            <a:r>
              <a:rPr sz="4800" spc="45" dirty="0">
                <a:latin typeface="Arial"/>
                <a:cs typeface="Arial"/>
              </a:rPr>
              <a:t> </a:t>
            </a:r>
            <a:r>
              <a:rPr sz="4800" spc="-5" dirty="0">
                <a:latin typeface="Arial"/>
                <a:cs typeface="Arial"/>
              </a:rPr>
              <a:t>falciparum</a:t>
            </a:r>
            <a:endParaRPr sz="4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15228"/>
            <a:ext cx="9144000" cy="843280"/>
          </a:xfrm>
          <a:custGeom>
            <a:avLst/>
            <a:gdLst/>
            <a:ahLst/>
            <a:cxnLst/>
            <a:rect l="l" t="t" r="r" b="b"/>
            <a:pathLst>
              <a:path w="9144000" h="843279">
                <a:moveTo>
                  <a:pt x="0" y="0"/>
                </a:moveTo>
                <a:lnTo>
                  <a:pt x="0" y="842772"/>
                </a:lnTo>
                <a:lnTo>
                  <a:pt x="9144000" y="84277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304800" cy="228600"/>
          </a:xfrm>
          <a:custGeom>
            <a:avLst/>
            <a:gdLst/>
            <a:ahLst/>
            <a:cxnLst/>
            <a:rect l="l" t="t" r="r" b="b"/>
            <a:pathLst>
              <a:path w="304800" h="228600">
                <a:moveTo>
                  <a:pt x="0" y="228600"/>
                </a:moveTo>
                <a:lnTo>
                  <a:pt x="304800" y="228600"/>
                </a:lnTo>
                <a:lnTo>
                  <a:pt x="3048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15400" y="128016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8340" y="124155"/>
            <a:ext cx="77724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0" spc="-5" dirty="0">
                <a:solidFill>
                  <a:srgbClr val="775F54"/>
                </a:solidFill>
                <a:latin typeface="Arial"/>
                <a:cs typeface="Arial"/>
              </a:rPr>
              <a:t>4. </a:t>
            </a:r>
            <a:r>
              <a:rPr sz="2200" b="1" i="0" spc="-15" dirty="0">
                <a:solidFill>
                  <a:srgbClr val="775F54"/>
                </a:solidFill>
                <a:latin typeface="Arial"/>
                <a:cs typeface="Arial"/>
              </a:rPr>
              <a:t>Treatment </a:t>
            </a:r>
            <a:r>
              <a:rPr sz="2200" b="1" i="0" spc="-5" dirty="0">
                <a:solidFill>
                  <a:srgbClr val="775F54"/>
                </a:solidFill>
                <a:latin typeface="Arial"/>
                <a:cs typeface="Arial"/>
              </a:rPr>
              <a:t>of of malaria caused by </a:t>
            </a:r>
            <a:r>
              <a:rPr sz="2200" b="1" spc="-5" dirty="0">
                <a:solidFill>
                  <a:srgbClr val="775F54"/>
                </a:solidFill>
                <a:latin typeface="Arial"/>
                <a:cs typeface="Arial"/>
              </a:rPr>
              <a:t>p</a:t>
            </a:r>
            <a:r>
              <a:rPr sz="2200" b="1" i="0" spc="-5" dirty="0">
                <a:solidFill>
                  <a:srgbClr val="775F54"/>
                </a:solidFill>
                <a:latin typeface="Arial"/>
                <a:cs typeface="Arial"/>
              </a:rPr>
              <a:t>.</a:t>
            </a:r>
            <a:r>
              <a:rPr sz="2200" b="1" spc="-5" dirty="0">
                <a:solidFill>
                  <a:srgbClr val="775F54"/>
                </a:solidFill>
                <a:latin typeface="Arial"/>
                <a:cs typeface="Arial"/>
              </a:rPr>
              <a:t>vivax, p. ovale or</a:t>
            </a:r>
            <a:r>
              <a:rPr sz="2200" b="1" spc="235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775F54"/>
                </a:solidFill>
                <a:latin typeface="Arial"/>
                <a:cs typeface="Arial"/>
              </a:rPr>
              <a:t>p.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b="1" spc="-5" dirty="0">
                <a:solidFill>
                  <a:srgbClr val="775F54"/>
                </a:solidFill>
                <a:latin typeface="Arial"/>
                <a:cs typeface="Arial"/>
              </a:rPr>
              <a:t>malariae.</a:t>
            </a:r>
            <a:endParaRPr sz="2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98450" y="984250"/>
          <a:ext cx="8610600" cy="57763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8080"/>
                <a:gridCol w="1229995"/>
                <a:gridCol w="1355725"/>
                <a:gridCol w="4876800"/>
              </a:tblGrid>
              <a:tr h="10668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CHLOROQUINE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(150 mg base/tab) 25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mg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base/kg divided over 3</a:t>
                      </a:r>
                      <a:r>
                        <a:rPr sz="2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days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4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PRIMAQUINE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(7.5 mg</a:t>
                      </a:r>
                      <a:r>
                        <a:rPr sz="2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base/tab)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21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</a:tr>
              <a:tr h="567563"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2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 marR="82550" algn="just">
                        <a:lnSpc>
                          <a:spcPct val="100000"/>
                        </a:lnSpc>
                        <a:spcBef>
                          <a:spcPts val="305"/>
                        </a:spcBef>
                        <a:buSzPct val="95000"/>
                        <a:buFont typeface="Wingdings"/>
                        <a:buChar char=""/>
                        <a:tabLst>
                          <a:tab pos="295275" algn="l"/>
                          <a:tab pos="1832610" algn="l"/>
                          <a:tab pos="433260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Sta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	concurre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tly	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CHLOROQUINE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0.5 mg base/kg Q24H 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for 2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weeks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294640" indent="-203200" algn="just">
                        <a:lnSpc>
                          <a:spcPct val="100000"/>
                        </a:lnSpc>
                        <a:buSzPct val="95000"/>
                        <a:buFont typeface="Wingdings"/>
                        <a:buChar char=""/>
                        <a:tabLst>
                          <a:tab pos="295275" algn="l"/>
                        </a:tabLst>
                      </a:pPr>
                      <a:r>
                        <a:rPr sz="2000" spc="-55" dirty="0">
                          <a:latin typeface="Arial"/>
                          <a:cs typeface="Arial"/>
                        </a:rPr>
                        <a:t>Take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2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food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294640" indent="-203200" algn="just">
                        <a:lnSpc>
                          <a:spcPct val="100000"/>
                        </a:lnSpc>
                        <a:buSzPct val="95000"/>
                        <a:buFont typeface="Wingdings"/>
                        <a:buChar char=""/>
                        <a:tabLst>
                          <a:tab pos="29527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Check</a:t>
                      </a:r>
                      <a:r>
                        <a:rPr sz="20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G6PD</a:t>
                      </a:r>
                      <a:r>
                        <a:rPr sz="20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20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before</a:t>
                      </a:r>
                      <a:r>
                        <a:rPr sz="20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start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primaquine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 marR="147955">
                        <a:lnSpc>
                          <a:spcPct val="100000"/>
                        </a:lnSpc>
                        <a:buSzPct val="95000"/>
                        <a:buFont typeface="Wingdings"/>
                        <a:buChar char=""/>
                        <a:tabLst>
                          <a:tab pos="29527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In mild-to-moderate G6PD 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deficiency, 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primaquine 0.75 mg base/kg body</a:t>
                      </a:r>
                      <a:r>
                        <a:rPr sz="20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weight  given once a week for 8</a:t>
                      </a:r>
                      <a:r>
                        <a:rPr sz="2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weeks.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 marR="189865">
                        <a:lnSpc>
                          <a:spcPct val="100000"/>
                        </a:lnSpc>
                        <a:buSzPct val="95000"/>
                        <a:buFont typeface="Wingdings"/>
                        <a:buChar char=""/>
                        <a:tabLst>
                          <a:tab pos="295275" algn="l"/>
                          <a:tab pos="41465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In severe G6PD 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deficiency,</a:t>
                      </a:r>
                      <a:r>
                        <a:rPr sz="2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primaquine  is	contraindicated and should not be  used.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</a:tr>
              <a:tr h="3181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126364" marR="121285" indent="63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10mg  ba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e/kg  stat,  then  5mg  ba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e/kg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68275" marR="160020" indent="-2540" algn="ctr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5mg  b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e/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g  Q24H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31140" marR="224154" indent="1905" algn="ctr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5mg  ba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e/kg  Q24H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B3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E6DA"/>
                    </a:solidFill>
                  </a:tcPr>
                </a:tc>
              </a:tr>
              <a:tr h="960483">
                <a:tc gridSpan="4">
                  <a:txBody>
                    <a:bodyPr/>
                    <a:lstStyle/>
                    <a:p>
                      <a:pPr marL="90805" marR="82550" algn="just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 chloroquine phosphate 250mg equivalent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150mg base. Calculation 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dose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chloroquine is based on BASE, not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SALT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form. 1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tab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3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primaquine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phosphate contains 7.5mg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base.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3000" y="1280160"/>
            <a:ext cx="381000" cy="228600"/>
          </a:xfrm>
          <a:custGeom>
            <a:avLst/>
            <a:gdLst/>
            <a:ahLst/>
            <a:cxnLst/>
            <a:rect l="l" t="t" r="r" b="b"/>
            <a:pathLst>
              <a:path w="381000" h="228600">
                <a:moveTo>
                  <a:pt x="0" y="228600"/>
                </a:moveTo>
                <a:lnTo>
                  <a:pt x="381000" y="228600"/>
                </a:lnTo>
                <a:lnTo>
                  <a:pt x="381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35610"/>
            <a:ext cx="7616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0" spc="-20" dirty="0">
                <a:solidFill>
                  <a:srgbClr val="775F54"/>
                </a:solidFill>
                <a:latin typeface="Arial"/>
                <a:cs typeface="Arial"/>
              </a:rPr>
              <a:t>Treatment 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in specific population &amp;</a:t>
            </a:r>
            <a:r>
              <a:rPr sz="2800" b="1" i="0" spc="105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800" b="1" i="0" spc="-5" dirty="0">
                <a:solidFill>
                  <a:srgbClr val="775F54"/>
                </a:solidFill>
                <a:latin typeface="Arial"/>
                <a:cs typeface="Arial"/>
              </a:rPr>
              <a:t>situations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7050" y="984250"/>
          <a:ext cx="8229600" cy="5634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3810000"/>
                <a:gridCol w="3048000"/>
              </a:tblGrid>
              <a:tr h="579120">
                <a:tc>
                  <a:txBody>
                    <a:bodyPr/>
                    <a:lstStyle/>
                    <a:p>
                      <a:pPr marL="91440" marR="1257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Specific 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58B8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Preferred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regime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58B8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Alternative</a:t>
                      </a:r>
                      <a:r>
                        <a:rPr sz="16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regime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58B8B"/>
                    </a:solidFill>
                  </a:tcPr>
                </a:tc>
              </a:tr>
              <a:tr h="8229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Pregnancy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Quinine plus clindamycin to be given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for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day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740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Artesunate plus Clindamycin  for 7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days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is indicated if first  line treatment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fails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44830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tating 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women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marR="869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Should receive standard antimalarial treatment (including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ACTs)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except for  dapsone, primaquine and tetracyclines,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should be withheld during  lactation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10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Hepatic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impairment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Chloroquine: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30-50% is modified by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liver,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appropriate dosage</a:t>
                      </a:r>
                      <a:r>
                        <a:rPr sz="1600" spc="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adjustment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is needed, monitor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closely.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marR="40830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Quinine :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Mild to moderate hepatic impairment-no dosage adjustment,  monitor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closely.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Artemisinins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No dosage</a:t>
                      </a:r>
                      <a:r>
                        <a:rPr sz="16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adjustment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98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Renal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Impairment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Chloroquine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: ClCr&lt;10ml/min-50% of normal</a:t>
                      </a:r>
                      <a:r>
                        <a:rPr sz="16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dose.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Hemodialysis, peritoneal dialysis: 50% of normal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dose.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marR="1193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Continuous Renal Replacement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Therapy(CRRT)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:100%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of normal dose.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Quinine :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.ClCr 10-50ml/min : Administer Q8-12H, CLCr&lt;10ml/min :  administer Q24H,Severe chronic renal failure not on dialysis : initial dose:  600mg followed by 300mg Q12H, Hemo- or peritoneal dialysis: administer 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Q24H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,Continuous arteriovenous or hemodialysis: Administer Q8-12H.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Artemisinin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: no dosage</a:t>
                      </a:r>
                      <a:r>
                        <a:rPr sz="1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adjustment.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740" y="148343"/>
            <a:ext cx="8231505" cy="4314825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390"/>
              </a:spcBef>
            </a:pPr>
            <a:r>
              <a:rPr sz="2900" b="1" spc="-15" dirty="0">
                <a:solidFill>
                  <a:srgbClr val="775F54"/>
                </a:solidFill>
                <a:latin typeface="Arial"/>
                <a:cs typeface="Arial"/>
              </a:rPr>
              <a:t>Treatment </a:t>
            </a:r>
            <a:r>
              <a:rPr sz="2900" b="1" dirty="0">
                <a:solidFill>
                  <a:srgbClr val="775F54"/>
                </a:solidFill>
                <a:latin typeface="Arial"/>
                <a:cs typeface="Arial"/>
              </a:rPr>
              <a:t>of complications of</a:t>
            </a:r>
            <a:r>
              <a:rPr sz="2900" b="1" spc="-90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775F54"/>
                </a:solidFill>
                <a:latin typeface="Arial"/>
                <a:cs typeface="Arial"/>
              </a:rPr>
              <a:t>malaria</a:t>
            </a:r>
            <a:endParaRPr sz="2900">
              <a:latin typeface="Arial"/>
              <a:cs typeface="Arial"/>
            </a:endParaRPr>
          </a:p>
          <a:p>
            <a:pPr marL="332105" marR="5080" indent="-320040">
              <a:lnSpc>
                <a:spcPct val="100000"/>
              </a:lnSpc>
              <a:spcBef>
                <a:spcPts val="143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Arial"/>
                <a:cs typeface="Arial"/>
              </a:rPr>
              <a:t>Severe &amp; complicated </a:t>
            </a:r>
            <a:r>
              <a:rPr sz="3200" i="1" spc="-5" dirty="0">
                <a:latin typeface="Arial"/>
                <a:cs typeface="Arial"/>
              </a:rPr>
              <a:t>falciparum </a:t>
            </a:r>
            <a:r>
              <a:rPr sz="3200" dirty="0">
                <a:latin typeface="Arial"/>
                <a:cs typeface="Arial"/>
              </a:rPr>
              <a:t>or  </a:t>
            </a:r>
            <a:r>
              <a:rPr sz="3200" i="1" dirty="0">
                <a:latin typeface="Arial"/>
                <a:cs typeface="Arial"/>
              </a:rPr>
              <a:t>knowlesi </a:t>
            </a:r>
            <a:r>
              <a:rPr sz="3200" dirty="0">
                <a:latin typeface="Arial"/>
                <a:cs typeface="Arial"/>
              </a:rPr>
              <a:t>malaria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medical emergency  that </a:t>
            </a:r>
            <a:r>
              <a:rPr sz="3200" spc="-5" dirty="0">
                <a:latin typeface="Arial"/>
                <a:cs typeface="Arial"/>
              </a:rPr>
              <a:t>requires </a:t>
            </a:r>
            <a:r>
              <a:rPr sz="3200" dirty="0">
                <a:latin typeface="Arial"/>
                <a:cs typeface="Arial"/>
              </a:rPr>
              <a:t>intervention and intensive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care  as </a:t>
            </a:r>
            <a:r>
              <a:rPr sz="3200" spc="-5" dirty="0">
                <a:latin typeface="Arial"/>
                <a:cs typeface="Arial"/>
              </a:rPr>
              <a:t>rapidly </a:t>
            </a:r>
            <a:r>
              <a:rPr sz="3200" dirty="0">
                <a:latin typeface="Arial"/>
                <a:cs typeface="Arial"/>
              </a:rPr>
              <a:t>as possible.</a:t>
            </a:r>
            <a:endParaRPr sz="3200">
              <a:latin typeface="Arial"/>
              <a:cs typeface="Arial"/>
            </a:endParaRPr>
          </a:p>
          <a:p>
            <a:pPr marL="332105" marR="479425" indent="-320040" algn="just">
              <a:lnSpc>
                <a:spcPct val="100000"/>
              </a:lnSpc>
              <a:spcBef>
                <a:spcPts val="68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5" dirty="0">
                <a:latin typeface="Arial"/>
                <a:cs typeface="Arial"/>
              </a:rPr>
              <a:t>Fluid</a:t>
            </a:r>
            <a:r>
              <a:rPr sz="3200" spc="-5" dirty="0">
                <a:latin typeface="Times New Roman"/>
                <a:cs typeface="Times New Roman"/>
              </a:rPr>
              <a:t>, </a:t>
            </a:r>
            <a:r>
              <a:rPr sz="3200" dirty="0">
                <a:latin typeface="Times New Roman"/>
                <a:cs typeface="Times New Roman"/>
              </a:rPr>
              <a:t>electolyte glucose </a:t>
            </a:r>
            <a:r>
              <a:rPr sz="3200" spc="5" dirty="0">
                <a:latin typeface="Times New Roman"/>
                <a:cs typeface="Times New Roman"/>
              </a:rPr>
              <a:t>&amp; </a:t>
            </a:r>
            <a:r>
              <a:rPr sz="3200" dirty="0">
                <a:latin typeface="Times New Roman"/>
                <a:cs typeface="Times New Roman"/>
              </a:rPr>
              <a:t>acid-base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balance  must be monitored.Intake &amp; </a:t>
            </a:r>
            <a:r>
              <a:rPr sz="3200" spc="5" dirty="0">
                <a:latin typeface="Times New Roman"/>
                <a:cs typeface="Times New Roman"/>
              </a:rPr>
              <a:t>output </a:t>
            </a:r>
            <a:r>
              <a:rPr sz="3200" dirty="0">
                <a:latin typeface="Times New Roman"/>
                <a:cs typeface="Times New Roman"/>
              </a:rPr>
              <a:t>should be  carefully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recorded.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15228"/>
            <a:ext cx="9144000" cy="843280"/>
          </a:xfrm>
          <a:custGeom>
            <a:avLst/>
            <a:gdLst/>
            <a:ahLst/>
            <a:cxnLst/>
            <a:rect l="l" t="t" r="r" b="b"/>
            <a:pathLst>
              <a:path w="9144000" h="843279">
                <a:moveTo>
                  <a:pt x="0" y="0"/>
                </a:moveTo>
                <a:lnTo>
                  <a:pt x="0" y="842772"/>
                </a:lnTo>
                <a:lnTo>
                  <a:pt x="9144000" y="84277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15400" y="128016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246075"/>
            <a:ext cx="741172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775F54"/>
                </a:solidFill>
                <a:latin typeface="Arial"/>
                <a:cs typeface="Arial"/>
              </a:rPr>
              <a:t>Immediate clinical </a:t>
            </a:r>
            <a:r>
              <a:rPr sz="2000" b="1" dirty="0">
                <a:solidFill>
                  <a:srgbClr val="775F54"/>
                </a:solidFill>
                <a:latin typeface="Arial"/>
                <a:cs typeface="Arial"/>
              </a:rPr>
              <a:t>management of </a:t>
            </a:r>
            <a:r>
              <a:rPr sz="2000" b="1" spc="-5" dirty="0">
                <a:solidFill>
                  <a:srgbClr val="775F54"/>
                </a:solidFill>
                <a:latin typeface="Arial"/>
                <a:cs typeface="Arial"/>
              </a:rPr>
              <a:t>severe </a:t>
            </a:r>
            <a:r>
              <a:rPr sz="2000" b="1" dirty="0">
                <a:solidFill>
                  <a:srgbClr val="775F54"/>
                </a:solidFill>
                <a:latin typeface="Arial"/>
                <a:cs typeface="Arial"/>
              </a:rPr>
              <a:t>manifestations</a:t>
            </a:r>
            <a:r>
              <a:rPr sz="2000" b="1" spc="-100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75F54"/>
                </a:solidFill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775F54"/>
                </a:solidFill>
                <a:latin typeface="Arial"/>
                <a:cs typeface="Arial"/>
              </a:rPr>
              <a:t>complications of </a:t>
            </a:r>
            <a:r>
              <a:rPr sz="2000" b="1" i="1" spc="-130" dirty="0">
                <a:solidFill>
                  <a:srgbClr val="775F54"/>
                </a:solidFill>
                <a:latin typeface="Arial"/>
                <a:cs typeface="Arial"/>
              </a:rPr>
              <a:t>P. </a:t>
            </a:r>
            <a:r>
              <a:rPr sz="2000" b="1" i="1" dirty="0">
                <a:solidFill>
                  <a:srgbClr val="775F54"/>
                </a:solidFill>
                <a:latin typeface="Arial"/>
                <a:cs typeface="Arial"/>
              </a:rPr>
              <a:t>falciparum</a:t>
            </a:r>
            <a:r>
              <a:rPr sz="2000" b="1" i="1" spc="20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775F54"/>
                </a:solidFill>
                <a:latin typeface="Arial"/>
                <a:cs typeface="Arial"/>
              </a:rPr>
              <a:t>malaria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2250" y="1060450"/>
          <a:ext cx="8686800" cy="5801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5943600"/>
              </a:tblGrid>
              <a:tr h="640079">
                <a:tc>
                  <a:txBody>
                    <a:bodyPr/>
                    <a:lstStyle/>
                    <a:p>
                      <a:pPr marL="90805" marR="7772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Definitive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clinical  features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58B8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Immediate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management/treatment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58B8B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Come (Cerebral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malaria)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57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Monitor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record level of consciousness using Glaslow  coma scale, temperature,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respiratory,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and depth,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BP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and  vital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signs.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 marR="600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Hyperpyrexia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(rectal  body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temperature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&gt;40°C)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66700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Treated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by sponging, fanning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&amp;with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an antipyretic drug.  Rectal paracetamol is preferred over more nephrotoxic  drugs (e.g.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NSAIDs)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Convulsions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381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slow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IV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injection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diazepam(0.15mg/kg,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maximum  20mg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adults).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0805" marR="1555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Hypoglycaemia (glucose  conc.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&lt;2.8mmol/L)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845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Correct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50% dextrose (as infusion fluids). Check  blood glucose Q4-6H in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the first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48hrs.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0805" marR="3886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Severe anaemia (hb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&lt;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7g/dl)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702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Transfuse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packed cells. Monitor carefully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avoid  fluid overload.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Give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IV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dose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frusemide, 20mg,  as necessary during blood transfusion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avoid  circulatory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overload.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</a:tr>
              <a:tr h="85343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pulmonary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oedema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175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Prop patient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upright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(45°), give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oxygen,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give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IV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diuretic  (but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most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patient response poorly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diuretics), stop  intravenous fluids. Early mechanical ventilation</a:t>
                      </a:r>
                      <a:r>
                        <a:rPr sz="18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should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228600"/>
                </a:lnTo>
                <a:lnTo>
                  <a:pt x="152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15400" y="128016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284175"/>
            <a:ext cx="741172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775F54"/>
                </a:solidFill>
                <a:latin typeface="Arial"/>
                <a:cs typeface="Arial"/>
              </a:rPr>
              <a:t>Immediate clinical </a:t>
            </a:r>
            <a:r>
              <a:rPr sz="2000" b="1" dirty="0">
                <a:solidFill>
                  <a:srgbClr val="775F54"/>
                </a:solidFill>
                <a:latin typeface="Arial"/>
                <a:cs typeface="Arial"/>
              </a:rPr>
              <a:t>management of </a:t>
            </a:r>
            <a:r>
              <a:rPr sz="2000" b="1" spc="-5" dirty="0">
                <a:solidFill>
                  <a:srgbClr val="775F54"/>
                </a:solidFill>
                <a:latin typeface="Arial"/>
                <a:cs typeface="Arial"/>
              </a:rPr>
              <a:t>severe </a:t>
            </a:r>
            <a:r>
              <a:rPr sz="2000" b="1" dirty="0">
                <a:solidFill>
                  <a:srgbClr val="775F54"/>
                </a:solidFill>
                <a:latin typeface="Arial"/>
                <a:cs typeface="Arial"/>
              </a:rPr>
              <a:t>manifestations</a:t>
            </a:r>
            <a:r>
              <a:rPr sz="2000" b="1" spc="-100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75F54"/>
                </a:solidFill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775F54"/>
                </a:solidFill>
                <a:latin typeface="Arial"/>
                <a:cs typeface="Arial"/>
              </a:rPr>
              <a:t>complications of </a:t>
            </a:r>
            <a:r>
              <a:rPr sz="2000" b="1" i="1" spc="-130" dirty="0">
                <a:solidFill>
                  <a:srgbClr val="775F54"/>
                </a:solidFill>
                <a:latin typeface="Arial"/>
                <a:cs typeface="Arial"/>
              </a:rPr>
              <a:t>P. </a:t>
            </a:r>
            <a:r>
              <a:rPr sz="2000" b="1" i="1" dirty="0">
                <a:solidFill>
                  <a:srgbClr val="775F54"/>
                </a:solidFill>
                <a:latin typeface="Arial"/>
                <a:cs typeface="Arial"/>
              </a:rPr>
              <a:t>falciparum malaria</a:t>
            </a:r>
            <a:r>
              <a:rPr sz="2000" b="1" i="1" spc="-10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775F54"/>
                </a:solidFill>
                <a:latin typeface="Arial"/>
                <a:cs typeface="Arial"/>
              </a:rPr>
              <a:t>(cont.)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6050" y="1182750"/>
          <a:ext cx="8763000" cy="5668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  <a:gridCol w="6089650"/>
              </a:tblGrid>
              <a:tr h="640079">
                <a:tc>
                  <a:txBody>
                    <a:bodyPr/>
                    <a:lstStyle/>
                    <a:p>
                      <a:pPr marL="90805" marR="7073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Definitive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clinical  features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58B8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Immediate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management/treatment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58B8B"/>
                    </a:solidFill>
                  </a:tcPr>
                </a:tc>
              </a:tr>
              <a:tr h="2011680">
                <a:tc>
                  <a:txBody>
                    <a:bodyPr/>
                    <a:lstStyle/>
                    <a:p>
                      <a:pPr marL="90805" marR="863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Acute renal failure (urine  output &lt;400ml in 24hrs  in adults or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0.5ml/kg/hr,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failing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improve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after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rehydration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 serum  creatinine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ts val="211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&gt;265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μ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mol/L)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  <a:tc>
                  <a:txBody>
                    <a:bodyPr/>
                    <a:lstStyle/>
                    <a:p>
                      <a:pPr marL="273685" indent="-182880">
                        <a:lnSpc>
                          <a:spcPct val="100000"/>
                        </a:lnSpc>
                        <a:spcBef>
                          <a:spcPts val="315"/>
                        </a:spcBef>
                        <a:buSzPct val="94444"/>
                        <a:buFont typeface="Wingdings"/>
                        <a:buChar char=""/>
                        <a:tabLst>
                          <a:tab pos="27432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Exclude pre-renal causes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assessing hydration</a:t>
                      </a:r>
                      <a:r>
                        <a:rPr sz="1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status.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 marR="1088390">
                        <a:lnSpc>
                          <a:spcPct val="100000"/>
                        </a:lnSpc>
                        <a:buSzPct val="94444"/>
                        <a:buFont typeface="Wingdings"/>
                        <a:buChar char=""/>
                        <a:tabLst>
                          <a:tab pos="27432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Rule out urinary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tract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obstruction by abdominal  examination or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ultrasound.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73685" indent="-182880">
                        <a:lnSpc>
                          <a:spcPct val="100000"/>
                        </a:lnSpc>
                        <a:buSzPct val="94444"/>
                        <a:buFont typeface="Wingdings"/>
                        <a:buChar char=""/>
                        <a:tabLst>
                          <a:tab pos="274320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Give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intravenous normal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saline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73685" indent="-182880">
                        <a:lnSpc>
                          <a:spcPct val="100000"/>
                        </a:lnSpc>
                        <a:buSzPct val="94444"/>
                        <a:buFont typeface="Wingdings"/>
                        <a:buChar char=""/>
                        <a:tabLst>
                          <a:tab pos="274320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 established renal failure add haemofiltration</a:t>
                      </a:r>
                      <a:r>
                        <a:rPr sz="18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or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haemodialysis,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unavailable, peritoneal</a:t>
                      </a:r>
                      <a:r>
                        <a:rPr sz="1800" spc="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dialysis.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</a:tr>
              <a:tr h="1463039">
                <a:tc>
                  <a:txBody>
                    <a:bodyPr/>
                    <a:lstStyle/>
                    <a:p>
                      <a:pPr marL="90805" marR="4019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Disseminated  intravascular  Coagulopathy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(DIVC)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273685" indent="-182880">
                        <a:lnSpc>
                          <a:spcPct val="100000"/>
                        </a:lnSpc>
                        <a:spcBef>
                          <a:spcPts val="315"/>
                        </a:spcBef>
                        <a:buSzPct val="94444"/>
                        <a:buFont typeface="Wingdings"/>
                        <a:buChar char=""/>
                        <a:tabLst>
                          <a:tab pos="274320" algn="l"/>
                        </a:tabLst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Transfuse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packed cell, clotting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8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platelet.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 marR="14541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Wingdings"/>
                        <a:buChar char=""/>
                        <a:tabLst>
                          <a:tab pos="27432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Usual regime: Cryoprecipitate 10units,platelets 4-8units,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fresh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frozen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plasma(10-15ml/kg).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74320" indent="-183515">
                        <a:lnSpc>
                          <a:spcPct val="100000"/>
                        </a:lnSpc>
                        <a:buSzPct val="94444"/>
                        <a:buFont typeface="Wingdings"/>
                        <a:buChar char=""/>
                        <a:tabLst>
                          <a:tab pos="274955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prolonged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PT,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give vitamin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K,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10mg by slow</a:t>
                      </a:r>
                      <a:r>
                        <a:rPr sz="18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IV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injection.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DED"/>
                    </a:solidFill>
                  </a:tcPr>
                </a:tc>
              </a:tr>
              <a:tr h="91433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metabolic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acidosis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74345">
                        <a:lnSpc>
                          <a:spcPct val="100000"/>
                        </a:lnSpc>
                        <a:spcBef>
                          <a:spcPts val="320"/>
                        </a:spcBef>
                        <a:buSzPct val="94444"/>
                        <a:buFont typeface="Wingdings"/>
                        <a:buChar char=""/>
                        <a:tabLst>
                          <a:tab pos="274320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Infuse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sodium bicarbonate 8.4% 1mg/kg over 30min  and repeat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needed.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73685" indent="-182880">
                        <a:lnSpc>
                          <a:spcPct val="100000"/>
                        </a:lnSpc>
                        <a:buSzPct val="94444"/>
                        <a:buFont typeface="Wingdings"/>
                        <a:buChar char=""/>
                        <a:tabLst>
                          <a:tab pos="274320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severe, add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haemodialysis.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BDB"/>
                    </a:solidFill>
                  </a:tcPr>
                </a:tc>
              </a:tr>
              <a:tr h="639760">
                <a:tc>
                  <a:txBody>
                    <a:bodyPr/>
                    <a:lstStyle/>
                    <a:p>
                      <a:pPr marL="90805" marR="1028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Shock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(hypotension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systolic blood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pressure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780415">
                        <a:lnSpc>
                          <a:spcPct val="100000"/>
                        </a:lnSpc>
                        <a:spcBef>
                          <a:spcPts val="320"/>
                        </a:spcBef>
                        <a:buSzPct val="94444"/>
                        <a:buFont typeface="Wingdings"/>
                        <a:buChar char=""/>
                        <a:tabLst>
                          <a:tab pos="27432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Suspect septicaemia,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take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cultures; give  parenteral broad-spectrum antimicrobials,</a:t>
                      </a:r>
                      <a:r>
                        <a:rPr sz="18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correct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360933"/>
            <a:ext cx="55587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775F54"/>
                </a:solidFill>
                <a:latin typeface="Arial"/>
                <a:cs typeface="Arial"/>
              </a:rPr>
              <a:t>Monitoring &amp;</a:t>
            </a:r>
            <a:r>
              <a:rPr sz="4400" i="0" spc="-45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i="0" spc="-5" dirty="0">
                <a:solidFill>
                  <a:srgbClr val="775F54"/>
                </a:solidFill>
                <a:latin typeface="Arial"/>
                <a:cs typeface="Arial"/>
              </a:rPr>
              <a:t>follow-up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468577"/>
            <a:ext cx="8040370" cy="450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3375" algn="l"/>
                <a:tab pos="6197600" algn="l"/>
              </a:tabLst>
            </a:pPr>
            <a:r>
              <a:rPr sz="3200" spc="-5" dirty="0">
                <a:latin typeface="Arial"/>
                <a:cs typeface="Arial"/>
              </a:rPr>
              <a:t>Blood </a:t>
            </a:r>
            <a:r>
              <a:rPr sz="3200" dirty="0">
                <a:latin typeface="Arial"/>
                <a:cs typeface="Arial"/>
              </a:rPr>
              <a:t>smear </a:t>
            </a:r>
            <a:r>
              <a:rPr sz="3200" spc="-5" dirty="0">
                <a:latin typeface="Arial"/>
                <a:cs typeface="Arial"/>
              </a:rPr>
              <a:t>should </a:t>
            </a:r>
            <a:r>
              <a:rPr sz="3200" dirty="0">
                <a:latin typeface="Arial"/>
                <a:cs typeface="Arial"/>
              </a:rPr>
              <a:t>be </a:t>
            </a:r>
            <a:r>
              <a:rPr sz="3200" spc="-5" dirty="0">
                <a:latin typeface="Arial"/>
                <a:cs typeface="Arial"/>
              </a:rPr>
              <a:t>repeated daily  </a:t>
            </a:r>
            <a:r>
              <a:rPr sz="3200" dirty="0">
                <a:latin typeface="Arial"/>
                <a:cs typeface="Arial"/>
              </a:rPr>
              <a:t>(twice </a:t>
            </a:r>
            <a:r>
              <a:rPr sz="3200" spc="-5" dirty="0">
                <a:latin typeface="Arial"/>
                <a:cs typeface="Arial"/>
              </a:rPr>
              <a:t>daily </a:t>
            </a:r>
            <a:r>
              <a:rPr sz="3200" dirty="0">
                <a:latin typeface="Arial"/>
                <a:cs typeface="Arial"/>
              </a:rPr>
              <a:t>in</a:t>
            </a:r>
            <a:r>
              <a:rPr sz="3200" spc="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severe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infection).	Within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48-  72 hr </a:t>
            </a:r>
            <a:r>
              <a:rPr sz="3200" spc="-5" dirty="0">
                <a:latin typeface="Arial"/>
                <a:cs typeface="Arial"/>
              </a:rPr>
              <a:t>after </a:t>
            </a:r>
            <a:r>
              <a:rPr sz="3200" dirty="0">
                <a:latin typeface="Arial"/>
                <a:cs typeface="Arial"/>
              </a:rPr>
              <a:t>start of </a:t>
            </a:r>
            <a:r>
              <a:rPr sz="3200" spc="-5" dirty="0">
                <a:latin typeface="Arial"/>
                <a:cs typeface="Arial"/>
              </a:rPr>
              <a:t>treatment, patients  usually </a:t>
            </a:r>
            <a:r>
              <a:rPr sz="3200" dirty="0">
                <a:latin typeface="Arial"/>
                <a:cs typeface="Arial"/>
              </a:rPr>
              <a:t>become </a:t>
            </a:r>
            <a:r>
              <a:rPr sz="3200" spc="-5" dirty="0">
                <a:latin typeface="Arial"/>
                <a:cs typeface="Arial"/>
              </a:rPr>
              <a:t>afebrile and improve  clinically </a:t>
            </a:r>
            <a:r>
              <a:rPr sz="3200" dirty="0">
                <a:latin typeface="Arial"/>
                <a:cs typeface="Arial"/>
              </a:rPr>
              <a:t>except in </a:t>
            </a:r>
            <a:r>
              <a:rPr sz="3200" spc="-5" dirty="0">
                <a:latin typeface="Arial"/>
                <a:cs typeface="Arial"/>
              </a:rPr>
              <a:t>complicated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cases.</a:t>
            </a:r>
            <a:endParaRPr sz="3200">
              <a:latin typeface="Arial"/>
              <a:cs typeface="Arial"/>
            </a:endParaRPr>
          </a:p>
          <a:p>
            <a:pPr marL="332740" marR="704850" indent="-320675">
              <a:lnSpc>
                <a:spcPct val="100000"/>
              </a:lnSpc>
              <a:spcBef>
                <a:spcPts val="71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3375" algn="l"/>
              </a:tabLst>
            </a:pPr>
            <a:r>
              <a:rPr sz="3200" dirty="0">
                <a:latin typeface="Arial"/>
                <a:cs typeface="Arial"/>
              </a:rPr>
              <a:t>All </a:t>
            </a:r>
            <a:r>
              <a:rPr sz="3200" spc="-5" dirty="0">
                <a:latin typeface="Arial"/>
                <a:cs typeface="Arial"/>
              </a:rPr>
              <a:t>patients should </a:t>
            </a:r>
            <a:r>
              <a:rPr sz="3200" dirty="0">
                <a:latin typeface="Arial"/>
                <a:cs typeface="Arial"/>
              </a:rPr>
              <a:t>be </a:t>
            </a:r>
            <a:r>
              <a:rPr sz="3200" spc="-5" dirty="0">
                <a:latin typeface="Arial"/>
                <a:cs typeface="Arial"/>
              </a:rPr>
              <a:t>investigated </a:t>
            </a:r>
            <a:r>
              <a:rPr sz="3200" dirty="0">
                <a:latin typeface="Arial"/>
                <a:cs typeface="Arial"/>
              </a:rPr>
              <a:t>with  </a:t>
            </a:r>
            <a:r>
              <a:rPr sz="3200" spc="-5" dirty="0">
                <a:latin typeface="Arial"/>
                <a:cs typeface="Arial"/>
              </a:rPr>
              <a:t>repeated blood film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malarial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parasite  </a:t>
            </a:r>
            <a:r>
              <a:rPr sz="3200" spc="-5" dirty="0">
                <a:latin typeface="Arial"/>
                <a:cs typeface="Arial"/>
              </a:rPr>
              <a:t>one month upon </a:t>
            </a:r>
            <a:r>
              <a:rPr sz="3200" dirty="0">
                <a:latin typeface="Arial"/>
                <a:cs typeface="Arial"/>
              </a:rPr>
              <a:t>recovery of </a:t>
            </a:r>
            <a:r>
              <a:rPr sz="3200" spc="-5" dirty="0">
                <a:latin typeface="Arial"/>
                <a:cs typeface="Arial"/>
              </a:rPr>
              <a:t>malarial  infection, </a:t>
            </a:r>
            <a:r>
              <a:rPr sz="3200" dirty="0">
                <a:latin typeface="Arial"/>
                <a:cs typeface="Arial"/>
              </a:rPr>
              <a:t>to ensure no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recrudescence.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15228"/>
            <a:ext cx="9144000" cy="843280"/>
          </a:xfrm>
          <a:custGeom>
            <a:avLst/>
            <a:gdLst/>
            <a:ahLst/>
            <a:cxnLst/>
            <a:rect l="l" t="t" r="r" b="b"/>
            <a:pathLst>
              <a:path w="9144000" h="843279">
                <a:moveTo>
                  <a:pt x="0" y="0"/>
                </a:moveTo>
                <a:lnTo>
                  <a:pt x="0" y="842772"/>
                </a:lnTo>
                <a:lnTo>
                  <a:pt x="9144000" y="84277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1387" y="360933"/>
            <a:ext cx="725297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775F54"/>
                </a:solidFill>
                <a:latin typeface="Arial"/>
                <a:cs typeface="Arial"/>
              </a:rPr>
              <a:t>Prevention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00">
              <a:latin typeface="Times New Roman"/>
              <a:cs typeface="Times New Roman"/>
            </a:endParaRPr>
          </a:p>
          <a:p>
            <a:pPr marL="311785" indent="-299720">
              <a:lnSpc>
                <a:spcPct val="100000"/>
              </a:lnSpc>
              <a:buClr>
                <a:srgbClr val="DD8046"/>
              </a:buClr>
              <a:buSzPct val="57954"/>
              <a:buFont typeface="Wingdings"/>
              <a:buChar char=""/>
              <a:tabLst>
                <a:tab pos="312420" algn="l"/>
              </a:tabLst>
            </a:pPr>
            <a:r>
              <a:rPr sz="4400" spc="-15" dirty="0">
                <a:latin typeface="Arial"/>
                <a:cs typeface="Arial"/>
              </a:rPr>
              <a:t>Avoid </a:t>
            </a:r>
            <a:r>
              <a:rPr sz="4400" dirty="0">
                <a:latin typeface="Arial"/>
                <a:cs typeface="Arial"/>
              </a:rPr>
              <a:t>mosquito bites:</a:t>
            </a:r>
            <a:endParaRPr sz="4400">
              <a:latin typeface="Arial"/>
              <a:cs typeface="Arial"/>
            </a:endParaRPr>
          </a:p>
          <a:p>
            <a:pPr marL="12700" marR="1472565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7954"/>
              <a:buFont typeface="Wingdings"/>
              <a:buChar char=""/>
              <a:tabLst>
                <a:tab pos="280035" algn="l"/>
              </a:tabLst>
            </a:pPr>
            <a:r>
              <a:rPr sz="4400" spc="-15" dirty="0">
                <a:solidFill>
                  <a:srgbClr val="0D0D0D"/>
                </a:solidFill>
                <a:latin typeface="Arial"/>
                <a:cs typeface="Arial"/>
              </a:rPr>
              <a:t>Wearing </a:t>
            </a:r>
            <a:r>
              <a:rPr sz="4400" dirty="0">
                <a:solidFill>
                  <a:srgbClr val="0D0D0D"/>
                </a:solidFill>
                <a:latin typeface="Arial"/>
                <a:cs typeface="Arial"/>
              </a:rPr>
              <a:t>long</a:t>
            </a:r>
            <a:r>
              <a:rPr sz="4400" spc="-3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0D0D0D"/>
                </a:solidFill>
                <a:latin typeface="Arial"/>
                <a:cs typeface="Arial"/>
              </a:rPr>
              <a:t>sleeves,  trousers.</a:t>
            </a:r>
            <a:endParaRPr sz="4400">
              <a:latin typeface="Arial"/>
              <a:cs typeface="Arial"/>
            </a:endParaRPr>
          </a:p>
          <a:p>
            <a:pPr marL="279400" indent="-267335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7954"/>
              <a:buFont typeface="Wingdings"/>
              <a:buChar char=""/>
              <a:tabLst>
                <a:tab pos="280035" algn="l"/>
              </a:tabLst>
            </a:pPr>
            <a:r>
              <a:rPr sz="4400" dirty="0">
                <a:solidFill>
                  <a:srgbClr val="0D0D0D"/>
                </a:solidFill>
                <a:latin typeface="Arial"/>
                <a:cs typeface="Arial"/>
              </a:rPr>
              <a:t>Insecticide </a:t>
            </a:r>
            <a:r>
              <a:rPr sz="4400" spc="-25" dirty="0">
                <a:solidFill>
                  <a:srgbClr val="0D0D0D"/>
                </a:solidFill>
                <a:latin typeface="Arial"/>
                <a:cs typeface="Arial"/>
              </a:rPr>
              <a:t>Treated</a:t>
            </a:r>
            <a:r>
              <a:rPr sz="4400" spc="-12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0D0D0D"/>
                </a:solidFill>
                <a:latin typeface="Arial"/>
                <a:cs typeface="Arial"/>
              </a:rPr>
              <a:t>Bednets</a:t>
            </a:r>
            <a:endParaRPr sz="4400">
              <a:latin typeface="Arial"/>
              <a:cs typeface="Arial"/>
            </a:endParaRPr>
          </a:p>
          <a:p>
            <a:pPr marL="279400" indent="-267335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7954"/>
              <a:buFont typeface="Wingdings"/>
              <a:buChar char=""/>
              <a:tabLst>
                <a:tab pos="280035" algn="l"/>
              </a:tabLst>
            </a:pPr>
            <a:r>
              <a:rPr sz="4400" dirty="0">
                <a:solidFill>
                  <a:srgbClr val="0D0D0D"/>
                </a:solidFill>
                <a:latin typeface="Arial"/>
                <a:cs typeface="Arial"/>
              </a:rPr>
              <a:t>Repellent creams or</a:t>
            </a:r>
            <a:r>
              <a:rPr sz="4400" spc="-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0D0D0D"/>
                </a:solidFill>
                <a:latin typeface="Arial"/>
                <a:cs typeface="Arial"/>
              </a:rPr>
              <a:t>sprays.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15228"/>
            <a:ext cx="9144000" cy="843280"/>
          </a:xfrm>
          <a:custGeom>
            <a:avLst/>
            <a:gdLst/>
            <a:ahLst/>
            <a:cxnLst/>
            <a:rect l="l" t="t" r="r" b="b"/>
            <a:pathLst>
              <a:path w="9144000" h="843279">
                <a:moveTo>
                  <a:pt x="0" y="0"/>
                </a:moveTo>
                <a:lnTo>
                  <a:pt x="0" y="842772"/>
                </a:lnTo>
                <a:lnTo>
                  <a:pt x="9144000" y="84277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07289"/>
            <a:ext cx="46621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775F54"/>
                </a:solidFill>
                <a:latin typeface="Arial"/>
                <a:cs typeface="Arial"/>
              </a:rPr>
              <a:t>Chemoprophylaxis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164082"/>
            <a:ext cx="7941309" cy="3955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1351915" indent="-320675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3375" algn="l"/>
              </a:tabLst>
            </a:pPr>
            <a:r>
              <a:rPr sz="3600" spc="-5" dirty="0">
                <a:latin typeface="Arial"/>
                <a:cs typeface="Arial"/>
              </a:rPr>
              <a:t>Indicated for </a:t>
            </a:r>
            <a:r>
              <a:rPr sz="3600" dirty="0">
                <a:latin typeface="Arial"/>
                <a:cs typeface="Arial"/>
              </a:rPr>
              <a:t>travellers </a:t>
            </a:r>
            <a:r>
              <a:rPr sz="3600" spc="-5" dirty="0">
                <a:latin typeface="Arial"/>
                <a:cs typeface="Arial"/>
              </a:rPr>
              <a:t>travel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to  endemic</a:t>
            </a:r>
            <a:r>
              <a:rPr sz="3600" spc="-2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areas.</a:t>
            </a:r>
            <a:endParaRPr sz="3600">
              <a:latin typeface="Arial"/>
              <a:cs typeface="Arial"/>
            </a:endParaRPr>
          </a:p>
          <a:p>
            <a:pPr marL="332740" marR="5080" indent="-320675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3375" algn="l"/>
              </a:tabLst>
            </a:pPr>
            <a:r>
              <a:rPr sz="3600" dirty="0">
                <a:latin typeface="Arial"/>
                <a:cs typeface="Arial"/>
              </a:rPr>
              <a:t>Mefloquinine </a:t>
            </a:r>
            <a:r>
              <a:rPr sz="3600" spc="-5" dirty="0">
                <a:latin typeface="Arial"/>
                <a:cs typeface="Arial"/>
              </a:rPr>
              <a:t>250mg </a:t>
            </a:r>
            <a:r>
              <a:rPr sz="3600" dirty="0">
                <a:latin typeface="Arial"/>
                <a:cs typeface="Arial"/>
              </a:rPr>
              <a:t>weekly </a:t>
            </a:r>
            <a:r>
              <a:rPr sz="3600" spc="-5" dirty="0">
                <a:latin typeface="Arial"/>
                <a:cs typeface="Arial"/>
              </a:rPr>
              <a:t>(up </a:t>
            </a:r>
            <a:r>
              <a:rPr sz="3600" dirty="0">
                <a:latin typeface="Arial"/>
                <a:cs typeface="Arial"/>
              </a:rPr>
              <a:t>to </a:t>
            </a:r>
            <a:r>
              <a:rPr sz="3600" spc="-5" dirty="0">
                <a:latin typeface="Arial"/>
                <a:cs typeface="Arial"/>
              </a:rPr>
              <a:t>1  </a:t>
            </a:r>
            <a:r>
              <a:rPr sz="3600" dirty="0">
                <a:latin typeface="Arial"/>
                <a:cs typeface="Arial"/>
              </a:rPr>
              <a:t>year) or </a:t>
            </a:r>
            <a:r>
              <a:rPr sz="3600" spc="-5" dirty="0">
                <a:latin typeface="Arial"/>
                <a:cs typeface="Arial"/>
              </a:rPr>
              <a:t>doxycycline </a:t>
            </a:r>
            <a:r>
              <a:rPr sz="3600" dirty="0">
                <a:latin typeface="Arial"/>
                <a:cs typeface="Arial"/>
              </a:rPr>
              <a:t>100mg daily (up  to </a:t>
            </a:r>
            <a:r>
              <a:rPr sz="3600" spc="-5" dirty="0">
                <a:latin typeface="Arial"/>
                <a:cs typeface="Arial"/>
              </a:rPr>
              <a:t>3 </a:t>
            </a:r>
            <a:r>
              <a:rPr sz="3600" dirty="0">
                <a:latin typeface="Arial"/>
                <a:cs typeface="Arial"/>
              </a:rPr>
              <a:t>month), to start </a:t>
            </a:r>
            <a:r>
              <a:rPr sz="3600" spc="-5" dirty="0">
                <a:latin typeface="Arial"/>
                <a:cs typeface="Arial"/>
              </a:rPr>
              <a:t>1 week before  and continue till 4 </a:t>
            </a:r>
            <a:r>
              <a:rPr sz="3600" dirty="0">
                <a:latin typeface="Arial"/>
                <a:cs typeface="Arial"/>
              </a:rPr>
              <a:t>weeks after </a:t>
            </a:r>
            <a:r>
              <a:rPr sz="3600" spc="-5" dirty="0">
                <a:latin typeface="Arial"/>
                <a:cs typeface="Arial"/>
              </a:rPr>
              <a:t>leaving  </a:t>
            </a:r>
            <a:r>
              <a:rPr sz="3600" dirty="0">
                <a:latin typeface="Arial"/>
                <a:cs typeface="Arial"/>
              </a:rPr>
              <a:t>the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area.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015228"/>
            <a:ext cx="9144000" cy="843280"/>
          </a:xfrm>
          <a:custGeom>
            <a:avLst/>
            <a:gdLst/>
            <a:ahLst/>
            <a:cxnLst/>
            <a:rect l="l" t="t" r="r" b="b"/>
            <a:pathLst>
              <a:path w="9144000" h="843279">
                <a:moveTo>
                  <a:pt x="0" y="0"/>
                </a:moveTo>
                <a:lnTo>
                  <a:pt x="0" y="842772"/>
                </a:lnTo>
                <a:lnTo>
                  <a:pt x="9144000" y="84277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515238"/>
            <a:ext cx="77514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-5" dirty="0">
                <a:solidFill>
                  <a:srgbClr val="775F54"/>
                </a:solidFill>
                <a:latin typeface="Arial"/>
                <a:cs typeface="Arial"/>
              </a:rPr>
              <a:t>Dosing schedule for</a:t>
            </a:r>
            <a:r>
              <a:rPr sz="4000" b="1" i="0" spc="-35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b="1" i="0" spc="-5" dirty="0">
                <a:solidFill>
                  <a:srgbClr val="775F54"/>
                </a:solidFill>
                <a:latin typeface="Arial"/>
                <a:cs typeface="Arial"/>
              </a:rPr>
              <a:t>mefloquine</a:t>
            </a:r>
            <a:endParaRPr sz="4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2245569"/>
              </p:ext>
            </p:extLst>
          </p:nvPr>
        </p:nvGraphicFramePr>
        <p:xfrm>
          <a:off x="450850" y="1517650"/>
          <a:ext cx="8229600" cy="4815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137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937260" marR="287655" indent="-6432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 of</a:t>
                      </a:r>
                      <a:r>
                        <a:rPr sz="2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tablets  per  week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&lt; 5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kg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&lt; 3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months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227329" indent="8610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 smtClean="0">
                          <a:latin typeface="Arial"/>
                          <a:cs typeface="Arial"/>
                        </a:rPr>
                        <a:t>Not</a:t>
                      </a:r>
                      <a:r>
                        <a:rPr lang="en-US" sz="2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240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mme</a:t>
                      </a:r>
                      <a:r>
                        <a:rPr sz="2400" spc="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240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d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5 - 12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kg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3 - 23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months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1/4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13 - 24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kg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2 - 7</a:t>
                      </a:r>
                      <a:r>
                        <a:rPr sz="2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yrs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1/2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25 - 35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kg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8 - 10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yrs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3/4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36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above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886460" marR="547370" indent="-3340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105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yrs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above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360933"/>
            <a:ext cx="46050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latin typeface="Arial"/>
                <a:cs typeface="Arial"/>
              </a:rPr>
              <a:t>Black </a:t>
            </a:r>
            <a:r>
              <a:rPr sz="4400" i="0" spc="-35" dirty="0">
                <a:latin typeface="Arial"/>
                <a:cs typeface="Arial"/>
              </a:rPr>
              <a:t>Water</a:t>
            </a:r>
            <a:r>
              <a:rPr sz="4400" i="0" spc="-60" dirty="0">
                <a:latin typeface="Arial"/>
                <a:cs typeface="Arial"/>
              </a:rPr>
              <a:t> </a:t>
            </a:r>
            <a:r>
              <a:rPr sz="4400" i="0" dirty="0">
                <a:latin typeface="Arial"/>
                <a:cs typeface="Arial"/>
              </a:rPr>
              <a:t>Fever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387" y="1620138"/>
            <a:ext cx="7430770" cy="429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3375" algn="l"/>
                <a:tab pos="3828415" algn="l"/>
              </a:tabLst>
            </a:pPr>
            <a:r>
              <a:rPr sz="4000" b="1" spc="-5" dirty="0">
                <a:latin typeface="Arial"/>
                <a:cs typeface="Arial"/>
              </a:rPr>
              <a:t>In malignant malaria a large  </a:t>
            </a:r>
            <a:r>
              <a:rPr sz="4000" b="1" spc="-10" dirty="0">
                <a:latin typeface="Arial"/>
                <a:cs typeface="Arial"/>
              </a:rPr>
              <a:t>number </a:t>
            </a:r>
            <a:r>
              <a:rPr sz="4000" b="1" spc="-5" dirty="0">
                <a:latin typeface="Arial"/>
                <a:cs typeface="Arial"/>
              </a:rPr>
              <a:t>of the red blood  corpuscles are destroyed.  Haemoglobin	from the blood  corpuscles is excreted in </a:t>
            </a:r>
            <a:r>
              <a:rPr sz="4000" b="1" spc="-10" dirty="0">
                <a:latin typeface="Arial"/>
                <a:cs typeface="Arial"/>
              </a:rPr>
              <a:t>the  </a:t>
            </a:r>
            <a:r>
              <a:rPr sz="4000" b="1" spc="-5" dirty="0">
                <a:latin typeface="Arial"/>
                <a:cs typeface="Arial"/>
              </a:rPr>
              <a:t>urine, which therefore is dark  and almost the colour of</a:t>
            </a:r>
            <a:r>
              <a:rPr sz="4000" b="1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cola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515238"/>
            <a:ext cx="7950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-5" dirty="0">
                <a:solidFill>
                  <a:srgbClr val="775F54"/>
                </a:solidFill>
                <a:latin typeface="Arial"/>
                <a:cs typeface="Arial"/>
              </a:rPr>
              <a:t>Dosing schedule for</a:t>
            </a:r>
            <a:r>
              <a:rPr sz="4000" b="1" i="0" spc="-35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b="1" i="0" spc="-5" dirty="0">
                <a:solidFill>
                  <a:srgbClr val="775F54"/>
                </a:solidFill>
                <a:latin typeface="Arial"/>
                <a:cs typeface="Arial"/>
              </a:rPr>
              <a:t>doxycycline</a:t>
            </a:r>
            <a:endParaRPr sz="4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17650"/>
          <a:ext cx="8229600" cy="3383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/>
                <a:gridCol w="2362200"/>
                <a:gridCol w="3505200"/>
              </a:tblGrid>
              <a:tr h="1066800">
                <a:tc>
                  <a:txBody>
                    <a:bodyPr/>
                    <a:lstStyle/>
                    <a:p>
                      <a:pPr marL="91440" marR="441959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</a:t>
                      </a:r>
                      <a:r>
                        <a:rPr sz="32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210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</a:t>
                      </a:r>
                      <a:r>
                        <a:rPr sz="32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 of</a:t>
                      </a:r>
                      <a:r>
                        <a:rPr sz="32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tablets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3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25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3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8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200" spc="-5" dirty="0">
                          <a:latin typeface="Arial"/>
                          <a:cs typeface="Arial"/>
                        </a:rPr>
                        <a:t>Contraindicated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spc="-5" dirty="0">
                          <a:latin typeface="Arial"/>
                          <a:cs typeface="Arial"/>
                        </a:rPr>
                        <a:t>25 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3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spc="-10" dirty="0">
                          <a:latin typeface="Arial"/>
                          <a:cs typeface="Arial"/>
                        </a:rPr>
                        <a:t>35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8 -</a:t>
                      </a:r>
                      <a:r>
                        <a:rPr sz="3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spc="-10" dirty="0">
                          <a:latin typeface="Arial"/>
                          <a:cs typeface="Arial"/>
                        </a:rPr>
                        <a:t>10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½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spc="-5" dirty="0">
                          <a:latin typeface="Arial"/>
                          <a:cs typeface="Arial"/>
                        </a:rPr>
                        <a:t>36 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3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spc="-10" dirty="0">
                          <a:latin typeface="Arial"/>
                          <a:cs typeface="Arial"/>
                        </a:rPr>
                        <a:t>50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spc="-125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32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spc="-10" dirty="0">
                          <a:latin typeface="Arial"/>
                          <a:cs typeface="Arial"/>
                        </a:rPr>
                        <a:t>13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¾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50+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14+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1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0"/>
            <a:ext cx="7614028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0"/>
            <a:ext cx="8458200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457199"/>
            <a:ext cx="8534400" cy="64007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10153" y="2106611"/>
            <a:ext cx="4735285" cy="24542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864" rIns="0" bIns="0" rtlCol="0">
            <a:spAutoFit/>
          </a:bodyPr>
          <a:lstStyle/>
          <a:p>
            <a:pPr marL="16764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How long Malaria infection can lost</a:t>
            </a:r>
            <a:r>
              <a:rPr spc="-70" dirty="0"/>
              <a:t> </a:t>
            </a:r>
            <a:r>
              <a:rPr dirty="0"/>
              <a:t>in  </a:t>
            </a:r>
            <a:r>
              <a:rPr i="1" spc="-5" dirty="0"/>
              <a:t>Man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1387" y="1624024"/>
            <a:ext cx="7931784" cy="32976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198755" indent="-320675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Without treatment </a:t>
            </a:r>
            <a:r>
              <a:rPr sz="2800" spc="-35" dirty="0">
                <a:latin typeface="Arial"/>
                <a:cs typeface="Arial"/>
              </a:rPr>
              <a:t>P.falciparum </a:t>
            </a:r>
            <a:r>
              <a:rPr sz="2800" spc="-5" dirty="0">
                <a:latin typeface="Arial"/>
                <a:cs typeface="Arial"/>
              </a:rPr>
              <a:t>will </a:t>
            </a:r>
            <a:r>
              <a:rPr sz="2800" dirty="0">
                <a:latin typeface="Arial"/>
                <a:cs typeface="Arial"/>
              </a:rPr>
              <a:t>terminate </a:t>
            </a:r>
            <a:r>
              <a:rPr sz="2800" spc="-5" dirty="0">
                <a:latin typeface="Arial"/>
                <a:cs typeface="Arial"/>
              </a:rPr>
              <a:t>in  less </a:t>
            </a:r>
            <a:r>
              <a:rPr sz="2800" dirty="0">
                <a:latin typeface="Arial"/>
                <a:cs typeface="Arial"/>
              </a:rPr>
              <a:t>than </a:t>
            </a:r>
            <a:r>
              <a:rPr sz="2800" spc="-5" dirty="0">
                <a:latin typeface="Arial"/>
                <a:cs typeface="Arial"/>
              </a:rPr>
              <a:t>1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year.</a:t>
            </a:r>
            <a:endParaRPr sz="2800" dirty="0">
              <a:latin typeface="Arial"/>
              <a:cs typeface="Arial"/>
            </a:endParaRPr>
          </a:p>
          <a:p>
            <a:pPr marL="332740" marR="5080" indent="-320675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But </a:t>
            </a:r>
            <a:r>
              <a:rPr sz="2800" dirty="0">
                <a:latin typeface="Arial"/>
                <a:cs typeface="Arial"/>
              </a:rPr>
              <a:t>in </a:t>
            </a:r>
            <a:r>
              <a:rPr sz="2800" spc="-55" dirty="0">
                <a:latin typeface="Arial"/>
                <a:cs typeface="Arial"/>
              </a:rPr>
              <a:t>P.vivax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spc="-55" dirty="0">
                <a:latin typeface="Arial"/>
                <a:cs typeface="Arial"/>
              </a:rPr>
              <a:t>P.ovale </a:t>
            </a:r>
            <a:r>
              <a:rPr sz="2800" dirty="0">
                <a:latin typeface="Arial"/>
                <a:cs typeface="Arial"/>
              </a:rPr>
              <a:t>persist </a:t>
            </a:r>
            <a:r>
              <a:rPr sz="2800" spc="-5" dirty="0">
                <a:latin typeface="Arial"/>
                <a:cs typeface="Arial"/>
              </a:rPr>
              <a:t>as  hypnozoites after the parasites have disppeared  </a:t>
            </a:r>
            <a:r>
              <a:rPr sz="2800" dirty="0">
                <a:latin typeface="Arial"/>
                <a:cs typeface="Arial"/>
              </a:rPr>
              <a:t>from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blood.</a:t>
            </a:r>
            <a:endParaRPr sz="2800" dirty="0">
              <a:latin typeface="Arial"/>
              <a:cs typeface="Arial"/>
            </a:endParaRPr>
          </a:p>
          <a:p>
            <a:pPr marL="332740" indent="-320675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Can prodce </a:t>
            </a:r>
            <a:r>
              <a:rPr sz="2800" dirty="0">
                <a:latin typeface="Arial"/>
                <a:cs typeface="Arial"/>
              </a:rPr>
              <a:t>periodic </a:t>
            </a:r>
            <a:r>
              <a:rPr sz="2800" spc="-5" dirty="0">
                <a:latin typeface="Arial"/>
                <a:cs typeface="Arial"/>
              </a:rPr>
              <a:t>relapses </a:t>
            </a:r>
            <a:r>
              <a:rPr sz="2800" dirty="0">
                <a:latin typeface="Arial"/>
                <a:cs typeface="Arial"/>
              </a:rPr>
              <a:t>upto </a:t>
            </a:r>
            <a:r>
              <a:rPr sz="2800" spc="-5" dirty="0">
                <a:latin typeface="Arial"/>
                <a:cs typeface="Arial"/>
              </a:rPr>
              <a:t>5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years</a:t>
            </a:r>
          </a:p>
          <a:p>
            <a:pPr marL="332740" indent="-320675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5" dirty="0">
                <a:latin typeface="Arial"/>
                <a:cs typeface="Arial"/>
              </a:rPr>
              <a:t>In </a:t>
            </a:r>
            <a:r>
              <a:rPr sz="2800" spc="-40" dirty="0">
                <a:latin typeface="Arial"/>
                <a:cs typeface="Arial"/>
              </a:rPr>
              <a:t>P.malariae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last </a:t>
            </a:r>
            <a:r>
              <a:rPr sz="2800" spc="-5" dirty="0">
                <a:latin typeface="Arial"/>
                <a:cs typeface="Arial"/>
              </a:rPr>
              <a:t>for 40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dirty="0" smtClean="0">
                <a:latin typeface="Arial"/>
                <a:cs typeface="Arial"/>
              </a:rPr>
              <a:t>years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41194" y="4577334"/>
            <a:ext cx="6064250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i="0" spc="-50" dirty="0">
                <a:latin typeface="Arial"/>
                <a:cs typeface="Arial"/>
              </a:rPr>
              <a:t>LABORATORY  </a:t>
            </a:r>
            <a:r>
              <a:rPr sz="4000" i="0" spc="-5" dirty="0">
                <a:latin typeface="Arial"/>
                <a:cs typeface="Arial"/>
              </a:rPr>
              <a:t>DIAGNOSIS OF</a:t>
            </a:r>
            <a:r>
              <a:rPr sz="4000" i="0" spc="-30" dirty="0">
                <a:latin typeface="Arial"/>
                <a:cs typeface="Arial"/>
              </a:rPr>
              <a:t> </a:t>
            </a:r>
            <a:r>
              <a:rPr sz="4000" i="0" spc="-5" dirty="0">
                <a:latin typeface="Arial"/>
                <a:cs typeface="Arial"/>
              </a:rPr>
              <a:t>MALARIA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49479"/>
            <a:ext cx="756221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i="0" spc="-5" dirty="0">
                <a:latin typeface="Arial"/>
                <a:cs typeface="Arial"/>
              </a:rPr>
              <a:t>Diagnostic</a:t>
            </a:r>
            <a:r>
              <a:rPr sz="4000" i="0" spc="-55" dirty="0">
                <a:latin typeface="Arial"/>
                <a:cs typeface="Arial"/>
              </a:rPr>
              <a:t> </a:t>
            </a:r>
            <a:r>
              <a:rPr sz="4000" i="0" spc="-95" dirty="0">
                <a:latin typeface="Arial"/>
                <a:cs typeface="Arial"/>
              </a:rPr>
              <a:t>Tools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4000" i="0" spc="-5" dirty="0">
                <a:latin typeface="Arial"/>
                <a:cs typeface="Arial"/>
              </a:rPr>
              <a:t>for Human Infections with</a:t>
            </a:r>
            <a:r>
              <a:rPr sz="4000" i="0" spc="25" dirty="0">
                <a:latin typeface="Arial"/>
                <a:cs typeface="Arial"/>
              </a:rPr>
              <a:t> </a:t>
            </a:r>
            <a:r>
              <a:rPr sz="4000" i="0" spc="-5" dirty="0">
                <a:latin typeface="Arial"/>
                <a:cs typeface="Arial"/>
              </a:rPr>
              <a:t>Malaria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066423"/>
            <a:ext cx="7588250" cy="263652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790"/>
              </a:spcBef>
              <a:buClr>
                <a:srgbClr val="CC3300"/>
              </a:buClr>
              <a:buSzPct val="59459"/>
              <a:buFont typeface="Wingdings"/>
              <a:buChar char=""/>
              <a:tabLst>
                <a:tab pos="333375" algn="l"/>
              </a:tabLst>
            </a:pPr>
            <a:r>
              <a:rPr sz="3700" b="1" spc="-5" dirty="0">
                <a:latin typeface="Arial"/>
                <a:cs typeface="Arial"/>
              </a:rPr>
              <a:t>Blood </a:t>
            </a:r>
            <a:r>
              <a:rPr sz="3700" b="1" dirty="0">
                <a:latin typeface="Arial"/>
                <a:cs typeface="Arial"/>
              </a:rPr>
              <a:t>film</a:t>
            </a:r>
            <a:r>
              <a:rPr sz="3700" b="1" spc="20" dirty="0">
                <a:latin typeface="Arial"/>
                <a:cs typeface="Arial"/>
              </a:rPr>
              <a:t> </a:t>
            </a:r>
            <a:r>
              <a:rPr sz="3700" b="1" spc="-5" dirty="0">
                <a:latin typeface="Arial"/>
                <a:cs typeface="Arial"/>
              </a:rPr>
              <a:t>examination(</a:t>
            </a:r>
            <a:r>
              <a:rPr sz="2800" spc="-5" dirty="0">
                <a:latin typeface="Arial"/>
                <a:cs typeface="Arial"/>
              </a:rPr>
              <a:t>Microscopy)</a:t>
            </a:r>
            <a:endParaRPr sz="2800">
              <a:latin typeface="Arial"/>
              <a:cs typeface="Arial"/>
            </a:endParaRPr>
          </a:p>
          <a:p>
            <a:pPr marL="332740" indent="-320675">
              <a:lnSpc>
                <a:spcPct val="100000"/>
              </a:lnSpc>
              <a:spcBef>
                <a:spcPts val="700"/>
              </a:spcBef>
              <a:buClr>
                <a:srgbClr val="CC3300"/>
              </a:buClr>
              <a:buSzPct val="59459"/>
              <a:buFont typeface="Wingdings"/>
              <a:buChar char=""/>
              <a:tabLst>
                <a:tab pos="333375" algn="l"/>
              </a:tabLst>
            </a:pPr>
            <a:r>
              <a:rPr sz="3700" b="1" i="1" spc="-5" dirty="0">
                <a:solidFill>
                  <a:srgbClr val="66FFFF"/>
                </a:solidFill>
                <a:latin typeface="Arial"/>
                <a:cs typeface="Arial"/>
              </a:rPr>
              <a:t>QBC system</a:t>
            </a:r>
            <a:endParaRPr sz="3700">
              <a:latin typeface="Arial"/>
              <a:cs typeface="Arial"/>
            </a:endParaRPr>
          </a:p>
          <a:p>
            <a:pPr marL="332740" indent="-320675">
              <a:lnSpc>
                <a:spcPct val="100000"/>
              </a:lnSpc>
              <a:spcBef>
                <a:spcPts val="710"/>
              </a:spcBef>
              <a:buClr>
                <a:srgbClr val="CC3300"/>
              </a:buClr>
              <a:buSzPct val="59459"/>
              <a:buFont typeface="Wingdings"/>
              <a:buChar char=""/>
              <a:tabLst>
                <a:tab pos="333375" algn="l"/>
              </a:tabLst>
            </a:pPr>
            <a:r>
              <a:rPr sz="3700" b="1" spc="-5" dirty="0">
                <a:solidFill>
                  <a:srgbClr val="FF0000"/>
                </a:solidFill>
                <a:latin typeface="Arial"/>
                <a:cs typeface="Arial"/>
              </a:rPr>
              <a:t>Rapid Diagnostic </a:t>
            </a:r>
            <a:r>
              <a:rPr sz="3700" b="1" spc="-50" dirty="0">
                <a:solidFill>
                  <a:srgbClr val="FF0000"/>
                </a:solidFill>
                <a:latin typeface="Arial"/>
                <a:cs typeface="Arial"/>
              </a:rPr>
              <a:t>Tests"</a:t>
            </a:r>
            <a:r>
              <a:rPr sz="3700" b="1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700" b="1" spc="-50" dirty="0">
                <a:solidFill>
                  <a:srgbClr val="FF0000"/>
                </a:solidFill>
                <a:latin typeface="Arial"/>
                <a:cs typeface="Arial"/>
              </a:rPr>
              <a:t>(RDTs)</a:t>
            </a:r>
            <a:endParaRPr sz="3700">
              <a:latin typeface="Arial"/>
              <a:cs typeface="Arial"/>
            </a:endParaRPr>
          </a:p>
          <a:p>
            <a:pPr marL="332740" indent="-320675">
              <a:lnSpc>
                <a:spcPct val="100000"/>
              </a:lnSpc>
              <a:spcBef>
                <a:spcPts val="695"/>
              </a:spcBef>
              <a:buClr>
                <a:srgbClr val="CC3300"/>
              </a:buClr>
              <a:buSzPct val="59459"/>
              <a:buFont typeface="Wingdings"/>
              <a:buChar char=""/>
              <a:tabLst>
                <a:tab pos="333375" algn="l"/>
              </a:tabLst>
            </a:pPr>
            <a:r>
              <a:rPr sz="3700" b="1" spc="-15" dirty="0">
                <a:latin typeface="Arial"/>
                <a:cs typeface="Arial"/>
              </a:rPr>
              <a:t>PCR</a:t>
            </a:r>
            <a:endParaRPr sz="3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28929"/>
            <a:ext cx="58851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spc="-5" dirty="0">
                <a:latin typeface="Arial"/>
                <a:cs typeface="Arial"/>
              </a:rPr>
              <a:t>Thin and </a:t>
            </a:r>
            <a:r>
              <a:rPr sz="4800" i="0" dirty="0">
                <a:latin typeface="Arial"/>
                <a:cs typeface="Arial"/>
              </a:rPr>
              <a:t>Thick</a:t>
            </a:r>
            <a:r>
              <a:rPr sz="4800" i="0" spc="-50" dirty="0">
                <a:latin typeface="Arial"/>
                <a:cs typeface="Arial"/>
              </a:rPr>
              <a:t> </a:t>
            </a:r>
            <a:r>
              <a:rPr sz="4800" i="0" spc="-5" dirty="0">
                <a:latin typeface="Arial"/>
                <a:cs typeface="Arial"/>
              </a:rPr>
              <a:t>smear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60220" y="2147316"/>
            <a:ext cx="5858256" cy="3401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328929"/>
            <a:ext cx="3107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Microscopy</a:t>
            </a:r>
            <a:endParaRPr sz="48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8140" marR="5080" indent="-320675">
              <a:lnSpc>
                <a:spcPct val="90000"/>
              </a:lnSpc>
              <a:spcBef>
                <a:spcPts val="45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58775" algn="l"/>
              </a:tabLst>
            </a:pPr>
            <a:r>
              <a:rPr dirty="0"/>
              <a:t>Malaria parasites can be identified by  examining under the microscope a drop of the  patient's blood, spread out as a "blood smear"  on a microscope slide. Prior to examination,</a:t>
            </a:r>
            <a:r>
              <a:rPr spc="-190" dirty="0"/>
              <a:t> </a:t>
            </a:r>
            <a:r>
              <a:rPr dirty="0"/>
              <a:t>the  specimen is stained (most often with the  Giemsa stain) to give to the parasites a  distinctive appearance. This technique remains  the gold standard for laboratory confirmation of  malaria.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2007</Words>
  <Application>Microsoft Office PowerPoint</Application>
  <PresentationFormat>On-screen Show (4:3)</PresentationFormat>
  <Paragraphs>310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Cerebral Malaria</vt:lpstr>
      <vt:lpstr>Pathogenesis of  Cerebral malaria</vt:lpstr>
      <vt:lpstr>Sequestration &amp; cytoadherence</vt:lpstr>
      <vt:lpstr>Black Water Fever</vt:lpstr>
      <vt:lpstr>How long Malaria infection can lost in  Man</vt:lpstr>
      <vt:lpstr>LABORATORY  DIAGNOSIS OF MALARIA</vt:lpstr>
      <vt:lpstr>Diagnostic Tools for Human Infections with Malaria</vt:lpstr>
      <vt:lpstr>Thin and Thick smear</vt:lpstr>
      <vt:lpstr>Microscopy</vt:lpstr>
      <vt:lpstr>Slide 10</vt:lpstr>
      <vt:lpstr>QBC system has evolved as rapid and  precise method in Diagnosis</vt:lpstr>
      <vt:lpstr>Appearance of Malarial parasite in  QBC system</vt:lpstr>
      <vt:lpstr>Antigen Detection Methods are Rapid  and Precise</vt:lpstr>
      <vt:lpstr>Newer Diagnostic methods</vt:lpstr>
      <vt:lpstr>Sensitivity of Tools for  Diagnosis of Malarial Infection</vt:lpstr>
      <vt:lpstr>Malaria Relapses</vt:lpstr>
      <vt:lpstr>Slide 17</vt:lpstr>
      <vt:lpstr>Slide 18</vt:lpstr>
      <vt:lpstr>Slide 19</vt:lpstr>
      <vt:lpstr>Slide 20</vt:lpstr>
      <vt:lpstr>Slide 21</vt:lpstr>
      <vt:lpstr>Slide 22</vt:lpstr>
      <vt:lpstr>THE PHARMACOLOGY OF ANTIMALARIALS</vt:lpstr>
      <vt:lpstr>THE PHARMACOLOGY OF ANTIMALARIALS (cont.)</vt:lpstr>
      <vt:lpstr>Slide 25</vt:lpstr>
      <vt:lpstr>Slide 26</vt:lpstr>
      <vt:lpstr>1. Treatment of severe falciparum malaria</vt:lpstr>
      <vt:lpstr>2. Treatment of uncomplicated p.falciparum</vt:lpstr>
      <vt:lpstr>Children under 5 kg or below 4 months should not be given Riamet instead treat with the following regimen (see table).</vt:lpstr>
      <vt:lpstr>3. Treatment of malaria caused by p.knowlesi  &amp; mixed infection (p. falciparum + p. vivax)</vt:lpstr>
      <vt:lpstr>4. Treatment of of malaria caused by p.vivax, p. ovale or p. malariae.</vt:lpstr>
      <vt:lpstr>Treatment in specific population &amp; situations</vt:lpstr>
      <vt:lpstr>Slide 33</vt:lpstr>
      <vt:lpstr>Slide 34</vt:lpstr>
      <vt:lpstr>Slide 35</vt:lpstr>
      <vt:lpstr>Monitoring &amp; follow-up</vt:lpstr>
      <vt:lpstr>Slide 37</vt:lpstr>
      <vt:lpstr>Chemoprophylaxis</vt:lpstr>
      <vt:lpstr>Dosing schedule for mefloquine</vt:lpstr>
      <vt:lpstr>Dosing schedule for doxycycline</vt:lpstr>
      <vt:lpstr>Slide 41</vt:lpstr>
      <vt:lpstr>Slide 42</vt:lpstr>
      <vt:lpstr>Slide 43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Rashid</cp:lastModifiedBy>
  <cp:revision>12</cp:revision>
  <dcterms:created xsi:type="dcterms:W3CDTF">2020-01-27T06:55:37Z</dcterms:created>
  <dcterms:modified xsi:type="dcterms:W3CDTF">2021-01-11T16:27:37Z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2020-01-27T00:00:00Z</vt:filetime>
  </property>
</Properties>
</file>