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6" r:id="rId3"/>
    <p:sldId id="262" r:id="rId4"/>
    <p:sldId id="258" r:id="rId5"/>
    <p:sldId id="261" r:id="rId6"/>
    <p:sldId id="260" r:id="rId7"/>
    <p:sldId id="264" r:id="rId8"/>
    <p:sldId id="265"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571636C-33DC-4270-ADFC-39585FF2B99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54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801F-7F4B-4ACF-8BFE-56270156A1B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636C-33DC-4270-ADFC-39585FF2B991}" type="slidenum">
              <a:rPr lang="en-US" smtClean="0"/>
              <a:t>‹#›</a:t>
            </a:fld>
            <a:endParaRPr lang="en-US"/>
          </a:p>
        </p:txBody>
      </p:sp>
    </p:spTree>
    <p:extLst>
      <p:ext uri="{BB962C8B-B14F-4D97-AF65-F5344CB8AC3E}">
        <p14:creationId xmlns:p14="http://schemas.microsoft.com/office/powerpoint/2010/main" val="99290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67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spTree>
    <p:extLst>
      <p:ext uri="{BB962C8B-B14F-4D97-AF65-F5344CB8AC3E}">
        <p14:creationId xmlns:p14="http://schemas.microsoft.com/office/powerpoint/2010/main" val="4170879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8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45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55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43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spTree>
    <p:extLst>
      <p:ext uri="{BB962C8B-B14F-4D97-AF65-F5344CB8AC3E}">
        <p14:creationId xmlns:p14="http://schemas.microsoft.com/office/powerpoint/2010/main" val="361790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801F-7F4B-4ACF-8BFE-56270156A1B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1636C-33DC-4270-ADFC-39585FF2B99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43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D8801F-7F4B-4ACF-8BFE-56270156A1B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636C-33DC-4270-ADFC-39585FF2B991}" type="slidenum">
              <a:rPr lang="en-US" smtClean="0"/>
              <a:t>‹#›</a:t>
            </a:fld>
            <a:endParaRPr lang="en-US"/>
          </a:p>
        </p:txBody>
      </p:sp>
    </p:spTree>
    <p:extLst>
      <p:ext uri="{BB962C8B-B14F-4D97-AF65-F5344CB8AC3E}">
        <p14:creationId xmlns:p14="http://schemas.microsoft.com/office/powerpoint/2010/main" val="392535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D8801F-7F4B-4ACF-8BFE-56270156A1BE}"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1636C-33DC-4270-ADFC-39585FF2B99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03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D8801F-7F4B-4ACF-8BFE-56270156A1BE}"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1636C-33DC-4270-ADFC-39585FF2B99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21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8801F-7F4B-4ACF-8BFE-56270156A1BE}"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1636C-33DC-4270-ADFC-39585FF2B991}" type="slidenum">
              <a:rPr lang="en-US" smtClean="0"/>
              <a:t>‹#›</a:t>
            </a:fld>
            <a:endParaRPr lang="en-US"/>
          </a:p>
        </p:txBody>
      </p:sp>
    </p:spTree>
    <p:extLst>
      <p:ext uri="{BB962C8B-B14F-4D97-AF65-F5344CB8AC3E}">
        <p14:creationId xmlns:p14="http://schemas.microsoft.com/office/powerpoint/2010/main" val="224510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801F-7F4B-4ACF-8BFE-56270156A1B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636C-33DC-4270-ADFC-39585FF2B99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9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801F-7F4B-4ACF-8BFE-56270156A1B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1636C-33DC-4270-ADFC-39585FF2B991}" type="slidenum">
              <a:rPr lang="en-US" smtClean="0"/>
              <a:t>‹#›</a:t>
            </a:fld>
            <a:endParaRPr lang="en-US"/>
          </a:p>
        </p:txBody>
      </p:sp>
    </p:spTree>
    <p:extLst>
      <p:ext uri="{BB962C8B-B14F-4D97-AF65-F5344CB8AC3E}">
        <p14:creationId xmlns:p14="http://schemas.microsoft.com/office/powerpoint/2010/main" val="35301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D8801F-7F4B-4ACF-8BFE-56270156A1BE}" type="datetimeFigureOut">
              <a:rPr lang="en-US" smtClean="0"/>
              <a:t>4/30/2020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71636C-33DC-4270-ADFC-39585FF2B991}" type="slidenum">
              <a:rPr lang="en-US" smtClean="0"/>
              <a:t>‹#›</a:t>
            </a:fld>
            <a:endParaRPr lang="en-US"/>
          </a:p>
        </p:txBody>
      </p:sp>
    </p:spTree>
    <p:extLst>
      <p:ext uri="{BB962C8B-B14F-4D97-AF65-F5344CB8AC3E}">
        <p14:creationId xmlns:p14="http://schemas.microsoft.com/office/powerpoint/2010/main" val="41176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ERENTIAL STATISTICS&#10;PARAMETRIC&#10;STATISTICS&#10;NON-&#10;PARAMETRIC&#10;STATISTIC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2" y="755374"/>
            <a:ext cx="10283687" cy="565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scales</a:t>
            </a:r>
            <a:endParaRPr lang="en-US" dirty="0"/>
          </a:p>
        </p:txBody>
      </p:sp>
      <p:sp>
        <p:nvSpPr>
          <p:cNvPr id="3" name="Content Placeholder 2"/>
          <p:cNvSpPr>
            <a:spLocks noGrp="1"/>
          </p:cNvSpPr>
          <p:nvPr>
            <p:ph idx="1"/>
          </p:nvPr>
        </p:nvSpPr>
        <p:spPr>
          <a:xfrm>
            <a:off x="838200" y="1825624"/>
            <a:ext cx="10515600" cy="4760705"/>
          </a:xfrm>
        </p:spPr>
        <p:txBody>
          <a:bodyPr>
            <a:normAutofit fontScale="92500" lnSpcReduction="10000"/>
          </a:bodyPr>
          <a:lstStyle/>
          <a:p>
            <a:pPr algn="just"/>
            <a:r>
              <a:rPr lang="en-US" sz="3200" b="1" u="sng" dirty="0">
                <a:latin typeface="Calibri" pitchFamily="34" charset="0"/>
              </a:rPr>
              <a:t>Nominal scale:</a:t>
            </a:r>
            <a:r>
              <a:rPr lang="en-US" dirty="0">
                <a:latin typeface="Calibri" pitchFamily="34" charset="0"/>
              </a:rPr>
              <a:t> Nominal scale is simply a system of assigning number symbols to events in order to label them. The numbers function as a name or label and do not have numeric meaning. </a:t>
            </a:r>
          </a:p>
          <a:p>
            <a:pPr algn="just"/>
            <a:r>
              <a:rPr lang="en-US" dirty="0">
                <a:latin typeface="Calibri" pitchFamily="34" charset="0"/>
              </a:rPr>
              <a:t> </a:t>
            </a:r>
            <a:r>
              <a:rPr lang="en-US" sz="3200" b="1" u="sng" dirty="0">
                <a:latin typeface="Calibri" pitchFamily="34" charset="0"/>
              </a:rPr>
              <a:t>Ordinal Data:</a:t>
            </a:r>
            <a:r>
              <a:rPr lang="en-US" dirty="0">
                <a:latin typeface="Calibri" pitchFamily="34" charset="0"/>
              </a:rPr>
              <a:t> Ordinal data refers to data that has some meaningful order so that higher values represent more of some character than lower values.</a:t>
            </a:r>
          </a:p>
          <a:p>
            <a:pPr algn="just"/>
            <a:r>
              <a:rPr lang="en-US" sz="3200" b="1" u="sng" dirty="0">
                <a:latin typeface="Calibri" pitchFamily="34" charset="0"/>
              </a:rPr>
              <a:t> Interval Data:</a:t>
            </a:r>
            <a:r>
              <a:rPr lang="en-US" dirty="0">
                <a:latin typeface="Calibri" pitchFamily="34" charset="0"/>
              </a:rPr>
              <a:t> Interval data has a meaningful order and also has the quality that measures equal intervals between measurements, represent equal changes in the quantity of whatever is being measured</a:t>
            </a:r>
            <a:r>
              <a:rPr lang="en-US" dirty="0" smtClean="0">
                <a:latin typeface="Calibri" pitchFamily="34" charset="0"/>
              </a:rPr>
              <a:t>.</a:t>
            </a:r>
          </a:p>
          <a:p>
            <a:pPr algn="just"/>
            <a:r>
              <a:rPr lang="en-US" sz="3200" b="1" u="sng" dirty="0" smtClean="0">
                <a:latin typeface="Calibri" pitchFamily="34" charset="0"/>
              </a:rPr>
              <a:t> </a:t>
            </a:r>
            <a:r>
              <a:rPr lang="en-US" sz="3200" b="1" u="sng" dirty="0">
                <a:latin typeface="Calibri" pitchFamily="34" charset="0"/>
              </a:rPr>
              <a:t>Ratio Data:</a:t>
            </a:r>
            <a:r>
              <a:rPr lang="en-US" dirty="0">
                <a:latin typeface="Calibri" pitchFamily="34" charset="0"/>
              </a:rPr>
              <a:t> Ratio data has all the qualities of interval data (natural order, equal intervals) plus a natural zero point. Many physical measurements are ratio data, for instance, height, weight, and age.  </a:t>
            </a:r>
          </a:p>
          <a:p>
            <a:endParaRPr lang="en-US" dirty="0"/>
          </a:p>
        </p:txBody>
      </p:sp>
    </p:spTree>
    <p:extLst>
      <p:ext uri="{BB962C8B-B14F-4D97-AF65-F5344CB8AC3E}">
        <p14:creationId xmlns:p14="http://schemas.microsoft.com/office/powerpoint/2010/main" val="211637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2139"/>
            <a:ext cx="10515600" cy="1325218"/>
          </a:xfrm>
        </p:spPr>
        <p:txBody>
          <a:bodyPr/>
          <a:lstStyle/>
          <a:p>
            <a:r>
              <a:rPr lang="en-US" dirty="0" smtClean="0"/>
              <a:t>Introduction to Non parametric tests</a:t>
            </a:r>
            <a:endParaRPr lang="en-US" dirty="0"/>
          </a:p>
        </p:txBody>
      </p:sp>
    </p:spTree>
    <p:extLst>
      <p:ext uri="{BB962C8B-B14F-4D97-AF65-F5344CB8AC3E}">
        <p14:creationId xmlns:p14="http://schemas.microsoft.com/office/powerpoint/2010/main" val="283945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John Arbuthnot, a Scottish mathematician and physician, was the first to introduce nonparametric analytical methods in 1710. He performed a statistical analysis similar to the sign test in his paper. Nonparametric analysis was not used for a while after that paper, until Jacob Wolfowitz used the term “nonparametric” again in 1942 . Then, in 1945, Frank Wilcoxon introduced a nonparametric analysis method using rank, which is the most commonly used method today. In 1947, Henry Mann and his student Donald Ransom Whitney expanded on Wilcoxon’s technique to develop a technique for comparing two groups of different number of samples. In 1951, William Kruskal and Allen Wallis introduced a nonparametric test method to compare three or more groups using rank data. </a:t>
            </a:r>
          </a:p>
          <a:p>
            <a:endParaRPr lang="en-US" dirty="0"/>
          </a:p>
        </p:txBody>
      </p:sp>
    </p:spTree>
    <p:extLst>
      <p:ext uri="{BB962C8B-B14F-4D97-AF65-F5344CB8AC3E}">
        <p14:creationId xmlns:p14="http://schemas.microsoft.com/office/powerpoint/2010/main" val="283460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parametric test </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statistics, nonparametric tests are methods of statistical analysis that do not require a distribution to meet the required assumptions to be analyzed (especially if the data is not normally distributed). Due to such a reason, they are sometimes referred to as distribution-free </a:t>
            </a:r>
            <a:r>
              <a:rPr lang="en-US" dirty="0" smtClean="0">
                <a:latin typeface="Times New Roman" panose="02020603050405020304" pitchFamily="18" charset="0"/>
                <a:cs typeface="Times New Roman" panose="02020603050405020304" pitchFamily="18" charset="0"/>
              </a:rPr>
              <a:t>tests.</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nonparametric tests are used as an alternative method to parametric tests, not as their substitutes. In other words, if the data meets the required assumptions for performing the parametric tests, the relevant parametric test must be applied.</a:t>
            </a:r>
          </a:p>
        </p:txBody>
      </p:sp>
    </p:spTree>
    <p:extLst>
      <p:ext uri="{BB962C8B-B14F-4D97-AF65-F5344CB8AC3E}">
        <p14:creationId xmlns:p14="http://schemas.microsoft.com/office/powerpoint/2010/main" val="69983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and Non parametric tests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In parametric statistical analysis, the assumption of normality, which specifies that the means of the sample group are normally distributed, and the assumption of equal variance, which specifies that the variances of the samples and of their corresponding population are equal, are two most basic assumptions which have to be fulfilled. Hence, parametric statistical analyses are conducted on the premise that the above assumptions are satisfied. However, if these assumptions are not satisfied, that is, if the distribution of the sample is skewed toward one side or the distribution is unknown due to the small sample size, parametric statistical techniques cannot be used. In such cases, nonparametric statistical techniques are excellent alternatives.  </a:t>
            </a:r>
          </a:p>
          <a:p>
            <a:endParaRPr lang="en-US" dirty="0"/>
          </a:p>
        </p:txBody>
      </p:sp>
    </p:spTree>
    <p:extLst>
      <p:ext uri="{BB962C8B-B14F-4D97-AF65-F5344CB8AC3E}">
        <p14:creationId xmlns:p14="http://schemas.microsoft.com/office/powerpoint/2010/main" val="374216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8140"/>
            <a:ext cx="9601196" cy="821634"/>
          </a:xfrm>
        </p:spPr>
        <p:txBody>
          <a:bodyPr/>
          <a:lstStyle/>
          <a:p>
            <a:r>
              <a:rPr lang="en-US" dirty="0" smtClean="0"/>
              <a:t>Why Non-parametric test.</a:t>
            </a:r>
            <a:endParaRPr lang="en-US" dirty="0"/>
          </a:p>
        </p:txBody>
      </p:sp>
      <p:sp>
        <p:nvSpPr>
          <p:cNvPr id="3" name="Content Placeholder 2"/>
          <p:cNvSpPr>
            <a:spLocks noGrp="1"/>
          </p:cNvSpPr>
          <p:nvPr>
            <p:ph idx="1"/>
          </p:nvPr>
        </p:nvSpPr>
        <p:spPr>
          <a:xfrm>
            <a:off x="838200" y="1669774"/>
            <a:ext cx="10515600" cy="4412974"/>
          </a:xfrm>
        </p:spPr>
        <p:txBody>
          <a:bodyPr>
            <a:normAutofit lnSpcReduction="10000"/>
          </a:bodyPr>
          <a:lstStyle/>
          <a:p>
            <a:r>
              <a:rPr lang="en-US" dirty="0">
                <a:latin typeface="Times New Roman" panose="02020603050405020304" pitchFamily="18" charset="0"/>
                <a:cs typeface="Times New Roman" panose="02020603050405020304" pitchFamily="18" charset="0"/>
              </a:rPr>
              <a:t>In order to achieve the correct results from the statistical </a:t>
            </a:r>
            <a:r>
              <a:rPr lang="en-US" dirty="0" smtClean="0">
                <a:latin typeface="Times New Roman" panose="02020603050405020304" pitchFamily="18" charset="0"/>
                <a:cs typeface="Times New Roman" panose="02020603050405020304" pitchFamily="18" charset="0"/>
              </a:rPr>
              <a:t>analysis, </a:t>
            </a:r>
            <a:r>
              <a:rPr lang="en-US" dirty="0">
                <a:latin typeface="Times New Roman" panose="02020603050405020304" pitchFamily="18" charset="0"/>
                <a:cs typeface="Times New Roman" panose="02020603050405020304" pitchFamily="18" charset="0"/>
              </a:rPr>
              <a:t>we should know the situations in which the application of nonparametric tests is appropriate.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reasons to apply the nonparametric test include the </a:t>
            </a:r>
            <a:r>
              <a:rPr lang="en-US" dirty="0" smtClean="0">
                <a:latin typeface="Times New Roman" panose="02020603050405020304" pitchFamily="18" charset="0"/>
                <a:cs typeface="Times New Roman" panose="02020603050405020304" pitchFamily="18" charset="0"/>
              </a:rPr>
              <a:t>following:</a:t>
            </a:r>
          </a:p>
          <a:p>
            <a:r>
              <a:rPr lang="en-US" dirty="0"/>
              <a:t>The underlying data do not </a:t>
            </a:r>
            <a:r>
              <a:rPr lang="en-US" dirty="0" smtClean="0"/>
              <a:t>fulfill the normality assumption and the variance is heterogeneous</a:t>
            </a:r>
          </a:p>
          <a:p>
            <a:r>
              <a:rPr lang="en-US" dirty="0"/>
              <a:t>The population sample size is too </a:t>
            </a:r>
            <a:r>
              <a:rPr lang="en-US" dirty="0" smtClean="0"/>
              <a:t>small</a:t>
            </a:r>
          </a:p>
          <a:p>
            <a:r>
              <a:rPr lang="en-US" dirty="0"/>
              <a:t>The analyzed data is ordinal or </a:t>
            </a:r>
            <a:r>
              <a:rPr lang="en-US" dirty="0" smtClean="0"/>
              <a:t>nominal.</a:t>
            </a:r>
          </a:p>
          <a:p>
            <a:r>
              <a:rPr lang="en-US" dirty="0" smtClean="0"/>
              <a:t>Can not remove outlier.</a:t>
            </a:r>
          </a:p>
          <a:p>
            <a:r>
              <a:rPr lang="en-US" dirty="0"/>
              <a:t> </a:t>
            </a:r>
            <a:r>
              <a:rPr lang="en-US" dirty="0" smtClean="0">
                <a:latin typeface="Times New Roman" panose="02020603050405020304" pitchFamily="18" charset="0"/>
                <a:cs typeface="Times New Roman" panose="02020603050405020304" pitchFamily="18" charset="0"/>
              </a:rPr>
              <a:t>Nonparametric </a:t>
            </a:r>
            <a:r>
              <a:rPr lang="en-US" dirty="0">
                <a:latin typeface="Times New Roman" panose="02020603050405020304" pitchFamily="18" charset="0"/>
                <a:cs typeface="Times New Roman" panose="02020603050405020304" pitchFamily="18" charset="0"/>
              </a:rPr>
              <a:t>tests work well with skewed distributions and distributions that are better represented by the </a:t>
            </a:r>
            <a:r>
              <a:rPr lang="en-US" dirty="0" smtClean="0">
                <a:latin typeface="Times New Roman" panose="02020603050405020304" pitchFamily="18" charset="0"/>
                <a:cs typeface="Times New Roman" panose="02020603050405020304" pitchFamily="18" charset="0"/>
              </a:rPr>
              <a:t>median.</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90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39433"/>
          </a:xfrm>
        </p:spPr>
        <p:txBody>
          <a:bodyPr>
            <a:normAutofit fontScale="90000"/>
          </a:bodyPr>
          <a:lstStyle/>
          <a:p>
            <a:r>
              <a:rPr lang="en-US" b="1" dirty="0" smtClean="0"/>
              <a:t>Difference between Parametric and Non </a:t>
            </a:r>
            <a:r>
              <a:rPr lang="en-US" b="1" dirty="0" smtClean="0"/>
              <a:t>Parametric</a:t>
            </a:r>
            <a:endParaRPr lang="en-US" b="1" dirty="0"/>
          </a:p>
        </p:txBody>
      </p:sp>
      <p:pic>
        <p:nvPicPr>
          <p:cNvPr id="4" name="Content Placeholder 3" descr="40315b2115fb075d4ecb3ec88155b755.jpg"/>
          <p:cNvPicPr>
            <a:picLocks noGrp="1" noChangeAspect="1"/>
          </p:cNvPicPr>
          <p:nvPr>
            <p:ph idx="1"/>
          </p:nvPr>
        </p:nvPicPr>
        <p:blipFill rotWithShape="1">
          <a:blip r:embed="rId2"/>
          <a:srcRect l="2601" t="11176" r="4031" b="10900"/>
          <a:stretch/>
        </p:blipFill>
        <p:spPr>
          <a:xfrm>
            <a:off x="954157" y="2014330"/>
            <a:ext cx="9515060" cy="4227443"/>
          </a:xfrm>
          <a:prstGeom prst="rect">
            <a:avLst/>
          </a:prstGeom>
        </p:spPr>
      </p:pic>
    </p:spTree>
    <p:extLst>
      <p:ext uri="{BB962C8B-B14F-4D97-AF65-F5344CB8AC3E}">
        <p14:creationId xmlns:p14="http://schemas.microsoft.com/office/powerpoint/2010/main" val="390087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68372"/>
          </a:xfrm>
        </p:spPr>
        <p:txBody>
          <a:bodyPr>
            <a:normAutofit fontScale="90000"/>
          </a:bodyPr>
          <a:lstStyle/>
          <a:p>
            <a:endParaRPr lang="en-US" dirty="0"/>
          </a:p>
        </p:txBody>
      </p:sp>
      <p:sp>
        <p:nvSpPr>
          <p:cNvPr id="3" name="Content Placeholder 2"/>
          <p:cNvSpPr>
            <a:spLocks noGrp="1"/>
          </p:cNvSpPr>
          <p:nvPr>
            <p:ph idx="1"/>
          </p:nvPr>
        </p:nvSpPr>
        <p:spPr>
          <a:xfrm>
            <a:off x="838200" y="1868557"/>
            <a:ext cx="10515600" cy="4280452"/>
          </a:xfrm>
        </p:spPr>
        <p:txBody>
          <a:bodyPr>
            <a:normAutofit/>
          </a:bodyPr>
          <a:lstStyle/>
          <a:p>
            <a:pPr algn="just"/>
            <a:endParaRPr lang="en-US" b="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Non-parametric analysis methods are clearly the correct choice when the assumption of normality is clearly violated; however, they are not always the top</a:t>
            </a:r>
          </a:p>
          <a:p>
            <a:pPr algn="just"/>
            <a:r>
              <a:rPr lang="en-US" dirty="0" smtClean="0">
                <a:latin typeface="Times New Roman" panose="02020603050405020304" pitchFamily="18" charset="0"/>
                <a:cs typeface="Times New Roman" panose="02020603050405020304" pitchFamily="18" charset="0"/>
              </a:rPr>
              <a:t>choice for cases with small sample sizes because they have less statistical power compared to parametric techniques and difficulties in calculating the “95% confidence interval” which assists the understanding of the readers. Parametric methods may lead to significant results in some cases, while nonparametric methods may result in more significant results in other cases. it is more valid to use nonparametric methods because they are “always valid, but not always efficient,” while parametric methods are “always efficient, but not always valid”.</a:t>
            </a:r>
          </a:p>
          <a:p>
            <a:endParaRPr lang="en-US" dirty="0"/>
          </a:p>
        </p:txBody>
      </p:sp>
    </p:spTree>
    <p:extLst>
      <p:ext uri="{BB962C8B-B14F-4D97-AF65-F5344CB8AC3E}">
        <p14:creationId xmlns:p14="http://schemas.microsoft.com/office/powerpoint/2010/main" val="405861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Times New Roman" pitchFamily="18" charset="0"/>
                <a:cs typeface="Arial" pitchFamily="34" charset="0"/>
              </a:rPr>
              <a:t>Measurement and scaling technique</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An important utility of any scientific research is to measure the variables and establish the relationship between variables. The term measurement means assigning numbers or some other symbols to the characteristics of certain objects. The measurement means not measuring the object but characteristics of it. Most of the time social science studies variables that are qualitative in nature. As Attitude, Perception, Satisfaction, Loyalty, empowerment etc.  Scaling is an extension of measurement. Scaling involves creating a continuum on which measurements on the object are located . For example suppose you want to measure the customer satisfaction level towards services provided by a particular restaurant and five-point </a:t>
            </a:r>
            <a:r>
              <a:rPr lang="en-US" dirty="0" err="1">
                <a:latin typeface="Times New Roman" panose="02020603050405020304" pitchFamily="18" charset="0"/>
                <a:cs typeface="Times New Roman" panose="02020603050405020304" pitchFamily="18" charset="0"/>
              </a:rPr>
              <a:t>Likert</a:t>
            </a:r>
            <a:r>
              <a:rPr lang="en-US" dirty="0">
                <a:latin typeface="Times New Roman" panose="02020603050405020304" pitchFamily="18" charset="0"/>
                <a:cs typeface="Times New Roman" panose="02020603050405020304" pitchFamily="18" charset="0"/>
              </a:rPr>
              <a:t> item statement is used for the same purpose, where 1 indicate Highly Dissatisfied and 5 indicate Highly Satisfied. Basically, there are four levels of measurement; they are Nominal, Ordinal, Interval and Ratio</a:t>
            </a:r>
          </a:p>
        </p:txBody>
      </p:sp>
    </p:spTree>
    <p:extLst>
      <p:ext uri="{BB962C8B-B14F-4D97-AF65-F5344CB8AC3E}">
        <p14:creationId xmlns:p14="http://schemas.microsoft.com/office/powerpoint/2010/main" val="4957604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147</TotalTime>
  <Words>805</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Times New Roman</vt:lpstr>
      <vt:lpstr>Organic</vt:lpstr>
      <vt:lpstr>PowerPoint Presentation</vt:lpstr>
      <vt:lpstr>Introduction to Non parametric tests</vt:lpstr>
      <vt:lpstr>History</vt:lpstr>
      <vt:lpstr>Non parametric test </vt:lpstr>
      <vt:lpstr>Parametric and Non parametric tests</vt:lpstr>
      <vt:lpstr>Why Non-parametric test.</vt:lpstr>
      <vt:lpstr>Difference between Parametric and Non Parametric</vt:lpstr>
      <vt:lpstr>PowerPoint Presentation</vt:lpstr>
      <vt:lpstr>Measurement and scaling technique</vt:lpstr>
      <vt:lpstr>Measurement scales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20</cp:revision>
  <dcterms:created xsi:type="dcterms:W3CDTF">2020-04-30T16:07:14Z</dcterms:created>
  <dcterms:modified xsi:type="dcterms:W3CDTF">2020-04-30T18:49:00Z</dcterms:modified>
</cp:coreProperties>
</file>