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4" r:id="rId9"/>
    <p:sldId id="283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5" r:id="rId20"/>
    <p:sldId id="296" r:id="rId21"/>
    <p:sldId id="297" r:id="rId22"/>
    <p:sldId id="298" r:id="rId23"/>
    <p:sldId id="299" r:id="rId24"/>
    <p:sldId id="300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E32B2-FA4A-4AC9-803C-2C5CCEC0325E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656F3-C986-48A9-A43E-5DE4E7C1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29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Bit manipulation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the act of algorithmically 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manipulating bits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or other pieces of data shorter than a 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byte.weakly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typed one makes conversions between unrelated types implicitly, while a strongly typed one typically disallows implicit conversions between unrelated types.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656F3-C986-48A9-A43E-5DE4E7C185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95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656F3-C986-48A9-A43E-5DE4E7C1859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61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COBOL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primarily 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used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 business, finance, and administrative systems for companies and governments. 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COBOL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still 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widely used in applications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deployed on mainframe computers, such as large-scale batch and transaction processing jobs.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656F3-C986-48A9-A43E-5DE4E7C1859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163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FORTRAN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was designed for scientists and engineers, and has dominated this field. For the past 30 years 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FORTRAN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has been used for such projects as the design of bridges and aeroplane structures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656F3-C986-48A9-A43E-5DE4E7C1859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18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656F3-C986-48A9-A43E-5DE4E7C1859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24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656F3-C986-48A9-A43E-5DE4E7C1859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19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656F3-C986-48A9-A43E-5DE4E7C1859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17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b="1" u="sng" dirty="0" smtClean="0"/>
              <a:t/>
            </a:r>
            <a:br>
              <a:rPr lang="en-US" sz="6000" b="1" u="sng" dirty="0" smtClean="0"/>
            </a:br>
            <a:r>
              <a:rPr lang="en-US" sz="6000" b="1" u="sng" dirty="0" smtClean="0"/>
              <a:t/>
            </a:r>
            <a:br>
              <a:rPr lang="en-US" sz="6000" b="1" u="sng" dirty="0" smtClean="0"/>
            </a:br>
            <a:r>
              <a:rPr lang="en-US" sz="6000" b="1" u="sng" dirty="0" smtClean="0"/>
              <a:t>Key Construction Decisions</a:t>
            </a:r>
            <a:endParaRPr lang="en-US" sz="6000" b="1" u="sng" dirty="0"/>
          </a:p>
        </p:txBody>
      </p:sp>
    </p:spTree>
    <p:extLst>
      <p:ext uri="{BB962C8B-B14F-4D97-AF65-F5344CB8AC3E}">
        <p14:creationId xmlns:p14="http://schemas.microsoft.com/office/powerpoint/2010/main" val="339335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Choice of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u="sng" dirty="0"/>
              <a:t>C</a:t>
            </a:r>
            <a:r>
              <a:rPr lang="en-US" b="1" u="sng" dirty="0" smtClean="0"/>
              <a:t>++:</a:t>
            </a:r>
            <a:endParaRPr lang="en-US" b="1" u="sng" dirty="0"/>
          </a:p>
          <a:p>
            <a:pPr lvl="1" algn="just"/>
            <a:r>
              <a:rPr lang="en-US" dirty="0"/>
              <a:t>C++, an object-oriented language founded on C, was developed at Bell Laboratories </a:t>
            </a:r>
            <a:r>
              <a:rPr lang="en-US" dirty="0" smtClean="0"/>
              <a:t>in the </a:t>
            </a:r>
            <a:r>
              <a:rPr lang="en-US" dirty="0"/>
              <a:t>1980s. </a:t>
            </a:r>
            <a:endParaRPr lang="en-US" dirty="0" smtClean="0"/>
          </a:p>
          <a:p>
            <a:pPr lvl="1" algn="just"/>
            <a:r>
              <a:rPr lang="en-US" dirty="0" smtClean="0"/>
              <a:t>In </a:t>
            </a:r>
            <a:r>
              <a:rPr lang="en-US" dirty="0"/>
              <a:t>addition to being compatible with C, C++ provides classes, </a:t>
            </a:r>
            <a:r>
              <a:rPr lang="en-US" dirty="0" smtClean="0"/>
              <a:t>polymorphism, exception </a:t>
            </a:r>
            <a:r>
              <a:rPr lang="en-US" dirty="0"/>
              <a:t>handling, templates, and it provides more robust type </a:t>
            </a:r>
            <a:r>
              <a:rPr lang="en-US" dirty="0" smtClean="0"/>
              <a:t>checking than </a:t>
            </a:r>
            <a:r>
              <a:rPr lang="en-US" dirty="0"/>
              <a:t>C does. </a:t>
            </a:r>
            <a:endParaRPr lang="en-US" dirty="0" smtClean="0"/>
          </a:p>
          <a:p>
            <a:pPr lvl="1" algn="just"/>
            <a:r>
              <a:rPr lang="en-US" dirty="0" smtClean="0"/>
              <a:t>It </a:t>
            </a:r>
            <a:r>
              <a:rPr lang="en-US" dirty="0"/>
              <a:t>also provides an extensive and powerful standard library.</a:t>
            </a:r>
          </a:p>
        </p:txBody>
      </p:sp>
    </p:spTree>
    <p:extLst>
      <p:ext uri="{BB962C8B-B14F-4D97-AF65-F5344CB8AC3E}">
        <p14:creationId xmlns:p14="http://schemas.microsoft.com/office/powerpoint/2010/main" val="18114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Choice of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u="sng" dirty="0"/>
              <a:t>C</a:t>
            </a:r>
            <a:r>
              <a:rPr lang="en-US" b="1" u="sng" dirty="0" smtClean="0"/>
              <a:t>#:</a:t>
            </a:r>
            <a:endParaRPr lang="en-US" b="1" u="sng" dirty="0"/>
          </a:p>
          <a:p>
            <a:pPr lvl="1" algn="just"/>
            <a:r>
              <a:rPr lang="en-US" dirty="0"/>
              <a:t>C# is a general-purpose, object-oriented language and programming </a:t>
            </a:r>
            <a:r>
              <a:rPr lang="en-US" dirty="0" smtClean="0"/>
              <a:t>environment developed </a:t>
            </a:r>
            <a:r>
              <a:rPr lang="en-US" dirty="0"/>
              <a:t>by Microsoft with syntax similar to C, C++, and </a:t>
            </a:r>
            <a:r>
              <a:rPr lang="en-US" dirty="0" smtClean="0"/>
              <a:t>Java.</a:t>
            </a:r>
          </a:p>
          <a:p>
            <a:pPr lvl="1" algn="just"/>
            <a:r>
              <a:rPr lang="en-US" dirty="0" smtClean="0"/>
              <a:t>It provides extensive tools </a:t>
            </a:r>
            <a:r>
              <a:rPr lang="en-US" dirty="0"/>
              <a:t>that aid development on Microsoft platforms.</a:t>
            </a:r>
          </a:p>
        </p:txBody>
      </p:sp>
    </p:spTree>
    <p:extLst>
      <p:ext uri="{BB962C8B-B14F-4D97-AF65-F5344CB8AC3E}">
        <p14:creationId xmlns:p14="http://schemas.microsoft.com/office/powerpoint/2010/main" val="867680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Choice of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u="sng" dirty="0" smtClean="0"/>
              <a:t>Cobol:</a:t>
            </a:r>
            <a:endParaRPr lang="en-US" b="1" u="sng" dirty="0"/>
          </a:p>
          <a:p>
            <a:pPr lvl="1" algn="just"/>
            <a:r>
              <a:rPr lang="en-US" dirty="0"/>
              <a:t>Cobol is an English-like programming language that was originally developed </a:t>
            </a:r>
            <a:r>
              <a:rPr lang="en-US" dirty="0" smtClean="0"/>
              <a:t>in 1959–1961 </a:t>
            </a:r>
            <a:r>
              <a:rPr lang="en-US" dirty="0"/>
              <a:t>for use by the Department of Defense. </a:t>
            </a:r>
            <a:endParaRPr lang="en-US" dirty="0" smtClean="0"/>
          </a:p>
          <a:p>
            <a:pPr lvl="1" algn="just"/>
            <a:r>
              <a:rPr lang="en-US" dirty="0"/>
              <a:t>The acronym “Cobol” stands for </a:t>
            </a:r>
            <a:r>
              <a:rPr lang="en-US" dirty="0" err="1"/>
              <a:t>COmmon</a:t>
            </a:r>
            <a:r>
              <a:rPr lang="en-US" dirty="0"/>
              <a:t> Business-Oriented Language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 smtClean="0"/>
              <a:t>Cobol </a:t>
            </a:r>
            <a:r>
              <a:rPr lang="en-US" dirty="0"/>
              <a:t>is used primarily for </a:t>
            </a:r>
            <a:r>
              <a:rPr lang="en-US" dirty="0" smtClean="0"/>
              <a:t>business applications.</a:t>
            </a:r>
          </a:p>
          <a:p>
            <a:pPr lvl="1" algn="just"/>
            <a:r>
              <a:rPr lang="en-US" dirty="0" smtClean="0"/>
              <a:t>Cobol </a:t>
            </a:r>
            <a:r>
              <a:rPr lang="en-US" dirty="0"/>
              <a:t>has been </a:t>
            </a:r>
            <a:r>
              <a:rPr lang="en-US" dirty="0" smtClean="0"/>
              <a:t>updated over </a:t>
            </a:r>
            <a:r>
              <a:rPr lang="en-US" dirty="0"/>
              <a:t>the years to include mathematical functions and object-oriented </a:t>
            </a:r>
            <a:r>
              <a:rPr lang="en-US" dirty="0" smtClean="0"/>
              <a:t>capabilities.</a:t>
            </a:r>
          </a:p>
        </p:txBody>
      </p:sp>
    </p:spTree>
    <p:extLst>
      <p:ext uri="{BB962C8B-B14F-4D97-AF65-F5344CB8AC3E}">
        <p14:creationId xmlns:p14="http://schemas.microsoft.com/office/powerpoint/2010/main" val="1665423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Choice of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b="1" u="sng" dirty="0" smtClean="0"/>
              <a:t>Fortran:</a:t>
            </a:r>
            <a:endParaRPr lang="en-US" b="1" u="sng" dirty="0"/>
          </a:p>
          <a:p>
            <a:pPr lvl="1" algn="just"/>
            <a:r>
              <a:rPr lang="en-US" dirty="0"/>
              <a:t>Fortran was the first high-level computer language, introducing the ideas of </a:t>
            </a:r>
            <a:r>
              <a:rPr lang="en-US" dirty="0" smtClean="0"/>
              <a:t>variables and </a:t>
            </a:r>
            <a:r>
              <a:rPr lang="en-US" dirty="0"/>
              <a:t>high-level loops. </a:t>
            </a:r>
            <a:endParaRPr lang="en-US" dirty="0" smtClean="0"/>
          </a:p>
          <a:p>
            <a:pPr lvl="1" algn="just"/>
            <a:r>
              <a:rPr lang="en-US" dirty="0" smtClean="0"/>
              <a:t>“</a:t>
            </a:r>
            <a:r>
              <a:rPr lang="en-US" dirty="0"/>
              <a:t>Fortran” stands for </a:t>
            </a:r>
            <a:r>
              <a:rPr lang="en-US" dirty="0" err="1"/>
              <a:t>FORmula</a:t>
            </a:r>
            <a:r>
              <a:rPr lang="en-US" dirty="0"/>
              <a:t> </a:t>
            </a:r>
            <a:r>
              <a:rPr lang="en-US" dirty="0" err="1"/>
              <a:t>TRANslation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smtClean="0"/>
              <a:t>Fortran </a:t>
            </a:r>
            <a:r>
              <a:rPr lang="en-US" dirty="0"/>
              <a:t>was </a:t>
            </a:r>
            <a:r>
              <a:rPr lang="en-US" dirty="0" smtClean="0"/>
              <a:t>originally developed </a:t>
            </a:r>
            <a:r>
              <a:rPr lang="en-US" dirty="0"/>
              <a:t>in the 1950s and has seen several significant revisions, including </a:t>
            </a:r>
            <a:r>
              <a:rPr lang="en-US" dirty="0" smtClean="0"/>
              <a:t>Fortran 77 </a:t>
            </a:r>
            <a:r>
              <a:rPr lang="en-US" dirty="0"/>
              <a:t>in 1977, which added block-structured if-then-else statements and </a:t>
            </a:r>
            <a:r>
              <a:rPr lang="en-US" dirty="0" smtClean="0"/>
              <a:t>character string manipulations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smtClean="0"/>
              <a:t>Fortran </a:t>
            </a:r>
            <a:r>
              <a:rPr lang="en-US" dirty="0"/>
              <a:t>90 added user-defined data types, pointers, classes, </a:t>
            </a:r>
            <a:r>
              <a:rPr lang="en-US" dirty="0" smtClean="0"/>
              <a:t>and a </a:t>
            </a:r>
            <a:r>
              <a:rPr lang="en-US" dirty="0"/>
              <a:t>rich set of operations on arrays. Fortran is used mainly in scientific and </a:t>
            </a:r>
            <a:r>
              <a:rPr lang="en-US" smtClean="0"/>
              <a:t>engineering </a:t>
            </a:r>
            <a:r>
              <a:rPr lang="en-US" smtClean="0"/>
              <a:t>applications.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81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Choice of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u="sng" dirty="0" smtClean="0"/>
              <a:t>Java:</a:t>
            </a:r>
            <a:endParaRPr lang="en-US" b="1" u="sng" dirty="0"/>
          </a:p>
          <a:p>
            <a:pPr lvl="1" algn="just"/>
            <a:r>
              <a:rPr lang="en-US" dirty="0"/>
              <a:t>Java is an object-oriented language with syntax similar to C and C++ that was </a:t>
            </a:r>
            <a:r>
              <a:rPr lang="en-US" dirty="0" smtClean="0"/>
              <a:t>developed by </a:t>
            </a:r>
            <a:r>
              <a:rPr lang="en-US" dirty="0"/>
              <a:t>Sun Microsystems, Inc. </a:t>
            </a:r>
            <a:endParaRPr lang="en-US" dirty="0" smtClean="0"/>
          </a:p>
          <a:p>
            <a:pPr lvl="1" algn="just"/>
            <a:r>
              <a:rPr lang="en-US" dirty="0" smtClean="0"/>
              <a:t>Java </a:t>
            </a:r>
            <a:r>
              <a:rPr lang="en-US" dirty="0"/>
              <a:t>was designed to run on any platform by </a:t>
            </a:r>
            <a:r>
              <a:rPr lang="en-US" dirty="0" smtClean="0"/>
              <a:t>converting Java </a:t>
            </a:r>
            <a:r>
              <a:rPr lang="en-US" dirty="0"/>
              <a:t>source code to byte code, which is then run in each platform within </a:t>
            </a:r>
            <a:r>
              <a:rPr lang="en-US" dirty="0" smtClean="0"/>
              <a:t>an environment </a:t>
            </a:r>
            <a:r>
              <a:rPr lang="en-US" dirty="0"/>
              <a:t>known as a virtual machine. </a:t>
            </a:r>
            <a:endParaRPr lang="en-US" dirty="0" smtClean="0"/>
          </a:p>
          <a:p>
            <a:pPr lvl="1" algn="just"/>
            <a:r>
              <a:rPr lang="en-US" dirty="0" smtClean="0"/>
              <a:t>Java </a:t>
            </a:r>
            <a:r>
              <a:rPr lang="en-US" dirty="0"/>
              <a:t>is in widespread use for </a:t>
            </a:r>
            <a:r>
              <a:rPr lang="en-US" dirty="0" smtClean="0"/>
              <a:t>programming Web </a:t>
            </a:r>
            <a:r>
              <a:rPr lang="en-US" dirty="0"/>
              <a:t>applications.</a:t>
            </a:r>
          </a:p>
        </p:txBody>
      </p:sp>
    </p:spTree>
    <p:extLst>
      <p:ext uri="{BB962C8B-B14F-4D97-AF65-F5344CB8AC3E}">
        <p14:creationId xmlns:p14="http://schemas.microsoft.com/office/powerpoint/2010/main" val="1213654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Choice of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u="sng" dirty="0" smtClean="0"/>
              <a:t>JavaScript:</a:t>
            </a:r>
            <a:endParaRPr lang="en-US" b="1" u="sng" dirty="0"/>
          </a:p>
          <a:p>
            <a:pPr lvl="1" algn="just"/>
            <a:r>
              <a:rPr lang="en-US" dirty="0"/>
              <a:t>JavaScript is </a:t>
            </a:r>
            <a:r>
              <a:rPr lang="en-US" dirty="0" smtClean="0"/>
              <a:t>a scripting </a:t>
            </a:r>
            <a:r>
              <a:rPr lang="en-US" dirty="0"/>
              <a:t>language that was originally loosely related </a:t>
            </a:r>
            <a:r>
              <a:rPr lang="en-US" dirty="0" smtClean="0"/>
              <a:t>to Java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smtClean="0"/>
              <a:t>It </a:t>
            </a:r>
            <a:r>
              <a:rPr lang="en-US" dirty="0"/>
              <a:t>is used primarily for client-side programming such as adding simple </a:t>
            </a:r>
            <a:r>
              <a:rPr lang="en-US" dirty="0" smtClean="0"/>
              <a:t>functions and </a:t>
            </a:r>
            <a:r>
              <a:rPr lang="en-US" dirty="0"/>
              <a:t>online applications to Web pages.</a:t>
            </a:r>
          </a:p>
        </p:txBody>
      </p:sp>
    </p:spTree>
    <p:extLst>
      <p:ext uri="{BB962C8B-B14F-4D97-AF65-F5344CB8AC3E}">
        <p14:creationId xmlns:p14="http://schemas.microsoft.com/office/powerpoint/2010/main" val="4278626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Choice of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u="sng" dirty="0" smtClean="0"/>
              <a:t>PHP:</a:t>
            </a:r>
            <a:endParaRPr lang="en-US" b="1" u="sng" dirty="0"/>
          </a:p>
          <a:p>
            <a:pPr lvl="1" algn="just"/>
            <a:r>
              <a:rPr lang="en-US" dirty="0"/>
              <a:t>PHP is an open-source scripting language with a simple syntax similar to </a:t>
            </a:r>
            <a:r>
              <a:rPr lang="en-US" dirty="0" smtClean="0"/>
              <a:t>Perl, JavaScript</a:t>
            </a:r>
            <a:r>
              <a:rPr lang="en-US" dirty="0"/>
              <a:t>, and </a:t>
            </a:r>
            <a:r>
              <a:rPr lang="en-US" dirty="0" smtClean="0"/>
              <a:t>C.</a:t>
            </a:r>
          </a:p>
          <a:p>
            <a:pPr lvl="1" algn="just"/>
            <a:r>
              <a:rPr lang="en-US" dirty="0" smtClean="0"/>
              <a:t>PHP </a:t>
            </a:r>
            <a:r>
              <a:rPr lang="en-US" dirty="0"/>
              <a:t>runs on all major operating systems to execute </a:t>
            </a:r>
            <a:r>
              <a:rPr lang="en-US" dirty="0" smtClean="0"/>
              <a:t>server side</a:t>
            </a:r>
            <a:r>
              <a:rPr lang="en-US" dirty="0"/>
              <a:t> </a:t>
            </a:r>
            <a:r>
              <a:rPr lang="en-US" dirty="0" smtClean="0"/>
              <a:t>interactive </a:t>
            </a:r>
            <a:r>
              <a:rPr lang="en-US" dirty="0"/>
              <a:t>functions. </a:t>
            </a:r>
            <a:endParaRPr lang="en-US" dirty="0" smtClean="0"/>
          </a:p>
          <a:p>
            <a:pPr lvl="1" algn="just"/>
            <a:r>
              <a:rPr lang="en-US" dirty="0" smtClean="0"/>
              <a:t>It </a:t>
            </a:r>
            <a:r>
              <a:rPr lang="en-US" dirty="0"/>
              <a:t>can be embedded in Web pages to access and </a:t>
            </a:r>
            <a:r>
              <a:rPr lang="en-US" dirty="0" smtClean="0"/>
              <a:t>present database </a:t>
            </a:r>
            <a:r>
              <a:rPr lang="en-US" dirty="0"/>
              <a:t>information. The acronym “PHP” originally stood for Personal Home </a:t>
            </a:r>
            <a:r>
              <a:rPr lang="en-US" dirty="0" smtClean="0"/>
              <a:t>Page but </a:t>
            </a:r>
            <a:r>
              <a:rPr lang="en-US" dirty="0"/>
              <a:t>now stands for PHP: Hypertext Processor.</a:t>
            </a:r>
          </a:p>
        </p:txBody>
      </p:sp>
    </p:spTree>
    <p:extLst>
      <p:ext uri="{BB962C8B-B14F-4D97-AF65-F5344CB8AC3E}">
        <p14:creationId xmlns:p14="http://schemas.microsoft.com/office/powerpoint/2010/main" val="2292952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Choice of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u="sng" dirty="0" smtClean="0"/>
              <a:t>Python:</a:t>
            </a:r>
            <a:endParaRPr lang="en-US" b="1" u="sng" dirty="0"/>
          </a:p>
          <a:p>
            <a:pPr lvl="1" algn="just"/>
            <a:r>
              <a:rPr lang="en-US" dirty="0"/>
              <a:t>Python is an interpreted, interactive, object-oriented language that runs in </a:t>
            </a:r>
            <a:r>
              <a:rPr lang="en-US" dirty="0" smtClean="0"/>
              <a:t>numerous environments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smtClean="0"/>
              <a:t>It </a:t>
            </a:r>
            <a:r>
              <a:rPr lang="en-US" dirty="0"/>
              <a:t>is used most commonly for writing scripts and small Web </a:t>
            </a:r>
            <a:r>
              <a:rPr lang="en-US" dirty="0" smtClean="0"/>
              <a:t>applications and </a:t>
            </a:r>
            <a:r>
              <a:rPr lang="en-US" dirty="0"/>
              <a:t>also contains some support for creating larger programs.</a:t>
            </a:r>
          </a:p>
        </p:txBody>
      </p:sp>
    </p:spTree>
    <p:extLst>
      <p:ext uri="{BB962C8B-B14F-4D97-AF65-F5344CB8AC3E}">
        <p14:creationId xmlns:p14="http://schemas.microsoft.com/office/powerpoint/2010/main" val="895584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Choice of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u="sng" dirty="0" smtClean="0"/>
              <a:t>SQL:</a:t>
            </a:r>
            <a:endParaRPr lang="en-US" b="1" u="sng" dirty="0"/>
          </a:p>
          <a:p>
            <a:pPr lvl="1" algn="just"/>
            <a:r>
              <a:rPr lang="en-US" dirty="0"/>
              <a:t>SQL is </a:t>
            </a:r>
            <a:r>
              <a:rPr lang="en-US" dirty="0" smtClean="0"/>
              <a:t>the standard </a:t>
            </a:r>
            <a:r>
              <a:rPr lang="en-US" dirty="0"/>
              <a:t>language for querying, updating, and managing </a:t>
            </a:r>
            <a:r>
              <a:rPr lang="en-US" dirty="0" smtClean="0"/>
              <a:t>relational databases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smtClean="0"/>
              <a:t>“</a:t>
            </a:r>
            <a:r>
              <a:rPr lang="en-US" dirty="0"/>
              <a:t>SQL” stands for Structured Query </a:t>
            </a:r>
            <a:r>
              <a:rPr lang="en-US" dirty="0" smtClean="0"/>
              <a:t>Language.</a:t>
            </a:r>
          </a:p>
          <a:p>
            <a:pPr lvl="1" algn="just"/>
            <a:r>
              <a:rPr lang="en-US" dirty="0" smtClean="0"/>
              <a:t>Unlike </a:t>
            </a:r>
            <a:r>
              <a:rPr lang="en-US" dirty="0"/>
              <a:t>other </a:t>
            </a:r>
            <a:r>
              <a:rPr lang="en-US" dirty="0" smtClean="0"/>
              <a:t>languages listed </a:t>
            </a:r>
            <a:r>
              <a:rPr lang="en-US" dirty="0"/>
              <a:t>in this section, SQL is a “declarative language,” meaning that it does </a:t>
            </a:r>
            <a:r>
              <a:rPr lang="en-US" dirty="0" smtClean="0"/>
              <a:t>not define </a:t>
            </a:r>
            <a:r>
              <a:rPr lang="en-US" dirty="0"/>
              <a:t>a sequence of operations, but rather the result of some operations.</a:t>
            </a:r>
          </a:p>
        </p:txBody>
      </p:sp>
    </p:spTree>
    <p:extLst>
      <p:ext uri="{BB962C8B-B14F-4D97-AF65-F5344CB8AC3E}">
        <p14:creationId xmlns:p14="http://schemas.microsoft.com/office/powerpoint/2010/main" val="2776706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Programming Conventions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In high-quality software, you can see a relationship between the conceptual </a:t>
            </a:r>
            <a:r>
              <a:rPr lang="en-US" dirty="0" smtClean="0"/>
              <a:t>integrity of </a:t>
            </a:r>
            <a:r>
              <a:rPr lang="en-US" dirty="0"/>
              <a:t>the architecture and its low-level implementation.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implementation must </a:t>
            </a:r>
            <a:r>
              <a:rPr lang="en-US" dirty="0" smtClean="0"/>
              <a:t>be consistent </a:t>
            </a:r>
            <a:r>
              <a:rPr lang="en-US" dirty="0"/>
              <a:t>with the architecture that guides it and consistent internally. </a:t>
            </a:r>
            <a:endParaRPr lang="en-US" dirty="0" smtClean="0"/>
          </a:p>
          <a:p>
            <a:pPr algn="just"/>
            <a:r>
              <a:rPr lang="en-US" dirty="0" smtClean="0"/>
              <a:t>That’s the point </a:t>
            </a:r>
            <a:r>
              <a:rPr lang="en-US" dirty="0"/>
              <a:t>of construction guidelines for variable names, class names, routine names, </a:t>
            </a:r>
            <a:r>
              <a:rPr lang="en-US" dirty="0" smtClean="0"/>
              <a:t>formatting conventions</a:t>
            </a:r>
            <a:r>
              <a:rPr lang="en-US" dirty="0"/>
              <a:t>, and commenting conventions.</a:t>
            </a:r>
          </a:p>
        </p:txBody>
      </p:sp>
    </p:spTree>
    <p:extLst>
      <p:ext uri="{BB962C8B-B14F-4D97-AF65-F5344CB8AC3E}">
        <p14:creationId xmlns:p14="http://schemas.microsoft.com/office/powerpoint/2010/main" val="352545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Choice </a:t>
            </a:r>
            <a:r>
              <a:rPr lang="en-US" dirty="0"/>
              <a:t>of Programming </a:t>
            </a:r>
            <a:r>
              <a:rPr lang="en-US" dirty="0" smtClean="0"/>
              <a:t>Language</a:t>
            </a:r>
          </a:p>
          <a:p>
            <a:r>
              <a:rPr lang="en-US" dirty="0" smtClean="0"/>
              <a:t>Programming Conventions</a:t>
            </a:r>
          </a:p>
          <a:p>
            <a:r>
              <a:rPr lang="en-US" dirty="0" smtClean="0"/>
              <a:t>Selection </a:t>
            </a:r>
            <a:r>
              <a:rPr lang="en-US" dirty="0"/>
              <a:t>of Major Construction </a:t>
            </a:r>
            <a:r>
              <a:rPr lang="en-US" dirty="0" smtClean="0"/>
              <a:t>Practices</a:t>
            </a:r>
          </a:p>
          <a:p>
            <a:r>
              <a:rPr lang="en-US" dirty="0" smtClean="0"/>
              <a:t>Key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36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Programming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In a complex program, architectural guidelines give the program structural </a:t>
            </a:r>
            <a:r>
              <a:rPr lang="en-US" dirty="0" smtClean="0"/>
              <a:t>balance and </a:t>
            </a:r>
            <a:r>
              <a:rPr lang="en-US" dirty="0"/>
              <a:t>construction guidelines provide low-level </a:t>
            </a:r>
            <a:r>
              <a:rPr lang="en-US" dirty="0" smtClean="0"/>
              <a:t>harmony.</a:t>
            </a:r>
          </a:p>
          <a:p>
            <a:pPr algn="just"/>
            <a:r>
              <a:rPr lang="en-US" dirty="0" smtClean="0"/>
              <a:t>Any </a:t>
            </a:r>
            <a:r>
              <a:rPr lang="en-US" dirty="0"/>
              <a:t>large program requires a </a:t>
            </a:r>
            <a:r>
              <a:rPr lang="en-US" dirty="0" smtClean="0"/>
              <a:t>controlling structure </a:t>
            </a:r>
            <a:r>
              <a:rPr lang="en-US" dirty="0"/>
              <a:t>that unifies its programming-language details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Without a unifying discipline, your creation will be a jumble of sloppy </a:t>
            </a:r>
            <a:r>
              <a:rPr lang="en-US" dirty="0" smtClean="0"/>
              <a:t>variations in style and your brain will have to put a lot of effort only </a:t>
            </a:r>
            <a:r>
              <a:rPr lang="en-US" dirty="0"/>
              <a:t>for the sake of understanding </a:t>
            </a:r>
            <a:r>
              <a:rPr lang="en-US" dirty="0" smtClean="0"/>
              <a:t>coding style differences.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913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Programming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Before construction begins, spell out the programming conventions you’ll use. </a:t>
            </a:r>
            <a:endParaRPr lang="en-US" dirty="0" smtClean="0"/>
          </a:p>
          <a:p>
            <a:pPr algn="just"/>
            <a:r>
              <a:rPr lang="en-US" dirty="0" smtClean="0"/>
              <a:t>Coding convention </a:t>
            </a:r>
            <a:r>
              <a:rPr lang="en-US" dirty="0"/>
              <a:t>details are at such a level of precision that they’re nearly impossible </a:t>
            </a:r>
            <a:r>
              <a:rPr lang="en-US" dirty="0" smtClean="0"/>
              <a:t>to back fit </a:t>
            </a:r>
            <a:r>
              <a:rPr lang="en-US" dirty="0"/>
              <a:t>into software after it’s written.</a:t>
            </a:r>
          </a:p>
        </p:txBody>
      </p:sp>
    </p:spTree>
    <p:extLst>
      <p:ext uri="{BB962C8B-B14F-4D97-AF65-F5344CB8AC3E}">
        <p14:creationId xmlns:p14="http://schemas.microsoft.com/office/powerpoint/2010/main" val="58336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Selection of Major construction practices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Part of preparing for construction is deciding which of the many available good </a:t>
            </a:r>
            <a:r>
              <a:rPr lang="en-US" dirty="0" smtClean="0"/>
              <a:t>practices you’ll </a:t>
            </a:r>
            <a:r>
              <a:rPr lang="en-US" dirty="0"/>
              <a:t>emphasize. </a:t>
            </a:r>
            <a:endParaRPr lang="en-US" dirty="0" smtClean="0"/>
          </a:p>
          <a:p>
            <a:pPr algn="just"/>
            <a:r>
              <a:rPr lang="en-US" dirty="0" smtClean="0"/>
              <a:t>Some </a:t>
            </a:r>
            <a:r>
              <a:rPr lang="en-US" dirty="0"/>
              <a:t>projects use pair programming and test-first </a:t>
            </a:r>
            <a:r>
              <a:rPr lang="en-US" dirty="0" smtClean="0"/>
              <a:t>development, while </a:t>
            </a:r>
            <a:r>
              <a:rPr lang="en-US" dirty="0"/>
              <a:t>others use solo development and formal inspections. </a:t>
            </a:r>
            <a:endParaRPr lang="en-US" dirty="0" smtClean="0"/>
          </a:p>
          <a:p>
            <a:pPr algn="just"/>
            <a:r>
              <a:rPr lang="en-US" dirty="0" smtClean="0"/>
              <a:t>Either combination of </a:t>
            </a:r>
            <a:r>
              <a:rPr lang="en-US" dirty="0"/>
              <a:t>techniques can work well, depending on specific circumstances of the project.</a:t>
            </a:r>
          </a:p>
          <a:p>
            <a:pPr algn="just"/>
            <a:r>
              <a:rPr lang="en-US" dirty="0"/>
              <a:t>The </a:t>
            </a:r>
            <a:r>
              <a:rPr lang="en-US" dirty="0" smtClean="0"/>
              <a:t>checklist (Pg. </a:t>
            </a:r>
            <a:r>
              <a:rPr lang="en-US" smtClean="0"/>
              <a:t># </a:t>
            </a:r>
            <a:r>
              <a:rPr lang="en-US" dirty="0" smtClean="0"/>
              <a:t>69, 70) summarizes </a:t>
            </a:r>
            <a:r>
              <a:rPr lang="en-US" dirty="0"/>
              <a:t>the specific practices you should </a:t>
            </a:r>
            <a:r>
              <a:rPr lang="en-US" dirty="0" smtClean="0"/>
              <a:t>consciously decide </a:t>
            </a:r>
            <a:r>
              <a:rPr lang="en-US" dirty="0"/>
              <a:t>to include or exclude during construction.</a:t>
            </a:r>
          </a:p>
        </p:txBody>
      </p:sp>
    </p:spTree>
    <p:extLst>
      <p:ext uri="{BB962C8B-B14F-4D97-AF65-F5344CB8AC3E}">
        <p14:creationId xmlns:p14="http://schemas.microsoft.com/office/powerpoint/2010/main" val="2372213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Key Points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Every programming language has strengths and weaknesses. Be aware of </a:t>
            </a:r>
            <a:r>
              <a:rPr lang="en-US" dirty="0" smtClean="0"/>
              <a:t>the specific </a:t>
            </a:r>
            <a:r>
              <a:rPr lang="en-US" dirty="0"/>
              <a:t>strengths and weaknesses of the language you’re using.</a:t>
            </a:r>
          </a:p>
          <a:p>
            <a:pPr algn="just"/>
            <a:r>
              <a:rPr lang="en-US" dirty="0" smtClean="0"/>
              <a:t>Establish </a:t>
            </a:r>
            <a:r>
              <a:rPr lang="en-US" dirty="0"/>
              <a:t>programming conventions before you begin programming. It’s </a:t>
            </a:r>
            <a:r>
              <a:rPr lang="en-US" dirty="0" smtClean="0"/>
              <a:t>nearly impossible </a:t>
            </a:r>
            <a:r>
              <a:rPr lang="en-US" dirty="0"/>
              <a:t>to change code to match them later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More </a:t>
            </a:r>
            <a:r>
              <a:rPr lang="en-US" dirty="0"/>
              <a:t>construction practices exist than you can use on any single project. </a:t>
            </a:r>
            <a:r>
              <a:rPr lang="en-US" dirty="0" smtClean="0"/>
              <a:t>Consciously choose </a:t>
            </a:r>
            <a:r>
              <a:rPr lang="en-US" dirty="0"/>
              <a:t>the practices that are best suited to your project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0432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Ask </a:t>
            </a:r>
            <a:r>
              <a:rPr lang="en-US" dirty="0"/>
              <a:t>yourself whether the programming practices you’re using are a response </a:t>
            </a:r>
            <a:r>
              <a:rPr lang="en-US" dirty="0" smtClean="0"/>
              <a:t>to the </a:t>
            </a:r>
            <a:r>
              <a:rPr lang="en-US" dirty="0"/>
              <a:t>programming language you’re using or controlled by </a:t>
            </a:r>
            <a:r>
              <a:rPr lang="en-US" dirty="0" smtClean="0"/>
              <a:t>it. Remember </a:t>
            </a:r>
            <a:r>
              <a:rPr lang="en-US" dirty="0"/>
              <a:t>to </a:t>
            </a:r>
            <a:r>
              <a:rPr lang="en-US" dirty="0" smtClean="0"/>
              <a:t>program </a:t>
            </a:r>
            <a:r>
              <a:rPr lang="en-US" i="1" dirty="0" smtClean="0"/>
              <a:t>into </a:t>
            </a:r>
            <a:r>
              <a:rPr lang="en-US" dirty="0"/>
              <a:t>the language, rather than programming </a:t>
            </a:r>
            <a:r>
              <a:rPr lang="en-US" i="1" dirty="0"/>
              <a:t>in </a:t>
            </a:r>
            <a:r>
              <a:rPr lang="en-US" dirty="0" smtClean="0"/>
              <a:t>it.</a:t>
            </a:r>
          </a:p>
          <a:p>
            <a:pPr algn="just"/>
            <a:r>
              <a:rPr lang="en-US" dirty="0" smtClean="0"/>
              <a:t>Your </a:t>
            </a:r>
            <a:r>
              <a:rPr lang="en-US" dirty="0"/>
              <a:t>position on the technology wave determines what approaches will be </a:t>
            </a:r>
            <a:r>
              <a:rPr lang="en-US" dirty="0" smtClean="0"/>
              <a:t>effective or </a:t>
            </a:r>
            <a:r>
              <a:rPr lang="en-US" dirty="0"/>
              <a:t>even possible. Identify where you are on </a:t>
            </a:r>
            <a:r>
              <a:rPr lang="en-US" dirty="0" smtClean="0"/>
              <a:t>the technology </a:t>
            </a:r>
            <a:r>
              <a:rPr lang="en-US" dirty="0"/>
              <a:t>wave, </a:t>
            </a:r>
            <a:r>
              <a:rPr lang="en-US" dirty="0" smtClean="0"/>
              <a:t>and adjust </a:t>
            </a:r>
            <a:r>
              <a:rPr lang="en-US" dirty="0"/>
              <a:t>your plans and expectations accordingly.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2831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[Chapter 4]</a:t>
            </a:r>
            <a:r>
              <a:rPr lang="en-US" dirty="0" smtClean="0"/>
              <a:t> </a:t>
            </a:r>
            <a:r>
              <a:rPr lang="en-US" dirty="0"/>
              <a:t>Code Complete: A Practical Handbook of Software Construction by Steve McConnell, Microsoft Press; 2nd Edition (July 7, 2004). ISBN-10: 0735619670 </a:t>
            </a:r>
          </a:p>
        </p:txBody>
      </p:sp>
    </p:spTree>
    <p:extLst>
      <p:ext uri="{BB962C8B-B14F-4D97-AF65-F5344CB8AC3E}">
        <p14:creationId xmlns:p14="http://schemas.microsoft.com/office/powerpoint/2010/main" val="4066378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After ensuring that an </a:t>
            </a:r>
            <a:r>
              <a:rPr lang="en-US" dirty="0"/>
              <a:t>appropriate groundwork has been laid for construction, </a:t>
            </a:r>
            <a:r>
              <a:rPr lang="en-US" dirty="0" smtClean="0"/>
              <a:t>preparation turns </a:t>
            </a:r>
            <a:r>
              <a:rPr lang="en-US" dirty="0"/>
              <a:t>toward more construction-specific decisions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This </a:t>
            </a:r>
            <a:r>
              <a:rPr lang="en-US" dirty="0" smtClean="0"/>
              <a:t>lecture </a:t>
            </a:r>
            <a:r>
              <a:rPr lang="en-US" dirty="0"/>
              <a:t>focuses on preparations that individual </a:t>
            </a:r>
            <a:r>
              <a:rPr lang="en-US" dirty="0" smtClean="0"/>
              <a:t>programmers and </a:t>
            </a:r>
            <a:r>
              <a:rPr lang="en-US" dirty="0"/>
              <a:t>technical leads are responsible for, directly or indirectly.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discusses the </a:t>
            </a:r>
            <a:r>
              <a:rPr lang="en-US" dirty="0" smtClean="0"/>
              <a:t>software equivalent </a:t>
            </a:r>
            <a:r>
              <a:rPr lang="en-US" dirty="0"/>
              <a:t>of how to select specific tools </a:t>
            </a:r>
            <a:r>
              <a:rPr lang="en-US" dirty="0" smtClean="0"/>
              <a:t>from </a:t>
            </a:r>
            <a:r>
              <a:rPr lang="en-US" dirty="0"/>
              <a:t>your tool </a:t>
            </a:r>
            <a:r>
              <a:rPr lang="en-US" dirty="0" smtClean="0"/>
              <a:t>belt.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590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Choice of Programming Language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The programming language in which the system will be implemented should be </a:t>
            </a:r>
            <a:r>
              <a:rPr lang="en-US" dirty="0" smtClean="0"/>
              <a:t>of great </a:t>
            </a:r>
            <a:r>
              <a:rPr lang="en-US" dirty="0"/>
              <a:t>interest to </a:t>
            </a:r>
            <a:r>
              <a:rPr lang="en-US" dirty="0" smtClean="0"/>
              <a:t>the programmers since they </a:t>
            </a:r>
            <a:r>
              <a:rPr lang="en-US" dirty="0"/>
              <a:t>will be immersed in it from the beginning of </a:t>
            </a:r>
            <a:r>
              <a:rPr lang="en-US" dirty="0" smtClean="0"/>
              <a:t>construction to </a:t>
            </a:r>
            <a:r>
              <a:rPr lang="en-US" dirty="0"/>
              <a:t>the end.</a:t>
            </a:r>
          </a:p>
          <a:p>
            <a:pPr algn="just"/>
            <a:r>
              <a:rPr lang="en-US" dirty="0"/>
              <a:t>Studies have shown that the programming-language choice affects productivity </a:t>
            </a:r>
            <a:r>
              <a:rPr lang="en-US" dirty="0" smtClean="0"/>
              <a:t>and code </a:t>
            </a:r>
            <a:r>
              <a:rPr lang="en-US" dirty="0"/>
              <a:t>quality in several ways.</a:t>
            </a:r>
          </a:p>
          <a:p>
            <a:pPr algn="just"/>
            <a:r>
              <a:rPr lang="en-US" dirty="0"/>
              <a:t>Programmers are more productive using a familiar language than an unfamiliar one.</a:t>
            </a:r>
          </a:p>
          <a:p>
            <a:pPr algn="just"/>
            <a:r>
              <a:rPr lang="en-US" dirty="0"/>
              <a:t>Data from the </a:t>
            </a:r>
            <a:r>
              <a:rPr lang="en-US" dirty="0" err="1"/>
              <a:t>Cocomo</a:t>
            </a:r>
            <a:r>
              <a:rPr lang="en-US" dirty="0"/>
              <a:t> II estimation model shows </a:t>
            </a:r>
            <a:r>
              <a:rPr lang="en-US" dirty="0" smtClean="0"/>
              <a:t>that programmers </a:t>
            </a:r>
            <a:r>
              <a:rPr lang="en-US" dirty="0"/>
              <a:t>working in a </a:t>
            </a:r>
            <a:r>
              <a:rPr lang="en-US" dirty="0" smtClean="0"/>
              <a:t>language they’ve </a:t>
            </a:r>
            <a:r>
              <a:rPr lang="en-US" dirty="0"/>
              <a:t>used for three years or more are about 30 percent more productive </a:t>
            </a:r>
            <a:r>
              <a:rPr lang="en-US" dirty="0" smtClean="0"/>
              <a:t>than programmers </a:t>
            </a:r>
            <a:r>
              <a:rPr lang="en-US" dirty="0"/>
              <a:t>with equivalent experience who are new to a </a:t>
            </a:r>
            <a:r>
              <a:rPr lang="en-US" dirty="0" smtClean="0"/>
              <a:t>language.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21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Choice of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Programmers working with high-level languages achieve better productivity and </a:t>
            </a:r>
            <a:r>
              <a:rPr lang="en-US" dirty="0" smtClean="0"/>
              <a:t>quality than </a:t>
            </a:r>
            <a:r>
              <a:rPr lang="en-US" dirty="0"/>
              <a:t>those working with lower-level </a:t>
            </a:r>
            <a:r>
              <a:rPr lang="en-US" dirty="0" smtClean="0"/>
              <a:t>languages.</a:t>
            </a:r>
          </a:p>
          <a:p>
            <a:pPr algn="just"/>
            <a:r>
              <a:rPr lang="en-US" dirty="0" smtClean="0"/>
              <a:t>Languages </a:t>
            </a:r>
            <a:r>
              <a:rPr lang="en-US" dirty="0"/>
              <a:t>such as C++, Java, </a:t>
            </a:r>
            <a:r>
              <a:rPr lang="en-US" dirty="0" smtClean="0"/>
              <a:t>Smalltalk, </a:t>
            </a:r>
            <a:r>
              <a:rPr lang="en-US" smtClean="0"/>
              <a:t>and Python </a:t>
            </a:r>
            <a:r>
              <a:rPr lang="en-US" dirty="0"/>
              <a:t>have been credited with improving productivity, reliability, </a:t>
            </a:r>
            <a:r>
              <a:rPr lang="en-US" dirty="0" smtClean="0"/>
              <a:t>simplicity, </a:t>
            </a:r>
            <a:r>
              <a:rPr lang="en-US" smtClean="0"/>
              <a:t>and clarity </a:t>
            </a:r>
            <a:r>
              <a:rPr lang="en-US" dirty="0"/>
              <a:t>by factors of 5 to 15 over low-level languages such as </a:t>
            </a:r>
            <a:r>
              <a:rPr lang="en-US" dirty="0" smtClean="0"/>
              <a:t>assembly and 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94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Choice of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Some languages are better at expressing programming concepts than others. </a:t>
            </a:r>
            <a:endParaRPr lang="en-US" dirty="0" smtClean="0"/>
          </a:p>
          <a:p>
            <a:pPr algn="just"/>
            <a:r>
              <a:rPr lang="en-US" dirty="0" smtClean="0"/>
              <a:t>An analogy can be created between </a:t>
            </a:r>
            <a:r>
              <a:rPr lang="en-US" dirty="0"/>
              <a:t>natural languages such as English and programming </a:t>
            </a:r>
            <a:r>
              <a:rPr lang="en-US" dirty="0" smtClean="0"/>
              <a:t>languages such </a:t>
            </a:r>
            <a:r>
              <a:rPr lang="en-US" dirty="0"/>
              <a:t>as Java and C++.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the case of natural languages, the linguists Sapir </a:t>
            </a:r>
            <a:r>
              <a:rPr lang="en-US" dirty="0" smtClean="0"/>
              <a:t>and Whorf </a:t>
            </a:r>
            <a:r>
              <a:rPr lang="en-US" dirty="0"/>
              <a:t>hypothesize a relationship between the expressive power of a language and </a:t>
            </a:r>
            <a:r>
              <a:rPr lang="en-US" dirty="0" smtClean="0"/>
              <a:t>the ability </a:t>
            </a:r>
            <a:r>
              <a:rPr lang="en-US" dirty="0"/>
              <a:t>to think certain thoughts.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Sapir-Whorf hypothesis says that your ability </a:t>
            </a:r>
            <a:r>
              <a:rPr lang="en-US" dirty="0" smtClean="0"/>
              <a:t>to think </a:t>
            </a:r>
            <a:r>
              <a:rPr lang="en-US" dirty="0"/>
              <a:t>a thought depends on knowing words capable of expressing the thought.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0221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Choice of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If you don’t know the words, you can’t express the thought and you might not even be able to formulate it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Programmers </a:t>
            </a:r>
            <a:r>
              <a:rPr lang="en-US" dirty="0"/>
              <a:t>may be similarly influenced by their languages.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words available in </a:t>
            </a:r>
            <a:r>
              <a:rPr lang="en-US" dirty="0" smtClean="0"/>
              <a:t>a programming </a:t>
            </a:r>
            <a:r>
              <a:rPr lang="en-US" dirty="0"/>
              <a:t>language for expressing your programming thoughts certainly </a:t>
            </a:r>
            <a:r>
              <a:rPr lang="en-US" dirty="0" smtClean="0"/>
              <a:t>determine how </a:t>
            </a:r>
            <a:r>
              <a:rPr lang="en-US" dirty="0"/>
              <a:t>you express your thoughts and might even determine what thoughts </a:t>
            </a:r>
            <a:r>
              <a:rPr lang="en-US" dirty="0" smtClean="0"/>
              <a:t>you can express.</a:t>
            </a:r>
          </a:p>
          <a:p>
            <a:pPr algn="just"/>
            <a:r>
              <a:rPr lang="en-US" dirty="0" smtClean="0"/>
              <a:t>Following slides provide the descriptions </a:t>
            </a:r>
            <a:r>
              <a:rPr lang="en-US" dirty="0"/>
              <a:t>of the </a:t>
            </a:r>
            <a:r>
              <a:rPr lang="en-US" dirty="0" smtClean="0"/>
              <a:t>some </a:t>
            </a:r>
            <a:r>
              <a:rPr lang="en-US" dirty="0"/>
              <a:t>common </a:t>
            </a:r>
            <a:r>
              <a:rPr lang="en-US" dirty="0" smtClean="0"/>
              <a:t>languages.</a:t>
            </a:r>
          </a:p>
        </p:txBody>
      </p:sp>
    </p:spTree>
    <p:extLst>
      <p:ext uri="{BB962C8B-B14F-4D97-AF65-F5344CB8AC3E}">
        <p14:creationId xmlns:p14="http://schemas.microsoft.com/office/powerpoint/2010/main" val="2416889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Choice of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u="sng" dirty="0"/>
              <a:t>Assembly </a:t>
            </a:r>
            <a:r>
              <a:rPr lang="en-US" b="1" u="sng" dirty="0" smtClean="0"/>
              <a:t>Language:</a:t>
            </a:r>
            <a:endParaRPr lang="en-US" b="1" u="sng" dirty="0"/>
          </a:p>
          <a:p>
            <a:pPr lvl="1" algn="just"/>
            <a:r>
              <a:rPr lang="en-US" dirty="0"/>
              <a:t>Assembly </a:t>
            </a:r>
            <a:r>
              <a:rPr lang="en-US" dirty="0" smtClean="0"/>
              <a:t>language is </a:t>
            </a:r>
            <a:r>
              <a:rPr lang="en-US" dirty="0"/>
              <a:t>a kind of low-level language in which each </a:t>
            </a:r>
            <a:r>
              <a:rPr lang="en-US" dirty="0" smtClean="0"/>
              <a:t>statement corresponds </a:t>
            </a:r>
            <a:r>
              <a:rPr lang="en-US" dirty="0"/>
              <a:t>to a single machine instruction. </a:t>
            </a:r>
            <a:endParaRPr lang="en-US" dirty="0" smtClean="0"/>
          </a:p>
          <a:p>
            <a:pPr lvl="1" algn="just"/>
            <a:r>
              <a:rPr lang="en-US" dirty="0" smtClean="0"/>
              <a:t>Because </a:t>
            </a:r>
            <a:r>
              <a:rPr lang="en-US" dirty="0"/>
              <a:t>the statements use </a:t>
            </a:r>
            <a:r>
              <a:rPr lang="en-US" dirty="0" smtClean="0"/>
              <a:t>specific machine </a:t>
            </a:r>
            <a:r>
              <a:rPr lang="en-US" dirty="0"/>
              <a:t>instructions, an assembly language is specific to a particular </a:t>
            </a:r>
            <a:r>
              <a:rPr lang="en-US" dirty="0" smtClean="0"/>
              <a:t>processor for </a:t>
            </a:r>
            <a:r>
              <a:rPr lang="en-US" dirty="0"/>
              <a:t>example, specific Intel or Motorola CPUs.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8662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Choice of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b="1" u="sng" dirty="0" smtClean="0"/>
              <a:t>C:</a:t>
            </a:r>
            <a:endParaRPr lang="en-US" b="1" u="sng" dirty="0"/>
          </a:p>
          <a:p>
            <a:pPr lvl="1" algn="just"/>
            <a:r>
              <a:rPr lang="en-US" dirty="0"/>
              <a:t>C is a general-purpose, mid-level language that was originally associated with </a:t>
            </a:r>
            <a:r>
              <a:rPr lang="en-US" dirty="0" smtClean="0"/>
              <a:t>the UNIX </a:t>
            </a:r>
            <a:r>
              <a:rPr lang="en-US" dirty="0"/>
              <a:t>operating system. </a:t>
            </a:r>
            <a:endParaRPr lang="en-US" dirty="0" smtClean="0"/>
          </a:p>
          <a:p>
            <a:pPr lvl="1" algn="just"/>
            <a:r>
              <a:rPr lang="en-US" dirty="0" smtClean="0"/>
              <a:t>C </a:t>
            </a:r>
            <a:r>
              <a:rPr lang="en-US" dirty="0"/>
              <a:t>has some high-level language features, such as </a:t>
            </a:r>
            <a:r>
              <a:rPr lang="en-US" dirty="0" smtClean="0"/>
              <a:t>structured data</a:t>
            </a:r>
            <a:r>
              <a:rPr lang="en-US" dirty="0"/>
              <a:t>, structured control flow, machine independence, and a rich set of operators. </a:t>
            </a:r>
            <a:endParaRPr lang="en-US" dirty="0" smtClean="0"/>
          </a:p>
          <a:p>
            <a:pPr lvl="1" algn="just"/>
            <a:r>
              <a:rPr lang="en-US" dirty="0" smtClean="0"/>
              <a:t>It</a:t>
            </a:r>
            <a:r>
              <a:rPr lang="en-US" dirty="0"/>
              <a:t> </a:t>
            </a:r>
            <a:r>
              <a:rPr lang="en-US" dirty="0" smtClean="0"/>
              <a:t>has </a:t>
            </a:r>
            <a:r>
              <a:rPr lang="en-US" dirty="0"/>
              <a:t>also been called a “portable assembly language” because it makes extensive use </a:t>
            </a:r>
            <a:r>
              <a:rPr lang="en-US" dirty="0" smtClean="0"/>
              <a:t>of pointers </a:t>
            </a:r>
            <a:r>
              <a:rPr lang="en-US" dirty="0"/>
              <a:t>and addresses, has some low-level constructs such as bit manipulation, </a:t>
            </a:r>
            <a:r>
              <a:rPr lang="en-US" dirty="0" smtClean="0"/>
              <a:t>and is </a:t>
            </a:r>
            <a:r>
              <a:rPr lang="en-US" dirty="0"/>
              <a:t>weakly typed.</a:t>
            </a:r>
          </a:p>
        </p:txBody>
      </p:sp>
    </p:spTree>
    <p:extLst>
      <p:ext uri="{BB962C8B-B14F-4D97-AF65-F5344CB8AC3E}">
        <p14:creationId xmlns:p14="http://schemas.microsoft.com/office/powerpoint/2010/main" val="1859218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1512</Words>
  <Application>Microsoft Office PowerPoint</Application>
  <PresentationFormat>On-screen Show (4:3)</PresentationFormat>
  <Paragraphs>117</Paragraphs>
  <Slides>25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  Key Construction Decisions</vt:lpstr>
      <vt:lpstr>Contents</vt:lpstr>
      <vt:lpstr>Introduction</vt:lpstr>
      <vt:lpstr>Choice of Programming Language</vt:lpstr>
      <vt:lpstr>Choice of Programming Language</vt:lpstr>
      <vt:lpstr>Choice of Programming Language</vt:lpstr>
      <vt:lpstr>Choice of Programming Language</vt:lpstr>
      <vt:lpstr>Choice of Programming Language</vt:lpstr>
      <vt:lpstr>Choice of Programming Language</vt:lpstr>
      <vt:lpstr>Choice of Programming Language</vt:lpstr>
      <vt:lpstr>Choice of Programming Language</vt:lpstr>
      <vt:lpstr>Choice of Programming Language</vt:lpstr>
      <vt:lpstr>Choice of Programming Language</vt:lpstr>
      <vt:lpstr>Choice of Programming Language</vt:lpstr>
      <vt:lpstr>Choice of Programming Language</vt:lpstr>
      <vt:lpstr>Choice of Programming Language</vt:lpstr>
      <vt:lpstr>Choice of Programming Language</vt:lpstr>
      <vt:lpstr>Choice of Programming Language</vt:lpstr>
      <vt:lpstr>Programming Conventions</vt:lpstr>
      <vt:lpstr>Programming Conventions</vt:lpstr>
      <vt:lpstr>Programming Conventions</vt:lpstr>
      <vt:lpstr>Selection of Major construction practices</vt:lpstr>
      <vt:lpstr>Key Points</vt:lpstr>
      <vt:lpstr>Key Points</vt:lpstr>
      <vt:lpstr>Readings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Construction</dc:title>
  <dc:creator>hp</dc:creator>
  <cp:lastModifiedBy>aisha</cp:lastModifiedBy>
  <cp:revision>162</cp:revision>
  <dcterms:created xsi:type="dcterms:W3CDTF">2006-08-16T00:00:00Z</dcterms:created>
  <dcterms:modified xsi:type="dcterms:W3CDTF">2020-11-09T03:42:52Z</dcterms:modified>
</cp:coreProperties>
</file>