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9" r:id="rId3"/>
    <p:sldId id="265" r:id="rId4"/>
    <p:sldId id="260" r:id="rId5"/>
    <p:sldId id="268" r:id="rId6"/>
    <p:sldId id="261" r:id="rId7"/>
    <p:sldId id="273" r:id="rId8"/>
    <p:sldId id="262" r:id="rId9"/>
    <p:sldId id="269" r:id="rId10"/>
    <p:sldId id="263" r:id="rId11"/>
    <p:sldId id="270" r:id="rId12"/>
    <p:sldId id="264" r:id="rId13"/>
    <p:sldId id="272" r:id="rId14"/>
    <p:sldId id="266" r:id="rId15"/>
    <p:sldId id="267"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hyperlink" Target="https://www.ncbi.nlm.nih.gov/pubmed/4329869" TargetMode="External" /><Relationship Id="rId2" Type="http://schemas.openxmlformats.org/officeDocument/2006/relationships/hyperlink" Target="http://www.virology.ws/2009/08/12/simplifying-virus-classification-the-baltimore-system" TargetMode="External" /><Relationship Id="rId1" Type="http://schemas.openxmlformats.org/officeDocument/2006/relationships/slideLayout" Target="../slideLayouts/slideLayout2.xml" /><Relationship Id="rId4" Type="http://schemas.openxmlformats.org/officeDocument/2006/relationships/hyperlink" Target="https://www.ncbi.nlm.nih.gov/pubmed/17206751" TargetMode="External" /></Relationships>
</file>

<file path=ppt/slides/_rels/slide13.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hyperlink" Target="https://en.m.wikipedia.org/wiki/Transcription_(biology)" TargetMode="External" /><Relationship Id="rId2" Type="http://schemas.openxmlformats.org/officeDocument/2006/relationships/hyperlink" Target="https://en.m.wikipedia.org/wiki/Viral_replication" TargetMode="External" /><Relationship Id="rId1" Type="http://schemas.openxmlformats.org/officeDocument/2006/relationships/slideLayout" Target="../slideLayouts/slideLayout2.xml" /><Relationship Id="rId5" Type="http://schemas.openxmlformats.org/officeDocument/2006/relationships/hyperlink" Target="https://en.m.wikipedia.org/wiki/Capsid" TargetMode="External" /><Relationship Id="rId4" Type="http://schemas.openxmlformats.org/officeDocument/2006/relationships/hyperlink" Target="https://en.m.wikipedia.org/wiki/Translation_(biology)" TargetMode="External" /></Relationships>
</file>

<file path=ppt/slides/_rels/slide15.xml.rels><?xml version="1.0" encoding="UTF-8" standalone="yes"?>
<Relationships xmlns="http://schemas.openxmlformats.org/package/2006/relationships"><Relationship Id="rId2" Type="http://schemas.openxmlformats.org/officeDocument/2006/relationships/hyperlink" Target="https://en.m.wikipedia.org/wiki/David_Baltimore" TargetMode="Externa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hyperlink" Target="https://en.m.wikipedia.org/wiki/Messenger_RNA" TargetMode="External" /><Relationship Id="rId2" Type="http://schemas.openxmlformats.org/officeDocument/2006/relationships/hyperlink" Target="https://en.m.wikipedia.org/wiki/Virus" TargetMode="External" /><Relationship Id="rId1" Type="http://schemas.openxmlformats.org/officeDocument/2006/relationships/slideLayout" Target="../slideLayouts/slideLayout2.xml" /><Relationship Id="rId6" Type="http://schemas.openxmlformats.org/officeDocument/2006/relationships/hyperlink" Target="https://en.m.wikipedia.org/wiki/Sense_(molecular_biology)" TargetMode="External" /><Relationship Id="rId5" Type="http://schemas.openxmlformats.org/officeDocument/2006/relationships/hyperlink" Target="https://en.m.wikipedia.org/wiki/Ribonucleic_acid" TargetMode="External" /><Relationship Id="rId4" Type="http://schemas.openxmlformats.org/officeDocument/2006/relationships/hyperlink" Target="https://en.m.wikipedia.org/wiki/Deoxyribonucleic_acid" TargetMode="Externa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26ACE-666A-904D-A9E4-976B68510086}"/>
              </a:ext>
            </a:extLst>
          </p:cNvPr>
          <p:cNvSpPr>
            <a:spLocks noGrp="1"/>
          </p:cNvSpPr>
          <p:nvPr>
            <p:ph type="title"/>
          </p:nvPr>
        </p:nvSpPr>
        <p:spPr/>
        <p:txBody>
          <a:bodyPr/>
          <a:lstStyle/>
          <a:p>
            <a:r>
              <a:rPr lang="" b="1" i="1">
                <a:solidFill>
                  <a:schemeClr val="accent1"/>
                </a:solidFill>
              </a:rPr>
              <a:t>Baltimore System of classification</a:t>
            </a:r>
          </a:p>
        </p:txBody>
      </p:sp>
      <p:sp>
        <p:nvSpPr>
          <p:cNvPr id="3" name="Content Placeholder 2">
            <a:extLst>
              <a:ext uri="{FF2B5EF4-FFF2-40B4-BE49-F238E27FC236}">
                <a16:creationId xmlns:a16="http://schemas.microsoft.com/office/drawing/2014/main" id="{74A2FCE3-1C56-854C-9E33-C61F27D189EF}"/>
              </a:ext>
            </a:extLst>
          </p:cNvPr>
          <p:cNvSpPr>
            <a:spLocks noGrp="1"/>
          </p:cNvSpPr>
          <p:nvPr>
            <p:ph idx="1"/>
          </p:nvPr>
        </p:nvSpPr>
        <p:spPr>
          <a:xfrm>
            <a:off x="2589212" y="2133600"/>
            <a:ext cx="8915400" cy="3777622"/>
          </a:xfrm>
        </p:spPr>
        <p:txBody>
          <a:bodyPr/>
          <a:lstStyle/>
          <a:p>
            <a:r>
              <a:rPr lang="" sz="2400" b="1" i="1">
                <a:solidFill>
                  <a:srgbClr val="000000"/>
                </a:solidFill>
                <a:effectLst/>
                <a:latin typeface="Open Sans"/>
              </a:rPr>
              <a:t>The Baltimore Classification System is a scheme for classifying viruses based on the type of genome and its replication strategy. The system was developed by David Baltimore.</a:t>
            </a:r>
          </a:p>
          <a:p>
            <a:br>
              <a:rPr lang="" b="0" i="0">
                <a:solidFill>
                  <a:srgbClr val="000000"/>
                </a:solidFill>
                <a:effectLst/>
                <a:latin typeface="Open Sans"/>
              </a:rPr>
            </a:br>
            <a:endParaRPr lang=""/>
          </a:p>
        </p:txBody>
      </p:sp>
      <p:pic>
        <p:nvPicPr>
          <p:cNvPr id="4" name="Picture 4">
            <a:extLst>
              <a:ext uri="{FF2B5EF4-FFF2-40B4-BE49-F238E27FC236}">
                <a16:creationId xmlns:a16="http://schemas.microsoft.com/office/drawing/2014/main" id="{3E955DA8-F7EA-4649-90BA-391DED64D8AC}"/>
              </a:ext>
            </a:extLst>
          </p:cNvPr>
          <p:cNvPicPr>
            <a:picLocks noChangeAspect="1"/>
          </p:cNvPicPr>
          <p:nvPr/>
        </p:nvPicPr>
        <p:blipFill>
          <a:blip r:embed="rId2"/>
          <a:stretch>
            <a:fillRect/>
          </a:stretch>
        </p:blipFill>
        <p:spPr>
          <a:xfrm>
            <a:off x="2589212" y="3672745"/>
            <a:ext cx="7939473" cy="3019602"/>
          </a:xfrm>
          <a:prstGeom prst="rect">
            <a:avLst/>
          </a:prstGeom>
        </p:spPr>
      </p:pic>
    </p:spTree>
    <p:extLst>
      <p:ext uri="{BB962C8B-B14F-4D97-AF65-F5344CB8AC3E}">
        <p14:creationId xmlns:p14="http://schemas.microsoft.com/office/powerpoint/2010/main" val="26417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6C5C-ED0D-7A4C-BB4A-1C263E4F9118}"/>
              </a:ext>
            </a:extLst>
          </p:cNvPr>
          <p:cNvSpPr>
            <a:spLocks noGrp="1"/>
          </p:cNvSpPr>
          <p:nvPr>
            <p:ph type="title"/>
          </p:nvPr>
        </p:nvSpPr>
        <p:spPr>
          <a:xfrm>
            <a:off x="2592925" y="624110"/>
            <a:ext cx="8911687" cy="1280890"/>
          </a:xfrm>
        </p:spPr>
        <p:txBody>
          <a:bodyPr/>
          <a:lstStyle/>
          <a:p>
            <a:r>
              <a:rPr lang="" b="1" i="1">
                <a:solidFill>
                  <a:schemeClr val="accent1"/>
                </a:solidFill>
                <a:effectLst/>
                <a:latin typeface="Open Sans"/>
              </a:rPr>
              <a:t>Class V: Single stranded RNA (ssRNA) viruses</a:t>
            </a:r>
          </a:p>
        </p:txBody>
      </p:sp>
      <p:sp>
        <p:nvSpPr>
          <p:cNvPr id="5" name="Content Placeholder 4">
            <a:extLst>
              <a:ext uri="{FF2B5EF4-FFF2-40B4-BE49-F238E27FC236}">
                <a16:creationId xmlns:a16="http://schemas.microsoft.com/office/drawing/2014/main" id="{EF36639F-2C30-2043-8BC0-7BD0984ADACC}"/>
              </a:ext>
            </a:extLst>
          </p:cNvPr>
          <p:cNvSpPr>
            <a:spLocks noGrp="1"/>
          </p:cNvSpPr>
          <p:nvPr>
            <p:ph idx="1"/>
          </p:nvPr>
        </p:nvSpPr>
        <p:spPr>
          <a:xfrm>
            <a:off x="2589212" y="1798509"/>
            <a:ext cx="8048024" cy="4112713"/>
          </a:xfrm>
        </p:spPr>
        <p:txBody>
          <a:bodyPr>
            <a:normAutofit fontScale="85000" lnSpcReduction="20000"/>
          </a:bodyPr>
          <a:lstStyle/>
          <a:p>
            <a:r>
              <a:rPr lang="" sz="2600" b="1" i="1">
                <a:solidFill>
                  <a:srgbClr val="000000"/>
                </a:solidFill>
                <a:effectLst/>
                <a:latin typeface="Open Sans"/>
              </a:rPr>
              <a:t>Group VI viruses have a positive sense, single-stranded RNA genome, but replicate through a DNA intermediate. The RNA is converted to DNA by reverse transcriptase and then the DNA is spliced into the host genome for subsequent transcription and translation using the enzyme integrase.</a:t>
            </a:r>
          </a:p>
          <a:p>
            <a:r>
              <a:rPr lang="" sz="2600" b="1" i="1">
                <a:solidFill>
                  <a:srgbClr val="000000"/>
                </a:solidFill>
                <a:effectLst/>
                <a:latin typeface="Open Sans"/>
              </a:rPr>
              <a:t>Group VI includes retroviruses such as HIV, as well as Metaviridae and Pseudoviridae            </a:t>
            </a:r>
            <a:r>
              <a:rPr lang="" sz="2800" b="1" i="1">
                <a:solidFill>
                  <a:srgbClr val="000000"/>
                </a:solidFill>
                <a:effectLst/>
                <a:latin typeface="Open Sans"/>
              </a:rPr>
              <a:t>       </a:t>
            </a:r>
            <a:r>
              <a:rPr lang="" sz="2000" b="1" i="1">
                <a:solidFill>
                  <a:srgbClr val="000000"/>
                </a:solidFill>
                <a:effectLst/>
                <a:latin typeface="Open Sans"/>
              </a:rPr>
              <a:t>                          </a:t>
            </a:r>
            <a:r>
              <a:rPr lang="" sz="3300" b="1" i="1">
                <a:solidFill>
                  <a:schemeClr val="accent1"/>
                </a:solidFill>
                <a:effectLst/>
                <a:latin typeface="Open Sans"/>
              </a:rPr>
              <a:t>Class VII: Double stranded DNA (dsDNA) reverse transcriptase viruses</a:t>
            </a:r>
          </a:p>
          <a:p>
            <a:r>
              <a:rPr lang="" sz="2800" b="1" i="1">
                <a:solidFill>
                  <a:srgbClr val="000000"/>
                </a:solidFill>
                <a:effectLst/>
                <a:latin typeface="Open Sans"/>
              </a:rPr>
              <a:t>Class VII viruses have a double-stranded DNA genome, but unlike Class I viruses, they replicate via a ssRNA intermediate.</a:t>
            </a:r>
          </a:p>
          <a:p>
            <a:endParaRPr lang="" sz="2000" b="1" i="1">
              <a:solidFill>
                <a:srgbClr val="000000"/>
              </a:solidFill>
              <a:effectLst/>
              <a:latin typeface="Open Sans"/>
            </a:endParaRPr>
          </a:p>
        </p:txBody>
      </p:sp>
    </p:spTree>
    <p:extLst>
      <p:ext uri="{BB962C8B-B14F-4D97-AF65-F5344CB8AC3E}">
        <p14:creationId xmlns:p14="http://schemas.microsoft.com/office/powerpoint/2010/main" val="3887136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3404C-5877-6048-A186-0BAE572CB4BC}"/>
              </a:ext>
            </a:extLst>
          </p:cNvPr>
          <p:cNvSpPr>
            <a:spLocks noGrp="1"/>
          </p:cNvSpPr>
          <p:nvPr>
            <p:ph type="title"/>
          </p:nvPr>
        </p:nvSpPr>
        <p:spPr/>
        <p:txBody>
          <a:bodyPr/>
          <a:lstStyle/>
          <a:p>
            <a:r>
              <a:rPr lang="" b="1" i="1" u="sng">
                <a:solidFill>
                  <a:schemeClr val="accent1"/>
                </a:solidFill>
              </a:rPr>
              <a:t>HIV VIRUS (example of class 6)</a:t>
            </a:r>
          </a:p>
        </p:txBody>
      </p:sp>
      <p:pic>
        <p:nvPicPr>
          <p:cNvPr id="4" name="Picture 4">
            <a:extLst>
              <a:ext uri="{FF2B5EF4-FFF2-40B4-BE49-F238E27FC236}">
                <a16:creationId xmlns:a16="http://schemas.microsoft.com/office/drawing/2014/main" id="{AAA7247D-8690-DE41-B6DD-2CBFDD0F20BA}"/>
              </a:ext>
            </a:extLst>
          </p:cNvPr>
          <p:cNvPicPr>
            <a:picLocks noGrp="1" noChangeAspect="1"/>
          </p:cNvPicPr>
          <p:nvPr>
            <p:ph idx="1"/>
          </p:nvPr>
        </p:nvPicPr>
        <p:blipFill>
          <a:blip r:embed="rId2"/>
          <a:stretch>
            <a:fillRect/>
          </a:stretch>
        </p:blipFill>
        <p:spPr>
          <a:xfrm>
            <a:off x="1695101" y="1502701"/>
            <a:ext cx="8575334" cy="4874908"/>
          </a:xfrm>
        </p:spPr>
      </p:pic>
    </p:spTree>
    <p:extLst>
      <p:ext uri="{BB962C8B-B14F-4D97-AF65-F5344CB8AC3E}">
        <p14:creationId xmlns:p14="http://schemas.microsoft.com/office/powerpoint/2010/main" val="3634465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5CE7F-3C00-8E4C-BC4E-10A19515583E}"/>
              </a:ext>
            </a:extLst>
          </p:cNvPr>
          <p:cNvSpPr>
            <a:spLocks noGrp="1"/>
          </p:cNvSpPr>
          <p:nvPr>
            <p:ph type="title"/>
          </p:nvPr>
        </p:nvSpPr>
        <p:spPr>
          <a:xfrm>
            <a:off x="2592925" y="624110"/>
            <a:ext cx="8911687" cy="4357288"/>
          </a:xfrm>
        </p:spPr>
        <p:txBody>
          <a:bodyPr>
            <a:normAutofit/>
          </a:bodyPr>
          <a:lstStyle/>
          <a:p>
            <a:r>
              <a:rPr lang="" sz="2400" b="1" i="1">
                <a:solidFill>
                  <a:srgbClr val="000000"/>
                </a:solidFill>
                <a:effectLst/>
                <a:latin typeface="Open Sans"/>
              </a:rPr>
              <a:t>The dsDNA genome is gapped, and subsequently filled in to form a closed circle serving as a template for production of viral mRNA. To reproduce the genome, RNA is reverse transcribed back to DNA. Hepatitis B virus is a Class VII virus</a:t>
            </a:r>
            <a:r>
              <a:rPr lang="" sz="2400" b="0" i="0">
                <a:solidFill>
                  <a:srgbClr val="000000"/>
                </a:solidFill>
                <a:effectLst/>
                <a:latin typeface="Open Sans"/>
              </a:rPr>
              <a:t>.</a:t>
            </a:r>
            <a:endParaRPr lang="" sz="2400"/>
          </a:p>
        </p:txBody>
      </p:sp>
      <p:sp>
        <p:nvSpPr>
          <p:cNvPr id="3" name="Content Placeholder 2">
            <a:extLst>
              <a:ext uri="{FF2B5EF4-FFF2-40B4-BE49-F238E27FC236}">
                <a16:creationId xmlns:a16="http://schemas.microsoft.com/office/drawing/2014/main" id="{2323759A-5413-1240-9C6C-3F0979805A50}"/>
              </a:ext>
            </a:extLst>
          </p:cNvPr>
          <p:cNvSpPr>
            <a:spLocks noGrp="1"/>
          </p:cNvSpPr>
          <p:nvPr>
            <p:ph idx="1"/>
          </p:nvPr>
        </p:nvSpPr>
        <p:spPr>
          <a:xfrm>
            <a:off x="2592926" y="2532113"/>
            <a:ext cx="6415896" cy="3701778"/>
          </a:xfrm>
        </p:spPr>
        <p:txBody>
          <a:bodyPr/>
          <a:lstStyle/>
          <a:p>
            <a:r>
              <a:rPr lang="" sz="3200" b="1" i="1">
                <a:solidFill>
                  <a:schemeClr val="accent1"/>
                </a:solidFill>
                <a:effectLst/>
                <a:latin typeface="Open Sans"/>
              </a:rPr>
              <a:t>Sources:</a:t>
            </a:r>
          </a:p>
          <a:p>
            <a:r>
              <a:rPr lang="" sz="2400" b="1" i="1" u="none" strike="noStrike">
                <a:solidFill>
                  <a:schemeClr val="tx1"/>
                </a:solidFill>
                <a:effectLst/>
                <a:latin typeface="Open Sans"/>
                <a:hlinkClick r:id="rId2">
                  <a:extLst>
                    <a:ext uri="{A12FA001-AC4F-418D-AE19-62706E023703}">
                      <ahyp:hlinkClr xmlns:ahyp="http://schemas.microsoft.com/office/drawing/2018/hyperlinkcolor" val="tx"/>
                    </a:ext>
                  </a:extLst>
                </a:hlinkClick>
              </a:rPr>
              <a:t>Simplifying virus classification: the Baltimore system</a:t>
            </a:r>
            <a:endParaRPr lang="" sz="2400" b="1" i="1">
              <a:solidFill>
                <a:schemeClr val="tx1"/>
              </a:solidFill>
              <a:effectLst/>
              <a:latin typeface="Open Sans"/>
            </a:endParaRPr>
          </a:p>
          <a:p>
            <a:r>
              <a:rPr lang="" sz="2400" b="1" i="1" u="none" strike="noStrike">
                <a:solidFill>
                  <a:schemeClr val="tx1"/>
                </a:solidFill>
                <a:effectLst/>
                <a:latin typeface="Open Sans"/>
                <a:hlinkClick r:id="rId3">
                  <a:extLst>
                    <a:ext uri="{A12FA001-AC4F-418D-AE19-62706E023703}">
                      <ahyp:hlinkClr xmlns:ahyp="http://schemas.microsoft.com/office/drawing/2018/hyperlinkcolor" val="tx"/>
                    </a:ext>
                  </a:extLst>
                </a:hlinkClick>
              </a:rPr>
              <a:t>Expression of animal virus genomes</a:t>
            </a:r>
            <a:endParaRPr lang="" sz="2400" b="1" i="1">
              <a:solidFill>
                <a:schemeClr val="tx1"/>
              </a:solidFill>
              <a:effectLst/>
              <a:latin typeface="Open Sans"/>
            </a:endParaRPr>
          </a:p>
          <a:p>
            <a:r>
              <a:rPr lang="" sz="2400" b="1" i="1" u="none" strike="noStrike">
                <a:solidFill>
                  <a:schemeClr val="tx1"/>
                </a:solidFill>
                <a:effectLst/>
                <a:latin typeface="Open Sans"/>
                <a:hlinkClick r:id="rId4">
                  <a:extLst>
                    <a:ext uri="{A12FA001-AC4F-418D-AE19-62706E023703}">
                      <ahyp:hlinkClr xmlns:ahyp="http://schemas.microsoft.com/office/drawing/2018/hyperlinkcolor" val="tx"/>
                    </a:ext>
                  </a:extLst>
                </a:hlinkClick>
              </a:rPr>
              <a:t>Hepatitis B virus taxonomy and hepatitis B virus genotypes</a:t>
            </a:r>
            <a:endParaRPr lang="" sz="2400" b="1" i="1">
              <a:solidFill>
                <a:schemeClr val="tx1"/>
              </a:solidFill>
              <a:effectLst/>
              <a:latin typeface="Open Sans"/>
            </a:endParaRPr>
          </a:p>
        </p:txBody>
      </p:sp>
    </p:spTree>
    <p:extLst>
      <p:ext uri="{BB962C8B-B14F-4D97-AF65-F5344CB8AC3E}">
        <p14:creationId xmlns:p14="http://schemas.microsoft.com/office/powerpoint/2010/main" val="2979340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9C171-DB41-A44E-9710-94A9F8A6B067}"/>
              </a:ext>
            </a:extLst>
          </p:cNvPr>
          <p:cNvSpPr>
            <a:spLocks noGrp="1"/>
          </p:cNvSpPr>
          <p:nvPr>
            <p:ph type="title"/>
          </p:nvPr>
        </p:nvSpPr>
        <p:spPr/>
        <p:txBody>
          <a:bodyPr/>
          <a:lstStyle/>
          <a:p>
            <a:r>
              <a:rPr lang="" b="1" i="1" u="sng">
                <a:solidFill>
                  <a:schemeClr val="accent1"/>
                </a:solidFill>
              </a:rPr>
              <a:t>Hepatitis B Virus (Example of class 7)</a:t>
            </a:r>
          </a:p>
        </p:txBody>
      </p:sp>
      <p:pic>
        <p:nvPicPr>
          <p:cNvPr id="4" name="Picture 4">
            <a:extLst>
              <a:ext uri="{FF2B5EF4-FFF2-40B4-BE49-F238E27FC236}">
                <a16:creationId xmlns:a16="http://schemas.microsoft.com/office/drawing/2014/main" id="{75DBC933-4F5C-C047-8F06-CD30DBD2E35B}"/>
              </a:ext>
            </a:extLst>
          </p:cNvPr>
          <p:cNvPicPr>
            <a:picLocks noGrp="1" noChangeAspect="1"/>
          </p:cNvPicPr>
          <p:nvPr>
            <p:ph idx="1"/>
          </p:nvPr>
        </p:nvPicPr>
        <p:blipFill>
          <a:blip r:embed="rId2"/>
          <a:stretch>
            <a:fillRect/>
          </a:stretch>
        </p:blipFill>
        <p:spPr>
          <a:xfrm>
            <a:off x="3230217" y="1905000"/>
            <a:ext cx="6967324" cy="4742149"/>
          </a:xfrm>
        </p:spPr>
      </p:pic>
    </p:spTree>
    <p:extLst>
      <p:ext uri="{BB962C8B-B14F-4D97-AF65-F5344CB8AC3E}">
        <p14:creationId xmlns:p14="http://schemas.microsoft.com/office/powerpoint/2010/main" val="315251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BCAB7-C531-3546-805D-2AC0EB58DABA}"/>
              </a:ext>
            </a:extLst>
          </p:cNvPr>
          <p:cNvSpPr>
            <a:spLocks noGrp="1"/>
          </p:cNvSpPr>
          <p:nvPr>
            <p:ph type="title"/>
          </p:nvPr>
        </p:nvSpPr>
        <p:spPr/>
        <p:txBody>
          <a:bodyPr/>
          <a:lstStyle/>
          <a:p>
            <a:r>
              <a:rPr lang="" b="1" i="1">
                <a:solidFill>
                  <a:schemeClr val="accent1"/>
                </a:solidFill>
              </a:rPr>
              <a:t>Baltimore System of classification;</a:t>
            </a:r>
          </a:p>
        </p:txBody>
      </p:sp>
      <p:sp>
        <p:nvSpPr>
          <p:cNvPr id="3" name="Content Placeholder 2">
            <a:extLst>
              <a:ext uri="{FF2B5EF4-FFF2-40B4-BE49-F238E27FC236}">
                <a16:creationId xmlns:a16="http://schemas.microsoft.com/office/drawing/2014/main" id="{C9E4B9F2-D992-C54C-A126-5425D8224472}"/>
              </a:ext>
            </a:extLst>
          </p:cNvPr>
          <p:cNvSpPr>
            <a:spLocks noGrp="1"/>
          </p:cNvSpPr>
          <p:nvPr>
            <p:ph idx="1"/>
          </p:nvPr>
        </p:nvSpPr>
        <p:spPr>
          <a:xfrm>
            <a:off x="2376231" y="1494655"/>
            <a:ext cx="8915400" cy="6018853"/>
          </a:xfrm>
        </p:spPr>
        <p:txBody>
          <a:bodyPr>
            <a:noAutofit/>
          </a:bodyPr>
          <a:lstStyle/>
          <a:p>
            <a:r>
              <a:rPr lang="" sz="2800" b="1" i="1">
                <a:solidFill>
                  <a:schemeClr val="tx1"/>
                </a:solidFill>
                <a:effectLst/>
                <a:latin typeface="-apple-system"/>
              </a:rPr>
              <a:t>Baltimore classification also closely corresponds to the manner of </a:t>
            </a:r>
            <a:r>
              <a:rPr lang="" sz="2800" b="1" i="1" u="none" strike="noStrike">
                <a:solidFill>
                  <a:schemeClr val="tx1"/>
                </a:solidFill>
                <a:effectLst/>
                <a:latin typeface="-apple-system"/>
                <a:hlinkClick r:id="rId2" tooltip="Viral replication">
                  <a:extLst>
                    <a:ext uri="{A12FA001-AC4F-418D-AE19-62706E023703}">
                      <ahyp:hlinkClr xmlns:ahyp="http://schemas.microsoft.com/office/drawing/2018/hyperlinkcolor" val="tx"/>
                    </a:ext>
                  </a:extLst>
                </a:hlinkClick>
              </a:rPr>
              <a:t>replicating</a:t>
            </a:r>
            <a:r>
              <a:rPr lang="" sz="2800" b="1" i="1">
                <a:solidFill>
                  <a:schemeClr val="tx1"/>
                </a:solidFill>
                <a:effectLst/>
                <a:latin typeface="-apple-system"/>
              </a:rPr>
              <a:t> the genome, so Baltimore classification is useful for grouping viruses together for both </a:t>
            </a:r>
            <a:r>
              <a:rPr lang="" sz="2800" b="1" i="1" u="none" strike="noStrike">
                <a:solidFill>
                  <a:schemeClr val="tx1"/>
                </a:solidFill>
                <a:effectLst/>
                <a:latin typeface="-apple-system"/>
                <a:hlinkClick r:id="rId3" tooltip="Transcription (biology)">
                  <a:extLst>
                    <a:ext uri="{A12FA001-AC4F-418D-AE19-62706E023703}">
                      <ahyp:hlinkClr xmlns:ahyp="http://schemas.microsoft.com/office/drawing/2018/hyperlinkcolor" val="tx"/>
                    </a:ext>
                  </a:extLst>
                </a:hlinkClick>
              </a:rPr>
              <a:t>transcription</a:t>
            </a:r>
            <a:r>
              <a:rPr lang="" sz="2800" b="1" i="1">
                <a:solidFill>
                  <a:schemeClr val="tx1"/>
                </a:solidFill>
                <a:effectLst/>
                <a:latin typeface="-apple-system"/>
              </a:rPr>
              <a:t> and replication. Certain subjects pertaining to viruses are associated with multiple, specific Baltimore groups, such as specific forms of </a:t>
            </a:r>
            <a:r>
              <a:rPr lang="" sz="2800" b="1" i="1" u="none" strike="noStrike">
                <a:solidFill>
                  <a:schemeClr val="tx1"/>
                </a:solidFill>
                <a:effectLst/>
                <a:latin typeface="-apple-system"/>
                <a:hlinkClick r:id="rId4" tooltip="Translation (biology)">
                  <a:extLst>
                    <a:ext uri="{A12FA001-AC4F-418D-AE19-62706E023703}">
                      <ahyp:hlinkClr xmlns:ahyp="http://schemas.microsoft.com/office/drawing/2018/hyperlinkcolor" val="tx"/>
                    </a:ext>
                  </a:extLst>
                </a:hlinkClick>
              </a:rPr>
              <a:t>translation</a:t>
            </a:r>
            <a:r>
              <a:rPr lang="" sz="2800" b="1" i="1">
                <a:solidFill>
                  <a:schemeClr val="tx1"/>
                </a:solidFill>
                <a:effectLst/>
                <a:latin typeface="-apple-system"/>
              </a:rPr>
              <a:t> of mRNA and the host range of different types of viruses. Structural characteristics such as the shape of the viral </a:t>
            </a:r>
            <a:r>
              <a:rPr lang="" sz="2800" b="1" i="1" u="none" strike="noStrike">
                <a:solidFill>
                  <a:schemeClr val="tx1"/>
                </a:solidFill>
                <a:effectLst/>
                <a:latin typeface="-apple-system"/>
                <a:hlinkClick r:id="rId5" tooltip="Capsid">
                  <a:extLst>
                    <a:ext uri="{A12FA001-AC4F-418D-AE19-62706E023703}">
                      <ahyp:hlinkClr xmlns:ahyp="http://schemas.microsoft.com/office/drawing/2018/hyperlinkcolor" val="tx"/>
                    </a:ext>
                  </a:extLst>
                </a:hlinkClick>
              </a:rPr>
              <a:t>capsid</a:t>
            </a:r>
            <a:r>
              <a:rPr lang="" sz="2800" b="1" i="1">
                <a:solidFill>
                  <a:schemeClr val="tx1"/>
                </a:solidFill>
                <a:effectLst/>
                <a:latin typeface="-apple-system"/>
              </a:rPr>
              <a:t>, which stores the viral genome, and the evolutionary history of viruses are not necessarily related to Baltimore groups.</a:t>
            </a:r>
            <a:endParaRPr lang="" sz="2800" b="1" i="1">
              <a:solidFill>
                <a:schemeClr val="tx1"/>
              </a:solidFill>
            </a:endParaRPr>
          </a:p>
        </p:txBody>
      </p:sp>
    </p:spTree>
    <p:extLst>
      <p:ext uri="{BB962C8B-B14F-4D97-AF65-F5344CB8AC3E}">
        <p14:creationId xmlns:p14="http://schemas.microsoft.com/office/powerpoint/2010/main" val="3549460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BD2D9-E932-3F41-A47F-4A2C34121C98}"/>
              </a:ext>
            </a:extLst>
          </p:cNvPr>
          <p:cNvSpPr>
            <a:spLocks noGrp="1"/>
          </p:cNvSpPr>
          <p:nvPr>
            <p:ph type="title"/>
          </p:nvPr>
        </p:nvSpPr>
        <p:spPr/>
        <p:txBody>
          <a:bodyPr/>
          <a:lstStyle/>
          <a:p>
            <a:r>
              <a:rPr lang="" b="1" i="1">
                <a:solidFill>
                  <a:schemeClr val="accent1"/>
                </a:solidFill>
              </a:rPr>
              <a:t>Baltimore System of classification;</a:t>
            </a:r>
          </a:p>
        </p:txBody>
      </p:sp>
      <p:sp>
        <p:nvSpPr>
          <p:cNvPr id="3" name="Content Placeholder 2">
            <a:extLst>
              <a:ext uri="{FF2B5EF4-FFF2-40B4-BE49-F238E27FC236}">
                <a16:creationId xmlns:a16="http://schemas.microsoft.com/office/drawing/2014/main" id="{9E5D8DD0-4CD9-5547-9BCB-E500542E73B6}"/>
              </a:ext>
            </a:extLst>
          </p:cNvPr>
          <p:cNvSpPr>
            <a:spLocks noGrp="1"/>
          </p:cNvSpPr>
          <p:nvPr>
            <p:ph idx="1"/>
          </p:nvPr>
        </p:nvSpPr>
        <p:spPr>
          <a:xfrm>
            <a:off x="2589212" y="2133600"/>
            <a:ext cx="8915400" cy="3777622"/>
          </a:xfrm>
        </p:spPr>
        <p:txBody>
          <a:bodyPr>
            <a:noAutofit/>
          </a:bodyPr>
          <a:lstStyle/>
          <a:p>
            <a:r>
              <a:rPr lang="" sz="2800" b="1" i="1">
                <a:solidFill>
                  <a:schemeClr val="tx1"/>
                </a:solidFill>
                <a:effectLst/>
                <a:latin typeface="-apple-system"/>
              </a:rPr>
              <a:t>Baltimore classification was created in 1971 by virologist </a:t>
            </a:r>
            <a:r>
              <a:rPr lang="" sz="2800" b="1" i="1" u="none" strike="noStrike">
                <a:solidFill>
                  <a:schemeClr val="tx1"/>
                </a:solidFill>
                <a:effectLst/>
                <a:latin typeface="-apple-system"/>
                <a:hlinkClick r:id="rId2" tooltip="David Baltimore">
                  <a:extLst>
                    <a:ext uri="{A12FA001-AC4F-418D-AE19-62706E023703}">
                      <ahyp:hlinkClr xmlns:ahyp="http://schemas.microsoft.com/office/drawing/2018/hyperlinkcolor" val="tx"/>
                    </a:ext>
                  </a:extLst>
                </a:hlinkClick>
              </a:rPr>
              <a:t>David Baltimore</a:t>
            </a:r>
            <a:r>
              <a:rPr lang="" sz="2800" b="1" i="1">
                <a:solidFill>
                  <a:schemeClr val="tx1"/>
                </a:solidFill>
                <a:effectLst/>
                <a:latin typeface="-apple-system"/>
              </a:rPr>
              <a:t>. Since then, it has become common among virologists to use Baltimore classification alongside standard virus taxonomy, which is based on evolutionary history. In 2018 and 2019, Baltimore classification was partially integrated into virus taxonomy based on evidence that certain groups were descended from common ancestors. Various realms, kingdoms, and phyla now correspond to specific Baltimore groups.</a:t>
            </a:r>
            <a:endParaRPr lang="" sz="2800" b="1" i="1">
              <a:solidFill>
                <a:schemeClr val="tx1"/>
              </a:solidFill>
            </a:endParaRPr>
          </a:p>
        </p:txBody>
      </p:sp>
    </p:spTree>
    <p:extLst>
      <p:ext uri="{BB962C8B-B14F-4D97-AF65-F5344CB8AC3E}">
        <p14:creationId xmlns:p14="http://schemas.microsoft.com/office/powerpoint/2010/main" val="2764882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094C3-C4B3-CC41-95FB-C7FC36A2B854}"/>
              </a:ext>
            </a:extLst>
          </p:cNvPr>
          <p:cNvSpPr>
            <a:spLocks noGrp="1"/>
          </p:cNvSpPr>
          <p:nvPr>
            <p:ph type="title"/>
          </p:nvPr>
        </p:nvSpPr>
        <p:spPr/>
        <p:txBody>
          <a:bodyPr/>
          <a:lstStyle/>
          <a:p>
            <a:r>
              <a:rPr lang="" b="1" i="1">
                <a:solidFill>
                  <a:schemeClr val="accent1"/>
                </a:solidFill>
              </a:rPr>
              <a:t>Advantages of Baltimore System of classification;</a:t>
            </a:r>
          </a:p>
        </p:txBody>
      </p:sp>
      <p:sp>
        <p:nvSpPr>
          <p:cNvPr id="3" name="Content Placeholder 2">
            <a:extLst>
              <a:ext uri="{FF2B5EF4-FFF2-40B4-BE49-F238E27FC236}">
                <a16:creationId xmlns:a16="http://schemas.microsoft.com/office/drawing/2014/main" id="{46166F94-304E-6D41-9190-92C0C0EE98AC}"/>
              </a:ext>
            </a:extLst>
          </p:cNvPr>
          <p:cNvSpPr>
            <a:spLocks noGrp="1"/>
          </p:cNvSpPr>
          <p:nvPr>
            <p:ph idx="1"/>
          </p:nvPr>
        </p:nvSpPr>
        <p:spPr/>
        <p:txBody>
          <a:bodyPr>
            <a:normAutofit/>
          </a:bodyPr>
          <a:lstStyle/>
          <a:p>
            <a:r>
              <a:rPr lang="" sz="2400" b="1" i="1">
                <a:solidFill>
                  <a:schemeClr val="tx1"/>
                </a:solidFill>
                <a:effectLst/>
                <a:latin typeface="-apple-system"/>
              </a:rPr>
              <a:t>Baltimore classification is a system used to classify </a:t>
            </a:r>
            <a:r>
              <a:rPr lang="" sz="2400" b="1" i="1" u="none" strike="noStrike">
                <a:solidFill>
                  <a:schemeClr val="tx1"/>
                </a:solidFill>
                <a:effectLst/>
                <a:latin typeface="-apple-system"/>
                <a:hlinkClick r:id="rId2" tooltip="Virus">
                  <a:extLst>
                    <a:ext uri="{A12FA001-AC4F-418D-AE19-62706E023703}">
                      <ahyp:hlinkClr xmlns:ahyp="http://schemas.microsoft.com/office/drawing/2018/hyperlinkcolor" val="tx"/>
                    </a:ext>
                  </a:extLst>
                </a:hlinkClick>
              </a:rPr>
              <a:t>viruses</a:t>
            </a:r>
            <a:r>
              <a:rPr lang="" sz="2400" b="1" i="1">
                <a:solidFill>
                  <a:schemeClr val="tx1"/>
                </a:solidFill>
                <a:effectLst/>
                <a:latin typeface="-apple-system"/>
              </a:rPr>
              <a:t> based on their manner of </a:t>
            </a:r>
            <a:r>
              <a:rPr lang="" sz="2400" b="1" i="1" u="none" strike="noStrike">
                <a:solidFill>
                  <a:schemeClr val="tx1"/>
                </a:solidFill>
                <a:effectLst/>
                <a:latin typeface="-apple-system"/>
                <a:hlinkClick r:id="rId3" tooltip="Messenger RNA">
                  <a:extLst>
                    <a:ext uri="{A12FA001-AC4F-418D-AE19-62706E023703}">
                      <ahyp:hlinkClr xmlns:ahyp="http://schemas.microsoft.com/office/drawing/2018/hyperlinkcolor" val="tx"/>
                    </a:ext>
                  </a:extLst>
                </a:hlinkClick>
              </a:rPr>
              <a:t>messenger RNA</a:t>
            </a:r>
            <a:r>
              <a:rPr lang="" sz="2400" b="1" i="1">
                <a:solidFill>
                  <a:schemeClr val="tx1"/>
                </a:solidFill>
                <a:effectLst/>
                <a:latin typeface="-apple-system"/>
              </a:rPr>
              <a:t> (mRNA) synthesis. By organizing viruses based on their manner of mRNA production, it is possible to study viruses that behave similarly as a distinct group. Seven Baltimore groups are described that take into consideration whether the viral genome is made of </a:t>
            </a:r>
            <a:r>
              <a:rPr lang="" sz="2400" b="1" i="1" u="none" strike="noStrike">
                <a:solidFill>
                  <a:schemeClr val="tx1"/>
                </a:solidFill>
                <a:effectLst/>
                <a:latin typeface="-apple-system"/>
                <a:hlinkClick r:id="rId4" tooltip="Deoxyribonucleic acid">
                  <a:extLst>
                    <a:ext uri="{A12FA001-AC4F-418D-AE19-62706E023703}">
                      <ahyp:hlinkClr xmlns:ahyp="http://schemas.microsoft.com/office/drawing/2018/hyperlinkcolor" val="tx"/>
                    </a:ext>
                  </a:extLst>
                </a:hlinkClick>
              </a:rPr>
              <a:t>deoxyribonucleic acid</a:t>
            </a:r>
            <a:r>
              <a:rPr lang="" sz="2400" b="1" i="1">
                <a:solidFill>
                  <a:schemeClr val="tx1"/>
                </a:solidFill>
                <a:effectLst/>
                <a:latin typeface="-apple-system"/>
              </a:rPr>
              <a:t> (DNA) or </a:t>
            </a:r>
            <a:r>
              <a:rPr lang="" sz="2400" b="1" i="1" u="none" strike="noStrike">
                <a:solidFill>
                  <a:schemeClr val="tx1"/>
                </a:solidFill>
                <a:effectLst/>
                <a:latin typeface="-apple-system"/>
                <a:hlinkClick r:id="rId5" tooltip="Ribonucleic acid">
                  <a:extLst>
                    <a:ext uri="{A12FA001-AC4F-418D-AE19-62706E023703}">
                      <ahyp:hlinkClr xmlns:ahyp="http://schemas.microsoft.com/office/drawing/2018/hyperlinkcolor" val="tx"/>
                    </a:ext>
                  </a:extLst>
                </a:hlinkClick>
              </a:rPr>
              <a:t>ribonucleic acid</a:t>
            </a:r>
            <a:r>
              <a:rPr lang="" sz="2400" b="1" i="1">
                <a:solidFill>
                  <a:schemeClr val="tx1"/>
                </a:solidFill>
                <a:effectLst/>
                <a:latin typeface="-apple-system"/>
              </a:rPr>
              <a:t> (RNA), whether the genome is single- or double-stranded, and whether the </a:t>
            </a:r>
            <a:r>
              <a:rPr lang="" sz="2400" b="1" i="1" u="none" strike="noStrike">
                <a:solidFill>
                  <a:schemeClr val="tx1"/>
                </a:solidFill>
                <a:effectLst/>
                <a:latin typeface="-apple-system"/>
                <a:hlinkClick r:id="rId6" tooltip="Sense (molecular biology)">
                  <a:extLst>
                    <a:ext uri="{A12FA001-AC4F-418D-AE19-62706E023703}">
                      <ahyp:hlinkClr xmlns:ahyp="http://schemas.microsoft.com/office/drawing/2018/hyperlinkcolor" val="tx"/>
                    </a:ext>
                  </a:extLst>
                </a:hlinkClick>
              </a:rPr>
              <a:t>sense</a:t>
            </a:r>
            <a:r>
              <a:rPr lang="" sz="2400" b="1" i="1">
                <a:solidFill>
                  <a:schemeClr val="tx1"/>
                </a:solidFill>
                <a:effectLst/>
                <a:latin typeface="-apple-system"/>
              </a:rPr>
              <a:t> of a single-stranded RNA genome is positive or negative.</a:t>
            </a:r>
            <a:endParaRPr lang="" sz="2400" b="1" i="1">
              <a:solidFill>
                <a:schemeClr val="tx1"/>
              </a:solidFill>
            </a:endParaRPr>
          </a:p>
        </p:txBody>
      </p:sp>
    </p:spTree>
    <p:extLst>
      <p:ext uri="{BB962C8B-B14F-4D97-AF65-F5344CB8AC3E}">
        <p14:creationId xmlns:p14="http://schemas.microsoft.com/office/powerpoint/2010/main" val="2257594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5BFA2-DBEE-5E4F-A05B-46A1988F5FA3}"/>
              </a:ext>
            </a:extLst>
          </p:cNvPr>
          <p:cNvSpPr>
            <a:spLocks noGrp="1"/>
          </p:cNvSpPr>
          <p:nvPr>
            <p:ph type="title"/>
          </p:nvPr>
        </p:nvSpPr>
        <p:spPr/>
        <p:txBody>
          <a:bodyPr/>
          <a:lstStyle/>
          <a:p>
            <a:r>
              <a:rPr lang="" b="1" i="1">
                <a:solidFill>
                  <a:schemeClr val="accent1"/>
                </a:solidFill>
              </a:rPr>
              <a:t>Baltimore System of classification;</a:t>
            </a:r>
          </a:p>
        </p:txBody>
      </p:sp>
      <p:sp>
        <p:nvSpPr>
          <p:cNvPr id="3" name="Content Placeholder 2">
            <a:extLst>
              <a:ext uri="{FF2B5EF4-FFF2-40B4-BE49-F238E27FC236}">
                <a16:creationId xmlns:a16="http://schemas.microsoft.com/office/drawing/2014/main" id="{9267ADEA-35F2-2E46-8D49-5BE4237B5598}"/>
              </a:ext>
            </a:extLst>
          </p:cNvPr>
          <p:cNvSpPr>
            <a:spLocks noGrp="1"/>
          </p:cNvSpPr>
          <p:nvPr>
            <p:ph idx="1"/>
          </p:nvPr>
        </p:nvSpPr>
        <p:spPr/>
        <p:txBody>
          <a:bodyPr>
            <a:normAutofit fontScale="77500" lnSpcReduction="20000"/>
          </a:bodyPr>
          <a:lstStyle/>
          <a:p>
            <a:r>
              <a:rPr lang="" sz="2000" b="1" i="1">
                <a:solidFill>
                  <a:srgbClr val="000000"/>
                </a:solidFill>
                <a:effectLst/>
                <a:latin typeface="Open Sans"/>
              </a:rPr>
              <a:t>Vir</a:t>
            </a:r>
            <a:r>
              <a:rPr lang="" sz="2800" b="1" i="1">
                <a:solidFill>
                  <a:srgbClr val="000000"/>
                </a:solidFill>
                <a:effectLst/>
                <a:latin typeface="Open Sans"/>
              </a:rPr>
              <a:t>uses do not contain a complete system for protein translation; therefore, every virus is dependent on host translational machinery. The Baltimore system is based on how viruses use that machinery. Using this classification system, messenger RNA (mRNA) is at the center, and different pathways to mRNA from DNA or RNA genomes denote the different classes.</a:t>
            </a:r>
          </a:p>
          <a:p>
            <a:r>
              <a:rPr lang="" sz="2800" b="1" i="1">
                <a:solidFill>
                  <a:srgbClr val="000000"/>
                </a:solidFill>
                <a:effectLst/>
                <a:latin typeface="Open Sans"/>
              </a:rPr>
              <a:t>The Baltimore Classification System initially included six classes of viruses. However, a seventh class was added to accommodate the gapped DNA genome of Hepadnaviridae (hepatitis B virus).</a:t>
            </a:r>
          </a:p>
          <a:p>
            <a:r>
              <a:rPr lang="" sz="2800" b="1" i="1">
                <a:solidFill>
                  <a:srgbClr val="000000"/>
                </a:solidFill>
                <a:effectLst/>
                <a:latin typeface="Open Sans"/>
              </a:rPr>
              <a:t>The seven classes of viruses in the Baltimore Classification System are as follows:</a:t>
            </a:r>
          </a:p>
          <a:p>
            <a:endParaRPr lang=""/>
          </a:p>
        </p:txBody>
      </p:sp>
    </p:spTree>
    <p:extLst>
      <p:ext uri="{BB962C8B-B14F-4D97-AF65-F5344CB8AC3E}">
        <p14:creationId xmlns:p14="http://schemas.microsoft.com/office/powerpoint/2010/main" val="1847722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0DAA8-415E-F640-B83F-6FA1A4E03FB9}"/>
              </a:ext>
            </a:extLst>
          </p:cNvPr>
          <p:cNvSpPr>
            <a:spLocks noGrp="1"/>
          </p:cNvSpPr>
          <p:nvPr>
            <p:ph type="title"/>
          </p:nvPr>
        </p:nvSpPr>
        <p:spPr/>
        <p:txBody>
          <a:bodyPr/>
          <a:lstStyle/>
          <a:p>
            <a:endParaRPr lang=""/>
          </a:p>
        </p:txBody>
      </p:sp>
      <p:pic>
        <p:nvPicPr>
          <p:cNvPr id="4" name="Picture 4">
            <a:extLst>
              <a:ext uri="{FF2B5EF4-FFF2-40B4-BE49-F238E27FC236}">
                <a16:creationId xmlns:a16="http://schemas.microsoft.com/office/drawing/2014/main" id="{C4323DBA-47C0-7E41-A611-E172230599DB}"/>
              </a:ext>
            </a:extLst>
          </p:cNvPr>
          <p:cNvPicPr>
            <a:picLocks noGrp="1" noChangeAspect="1"/>
          </p:cNvPicPr>
          <p:nvPr>
            <p:ph idx="1"/>
          </p:nvPr>
        </p:nvPicPr>
        <p:blipFill>
          <a:blip r:embed="rId2"/>
          <a:stretch>
            <a:fillRect/>
          </a:stretch>
        </p:blipFill>
        <p:spPr>
          <a:xfrm>
            <a:off x="2011490" y="624110"/>
            <a:ext cx="9347515" cy="5824492"/>
          </a:xfrm>
        </p:spPr>
      </p:pic>
    </p:spTree>
    <p:extLst>
      <p:ext uri="{BB962C8B-B14F-4D97-AF65-F5344CB8AC3E}">
        <p14:creationId xmlns:p14="http://schemas.microsoft.com/office/powerpoint/2010/main" val="3758636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0721E-C201-C34F-BCC5-181F4C67D4C7}"/>
              </a:ext>
            </a:extLst>
          </p:cNvPr>
          <p:cNvSpPr>
            <a:spLocks noGrp="1"/>
          </p:cNvSpPr>
          <p:nvPr>
            <p:ph type="title"/>
          </p:nvPr>
        </p:nvSpPr>
        <p:spPr>
          <a:xfrm>
            <a:off x="2592925" y="624110"/>
            <a:ext cx="8911687" cy="1280890"/>
          </a:xfrm>
        </p:spPr>
        <p:txBody>
          <a:bodyPr>
            <a:normAutofit fontScale="90000"/>
          </a:bodyPr>
          <a:lstStyle/>
          <a:p>
            <a:r>
              <a:rPr lang="" b="1" i="1">
                <a:solidFill>
                  <a:schemeClr val="accent1"/>
                </a:solidFill>
                <a:effectLst/>
                <a:latin typeface="Open Sans"/>
              </a:rPr>
              <a:t>Class I: Double stranded DNA (dsDNA) viruses</a:t>
            </a:r>
            <a:br>
              <a:rPr lang="" b="1" i="0">
                <a:solidFill>
                  <a:srgbClr val="000000"/>
                </a:solidFill>
                <a:effectLst/>
                <a:latin typeface="Open Sans"/>
              </a:rPr>
            </a:br>
            <a:endParaRPr lang=""/>
          </a:p>
        </p:txBody>
      </p:sp>
      <p:sp>
        <p:nvSpPr>
          <p:cNvPr id="5" name="Content Placeholder 4">
            <a:extLst>
              <a:ext uri="{FF2B5EF4-FFF2-40B4-BE49-F238E27FC236}">
                <a16:creationId xmlns:a16="http://schemas.microsoft.com/office/drawing/2014/main" id="{B26268EF-B366-8747-926F-CA34E07D0060}"/>
              </a:ext>
            </a:extLst>
          </p:cNvPr>
          <p:cNvSpPr>
            <a:spLocks noGrp="1"/>
          </p:cNvSpPr>
          <p:nvPr>
            <p:ph idx="1"/>
          </p:nvPr>
        </p:nvSpPr>
        <p:spPr>
          <a:xfrm>
            <a:off x="2518218" y="1905000"/>
            <a:ext cx="8915400" cy="4136377"/>
          </a:xfrm>
        </p:spPr>
        <p:txBody>
          <a:bodyPr>
            <a:normAutofit/>
          </a:bodyPr>
          <a:lstStyle/>
          <a:p>
            <a:r>
              <a:rPr lang="" sz="2400" b="1" i="1">
                <a:solidFill>
                  <a:srgbClr val="000000"/>
                </a:solidFill>
                <a:effectLst/>
                <a:latin typeface="Open Sans"/>
              </a:rPr>
              <a:t>A double stranded DNA virus enters the host nucleus before it begins to replicate. It makes use of the host polymerases to replicate its genome, and is therefore highly dependent on the host cell cycle. The cell must therefore be in replication for the virus to replicate.</a:t>
            </a:r>
            <a:endParaRPr lang="" sz="2400" b="1" i="1"/>
          </a:p>
        </p:txBody>
      </p:sp>
      <p:sp>
        <p:nvSpPr>
          <p:cNvPr id="7" name="TextBox 6">
            <a:extLst>
              <a:ext uri="{FF2B5EF4-FFF2-40B4-BE49-F238E27FC236}">
                <a16:creationId xmlns:a16="http://schemas.microsoft.com/office/drawing/2014/main" id="{A9800A05-F486-0941-B475-B6F6A82FEE59}"/>
              </a:ext>
            </a:extLst>
          </p:cNvPr>
          <p:cNvSpPr txBox="1"/>
          <p:nvPr/>
        </p:nvSpPr>
        <p:spPr>
          <a:xfrm rot="10800000" flipV="1">
            <a:off x="2940326" y="4116953"/>
            <a:ext cx="5868820" cy="1200329"/>
          </a:xfrm>
          <a:prstGeom prst="rect">
            <a:avLst/>
          </a:prstGeom>
          <a:noFill/>
        </p:spPr>
        <p:txBody>
          <a:bodyPr wrap="square">
            <a:spAutoFit/>
          </a:bodyPr>
          <a:lstStyle/>
          <a:p>
            <a:r>
              <a:rPr lang="" sz="2400" b="1" i="1">
                <a:solidFill>
                  <a:srgbClr val="000000"/>
                </a:solidFill>
                <a:effectLst/>
                <a:latin typeface="Open Sans"/>
              </a:rPr>
              <a:t>Examples of Class I viruses include Herpesviridae, Adenoviridae, and Papoviridae.</a:t>
            </a:r>
            <a:endParaRPr lang="" sz="2400" b="1" i="1"/>
          </a:p>
        </p:txBody>
      </p:sp>
    </p:spTree>
    <p:extLst>
      <p:ext uri="{BB962C8B-B14F-4D97-AF65-F5344CB8AC3E}">
        <p14:creationId xmlns:p14="http://schemas.microsoft.com/office/powerpoint/2010/main" val="2865352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5D307-8FF9-7546-AD15-0F4521A4EADF}"/>
              </a:ext>
            </a:extLst>
          </p:cNvPr>
          <p:cNvSpPr>
            <a:spLocks noGrp="1"/>
          </p:cNvSpPr>
          <p:nvPr>
            <p:ph type="title"/>
          </p:nvPr>
        </p:nvSpPr>
        <p:spPr>
          <a:xfrm>
            <a:off x="2592925" y="624110"/>
            <a:ext cx="8911687" cy="1280890"/>
          </a:xfrm>
        </p:spPr>
        <p:txBody>
          <a:bodyPr/>
          <a:lstStyle/>
          <a:p>
            <a:r>
              <a:rPr lang="" b="1" i="0">
                <a:solidFill>
                  <a:srgbClr val="000000"/>
                </a:solidFill>
                <a:effectLst/>
                <a:latin typeface="Open Sans"/>
              </a:rPr>
              <a:t>Class II: Single stranded DNA (ssDNA) viruses</a:t>
            </a:r>
          </a:p>
        </p:txBody>
      </p:sp>
      <p:sp>
        <p:nvSpPr>
          <p:cNvPr id="3" name="Content Placeholder 2">
            <a:extLst>
              <a:ext uri="{FF2B5EF4-FFF2-40B4-BE49-F238E27FC236}">
                <a16:creationId xmlns:a16="http://schemas.microsoft.com/office/drawing/2014/main" id="{BDFC6417-03CD-CD48-917C-52A962BEBBAE}"/>
              </a:ext>
            </a:extLst>
          </p:cNvPr>
          <p:cNvSpPr>
            <a:spLocks noGrp="1"/>
          </p:cNvSpPr>
          <p:nvPr>
            <p:ph idx="1"/>
          </p:nvPr>
        </p:nvSpPr>
        <p:spPr>
          <a:xfrm>
            <a:off x="2589212" y="2133600"/>
            <a:ext cx="8915400" cy="3777622"/>
          </a:xfrm>
        </p:spPr>
        <p:txBody>
          <a:bodyPr>
            <a:normAutofit/>
          </a:bodyPr>
          <a:lstStyle/>
          <a:p>
            <a:r>
              <a:rPr lang="" sz="2800" b="1" i="1">
                <a:solidFill>
                  <a:schemeClr val="accent1"/>
                </a:solidFill>
                <a:effectLst/>
                <a:latin typeface="Open Sans"/>
              </a:rPr>
              <a:t>Most ssDNA viruses have circular genomes and replicate mostly within the nucleus by a rolling circle mechanism. Some examples of Class II viruses are Anelloviridae, Circoviridae, and Parvoviridae.</a:t>
            </a:r>
            <a:endParaRPr lang="" sz="2800" b="1" i="1">
              <a:solidFill>
                <a:schemeClr val="accent1"/>
              </a:solidFill>
            </a:endParaRPr>
          </a:p>
        </p:txBody>
      </p:sp>
      <p:pic>
        <p:nvPicPr>
          <p:cNvPr id="4" name="Picture 4">
            <a:extLst>
              <a:ext uri="{FF2B5EF4-FFF2-40B4-BE49-F238E27FC236}">
                <a16:creationId xmlns:a16="http://schemas.microsoft.com/office/drawing/2014/main" id="{A5A40219-162D-4B46-BC8C-2D13F483CDDE}"/>
              </a:ext>
            </a:extLst>
          </p:cNvPr>
          <p:cNvPicPr>
            <a:picLocks noChangeAspect="1"/>
          </p:cNvPicPr>
          <p:nvPr/>
        </p:nvPicPr>
        <p:blipFill>
          <a:blip r:embed="rId2"/>
          <a:stretch>
            <a:fillRect/>
          </a:stretch>
        </p:blipFill>
        <p:spPr>
          <a:xfrm>
            <a:off x="3119292" y="4506461"/>
            <a:ext cx="7064371" cy="1893672"/>
          </a:xfrm>
          <a:prstGeom prst="rect">
            <a:avLst/>
          </a:prstGeom>
        </p:spPr>
      </p:pic>
    </p:spTree>
    <p:extLst>
      <p:ext uri="{BB962C8B-B14F-4D97-AF65-F5344CB8AC3E}">
        <p14:creationId xmlns:p14="http://schemas.microsoft.com/office/powerpoint/2010/main" val="41755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2CE92-EE7B-5C42-A803-EDF9BEC02FB1}"/>
              </a:ext>
            </a:extLst>
          </p:cNvPr>
          <p:cNvSpPr>
            <a:spLocks noGrp="1"/>
          </p:cNvSpPr>
          <p:nvPr>
            <p:ph type="title"/>
          </p:nvPr>
        </p:nvSpPr>
        <p:spPr>
          <a:xfrm>
            <a:off x="2569260" y="777930"/>
            <a:ext cx="8911687" cy="1209896"/>
          </a:xfrm>
        </p:spPr>
        <p:txBody>
          <a:bodyPr>
            <a:normAutofit fontScale="90000"/>
          </a:bodyPr>
          <a:lstStyle/>
          <a:p>
            <a:r>
              <a:rPr lang="" b="1" i="1">
                <a:solidFill>
                  <a:schemeClr val="accent1"/>
                </a:solidFill>
                <a:effectLst/>
                <a:latin typeface="Open Sans"/>
              </a:rPr>
              <a:t>Class III: Double stranded RNA (dsRNA) viruses</a:t>
            </a:r>
            <a:br>
              <a:rPr lang="" b="1" i="0">
                <a:solidFill>
                  <a:schemeClr val="tx1"/>
                </a:solidFill>
                <a:effectLst/>
                <a:latin typeface="Open Sans"/>
              </a:rPr>
            </a:br>
            <a:r>
              <a:rPr lang="" b="1" i="1">
                <a:solidFill>
                  <a:schemeClr val="tx1"/>
                </a:solidFill>
                <a:effectLst/>
                <a:latin typeface="Open Sans"/>
              </a:rPr>
              <a:t>Double stranded RNA viruses replicate in the core capsid in the host cell cytoplasm and do depend as heavily on host polymerases as DNA viruses. The genomes of Class III viruses may be segmented, and unlike viruses with more complex translation, each gene codes for only one protein.</a:t>
            </a:r>
            <a:br>
              <a:rPr lang="" b="1" i="1">
                <a:solidFill>
                  <a:schemeClr val="tx1"/>
                </a:solidFill>
                <a:effectLst/>
                <a:latin typeface="Open Sans"/>
              </a:rPr>
            </a:br>
            <a:r>
              <a:rPr lang="" b="1" i="1">
                <a:solidFill>
                  <a:schemeClr val="tx1"/>
                </a:solidFill>
                <a:effectLst/>
                <a:latin typeface="Open Sans"/>
              </a:rPr>
              <a:t>Examples of Class III viruses include Rheoviridae and Birnaviridae.</a:t>
            </a:r>
            <a:br>
              <a:rPr lang="" b="1" i="1">
                <a:solidFill>
                  <a:schemeClr val="tx1"/>
                </a:solidFill>
                <a:effectLst/>
                <a:latin typeface="Open Sans"/>
              </a:rPr>
            </a:br>
            <a:endParaRPr lang="" b="1" i="1">
              <a:solidFill>
                <a:schemeClr val="tx1"/>
              </a:solidFill>
            </a:endParaRPr>
          </a:p>
        </p:txBody>
      </p:sp>
      <p:sp>
        <p:nvSpPr>
          <p:cNvPr id="3" name="Content Placeholder 2">
            <a:extLst>
              <a:ext uri="{FF2B5EF4-FFF2-40B4-BE49-F238E27FC236}">
                <a16:creationId xmlns:a16="http://schemas.microsoft.com/office/drawing/2014/main" id="{25A932DC-FCAC-8E47-810E-F0DCE76E058D}"/>
              </a:ext>
            </a:extLst>
          </p:cNvPr>
          <p:cNvSpPr>
            <a:spLocks noGrp="1"/>
          </p:cNvSpPr>
          <p:nvPr>
            <p:ph idx="1"/>
          </p:nvPr>
        </p:nvSpPr>
        <p:spPr>
          <a:xfrm>
            <a:off x="6300699" y="-727685"/>
            <a:ext cx="8803230" cy="5005062"/>
          </a:xfrm>
        </p:spPr>
        <p:txBody>
          <a:bodyPr/>
          <a:lstStyle/>
          <a:p>
            <a:endParaRPr lang="" b="1" i="1">
              <a:solidFill>
                <a:schemeClr val="tx1"/>
              </a:solidFill>
            </a:endParaRPr>
          </a:p>
        </p:txBody>
      </p:sp>
    </p:spTree>
    <p:extLst>
      <p:ext uri="{BB962C8B-B14F-4D97-AF65-F5344CB8AC3E}">
        <p14:creationId xmlns:p14="http://schemas.microsoft.com/office/powerpoint/2010/main" val="790803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E00F-D887-D542-9588-91C3512A7C65}"/>
              </a:ext>
            </a:extLst>
          </p:cNvPr>
          <p:cNvSpPr>
            <a:spLocks noGrp="1"/>
          </p:cNvSpPr>
          <p:nvPr>
            <p:ph type="title"/>
          </p:nvPr>
        </p:nvSpPr>
        <p:spPr/>
        <p:txBody>
          <a:bodyPr/>
          <a:lstStyle/>
          <a:p>
            <a:r>
              <a:rPr lang="" b="1" i="1" u="sng">
                <a:solidFill>
                  <a:schemeClr val="accent1"/>
                </a:solidFill>
              </a:rPr>
              <a:t>Rhioviradae Virus(Example of class 3;</a:t>
            </a:r>
          </a:p>
        </p:txBody>
      </p:sp>
      <p:pic>
        <p:nvPicPr>
          <p:cNvPr id="4" name="Picture 4">
            <a:extLst>
              <a:ext uri="{FF2B5EF4-FFF2-40B4-BE49-F238E27FC236}">
                <a16:creationId xmlns:a16="http://schemas.microsoft.com/office/drawing/2014/main" id="{26A51760-1620-FA42-BFCE-E833F717B859}"/>
              </a:ext>
            </a:extLst>
          </p:cNvPr>
          <p:cNvPicPr>
            <a:picLocks noGrp="1" noChangeAspect="1"/>
          </p:cNvPicPr>
          <p:nvPr>
            <p:ph idx="1"/>
          </p:nvPr>
        </p:nvPicPr>
        <p:blipFill>
          <a:blip r:embed="rId2"/>
          <a:stretch>
            <a:fillRect/>
          </a:stretch>
        </p:blipFill>
        <p:spPr>
          <a:xfrm>
            <a:off x="2871398" y="1680185"/>
            <a:ext cx="7848664" cy="4874907"/>
          </a:xfrm>
        </p:spPr>
      </p:pic>
    </p:spTree>
    <p:extLst>
      <p:ext uri="{BB962C8B-B14F-4D97-AF65-F5344CB8AC3E}">
        <p14:creationId xmlns:p14="http://schemas.microsoft.com/office/powerpoint/2010/main" val="2917788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AF5E0-D97F-8344-AC24-DE084B53E215}"/>
              </a:ext>
            </a:extLst>
          </p:cNvPr>
          <p:cNvSpPr>
            <a:spLocks noGrp="1"/>
          </p:cNvSpPr>
          <p:nvPr>
            <p:ph type="title"/>
          </p:nvPr>
        </p:nvSpPr>
        <p:spPr>
          <a:xfrm>
            <a:off x="2652086" y="777930"/>
            <a:ext cx="8911687" cy="1280890"/>
          </a:xfrm>
        </p:spPr>
        <p:txBody>
          <a:bodyPr/>
          <a:lstStyle/>
          <a:p>
            <a:r>
              <a:rPr lang="" b="1" i="0">
                <a:solidFill>
                  <a:schemeClr val="accent1"/>
                </a:solidFill>
                <a:effectLst/>
                <a:latin typeface="Open Sans"/>
              </a:rPr>
              <a:t>Class IV: Single stranded RNA (ssRNA) viruses</a:t>
            </a:r>
          </a:p>
        </p:txBody>
      </p:sp>
      <p:sp>
        <p:nvSpPr>
          <p:cNvPr id="3" name="Content Placeholder 2">
            <a:extLst>
              <a:ext uri="{FF2B5EF4-FFF2-40B4-BE49-F238E27FC236}">
                <a16:creationId xmlns:a16="http://schemas.microsoft.com/office/drawing/2014/main" id="{9C3FF339-C4CA-AD43-8E65-CB3F121B40D0}"/>
              </a:ext>
            </a:extLst>
          </p:cNvPr>
          <p:cNvSpPr>
            <a:spLocks noGrp="1"/>
          </p:cNvSpPr>
          <p:nvPr>
            <p:ph idx="1"/>
          </p:nvPr>
        </p:nvSpPr>
        <p:spPr>
          <a:xfrm>
            <a:off x="2589212" y="2133600"/>
            <a:ext cx="8915400" cy="3777622"/>
          </a:xfrm>
        </p:spPr>
        <p:txBody>
          <a:bodyPr>
            <a:normAutofit fontScale="92500" lnSpcReduction="20000"/>
          </a:bodyPr>
          <a:lstStyle/>
          <a:p>
            <a:r>
              <a:rPr lang="" sz="2400" b="1" i="1">
                <a:solidFill>
                  <a:srgbClr val="000000"/>
                </a:solidFill>
                <a:effectLst/>
                <a:latin typeface="Open Sans"/>
              </a:rPr>
              <a:t>Class IV ssRNA viruses have positive-sense RNA genomes, meaning they can be directly read by ribosomes to translate into proteins. They are further divided into viruses with polycistronic mRNA and those with complex transcription.</a:t>
            </a:r>
          </a:p>
          <a:p>
            <a:r>
              <a:rPr lang="" sz="2400" b="1" i="1">
                <a:solidFill>
                  <a:srgbClr val="000000"/>
                </a:solidFill>
                <a:effectLst/>
                <a:latin typeface="Open Sans"/>
              </a:rPr>
              <a:t>Polycistronic mRNA is translated into a polyprotein that is subsequently cleaved to form separate proteins. Viruses with complex transcription use ribosomal frameshifting and proteolytic processing to produce multiple proteins from the same gene sequences.</a:t>
            </a:r>
          </a:p>
          <a:p>
            <a:r>
              <a:rPr lang="" sz="2400" b="1" i="1">
                <a:solidFill>
                  <a:srgbClr val="000000"/>
                </a:solidFill>
                <a:effectLst/>
                <a:latin typeface="Open Sans"/>
              </a:rPr>
              <a:t>Examples of some Class IV viruses are Coronaviridae, Flaviviridae, Astroviridae, and </a:t>
            </a:r>
            <a:r>
              <a:rPr lang="" sz="2600" b="1" i="1">
                <a:solidFill>
                  <a:srgbClr val="000000"/>
                </a:solidFill>
                <a:effectLst/>
                <a:latin typeface="Open Sans"/>
              </a:rPr>
              <a:t>Picornaviridae</a:t>
            </a:r>
          </a:p>
        </p:txBody>
      </p:sp>
    </p:spTree>
    <p:extLst>
      <p:ext uri="{BB962C8B-B14F-4D97-AF65-F5344CB8AC3E}">
        <p14:creationId xmlns:p14="http://schemas.microsoft.com/office/powerpoint/2010/main" val="3697674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508C4-3441-5149-BCC2-E969AFFE41AD}"/>
              </a:ext>
            </a:extLst>
          </p:cNvPr>
          <p:cNvSpPr>
            <a:spLocks noGrp="1"/>
          </p:cNvSpPr>
          <p:nvPr>
            <p:ph type="title"/>
          </p:nvPr>
        </p:nvSpPr>
        <p:spPr/>
        <p:txBody>
          <a:bodyPr>
            <a:normAutofit/>
          </a:bodyPr>
          <a:lstStyle/>
          <a:p>
            <a:r>
              <a:rPr lang="" b="1" i="1" u="sng">
                <a:solidFill>
                  <a:schemeClr val="accent1"/>
                </a:solidFill>
              </a:rPr>
              <a:t>Flaviviradae(example of class 4;</a:t>
            </a:r>
            <a:endParaRPr lang="" b="1" i="1">
              <a:solidFill>
                <a:schemeClr val="accent1"/>
              </a:solidFill>
            </a:endParaRPr>
          </a:p>
        </p:txBody>
      </p:sp>
      <p:pic>
        <p:nvPicPr>
          <p:cNvPr id="4" name="Picture 4">
            <a:extLst>
              <a:ext uri="{FF2B5EF4-FFF2-40B4-BE49-F238E27FC236}">
                <a16:creationId xmlns:a16="http://schemas.microsoft.com/office/drawing/2014/main" id="{07E6BD39-560F-E64C-8502-E0254665D9F1}"/>
              </a:ext>
            </a:extLst>
          </p:cNvPr>
          <p:cNvPicPr>
            <a:picLocks noGrp="1" noChangeAspect="1"/>
          </p:cNvPicPr>
          <p:nvPr>
            <p:ph idx="1"/>
          </p:nvPr>
        </p:nvPicPr>
        <p:blipFill>
          <a:blip r:embed="rId2"/>
          <a:stretch>
            <a:fillRect/>
          </a:stretch>
        </p:blipFill>
        <p:spPr>
          <a:xfrm>
            <a:off x="2592925" y="2334749"/>
            <a:ext cx="7844814" cy="3778250"/>
          </a:xfrm>
        </p:spPr>
      </p:pic>
    </p:spTree>
    <p:extLst>
      <p:ext uri="{BB962C8B-B14F-4D97-AF65-F5344CB8AC3E}">
        <p14:creationId xmlns:p14="http://schemas.microsoft.com/office/powerpoint/2010/main" val="51687891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16</Slides>
  <Notes>0</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Wisp</vt:lpstr>
      <vt:lpstr>Baltimore System of classification</vt:lpstr>
      <vt:lpstr>Baltimore System of classification;</vt:lpstr>
      <vt:lpstr>PowerPoint Presentation</vt:lpstr>
      <vt:lpstr>Class I: Double stranded DNA (dsDNA) viruses </vt:lpstr>
      <vt:lpstr>Class II: Single stranded DNA (ssDNA) viruses</vt:lpstr>
      <vt:lpstr>Class III: Double stranded RNA (dsRNA) viruses Double stranded RNA viruses replicate in the core capsid in the host cell cytoplasm and do depend as heavily on host polymerases as DNA viruses. The genomes of Class III viruses may be segmented, and unlike viruses with more complex translation, each gene codes for only one protein. Examples of Class III viruses include Rheoviridae and Birnaviridae. </vt:lpstr>
      <vt:lpstr>Rhioviradae Virus(Example of class 3;</vt:lpstr>
      <vt:lpstr>Class IV: Single stranded RNA (ssRNA) viruses</vt:lpstr>
      <vt:lpstr>Flaviviradae(example of class 4;</vt:lpstr>
      <vt:lpstr>Class V: Single stranded RNA (ssRNA) viruses</vt:lpstr>
      <vt:lpstr>HIV VIRUS (example of class 6)</vt:lpstr>
      <vt:lpstr>The dsDNA genome is gapped, and subsequently filled in to form a closed circle serving as a template for production of viral mRNA. To reproduce the genome, RNA is reverse transcribed back to DNA. Hepatitis B virus is a Class VII virus.</vt:lpstr>
      <vt:lpstr>Hepatitis B Virus (Example of class 7)</vt:lpstr>
      <vt:lpstr>Baltimore System of classification;</vt:lpstr>
      <vt:lpstr>Baltimore System of classification;</vt:lpstr>
      <vt:lpstr>Advantages of Baltimore System of classification;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Amara Malik</dc:title>
  <dc:creator>amaramalik5201@gmail.com</dc:creator>
  <cp:lastModifiedBy>ranahammad7242@gmail.com</cp:lastModifiedBy>
  <cp:revision>18</cp:revision>
  <dcterms:created xsi:type="dcterms:W3CDTF">2020-11-15T11:39:27Z</dcterms:created>
  <dcterms:modified xsi:type="dcterms:W3CDTF">2020-11-21T09:51:32Z</dcterms:modified>
</cp:coreProperties>
</file>