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handoutMasterIdLst>
    <p:handoutMasterId r:id="rId27"/>
  </p:handoutMasterIdLst>
  <p:sldIdLst>
    <p:sldId id="256" r:id="rId2"/>
    <p:sldId id="280" r:id="rId3"/>
    <p:sldId id="257" r:id="rId4"/>
    <p:sldId id="258" r:id="rId5"/>
    <p:sldId id="259" r:id="rId6"/>
    <p:sldId id="260" r:id="rId7"/>
    <p:sldId id="261" r:id="rId8"/>
    <p:sldId id="262" r:id="rId9"/>
    <p:sldId id="263" r:id="rId10"/>
    <p:sldId id="264" r:id="rId11"/>
    <p:sldId id="267" r:id="rId12"/>
    <p:sldId id="265" r:id="rId13"/>
    <p:sldId id="266"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9144000" cy="6858000" type="screen4x3"/>
  <p:notesSz cx="6881813" cy="9296400"/>
  <p:defaultTextStyle>
    <a:lvl1pPr marL="0" indent="0" algn="l" rtl="0" eaLnBrk="0" fontAlgn="base" hangingPunct="0">
      <a:lnSpc>
        <a:spcPct val="100000"/>
      </a:lnSpc>
      <a:spcBef>
        <a:spcPct val="0"/>
      </a:spcBef>
      <a:spcAft>
        <a:spcPct val="0"/>
      </a:spcAft>
      <a:buNone/>
      <a:defRPr sz="1800">
        <a:solidFill>
          <a:schemeClr val="tx1"/>
        </a:solidFill>
        <a:latin typeface="Arial" charset="0"/>
      </a:defRPr>
    </a:lvl1pPr>
    <a:lvl2pPr marL="457200" indent="0" algn="l" rtl="0" eaLnBrk="0" fontAlgn="base" hangingPunct="0">
      <a:lnSpc>
        <a:spcPct val="100000"/>
      </a:lnSpc>
      <a:spcBef>
        <a:spcPct val="0"/>
      </a:spcBef>
      <a:spcAft>
        <a:spcPct val="0"/>
      </a:spcAft>
      <a:buNone/>
      <a:defRPr sz="1800">
        <a:solidFill>
          <a:schemeClr val="tx1"/>
        </a:solidFill>
        <a:latin typeface="Arial" charset="0"/>
      </a:defRPr>
    </a:lvl2pPr>
    <a:lvl3pPr marL="914400" indent="0" algn="l" rtl="0" eaLnBrk="0" fontAlgn="base" hangingPunct="0">
      <a:lnSpc>
        <a:spcPct val="100000"/>
      </a:lnSpc>
      <a:spcBef>
        <a:spcPct val="0"/>
      </a:spcBef>
      <a:spcAft>
        <a:spcPct val="0"/>
      </a:spcAft>
      <a:buNone/>
      <a:defRPr sz="1800">
        <a:solidFill>
          <a:schemeClr val="tx1"/>
        </a:solidFill>
        <a:latin typeface="Arial" charset="0"/>
      </a:defRPr>
    </a:lvl3pPr>
    <a:lvl4pPr marL="1371600" indent="0" algn="l" rtl="0" eaLnBrk="0" fontAlgn="base" hangingPunct="0">
      <a:lnSpc>
        <a:spcPct val="100000"/>
      </a:lnSpc>
      <a:spcBef>
        <a:spcPct val="0"/>
      </a:spcBef>
      <a:spcAft>
        <a:spcPct val="0"/>
      </a:spcAft>
      <a:buNone/>
      <a:defRPr sz="1800">
        <a:solidFill>
          <a:schemeClr val="tx1"/>
        </a:solidFill>
        <a:latin typeface="Arial" charset="0"/>
      </a:defRPr>
    </a:lvl4pPr>
    <a:lvl5pPr marL="1828800" indent="0" algn="l" rtl="0" eaLnBrk="0" fontAlgn="base" hangingPunct="0">
      <a:lnSpc>
        <a:spcPct val="100000"/>
      </a:lnSpc>
      <a:spcBef>
        <a:spcPct val="0"/>
      </a:spcBef>
      <a:spcAft>
        <a:spcPct val="0"/>
      </a:spcAft>
      <a:buNone/>
      <a:defRPr sz="1800">
        <a:solidFill>
          <a:schemeClr val="tx1"/>
        </a:solidFill>
        <a:latin typeface="Arial" charset="0"/>
      </a:defRPr>
    </a:lvl5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1E0A0179-4E2A-478F-8796-3D209A9D2F4F}" type="datetimeFigureOut">
              <a:rPr lang="en-US" smtClean="0"/>
              <a:t>3/18/2020</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AB03FC4A-3754-4C36-931D-326A8A13834D}" type="slidenum">
              <a:rPr lang="en-US" smtClean="0"/>
              <a:t>‹#›</a:t>
            </a:fld>
            <a:endParaRPr lang="en-US"/>
          </a:p>
        </p:txBody>
      </p:sp>
    </p:spTree>
    <p:extLst>
      <p:ext uri="{BB962C8B-B14F-4D97-AF65-F5344CB8AC3E}">
        <p14:creationId xmlns:p14="http://schemas.microsoft.com/office/powerpoint/2010/main" val="38050897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val="4206519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val="3198546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val="4213343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1025"/>
          <p:cNvSpPr>
            <a:spLocks noGrp="1"/>
          </p:cNvSpPr>
          <p:nvPr>
            <p:ph type="title"/>
          </p:nvPr>
        </p:nvSpPr>
        <p:spPr>
          <a:xfrm>
            <a:off x="457200" y="274638"/>
            <a:ext cx="8229600" cy="1143000"/>
          </a:xfrm>
          <a:prstGeom prst="rect">
            <a:avLst/>
          </a:prstGeom>
          <a:noFill/>
          <a:ln>
            <a:noFill/>
          </a:ln>
          <a:effectLst/>
        </p:spPr>
        <p:txBody>
          <a:bodyPr anchor="ctr"/>
          <a:lstStyle/>
          <a:p>
            <a:pPr lvl="0"/>
            <a:r>
              <a:rPr lang="en-US" altLang="en-US" dirty="0"/>
              <a:t>Click to edit Master title style</a:t>
            </a:r>
          </a:p>
        </p:txBody>
      </p:sp>
      <p:sp>
        <p:nvSpPr>
          <p:cNvPr id="1027" name="Text Placeholder 1026"/>
          <p:cNvSpPr>
            <a:spLocks noGrp="1"/>
          </p:cNvSpPr>
          <p:nvPr>
            <p:ph type="body" idx="1"/>
          </p:nvPr>
        </p:nvSpPr>
        <p:spPr>
          <a:xfrm>
            <a:off x="457200" y="1600200"/>
            <a:ext cx="8229600" cy="4525963"/>
          </a:xfrm>
          <a:prstGeom prst="rect">
            <a:avLst/>
          </a:prstGeom>
          <a:noFill/>
          <a:ln>
            <a:noFill/>
          </a:ln>
          <a:effectLst/>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Date Placeholder 1027"/>
          <p:cNvSpPr>
            <a:spLocks noGrp="1"/>
          </p:cNvSpPr>
          <p:nvPr>
            <p:ph type="dt" sz="half" idx="2"/>
          </p:nvPr>
        </p:nvSpPr>
        <p:spPr>
          <a:xfrm>
            <a:off x="457200" y="6245225"/>
            <a:ext cx="2133600" cy="476250"/>
          </a:xfrm>
          <a:prstGeom prst="rect">
            <a:avLst/>
          </a:prstGeom>
          <a:noFill/>
          <a:ln>
            <a:noFill/>
          </a:ln>
          <a:effectLst/>
        </p:spPr>
        <p:txBody>
          <a:bodyPr/>
          <a:lstStyle/>
          <a:p>
            <a:endParaRPr/>
          </a:p>
        </p:txBody>
      </p:sp>
      <p:sp>
        <p:nvSpPr>
          <p:cNvPr id="1029" name="Footer Placeholder 1028"/>
          <p:cNvSpPr>
            <a:spLocks noGrp="1"/>
          </p:cNvSpPr>
          <p:nvPr>
            <p:ph type="ftr" sz="quarter" idx="3"/>
          </p:nvPr>
        </p:nvSpPr>
        <p:spPr>
          <a:xfrm>
            <a:off x="3124200" y="6245225"/>
            <a:ext cx="2895600" cy="476250"/>
          </a:xfrm>
          <a:prstGeom prst="rect">
            <a:avLst/>
          </a:prstGeom>
          <a:noFill/>
          <a:ln>
            <a:noFill/>
          </a:ln>
          <a:effectLst/>
        </p:spPr>
        <p:txBody>
          <a:bodyPr/>
          <a:lstStyle/>
          <a:p>
            <a:endParaRPr/>
          </a:p>
        </p:txBody>
      </p:sp>
      <p:sp>
        <p:nvSpPr>
          <p:cNvPr id="1030" name="Slide Number Placeholder 1029"/>
          <p:cNvSpPr>
            <a:spLocks noGrp="1"/>
          </p:cNvSpPr>
          <p:nvPr>
            <p:ph type="sldNum" sz="quarter" idx="4"/>
          </p:nvPr>
        </p:nvSpPr>
        <p:spPr>
          <a:xfrm>
            <a:off x="6553200" y="6245225"/>
            <a:ext cx="2133600" cy="476250"/>
          </a:xfrm>
          <a:prstGeom prst="rect">
            <a:avLst/>
          </a:prstGeom>
          <a:noFill/>
          <a:ln>
            <a:noFill/>
          </a:ln>
          <a:effectLst/>
        </p:spPr>
        <p:txBody>
          <a:bodyPr/>
          <a:lstStyle/>
          <a:p>
            <a:pPr algn="r"/>
            <a:fld id="{12FF1C42-D199-2030-1000-587298610EC3}" type="slidenum">
              <a:rPr lang="en-US" altLang="en-US" sz="1400" dirty="0"/>
              <a:pPr algn="r"/>
              <a:t>‹#›</a:t>
            </a:fld>
            <a:endParaRPr lang="en-US" altLang="en-US" sz="14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Date Placeholder 3"/>
          <p:cNvSpPr>
            <a:spLocks noGrp="1"/>
          </p:cNvSpPr>
          <p:nvPr>
            <p:ph type="dt" sz="half" idx="10"/>
          </p:nvPr>
        </p:nvSpPr>
        <p:spPr/>
        <p:txBody>
          <a:bodyPr/>
          <a:lstStyle/>
          <a:p>
            <a:fld id="{58DB32FF-34E7-9545-86A2-0DF334BA82C1}"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val="1866996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58DB32FF-34E7-9545-86A2-0DF334BA82C1}"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val="867191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Date Placeholder 4"/>
          <p:cNvSpPr>
            <a:spLocks noGrp="1"/>
          </p:cNvSpPr>
          <p:nvPr>
            <p:ph type="dt" sz="half" idx="10"/>
          </p:nvPr>
        </p:nvSpPr>
        <p:spPr/>
        <p:txBody>
          <a:bodyPr/>
          <a:lstStyle/>
          <a:p>
            <a:fld id="{58DB32FF-34E7-9545-86A2-0DF334BA82C1}"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val="2004242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7" name="Date Placeholder 6"/>
          <p:cNvSpPr>
            <a:spLocks noGrp="1"/>
          </p:cNvSpPr>
          <p:nvPr>
            <p:ph type="dt" sz="half" idx="10"/>
          </p:nvPr>
        </p:nvSpPr>
        <p:spPr/>
        <p:txBody>
          <a:bodyPr/>
          <a:lstStyle/>
          <a:p>
            <a:fld id="{58DB32FF-34E7-9545-86A2-0DF334BA82C1}" type="datetimeFigureOut">
              <a:rPr lang="en-US" smtClean="0"/>
              <a:pPr/>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val="77838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Date Placeholder 2"/>
          <p:cNvSpPr>
            <a:spLocks noGrp="1"/>
          </p:cNvSpPr>
          <p:nvPr>
            <p:ph type="dt" sz="half" idx="10"/>
          </p:nvPr>
        </p:nvSpPr>
        <p:spPr/>
        <p:txBody>
          <a:bodyPr/>
          <a:lstStyle/>
          <a:p>
            <a:fld id="{58DB32FF-34E7-9545-86A2-0DF334BA82C1}" type="datetimeFigureOut">
              <a:rPr lang="en-US" smtClean="0"/>
              <a:pPr/>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val="3864121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DB32FF-34E7-9545-86A2-0DF334BA82C1}" type="datetimeFigureOut">
              <a:rPr lang="en-US" smtClean="0"/>
              <a:pPr/>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val="3212382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8DB32FF-34E7-9545-86A2-0DF334BA82C1}"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val="2207327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8DB32FF-34E7-9545-86A2-0DF334BA82C1}"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70897-D982-EA43-8318-894E8D36E196}" type="slidenum">
              <a:rPr lang="en-US" smtClean="0"/>
              <a:pPr/>
              <a:t>‹#›</a:t>
            </a:fld>
            <a:endParaRPr lang="en-US"/>
          </a:p>
        </p:txBody>
      </p:sp>
    </p:spTree>
    <p:extLst>
      <p:ext uri="{BB962C8B-B14F-4D97-AF65-F5344CB8AC3E}">
        <p14:creationId xmlns:p14="http://schemas.microsoft.com/office/powerpoint/2010/main" val="2425089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025"/>
          <p:cNvSpPr>
            <a:spLocks noGrp="1"/>
          </p:cNvSpPr>
          <p:nvPr>
            <p:ph type="title"/>
          </p:nvPr>
        </p:nvSpPr>
        <p:spPr>
          <a:xfrm>
            <a:off x="457200" y="274638"/>
            <a:ext cx="8229600" cy="1143000"/>
          </a:xfrm>
          <a:prstGeom prst="rect">
            <a:avLst/>
          </a:prstGeom>
          <a:noFill/>
          <a:ln>
            <a:noFill/>
          </a:ln>
          <a:effectLst/>
        </p:spPr>
        <p:txBody>
          <a:bodyPr anchor="ctr"/>
          <a:lstStyle/>
          <a:p>
            <a:pPr lvl="0"/>
            <a:r>
              <a:rPr lang="en-US" altLang="en-US" dirty="0"/>
              <a:t>Click to edit Master title style</a:t>
            </a:r>
          </a:p>
        </p:txBody>
      </p:sp>
      <p:sp>
        <p:nvSpPr>
          <p:cNvPr id="1027" name="Text Placeholder 1026"/>
          <p:cNvSpPr>
            <a:spLocks noGrp="1"/>
          </p:cNvSpPr>
          <p:nvPr>
            <p:ph type="body" idx="1"/>
          </p:nvPr>
        </p:nvSpPr>
        <p:spPr>
          <a:xfrm>
            <a:off x="457200" y="1600200"/>
            <a:ext cx="8229600" cy="4525963"/>
          </a:xfrm>
          <a:prstGeom prst="rect">
            <a:avLst/>
          </a:prstGeom>
          <a:noFill/>
          <a:ln>
            <a:noFill/>
          </a:ln>
          <a:effectLst/>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Date Placeholder 1027"/>
          <p:cNvSpPr>
            <a:spLocks noGrp="1"/>
          </p:cNvSpPr>
          <p:nvPr>
            <p:ph type="dt" sz="half" idx="2"/>
          </p:nvPr>
        </p:nvSpPr>
        <p:spPr>
          <a:xfrm>
            <a:off x="457200" y="6245225"/>
            <a:ext cx="2133600" cy="476250"/>
          </a:xfrm>
          <a:prstGeom prst="rect">
            <a:avLst/>
          </a:prstGeom>
          <a:noFill/>
          <a:ln>
            <a:noFill/>
          </a:ln>
          <a:effectLst/>
        </p:spPr>
        <p:txBody>
          <a:bodyPr/>
          <a:lstStyle/>
          <a:p>
            <a:endParaRPr/>
          </a:p>
        </p:txBody>
      </p:sp>
      <p:sp>
        <p:nvSpPr>
          <p:cNvPr id="1029" name="Footer Placeholder 1028"/>
          <p:cNvSpPr>
            <a:spLocks noGrp="1"/>
          </p:cNvSpPr>
          <p:nvPr>
            <p:ph type="ftr" sz="quarter" idx="3"/>
          </p:nvPr>
        </p:nvSpPr>
        <p:spPr>
          <a:xfrm>
            <a:off x="3124200" y="6245225"/>
            <a:ext cx="2895600" cy="476250"/>
          </a:xfrm>
          <a:prstGeom prst="rect">
            <a:avLst/>
          </a:prstGeom>
          <a:noFill/>
          <a:ln>
            <a:noFill/>
          </a:ln>
          <a:effectLst/>
        </p:spPr>
        <p:txBody>
          <a:bodyPr/>
          <a:lstStyle/>
          <a:p>
            <a:endParaRPr/>
          </a:p>
        </p:txBody>
      </p:sp>
      <p:sp>
        <p:nvSpPr>
          <p:cNvPr id="1030" name="Slide Number Placeholder 1029"/>
          <p:cNvSpPr>
            <a:spLocks noGrp="1"/>
          </p:cNvSpPr>
          <p:nvPr>
            <p:ph type="sldNum" sz="quarter" idx="4"/>
          </p:nvPr>
        </p:nvSpPr>
        <p:spPr>
          <a:xfrm>
            <a:off x="6553200" y="6245225"/>
            <a:ext cx="2133600" cy="476250"/>
          </a:xfrm>
          <a:prstGeom prst="rect">
            <a:avLst/>
          </a:prstGeom>
          <a:noFill/>
          <a:ln>
            <a:noFill/>
          </a:ln>
          <a:effectLst/>
        </p:spPr>
        <p:txBody>
          <a:bodyPr/>
          <a:lstStyle/>
          <a:p>
            <a:pPr algn="r"/>
            <a:fld id="{12FF1C42-D199-2030-1000-587298610EC3}" type="slidenum">
              <a:rPr lang="en-US" altLang="en-US" sz="1400" dirty="0"/>
              <a:pPr algn="r"/>
              <a:t>‹#›</a:t>
            </a:fld>
            <a:endParaRPr lang="en-US" altLang="en-US" sz="1400" dirty="0"/>
          </a:p>
        </p:txBody>
      </p:sp>
    </p:spTree>
  </p:cSld>
  <p:clrMap bg1="dk1" tx1="lt1" bg2="dk2" tx2="lt2" accent1="accent1" accent2="accent2" accent3="accent3" accent4="accent4" accent5="accent5" accent6="accent6" hlink="hlink" folHlink="folHlink"/>
  <p:sldLayoutIdLst>
    <p:sldLayoutId id="2147489100" r:id="rId1"/>
    <p:sldLayoutId id="2147489101" r:id="rId2"/>
    <p:sldLayoutId id="2147489102" r:id="rId3"/>
    <p:sldLayoutId id="2147489103" r:id="rId4"/>
    <p:sldLayoutId id="2147489104" r:id="rId5"/>
    <p:sldLayoutId id="2147489105" r:id="rId6"/>
    <p:sldLayoutId id="2147489106" r:id="rId7"/>
    <p:sldLayoutId id="2147489107" r:id="rId8"/>
    <p:sldLayoutId id="2147489108" r:id="rId9"/>
    <p:sldLayoutId id="2147489109" r:id="rId10"/>
    <p:sldLayoutId id="2147489110" r:id="rId11"/>
    <p:sldLayoutId id="2147489111" r:id="rId12"/>
  </p:sldLayoutIdLst>
  <p:txStyles>
    <p:titleStyle>
      <a:lvl1pPr marL="0" indent="0" algn="ctr" rtl="0" eaLnBrk="0" fontAlgn="base" hangingPunct="0">
        <a:lnSpc>
          <a:spcPct val="100000"/>
        </a:lnSpc>
        <a:spcBef>
          <a:spcPct val="0"/>
        </a:spcBef>
        <a:spcAft>
          <a:spcPct val="0"/>
        </a:spcAft>
        <a:buNone/>
        <a:defRPr sz="4400">
          <a:solidFill>
            <a:srgbClr val="000000"/>
          </a:solidFill>
          <a:latin typeface="Arial" charset="0"/>
        </a:defRPr>
      </a:lvl1pPr>
    </p:titleStyle>
    <p:bodyStyle>
      <a:lvl1pPr marL="342900" indent="-342900" algn="l" rtl="0" eaLnBrk="0" fontAlgn="base" hangingPunct="0">
        <a:lnSpc>
          <a:spcPct val="100000"/>
        </a:lnSpc>
        <a:spcBef>
          <a:spcPct val="20000"/>
        </a:spcBef>
        <a:spcAft>
          <a:spcPct val="0"/>
        </a:spcAft>
        <a:buChar char="•"/>
        <a:defRPr sz="3200">
          <a:solidFill>
            <a:srgbClr val="000000"/>
          </a:solidFill>
          <a:latin typeface="Arial" charset="0"/>
        </a:defRPr>
      </a:lvl1pPr>
      <a:lvl2pPr marL="742950" indent="-285750" algn="l" rtl="0" eaLnBrk="0" fontAlgn="base" hangingPunct="0">
        <a:lnSpc>
          <a:spcPct val="100000"/>
        </a:lnSpc>
        <a:spcBef>
          <a:spcPct val="20000"/>
        </a:spcBef>
        <a:spcAft>
          <a:spcPct val="0"/>
        </a:spcAft>
        <a:buChar char="–"/>
        <a:defRPr sz="2800">
          <a:solidFill>
            <a:srgbClr val="000000"/>
          </a:solidFill>
          <a:latin typeface="Arial" charset="0"/>
        </a:defRPr>
      </a:lvl2pPr>
      <a:lvl3pPr marL="1143000" indent="-228600" algn="l" rtl="0" eaLnBrk="0" fontAlgn="base" hangingPunct="0">
        <a:lnSpc>
          <a:spcPct val="100000"/>
        </a:lnSpc>
        <a:spcBef>
          <a:spcPct val="20000"/>
        </a:spcBef>
        <a:spcAft>
          <a:spcPct val="0"/>
        </a:spcAft>
        <a:buChar char="•"/>
        <a:defRPr sz="2400">
          <a:solidFill>
            <a:srgbClr val="000000"/>
          </a:solidFill>
          <a:latin typeface="Arial" charset="0"/>
        </a:defRPr>
      </a:lvl3pPr>
      <a:lvl4pPr marL="1600200" indent="-228600" algn="l" rtl="0" eaLnBrk="0" fontAlgn="base" hangingPunct="0">
        <a:lnSpc>
          <a:spcPct val="100000"/>
        </a:lnSpc>
        <a:spcBef>
          <a:spcPct val="20000"/>
        </a:spcBef>
        <a:spcAft>
          <a:spcPct val="0"/>
        </a:spcAft>
        <a:buChar char="–"/>
        <a:defRPr sz="2000">
          <a:solidFill>
            <a:srgbClr val="000000"/>
          </a:solidFill>
          <a:latin typeface="Arial" charset="0"/>
        </a:defRPr>
      </a:lvl4pPr>
      <a:lvl5pPr marL="2057400" indent="-228600" algn="l" rtl="0" eaLnBrk="0" fontAlgn="base" hangingPunct="0">
        <a:lnSpc>
          <a:spcPct val="100000"/>
        </a:lnSpc>
        <a:spcBef>
          <a:spcPct val="20000"/>
        </a:spcBef>
        <a:spcAft>
          <a:spcPct val="0"/>
        </a:spcAft>
        <a:buChar char="»"/>
        <a:defRPr sz="2000">
          <a:solidFill>
            <a:srgbClr val="000000"/>
          </a:solidFill>
          <a:latin typeface="Arial" charset="0"/>
        </a:defRPr>
      </a:lvl5pPr>
    </p:bodyStyle>
    <p:otherStyle>
      <a:lvl1pPr marL="0" indent="0" algn="l" rtl="0" eaLnBrk="1" fontAlgn="base" hangingPunct="1">
        <a:lnSpc>
          <a:spcPct val="100000"/>
        </a:lnSpc>
        <a:spcBef>
          <a:spcPct val="0"/>
        </a:spcBef>
        <a:spcAft>
          <a:spcPct val="0"/>
        </a:spcAft>
        <a:buNone/>
        <a:defRPr sz="1800">
          <a:solidFill>
            <a:srgbClr val="000000"/>
          </a:solidFill>
          <a:latin typeface="Arial" charset="0"/>
        </a:defRPr>
      </a:lvl1pPr>
      <a:lvl2pPr marL="457200" indent="0" algn="l" rtl="0" eaLnBrk="1" fontAlgn="base" hangingPunct="1">
        <a:lnSpc>
          <a:spcPct val="100000"/>
        </a:lnSpc>
        <a:spcBef>
          <a:spcPct val="0"/>
        </a:spcBef>
        <a:spcAft>
          <a:spcPct val="0"/>
        </a:spcAft>
        <a:buNone/>
        <a:defRPr sz="1800">
          <a:solidFill>
            <a:srgbClr val="000000"/>
          </a:solidFill>
          <a:latin typeface="Arial" charset="0"/>
        </a:defRPr>
      </a:lvl2pPr>
      <a:lvl3pPr marL="914400" indent="0" algn="l" rtl="0" eaLnBrk="1" fontAlgn="base" hangingPunct="1">
        <a:lnSpc>
          <a:spcPct val="100000"/>
        </a:lnSpc>
        <a:spcBef>
          <a:spcPct val="0"/>
        </a:spcBef>
        <a:spcAft>
          <a:spcPct val="0"/>
        </a:spcAft>
        <a:buNone/>
        <a:defRPr sz="1800">
          <a:solidFill>
            <a:srgbClr val="000000"/>
          </a:solidFill>
          <a:latin typeface="Arial" charset="0"/>
        </a:defRPr>
      </a:lvl3pPr>
      <a:lvl4pPr marL="1371600" indent="0" algn="l" rtl="0" eaLnBrk="1" fontAlgn="base" hangingPunct="1">
        <a:lnSpc>
          <a:spcPct val="100000"/>
        </a:lnSpc>
        <a:spcBef>
          <a:spcPct val="0"/>
        </a:spcBef>
        <a:spcAft>
          <a:spcPct val="0"/>
        </a:spcAft>
        <a:buNone/>
        <a:defRPr sz="1800">
          <a:solidFill>
            <a:srgbClr val="000000"/>
          </a:solidFill>
          <a:latin typeface="Arial" charset="0"/>
        </a:defRPr>
      </a:lvl4pPr>
      <a:lvl5pPr marL="1828800" indent="0" algn="l" rtl="0" eaLnBrk="1" fontAlgn="base" hangingPunct="1">
        <a:lnSpc>
          <a:spcPct val="100000"/>
        </a:lnSpc>
        <a:spcBef>
          <a:spcPct val="0"/>
        </a:spcBef>
        <a:spcAft>
          <a:spcPct val="0"/>
        </a:spcAft>
        <a:buNone/>
        <a:defRPr sz="1800">
          <a:solidFill>
            <a:srgbClr val="000000"/>
          </a:solidFill>
          <a:latin typeface="Arial" charset="0"/>
        </a:defRPr>
      </a:lvl5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073"/>
          <p:cNvSpPr>
            <a:spLocks noGrp="1"/>
          </p:cNvSpPr>
          <p:nvPr>
            <p:ph type="title" idx="4294967295"/>
          </p:nvPr>
        </p:nvSpPr>
        <p:spPr>
          <a:xfrm>
            <a:off x="457200" y="274638"/>
            <a:ext cx="8229600" cy="1143000"/>
          </a:xfrm>
          <a:ln/>
        </p:spPr>
        <p:txBody>
          <a:bodyPr wrap="square" lIns="91440" tIns="45720" rIns="91440" bIns="45720" anchor="ctr"/>
          <a:lstStyle/>
          <a:p>
            <a:r>
              <a:rPr lang="en-US" altLang="en-US" dirty="0" smtClean="0"/>
              <a:t>VITAMIN A</a:t>
            </a:r>
            <a:endParaRPr lang="en-US" altLang="en-US" dirty="0"/>
          </a:p>
        </p:txBody>
      </p:sp>
      <p:sp>
        <p:nvSpPr>
          <p:cNvPr id="3" name="Title 3073"/>
          <p:cNvSpPr>
            <a:spLocks noGrp="1"/>
          </p:cNvSpPr>
          <p:nvPr>
            <p:ph type="title" idx="4294967295"/>
          </p:nvPr>
        </p:nvSpPr>
        <p:spPr>
          <a:xfrm>
            <a:off x="381000" y="3124200"/>
            <a:ext cx="8229600" cy="1143000"/>
          </a:xfrm>
          <a:ln/>
        </p:spPr>
        <p:txBody>
          <a:bodyPr wrap="square" lIns="91440" tIns="45720" rIns="91440" bIns="45720" anchor="ctr"/>
          <a:lstStyle/>
          <a:p>
            <a:r>
              <a:rPr lang="en-US" altLang="en-US" dirty="0" smtClean="0"/>
              <a:t>Dr. M. Arif</a:t>
            </a:r>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1265"/>
          <p:cNvSpPr>
            <a:spLocks noGrp="1"/>
          </p:cNvSpPr>
          <p:nvPr>
            <p:ph type="title" idx="4294967295"/>
          </p:nvPr>
        </p:nvSpPr>
        <p:spPr>
          <a:xfrm>
            <a:off x="457200" y="274638"/>
            <a:ext cx="8229600" cy="1143000"/>
          </a:xfrm>
          <a:ln/>
        </p:spPr>
        <p:txBody>
          <a:bodyPr wrap="square" lIns="91440" tIns="45720" rIns="91440" bIns="45720" anchor="ctr"/>
          <a:lstStyle/>
          <a:p>
            <a:r>
              <a:rPr lang="en-US" altLang="en-US" dirty="0"/>
              <a:t>Infections and Vitamin A</a:t>
            </a:r>
          </a:p>
        </p:txBody>
      </p:sp>
      <p:sp>
        <p:nvSpPr>
          <p:cNvPr id="11267" name="Content Placeholder 11266"/>
          <p:cNvSpPr>
            <a:spLocks noGrp="1"/>
          </p:cNvSpPr>
          <p:nvPr>
            <p:ph idx="4294967295"/>
          </p:nvPr>
        </p:nvSpPr>
        <p:spPr>
          <a:xfrm>
            <a:off x="457200" y="1600200"/>
            <a:ext cx="8229600" cy="4525963"/>
          </a:xfrm>
          <a:ln/>
        </p:spPr>
        <p:txBody>
          <a:bodyPr wrap="square" lIns="91440" tIns="45720" rIns="91440" bIns="45720" anchor="t" anchorCtr="0"/>
          <a:lstStyle/>
          <a:p>
            <a:r>
              <a:rPr lang="en-US" altLang="en-US" dirty="0"/>
              <a:t>Vitamin A is required by the immune system in several different ways. </a:t>
            </a:r>
          </a:p>
          <a:p>
            <a:r>
              <a:rPr lang="en-US" altLang="en-US" dirty="0"/>
              <a:t>Vitamin A is called the “anti-infective” vitamin because the human immune system cannot function without it.</a:t>
            </a:r>
          </a:p>
          <a:p>
            <a:r>
              <a:rPr lang="en-US" altLang="en-US" dirty="0"/>
              <a:t>Deaths from common childhood infections such as pneumonia and measles can be greatly reduced with better food or vitamin A supplementation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2289"/>
          <p:cNvSpPr>
            <a:spLocks noGrp="1"/>
          </p:cNvSpPr>
          <p:nvPr>
            <p:ph type="title" idx="4294967295"/>
          </p:nvPr>
        </p:nvSpPr>
        <p:spPr>
          <a:xfrm>
            <a:off x="457200" y="274638"/>
            <a:ext cx="8229600" cy="1143000"/>
          </a:xfrm>
          <a:ln/>
        </p:spPr>
        <p:txBody>
          <a:bodyPr wrap="square" lIns="91440" tIns="45720" rIns="91440" bIns="45720" anchor="ctr"/>
          <a:lstStyle/>
          <a:p>
            <a:endParaRPr/>
          </a:p>
        </p:txBody>
      </p:sp>
      <p:sp>
        <p:nvSpPr>
          <p:cNvPr id="12291" name="Content Placeholder 12290"/>
          <p:cNvSpPr>
            <a:spLocks noGrp="1"/>
          </p:cNvSpPr>
          <p:nvPr>
            <p:ph idx="4294967295"/>
          </p:nvPr>
        </p:nvSpPr>
        <p:spPr>
          <a:xfrm>
            <a:off x="457200" y="1600200"/>
            <a:ext cx="8229600" cy="4525963"/>
          </a:xfrm>
          <a:ln/>
        </p:spPr>
        <p:txBody>
          <a:bodyPr wrap="square" lIns="91440" tIns="45720" rIns="91440" bIns="45720" anchor="t" anchorCtr="0"/>
          <a:lstStyle/>
          <a:p>
            <a:r>
              <a:rPr lang="en-US" altLang="en-US" dirty="0"/>
              <a:t>Vitamin A strengthens mucous membranes.</a:t>
            </a:r>
          </a:p>
          <a:p>
            <a:r>
              <a:rPr lang="en-US" altLang="en-US" dirty="0"/>
              <a:t> Vitamin A increases mucous secretion.</a:t>
            </a:r>
          </a:p>
          <a:p>
            <a:r>
              <a:rPr lang="en-US" altLang="en-US" dirty="0"/>
              <a:t>Vitamin A keeps skin flexible.</a:t>
            </a:r>
          </a:p>
          <a:p>
            <a:r>
              <a:rPr lang="en-US" altLang="en-US" dirty="0"/>
              <a:t> Vitamin A is needed in the development of lymphocytes. </a:t>
            </a:r>
          </a:p>
          <a:p>
            <a:r>
              <a:rPr lang="en-US" altLang="en-US" dirty="0"/>
              <a:t>Vitamin A is needed for the regulation of the immune system.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3313"/>
          <p:cNvSpPr>
            <a:spLocks noGrp="1"/>
          </p:cNvSpPr>
          <p:nvPr>
            <p:ph type="title" idx="4294967295"/>
          </p:nvPr>
        </p:nvSpPr>
        <p:spPr>
          <a:xfrm>
            <a:off x="457200" y="274638"/>
            <a:ext cx="8229600" cy="1143000"/>
          </a:xfrm>
          <a:ln/>
        </p:spPr>
        <p:txBody>
          <a:bodyPr wrap="square" lIns="91440" tIns="45720" rIns="91440" bIns="45720" anchor="ctr"/>
          <a:lstStyle/>
          <a:p>
            <a:r>
              <a:rPr lang="en-US" altLang="en-US" dirty="0"/>
              <a:t>Vitamin A and mucous membrane</a:t>
            </a:r>
          </a:p>
        </p:txBody>
      </p:sp>
      <p:sp>
        <p:nvSpPr>
          <p:cNvPr id="13315" name="Content Placeholder 13314"/>
          <p:cNvSpPr>
            <a:spLocks noGrp="1"/>
          </p:cNvSpPr>
          <p:nvPr>
            <p:ph idx="4294967295"/>
          </p:nvPr>
        </p:nvSpPr>
        <p:spPr>
          <a:xfrm>
            <a:off x="457200" y="1600200"/>
            <a:ext cx="8229600" cy="4525963"/>
          </a:xfrm>
          <a:ln/>
        </p:spPr>
        <p:txBody>
          <a:bodyPr wrap="square" lIns="91440" tIns="45720" rIns="91440" bIns="45720" anchor="t" anchorCtr="0"/>
          <a:lstStyle/>
          <a:p>
            <a:r>
              <a:rPr lang="en-US" altLang="en-US" dirty="0"/>
              <a:t>One of the first lines of defense against infection is the mucous membranes.</a:t>
            </a:r>
          </a:p>
          <a:p>
            <a:r>
              <a:rPr lang="en-US" altLang="en-US" dirty="0"/>
              <a:t>These mucous membranes line the digestive tract, the lungs and sinuses, the vagina, the eyes, and the urinary tract.</a:t>
            </a:r>
          </a:p>
          <a:p>
            <a:r>
              <a:rPr lang="en-US" altLang="en-US" dirty="0"/>
              <a:t>Vitamin A is required to maintain the integrity of these vital barriers to infection.</a:t>
            </a:r>
          </a:p>
          <a:p>
            <a:r>
              <a:rPr lang="en-US" altLang="en-US" dirty="0"/>
              <a:t>Without vitamin A, certain cells in the mucous membranes, goblet cells, become fewer in number.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4337"/>
          <p:cNvSpPr>
            <a:spLocks/>
          </p:cNvSpPr>
          <p:nvPr/>
        </p:nvSpPr>
        <p:spPr>
          <a:xfrm>
            <a:off x="228600" y="171450"/>
            <a:ext cx="8686800" cy="1076325"/>
          </a:xfrm>
          <a:prstGeom prst="rect">
            <a:avLst/>
          </a:prstGeom>
          <a:noFill/>
          <a:ln>
            <a:noFill/>
          </a:ln>
        </p:spPr>
        <p:txBody>
          <a:bodyPr>
            <a:spAutoFit/>
          </a:bodyPr>
          <a:lstStyle/>
          <a:p>
            <a:endParaRPr/>
          </a:p>
        </p:txBody>
      </p:sp>
      <p:sp>
        <p:nvSpPr>
          <p:cNvPr id="14339" name="Rectangle 14338"/>
          <p:cNvSpPr>
            <a:spLocks/>
          </p:cNvSpPr>
          <p:nvPr/>
        </p:nvSpPr>
        <p:spPr>
          <a:xfrm>
            <a:off x="234950" y="15875"/>
            <a:ext cx="8756650" cy="6986588"/>
          </a:xfrm>
          <a:prstGeom prst="rect">
            <a:avLst/>
          </a:prstGeom>
          <a:noFill/>
          <a:ln>
            <a:noFill/>
          </a:ln>
        </p:spPr>
        <p:txBody>
          <a:bodyPr>
            <a:spAutoFit/>
          </a:bodyPr>
          <a:lstStyle/>
          <a:p>
            <a:pPr>
              <a:buFont typeface="Arial" charset="0"/>
              <a:buChar char="•"/>
            </a:pPr>
            <a:r>
              <a:rPr lang="en-US" altLang="en-US" sz="3200" dirty="0"/>
              <a:t>Goblet cells are needed to produce mucus, which is necessary for all of the mucous membranes. </a:t>
            </a:r>
          </a:p>
          <a:p>
            <a:pPr>
              <a:buFont typeface="Arial" charset="0"/>
              <a:buChar char="•"/>
            </a:pPr>
            <a:r>
              <a:rPr lang="en-US" altLang="en-US" sz="3200" dirty="0"/>
              <a:t>Mucus forms a chemical barrier to gastric acid in the stomach.</a:t>
            </a:r>
          </a:p>
          <a:p>
            <a:pPr>
              <a:buFont typeface="Arial" charset="0"/>
              <a:buChar char="•"/>
            </a:pPr>
            <a:r>
              <a:rPr lang="en-US" altLang="en-US" sz="3200" dirty="0"/>
              <a:t> Mucus also helps eliminate contaminants in the lungs. </a:t>
            </a:r>
          </a:p>
          <a:p>
            <a:pPr>
              <a:buFont typeface="Arial" charset="0"/>
              <a:buChar char="•"/>
            </a:pPr>
            <a:r>
              <a:rPr lang="en-US" altLang="en-US" sz="3200" dirty="0"/>
              <a:t>Mucus forms an important first barrier to invasive microorganisms. With fewer goblet cells, less mucusis produce.This is a problem in the intestines because Levels of vitamin A must be maintained for proper absorption of vitamin A,—leading to a vicious cycle.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6385"/>
          <p:cNvSpPr>
            <a:spLocks noGrp="1"/>
          </p:cNvSpPr>
          <p:nvPr>
            <p:ph type="title" idx="4294967295"/>
          </p:nvPr>
        </p:nvSpPr>
        <p:spPr>
          <a:xfrm>
            <a:off x="457200" y="274638"/>
            <a:ext cx="8229600" cy="1143000"/>
          </a:xfrm>
          <a:ln/>
        </p:spPr>
        <p:txBody>
          <a:bodyPr wrap="square" lIns="91440" tIns="45720" rIns="91440" bIns="45720" anchor="ctr"/>
          <a:lstStyle/>
          <a:p>
            <a:r>
              <a:rPr lang="en-US" altLang="en-US" dirty="0"/>
              <a:t>Keep skin soft</a:t>
            </a:r>
          </a:p>
        </p:txBody>
      </p:sp>
      <p:sp>
        <p:nvSpPr>
          <p:cNvPr id="16387" name="Content Placeholder 16386"/>
          <p:cNvSpPr>
            <a:spLocks noGrp="1"/>
          </p:cNvSpPr>
          <p:nvPr>
            <p:ph idx="4294967295"/>
          </p:nvPr>
        </p:nvSpPr>
        <p:spPr>
          <a:xfrm>
            <a:off x="457200" y="1600200"/>
            <a:ext cx="8229600" cy="4525963"/>
          </a:xfrm>
          <a:ln/>
        </p:spPr>
        <p:txBody>
          <a:bodyPr wrap="square" lIns="91440" tIns="45720" rIns="91440" bIns="45720" anchor="t" anchorCtr="0"/>
          <a:lstStyle/>
          <a:p>
            <a:r>
              <a:rPr lang="en-US" altLang="en-US" dirty="0"/>
              <a:t>When vitamin A is deficient, the skin becomes drier, and can become rough and scaly. </a:t>
            </a:r>
          </a:p>
          <a:p>
            <a:r>
              <a:rPr lang="en-US" altLang="en-US" dirty="0"/>
              <a:t>This hardening and drying is related to an increase of keratin, a hard and inflexible protein found in fingernails. </a:t>
            </a:r>
          </a:p>
          <a:p>
            <a:r>
              <a:rPr lang="en-US" altLang="en-US" dirty="0"/>
              <a:t>This hardening effect from deficient vitamin A is also a problem with the mucous membranes throughout the body.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7409"/>
          <p:cNvSpPr>
            <a:spLocks noGrp="1"/>
          </p:cNvSpPr>
          <p:nvPr>
            <p:ph type="title" idx="4294967295"/>
          </p:nvPr>
        </p:nvSpPr>
        <p:spPr>
          <a:xfrm>
            <a:off x="457200" y="274638"/>
            <a:ext cx="8229600" cy="1143000"/>
          </a:xfrm>
          <a:ln/>
        </p:spPr>
        <p:txBody>
          <a:bodyPr wrap="square" lIns="91440" tIns="45720" rIns="91440" bIns="45720" anchor="ctr"/>
          <a:lstStyle/>
          <a:p>
            <a:r>
              <a:rPr dirty="0"/>
              <a:t>Vitamin increase immune system</a:t>
            </a:r>
          </a:p>
        </p:txBody>
      </p:sp>
      <p:sp>
        <p:nvSpPr>
          <p:cNvPr id="17411" name="Content Placeholder 17410"/>
          <p:cNvSpPr>
            <a:spLocks noGrp="1"/>
          </p:cNvSpPr>
          <p:nvPr>
            <p:ph idx="4294967295"/>
          </p:nvPr>
        </p:nvSpPr>
        <p:spPr>
          <a:xfrm>
            <a:off x="457200" y="1600200"/>
            <a:ext cx="8229600" cy="4525963"/>
          </a:xfrm>
          <a:ln/>
        </p:spPr>
        <p:txBody>
          <a:bodyPr wrap="square" lIns="91440" tIns="45720" rIns="91440" bIns="45720" anchor="t" anchorCtr="0"/>
          <a:lstStyle/>
          <a:p>
            <a:r>
              <a:rPr dirty="0"/>
              <a:t>Vitamin A has other roles in resistance to infection.</a:t>
            </a:r>
          </a:p>
          <a:p>
            <a:r>
              <a:rPr dirty="0"/>
              <a:t> Vitamin A plays a central role in the development of lymphocytes, white blood cells that play critical roles in the immune response. Also, activation of the major regulatory cells of the immune system, T-lymphocytes, requires the retinoic acid form of vitamin 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8433"/>
          <p:cNvSpPr>
            <a:spLocks noGrp="1"/>
          </p:cNvSpPr>
          <p:nvPr>
            <p:ph type="title"/>
          </p:nvPr>
        </p:nvSpPr>
        <p:spPr>
          <a:xfrm>
            <a:off x="457200" y="274638"/>
            <a:ext cx="8229600" cy="1143000"/>
          </a:xfrm>
          <a:ln/>
        </p:spPr>
        <p:txBody>
          <a:bodyPr/>
          <a:lstStyle/>
          <a:p>
            <a:r>
              <a:rPr dirty="0"/>
              <a:t>Cell formation and vitamin A</a:t>
            </a:r>
          </a:p>
        </p:txBody>
      </p:sp>
      <p:sp>
        <p:nvSpPr>
          <p:cNvPr id="18435" name="Text Placeholder 18434"/>
          <p:cNvSpPr>
            <a:spLocks noGrp="1"/>
          </p:cNvSpPr>
          <p:nvPr>
            <p:ph type="body" idx="1"/>
          </p:nvPr>
        </p:nvSpPr>
        <p:spPr>
          <a:xfrm>
            <a:off x="457200" y="1600200"/>
            <a:ext cx="8229600" cy="4525963"/>
          </a:xfrm>
          <a:ln/>
        </p:spPr>
        <p:txBody>
          <a:bodyPr/>
          <a:lstStyle/>
          <a:p>
            <a:r>
              <a:rPr lang="en-US" altLang="en-US" sz="2800" dirty="0"/>
              <a:t>Vitamin A is needed for the synthesis of important proteins used throughout the body.</a:t>
            </a:r>
          </a:p>
          <a:p>
            <a:r>
              <a:rPr lang="en-US" altLang="en-US" sz="2800" dirty="0"/>
              <a:t> Vitamin A in the form of retinoic acid can act as a hormone to affect how genes make protein</a:t>
            </a:r>
          </a:p>
          <a:p>
            <a:r>
              <a:rPr lang="en-US" altLang="en-US" sz="2800" dirty="0"/>
              <a:t>Retinoic acid is transported to the cells bound to special proteins, </a:t>
            </a:r>
            <a:r>
              <a:rPr lang="en-US" altLang="en-US" sz="2800" i="1" dirty="0"/>
              <a:t>cytoplasmic retinoic acid-binding proteins.</a:t>
            </a:r>
          </a:p>
          <a:p>
            <a:r>
              <a:rPr lang="en-US" altLang="en-US" sz="2800" dirty="0"/>
              <a:t> Once inside the nucleus of the cell, retinoic acid binds to </a:t>
            </a:r>
            <a:r>
              <a:rPr lang="en-US" altLang="en-US" sz="2800" i="1" dirty="0"/>
              <a:t>special receptor proteins</a:t>
            </a:r>
            <a:r>
              <a:rPr lang="en-US" altLang="en-US" sz="2800" dirty="0"/>
              <a:t>.</a:t>
            </a:r>
          </a:p>
          <a:p>
            <a:endParaRPr lang="en-US"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9457"/>
          <p:cNvSpPr>
            <a:spLocks noGrp="1"/>
          </p:cNvSpPr>
          <p:nvPr>
            <p:ph type="title"/>
          </p:nvPr>
        </p:nvSpPr>
        <p:spPr>
          <a:xfrm>
            <a:off x="457200" y="304800"/>
            <a:ext cx="8229600" cy="76200"/>
          </a:xfrm>
          <a:ln/>
        </p:spPr>
        <p:txBody>
          <a:bodyPr/>
          <a:lstStyle/>
          <a:p>
            <a:endParaRPr/>
          </a:p>
        </p:txBody>
      </p:sp>
      <p:sp>
        <p:nvSpPr>
          <p:cNvPr id="19459" name="Text Placeholder 19458"/>
          <p:cNvSpPr>
            <a:spLocks noGrp="1"/>
          </p:cNvSpPr>
          <p:nvPr>
            <p:ph type="body" idx="1"/>
          </p:nvPr>
        </p:nvSpPr>
        <p:spPr>
          <a:xfrm>
            <a:off x="457200" y="1600200"/>
            <a:ext cx="8229600" cy="4525963"/>
          </a:xfrm>
          <a:ln/>
        </p:spPr>
        <p:txBody>
          <a:bodyPr/>
          <a:lstStyle/>
          <a:p>
            <a:r>
              <a:rPr dirty="0"/>
              <a:t>in the nucleus of the cell, retinoic acid affects gene transcription that enables synthesis of certain proteins.</a:t>
            </a:r>
          </a:p>
          <a:p>
            <a:r>
              <a:rPr dirty="0"/>
              <a:t>Thyroid hormone and vitamin D interact with </a:t>
            </a:r>
            <a:r>
              <a:rPr dirty="0" smtClean="0"/>
              <a:t>retinoic</a:t>
            </a:r>
            <a:r>
              <a:rPr lang="en-US" dirty="0" smtClean="0"/>
              <a:t> </a:t>
            </a:r>
            <a:r>
              <a:rPr dirty="0" smtClean="0"/>
              <a:t>acid </a:t>
            </a:r>
            <a:r>
              <a:rPr dirty="0"/>
              <a:t>in the nucleus of the cell to influence protein synthesis.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20481"/>
          <p:cNvSpPr>
            <a:spLocks noGrp="1"/>
          </p:cNvSpPr>
          <p:nvPr>
            <p:ph type="title"/>
          </p:nvPr>
        </p:nvSpPr>
        <p:spPr>
          <a:xfrm>
            <a:off x="457200" y="274638"/>
            <a:ext cx="8229600" cy="334962"/>
          </a:xfrm>
          <a:ln/>
        </p:spPr>
        <p:txBody>
          <a:bodyPr/>
          <a:lstStyle/>
          <a:p>
            <a:endParaRPr/>
          </a:p>
        </p:txBody>
      </p:sp>
      <p:pic>
        <p:nvPicPr>
          <p:cNvPr id="20484" name="Text Placeholder 20483"/>
          <p:cNvPicPr>
            <a:picLocks noGrp="1"/>
          </p:cNvPicPr>
          <p:nvPr>
            <p:ph type="body" idx="1"/>
          </p:nvPr>
        </p:nvPicPr>
        <p:blipFill>
          <a:blip r:embed="rId2">
            <a:extLst/>
          </a:blip>
          <a:srcRect/>
          <a:stretch>
            <a:fillRect/>
          </a:stretch>
        </p:blipFill>
        <p:spPr>
          <a:xfrm>
            <a:off x="1143000" y="1219200"/>
            <a:ext cx="7467600" cy="5135563"/>
          </a:xfrm>
          <a:prstGeom prst="rect">
            <a:avLst/>
          </a:prstGeom>
          <a:noFill/>
          <a:ln>
            <a:noFill/>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21505"/>
          <p:cNvSpPr>
            <a:spLocks noGrp="1"/>
          </p:cNvSpPr>
          <p:nvPr>
            <p:ph type="title"/>
          </p:nvPr>
        </p:nvSpPr>
        <p:spPr>
          <a:xfrm>
            <a:off x="457200" y="274638"/>
            <a:ext cx="8229600" cy="1143000"/>
          </a:xfrm>
          <a:ln/>
        </p:spPr>
        <p:txBody>
          <a:bodyPr/>
          <a:lstStyle/>
          <a:p>
            <a:r>
              <a:rPr dirty="0"/>
              <a:t>Sources of vitamin A</a:t>
            </a:r>
          </a:p>
        </p:txBody>
      </p:sp>
      <p:sp>
        <p:nvSpPr>
          <p:cNvPr id="21507" name="Text Placeholder 21506"/>
          <p:cNvSpPr>
            <a:spLocks noGrp="1"/>
          </p:cNvSpPr>
          <p:nvPr>
            <p:ph type="body" idx="1"/>
          </p:nvPr>
        </p:nvSpPr>
        <p:spPr>
          <a:xfrm>
            <a:off x="457200" y="1600200"/>
            <a:ext cx="8229600" cy="4525963"/>
          </a:xfrm>
          <a:ln/>
        </p:spPr>
        <p:txBody>
          <a:bodyPr/>
          <a:lstStyle/>
          <a:p>
            <a:pPr>
              <a:lnSpc>
                <a:spcPct val="80000"/>
              </a:lnSpc>
            </a:pPr>
            <a:r>
              <a:rPr sz="2800" dirty="0"/>
              <a:t>Certain vegetables and fruits have abundant provitamin A and others have very  little, i.e., Spinach has about six times as much as broccoli.</a:t>
            </a:r>
          </a:p>
          <a:p>
            <a:pPr>
              <a:lnSpc>
                <a:spcPct val="80000"/>
              </a:lnSpc>
            </a:pPr>
            <a:r>
              <a:rPr sz="2800" dirty="0"/>
              <a:t>Broccoli has about ten times as much as celery and cabbage. </a:t>
            </a:r>
          </a:p>
          <a:p>
            <a:pPr>
              <a:lnSpc>
                <a:spcPct val="80000"/>
              </a:lnSpc>
            </a:pPr>
            <a:r>
              <a:rPr sz="2800" dirty="0"/>
              <a:t>Colored fruits and vegetables, especially the yellow and orange ones, are generally high in provitamin A.</a:t>
            </a:r>
          </a:p>
          <a:p>
            <a:pPr>
              <a:lnSpc>
                <a:spcPct val="80000"/>
              </a:lnSpc>
            </a:pPr>
            <a:r>
              <a:rPr sz="2800" dirty="0"/>
              <a:t> Meats are generally low in vitamin A, except for liver which is excessively high. Dairy products contain a medium amount of vitamin 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28673"/>
          <p:cNvSpPr>
            <a:spLocks noGrp="1"/>
          </p:cNvSpPr>
          <p:nvPr>
            <p:ph type="title"/>
          </p:nvPr>
        </p:nvSpPr>
        <p:spPr>
          <a:xfrm>
            <a:off x="457200" y="274638"/>
            <a:ext cx="8229600" cy="1143000"/>
          </a:xfrm>
          <a:ln/>
        </p:spPr>
        <p:txBody>
          <a:bodyPr/>
          <a:lstStyle/>
          <a:p>
            <a:r>
              <a:rPr b="1" dirty="0"/>
              <a:t>Introduction</a:t>
            </a:r>
          </a:p>
        </p:txBody>
      </p:sp>
      <p:sp>
        <p:nvSpPr>
          <p:cNvPr id="28675" name="Text Placeholder 28674"/>
          <p:cNvSpPr>
            <a:spLocks noGrp="1"/>
          </p:cNvSpPr>
          <p:nvPr>
            <p:ph type="body" idx="1"/>
          </p:nvPr>
        </p:nvSpPr>
        <p:spPr>
          <a:xfrm>
            <a:off x="457200" y="1600200"/>
            <a:ext cx="8229600" cy="4525963"/>
          </a:xfrm>
          <a:ln/>
        </p:spPr>
        <p:txBody>
          <a:bodyPr/>
          <a:lstStyle/>
          <a:p>
            <a:r>
              <a:rPr lang="en-US" altLang="en-US" dirty="0"/>
              <a:t>Vitamin A is fat soluble Vitamin.</a:t>
            </a:r>
          </a:p>
          <a:p>
            <a:r>
              <a:rPr lang="en-US" altLang="en-US" dirty="0"/>
              <a:t>Fat-soluble vitamins are found in the liver and the fatty tissues of the body where they are stored and used.</a:t>
            </a:r>
          </a:p>
          <a:p>
            <a:r>
              <a:rPr lang="en-US" altLang="en-US" dirty="0"/>
              <a:t>Vitamin A comes from two different sources.</a:t>
            </a:r>
          </a:p>
          <a:p>
            <a:pPr>
              <a:buNone/>
            </a:pPr>
            <a:r>
              <a:rPr lang="en-US" altLang="en-US" dirty="0"/>
              <a:t> 1-Vegetables and fruits </a:t>
            </a:r>
            <a:r>
              <a:rPr lang="en-US" altLang="en-US" i="1" dirty="0"/>
              <a:t>___beta carotene</a:t>
            </a:r>
          </a:p>
          <a:p>
            <a:pPr>
              <a:buNone/>
            </a:pPr>
            <a:r>
              <a:rPr lang="en-US" altLang="en-US" i="1" dirty="0"/>
              <a:t> 2-Animal. i.e.,meat.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22529"/>
          <p:cNvSpPr>
            <a:spLocks noGrp="1"/>
          </p:cNvSpPr>
          <p:nvPr>
            <p:ph type="title"/>
          </p:nvPr>
        </p:nvSpPr>
        <p:spPr>
          <a:xfrm flipV="1">
            <a:off x="304800" y="-533400"/>
            <a:ext cx="8229600" cy="76200"/>
          </a:xfrm>
          <a:ln/>
        </p:spPr>
        <p:txBody>
          <a:bodyPr/>
          <a:lstStyle/>
          <a:p>
            <a:endParaRPr/>
          </a:p>
        </p:txBody>
      </p:sp>
      <p:pic>
        <p:nvPicPr>
          <p:cNvPr id="22532" name="Text Placeholder 22531"/>
          <p:cNvPicPr>
            <a:picLocks noGrp="1"/>
          </p:cNvPicPr>
          <p:nvPr>
            <p:ph type="body" idx="1"/>
          </p:nvPr>
        </p:nvPicPr>
        <p:blipFill rotWithShape="0">
          <a:blip r:embed="rId2">
            <a:alphaModFix/>
            <a:extLst/>
          </a:blip>
          <a:srcRect/>
          <a:stretch>
            <a:fillRect/>
          </a:stretch>
        </p:blipFill>
        <p:spPr>
          <a:xfrm>
            <a:off x="609600" y="304800"/>
            <a:ext cx="7848600" cy="6553200"/>
          </a:xfrm>
          <a:prstGeom prst="rect">
            <a:avLst/>
          </a:prstGeom>
          <a:noFill/>
          <a:ln>
            <a:noFill/>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23553"/>
          <p:cNvSpPr>
            <a:spLocks noGrp="1"/>
          </p:cNvSpPr>
          <p:nvPr>
            <p:ph type="title"/>
          </p:nvPr>
        </p:nvSpPr>
        <p:spPr>
          <a:xfrm>
            <a:off x="457200" y="274638"/>
            <a:ext cx="8229600" cy="1143000"/>
          </a:xfrm>
          <a:ln/>
        </p:spPr>
        <p:txBody>
          <a:bodyPr/>
          <a:lstStyle/>
          <a:p>
            <a:r>
              <a:rPr dirty="0"/>
              <a:t>Toxicity of vitamin A</a:t>
            </a:r>
          </a:p>
        </p:txBody>
      </p:sp>
      <p:sp>
        <p:nvSpPr>
          <p:cNvPr id="23555" name="Text Placeholder 23554"/>
          <p:cNvSpPr>
            <a:spLocks noGrp="1"/>
          </p:cNvSpPr>
          <p:nvPr>
            <p:ph type="body" idx="1"/>
          </p:nvPr>
        </p:nvSpPr>
        <p:spPr>
          <a:xfrm>
            <a:off x="457200" y="1600200"/>
            <a:ext cx="8229600" cy="4525963"/>
          </a:xfrm>
          <a:ln/>
        </p:spPr>
        <p:txBody>
          <a:bodyPr/>
          <a:lstStyle/>
          <a:p>
            <a:pPr>
              <a:lnSpc>
                <a:spcPct val="90000"/>
              </a:lnSpc>
            </a:pPr>
            <a:r>
              <a:rPr sz="2400" b="1" dirty="0"/>
              <a:t>Vitamin A toxicity is relatively rare. Vitamin A toxicity is called </a:t>
            </a:r>
            <a:r>
              <a:rPr sz="2400" b="1" i="1" dirty="0"/>
              <a:t>hypervitaminosis A</a:t>
            </a:r>
            <a:r>
              <a:rPr sz="2400" b="1" dirty="0"/>
              <a:t>. Toxicity is not caused by provitamin A carotenoids such as beta-carotene.</a:t>
            </a:r>
          </a:p>
          <a:p>
            <a:pPr>
              <a:lnSpc>
                <a:spcPct val="90000"/>
              </a:lnSpc>
            </a:pPr>
            <a:r>
              <a:rPr sz="2400" b="1" dirty="0"/>
              <a:t>Hypervitaminosis A is caused by over consumption of the kind of preformed vitamin A found in animal products and many supplements. This preformed vitamin A is absorbed quickly and it is slowly eliminated. </a:t>
            </a:r>
          </a:p>
          <a:p>
            <a:pPr>
              <a:lnSpc>
                <a:spcPct val="90000"/>
              </a:lnSpc>
            </a:pPr>
            <a:r>
              <a:rPr sz="2400" b="1" dirty="0"/>
              <a:t>Toxicity can result from long term low intakes or from short-term high intakes of preformed vitamin A.</a:t>
            </a:r>
          </a:p>
          <a:p>
            <a:pPr>
              <a:lnSpc>
                <a:spcPct val="90000"/>
              </a:lnSpc>
            </a:pPr>
            <a:r>
              <a:rPr sz="2400" b="1" dirty="0"/>
              <a:t>Toxicity begins to when the binding proteins are all full and free retinol starts to damage cells. Children are more vulnerable to hypervitaminosis A than adults.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24577"/>
          <p:cNvSpPr>
            <a:spLocks noGrp="1"/>
          </p:cNvSpPr>
          <p:nvPr>
            <p:ph type="title"/>
          </p:nvPr>
        </p:nvSpPr>
        <p:spPr>
          <a:xfrm>
            <a:off x="457200" y="274638"/>
            <a:ext cx="8229600" cy="1143000"/>
          </a:xfrm>
          <a:ln/>
        </p:spPr>
        <p:txBody>
          <a:bodyPr/>
          <a:lstStyle/>
          <a:p>
            <a:r>
              <a:rPr dirty="0"/>
              <a:t>Beta-carotene is non toxic</a:t>
            </a:r>
          </a:p>
        </p:txBody>
      </p:sp>
      <p:sp>
        <p:nvSpPr>
          <p:cNvPr id="24579" name="Text Placeholder 24578"/>
          <p:cNvSpPr>
            <a:spLocks noGrp="1"/>
          </p:cNvSpPr>
          <p:nvPr>
            <p:ph type="body" idx="1"/>
          </p:nvPr>
        </p:nvSpPr>
        <p:spPr>
          <a:xfrm>
            <a:off x="457200" y="1600200"/>
            <a:ext cx="8229600" cy="4525963"/>
          </a:xfrm>
          <a:ln/>
        </p:spPr>
        <p:txBody>
          <a:bodyPr/>
          <a:lstStyle/>
          <a:p>
            <a:pPr>
              <a:lnSpc>
                <a:spcPct val="90000"/>
              </a:lnSpc>
            </a:pPr>
            <a:r>
              <a:rPr sz="2800" dirty="0"/>
              <a:t>No tolerable upper intake level for beta-carotene has been set because it is non toxic.</a:t>
            </a:r>
          </a:p>
          <a:p>
            <a:pPr>
              <a:lnSpc>
                <a:spcPct val="90000"/>
              </a:lnSpc>
            </a:pPr>
            <a:r>
              <a:rPr sz="2800" dirty="0"/>
              <a:t>Beta-carotene is stored in fat just under the skin. In very rare instances, huge overdoses of concentrated beta-carotene can cause a slight yellowing of the skin.</a:t>
            </a:r>
          </a:p>
          <a:p>
            <a:pPr>
              <a:lnSpc>
                <a:spcPct val="90000"/>
              </a:lnSpc>
            </a:pPr>
            <a:r>
              <a:rPr sz="2800" dirty="0"/>
              <a:t>This is not harmful and quickly goes away. It is interesting to note that the type of beta-carotene used in supplements may be harmful in large doses, especially for people who drink alcohol and smoke cigarettes.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25601"/>
          <p:cNvSpPr>
            <a:spLocks noGrp="1"/>
          </p:cNvSpPr>
          <p:nvPr>
            <p:ph type="title"/>
          </p:nvPr>
        </p:nvSpPr>
        <p:spPr>
          <a:xfrm>
            <a:off x="457200" y="274638"/>
            <a:ext cx="8229600" cy="1143000"/>
          </a:xfrm>
          <a:ln/>
        </p:spPr>
        <p:txBody>
          <a:bodyPr/>
          <a:lstStyle/>
          <a:p>
            <a:r>
              <a:rPr dirty="0"/>
              <a:t>Cause birth defects</a:t>
            </a:r>
          </a:p>
        </p:txBody>
      </p:sp>
      <p:sp>
        <p:nvSpPr>
          <p:cNvPr id="25603" name="Text Placeholder 25602"/>
          <p:cNvSpPr>
            <a:spLocks noGrp="1"/>
          </p:cNvSpPr>
          <p:nvPr>
            <p:ph type="body" idx="1"/>
          </p:nvPr>
        </p:nvSpPr>
        <p:spPr>
          <a:xfrm>
            <a:off x="457200" y="1600200"/>
            <a:ext cx="8229600" cy="4525963"/>
          </a:xfrm>
          <a:ln/>
        </p:spPr>
        <p:txBody>
          <a:bodyPr/>
          <a:lstStyle/>
          <a:p>
            <a:r>
              <a:rPr sz="2800" dirty="0"/>
              <a:t>Excess preformed vitamin A from animal products or supplements taken during pregnancy is known to cause birth defects.</a:t>
            </a:r>
          </a:p>
          <a:p>
            <a:r>
              <a:rPr sz="2800" dirty="0"/>
              <a:t>To avoid any possibility of increasing birth defects, a diet rich in vegetables and fruit is an alternative to preformed vitamin A sources.</a:t>
            </a:r>
          </a:p>
          <a:p>
            <a:r>
              <a:rPr sz="2800" dirty="0"/>
              <a:t> One medium-sized carrot provides a safe alternative vitamin A source and contains about 16,000 IU.</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26625"/>
          <p:cNvSpPr>
            <a:spLocks noGrp="1"/>
          </p:cNvSpPr>
          <p:nvPr>
            <p:ph type="title"/>
          </p:nvPr>
        </p:nvSpPr>
        <p:spPr>
          <a:xfrm>
            <a:off x="457200" y="274638"/>
            <a:ext cx="8229600" cy="1143000"/>
          </a:xfrm>
          <a:ln/>
        </p:spPr>
        <p:txBody>
          <a:bodyPr/>
          <a:lstStyle/>
          <a:p>
            <a:r>
              <a:rPr sz="3200" b="1" dirty="0"/>
              <a:t>Osteoporosis and Vitamin A</a:t>
            </a:r>
            <a:r>
              <a:t/>
            </a:r>
            <a:br/>
            <a:endParaRPr/>
          </a:p>
        </p:txBody>
      </p:sp>
      <p:sp>
        <p:nvSpPr>
          <p:cNvPr id="26627" name="Text Placeholder 26626"/>
          <p:cNvSpPr>
            <a:spLocks noGrp="1"/>
          </p:cNvSpPr>
          <p:nvPr>
            <p:ph type="body" idx="1"/>
          </p:nvPr>
        </p:nvSpPr>
        <p:spPr>
          <a:xfrm>
            <a:off x="457200" y="1600200"/>
            <a:ext cx="8229600" cy="4525963"/>
          </a:xfrm>
          <a:ln/>
        </p:spPr>
        <p:txBody>
          <a:bodyPr/>
          <a:lstStyle/>
          <a:p>
            <a:r>
              <a:rPr lang="en-US" altLang="en-US" sz="2800" dirty="0"/>
              <a:t>In older men and women, long-term intakes of preformed vitamin A can be associated with increased risk of osteoporotic fracture and decreased bone mineral density.</a:t>
            </a:r>
          </a:p>
          <a:p>
            <a:r>
              <a:rPr lang="en-US" altLang="en-US" sz="2800" dirty="0"/>
              <a:t>Levels of only 5000 IU (1,500 mcg) are enough to increase risk.</a:t>
            </a:r>
          </a:p>
          <a:p>
            <a:r>
              <a:rPr lang="en-US" altLang="en-US" sz="2800" dirty="0"/>
              <a:t>Older men and women may want to limit their supplemental vitamin A intake or take only the beta-carotene form of vitamin 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27649"/>
          <p:cNvSpPr>
            <a:spLocks noGrp="1"/>
          </p:cNvSpPr>
          <p:nvPr>
            <p:ph type="title"/>
          </p:nvPr>
        </p:nvSpPr>
        <p:spPr>
          <a:xfrm>
            <a:off x="457200" y="274638"/>
            <a:ext cx="8229600" cy="106362"/>
          </a:xfrm>
          <a:ln/>
        </p:spPr>
        <p:txBody>
          <a:bodyPr/>
          <a:lstStyle/>
          <a:p>
            <a:endParaRPr/>
          </a:p>
        </p:txBody>
      </p:sp>
      <p:sp>
        <p:nvSpPr>
          <p:cNvPr id="27651" name="Text Placeholder 27650"/>
          <p:cNvSpPr>
            <a:spLocks noGrp="1"/>
          </p:cNvSpPr>
          <p:nvPr>
            <p:ph type="body" idx="1"/>
          </p:nvPr>
        </p:nvSpPr>
        <p:spPr>
          <a:xfrm>
            <a:off x="457200" y="1371600"/>
            <a:ext cx="8229600" cy="4754563"/>
          </a:xfrm>
          <a:ln/>
        </p:spPr>
        <p:txBody>
          <a:bodyPr/>
          <a:lstStyle/>
          <a:p>
            <a:r>
              <a:rPr dirty="0"/>
              <a:t>The best way to assure safe levels of vitamin A is to eat plenty of fruits and vegetables and, if supplements are needed, to use the beta-carotene form</a:t>
            </a:r>
            <a:r>
              <a:rPr dirty="0" smtClean="0"/>
              <a:t>.</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097"/>
          <p:cNvSpPr>
            <a:spLocks noGrp="1"/>
          </p:cNvSpPr>
          <p:nvPr>
            <p:ph type="title" idx="4294967295"/>
          </p:nvPr>
        </p:nvSpPr>
        <p:spPr>
          <a:xfrm>
            <a:off x="457200" y="274638"/>
            <a:ext cx="8229600" cy="1143000"/>
          </a:xfrm>
          <a:ln/>
        </p:spPr>
        <p:txBody>
          <a:bodyPr wrap="square" lIns="91440" tIns="45720" rIns="91440" bIns="45720" anchor="ctr"/>
          <a:lstStyle/>
          <a:p>
            <a:r>
              <a:rPr lang="en-US" altLang="en-US" dirty="0"/>
              <a:t>Vitamin A</a:t>
            </a:r>
          </a:p>
        </p:txBody>
      </p:sp>
      <p:sp>
        <p:nvSpPr>
          <p:cNvPr id="4099" name="Text Placeholder 4098"/>
          <p:cNvSpPr>
            <a:spLocks noGrp="1"/>
          </p:cNvSpPr>
          <p:nvPr>
            <p:ph type="body" idx="4294967295"/>
          </p:nvPr>
        </p:nvSpPr>
        <p:spPr>
          <a:xfrm>
            <a:off x="457200" y="1600200"/>
            <a:ext cx="8229600" cy="4525963"/>
          </a:xfrm>
          <a:ln/>
        </p:spPr>
        <p:txBody>
          <a:bodyPr wrap="square" lIns="91440" tIns="45720" rIns="91440" bIns="45720" anchor="t" anchorCtr="0"/>
          <a:lstStyle/>
          <a:p>
            <a:r>
              <a:rPr lang="en-US" altLang="en-US" dirty="0"/>
              <a:t>History</a:t>
            </a:r>
          </a:p>
          <a:p>
            <a:r>
              <a:rPr lang="en-US" altLang="en-US" dirty="0"/>
              <a:t> As long ago as 300</a:t>
            </a:r>
            <a:r>
              <a:rPr lang="en-US" altLang="en-US" sz="1600" dirty="0"/>
              <a:t>B.C., </a:t>
            </a:r>
            <a:r>
              <a:rPr lang="en-US" altLang="en-US" dirty="0"/>
              <a:t> the Hippocratic school recommended  liver(rich in vitamin A) for children with night blindness or infection</a:t>
            </a:r>
          </a:p>
          <a:p>
            <a:r>
              <a:rPr lang="en-US" altLang="en-US" dirty="0"/>
              <a:t>Vitamin A was the first Vitamin discovered</a:t>
            </a:r>
          </a:p>
          <a:p>
            <a:pPr>
              <a:buNone/>
            </a:pPr>
            <a:r>
              <a:rPr lang="en-US" altLang="en-US" dirty="0"/>
              <a:t>   In 1907 found as a necessary for growth</a:t>
            </a:r>
          </a:p>
          <a:p>
            <a:r>
              <a:rPr lang="en-US" altLang="en-US" dirty="0"/>
              <a:t>First synthesis in 1947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121"/>
          <p:cNvSpPr>
            <a:spLocks noGrp="1"/>
          </p:cNvSpPr>
          <p:nvPr>
            <p:ph type="title" idx="4294967295"/>
          </p:nvPr>
        </p:nvSpPr>
        <p:spPr>
          <a:xfrm>
            <a:off x="457200" y="274638"/>
            <a:ext cx="8229600" cy="1143000"/>
          </a:xfrm>
          <a:ln/>
        </p:spPr>
        <p:txBody>
          <a:bodyPr wrap="square" lIns="91440" tIns="45720" rIns="91440" bIns="45720" anchor="ctr"/>
          <a:lstStyle/>
          <a:p>
            <a:r>
              <a:rPr lang="en-US" altLang="en-US" dirty="0"/>
              <a:t>Forms of Vitamin A</a:t>
            </a:r>
          </a:p>
        </p:txBody>
      </p:sp>
      <p:sp>
        <p:nvSpPr>
          <p:cNvPr id="5123" name="Text Placeholder 5122"/>
          <p:cNvSpPr>
            <a:spLocks noGrp="1"/>
          </p:cNvSpPr>
          <p:nvPr>
            <p:ph type="body" idx="4294967295"/>
          </p:nvPr>
        </p:nvSpPr>
        <p:spPr>
          <a:xfrm>
            <a:off x="457200" y="1600200"/>
            <a:ext cx="8229600" cy="4525963"/>
          </a:xfrm>
          <a:ln/>
        </p:spPr>
        <p:txBody>
          <a:bodyPr wrap="square" lIns="91440" tIns="45720" rIns="91440" bIns="45720" anchor="t" anchorCtr="0"/>
          <a:lstStyle/>
          <a:p>
            <a:pPr>
              <a:lnSpc>
                <a:spcPct val="90000"/>
              </a:lnSpc>
            </a:pPr>
            <a:r>
              <a:rPr lang="en-US" altLang="en-US" b="1" dirty="0"/>
              <a:t>Carotenes </a:t>
            </a:r>
            <a:r>
              <a:rPr lang="en-US" altLang="en-US" dirty="0"/>
              <a:t>such as </a:t>
            </a:r>
            <a:r>
              <a:rPr lang="en-US" altLang="en-US" b="1" dirty="0"/>
              <a:t>beta-carotene </a:t>
            </a:r>
            <a:r>
              <a:rPr lang="en-US" altLang="en-US" dirty="0"/>
              <a:t>are from plant foods and are antioxidants.</a:t>
            </a:r>
          </a:p>
          <a:p>
            <a:pPr>
              <a:lnSpc>
                <a:spcPct val="90000"/>
              </a:lnSpc>
            </a:pPr>
            <a:r>
              <a:rPr lang="en-US" altLang="en-US" b="1" dirty="0"/>
              <a:t>Retinyl esters </a:t>
            </a:r>
            <a:r>
              <a:rPr lang="en-US" altLang="en-US" dirty="0"/>
              <a:t>come from animal foods.</a:t>
            </a:r>
          </a:p>
          <a:p>
            <a:pPr>
              <a:lnSpc>
                <a:spcPct val="90000"/>
              </a:lnSpc>
            </a:pPr>
            <a:r>
              <a:rPr lang="en-US" altLang="en-US" b="1" dirty="0"/>
              <a:t>Retinol </a:t>
            </a:r>
            <a:r>
              <a:rPr lang="en-US" altLang="en-US" dirty="0"/>
              <a:t>supports healthy skin.</a:t>
            </a:r>
          </a:p>
          <a:p>
            <a:pPr>
              <a:lnSpc>
                <a:spcPct val="90000"/>
              </a:lnSpc>
            </a:pPr>
            <a:r>
              <a:rPr lang="en-US" altLang="en-US" b="1" dirty="0"/>
              <a:t>Retinal </a:t>
            </a:r>
            <a:r>
              <a:rPr lang="en-US" altLang="en-US" dirty="0"/>
              <a:t>is needed for vision.</a:t>
            </a:r>
          </a:p>
          <a:p>
            <a:pPr>
              <a:lnSpc>
                <a:spcPct val="90000"/>
              </a:lnSpc>
            </a:pPr>
            <a:r>
              <a:rPr lang="en-US" altLang="en-US" b="1" dirty="0"/>
              <a:t>Retinoic acid </a:t>
            </a:r>
            <a:r>
              <a:rPr lang="en-US" altLang="en-US" dirty="0"/>
              <a:t>supports skin and epithelial tissue.</a:t>
            </a:r>
          </a:p>
          <a:p>
            <a:pPr>
              <a:lnSpc>
                <a:spcPct val="90000"/>
              </a:lnSpc>
            </a:pPr>
            <a:r>
              <a:rPr lang="en-US" altLang="en-US" b="1" dirty="0"/>
              <a:t>Retinyl palmitate </a:t>
            </a:r>
            <a:r>
              <a:rPr lang="en-US" altLang="en-US" dirty="0"/>
              <a:t>is the storage form inside the human liver</a:t>
            </a:r>
          </a:p>
          <a:p>
            <a:pPr>
              <a:lnSpc>
                <a:spcPct val="90000"/>
              </a:lnSpc>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6145"/>
          <p:cNvSpPr>
            <a:spLocks noGrp="1"/>
          </p:cNvSpPr>
          <p:nvPr>
            <p:ph type="title" idx="4294967295"/>
          </p:nvPr>
        </p:nvSpPr>
        <p:spPr>
          <a:xfrm flipV="1">
            <a:off x="609600" y="0"/>
            <a:ext cx="8229600" cy="228600"/>
          </a:xfrm>
          <a:ln/>
        </p:spPr>
        <p:txBody>
          <a:bodyPr wrap="square" lIns="91440" tIns="45720" rIns="91440" bIns="45720" anchor="ctr"/>
          <a:lstStyle/>
          <a:p>
            <a:endParaRPr/>
          </a:p>
        </p:txBody>
      </p:sp>
      <p:pic>
        <p:nvPicPr>
          <p:cNvPr id="6147" name="Text Placeholder 6146"/>
          <p:cNvPicPr>
            <a:picLocks noGrp="1" noChangeAspect="1"/>
          </p:cNvPicPr>
          <p:nvPr>
            <p:ph type="body" idx="4294967295"/>
          </p:nvPr>
        </p:nvPicPr>
        <p:blipFill>
          <a:blip r:embed="rId2">
            <a:extLst/>
          </a:blip>
          <a:srcRect/>
          <a:stretch>
            <a:fillRect/>
          </a:stretch>
        </p:blipFill>
        <p:spPr>
          <a:xfrm>
            <a:off x="1828800" y="1600200"/>
            <a:ext cx="5464175" cy="4525963"/>
          </a:xfrm>
          <a:prstGeom prst="rect">
            <a:avLst/>
          </a:prstGeom>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7169"/>
          <p:cNvSpPr>
            <a:spLocks noGrp="1"/>
          </p:cNvSpPr>
          <p:nvPr>
            <p:ph type="title" idx="4294967295"/>
          </p:nvPr>
        </p:nvSpPr>
        <p:spPr>
          <a:xfrm>
            <a:off x="457200" y="274638"/>
            <a:ext cx="8229600" cy="1143000"/>
          </a:xfrm>
          <a:ln/>
        </p:spPr>
        <p:txBody>
          <a:bodyPr wrap="square" lIns="91440" tIns="45720" rIns="91440" bIns="45720" anchor="ctr"/>
          <a:lstStyle/>
          <a:p>
            <a:r>
              <a:rPr lang="en-US" altLang="en-US" dirty="0"/>
              <a:t>Anti-oxidant Activities</a:t>
            </a:r>
          </a:p>
        </p:txBody>
      </p:sp>
      <p:sp>
        <p:nvSpPr>
          <p:cNvPr id="7171" name="Text Placeholder 7170"/>
          <p:cNvSpPr>
            <a:spLocks noGrp="1"/>
          </p:cNvSpPr>
          <p:nvPr>
            <p:ph type="body" idx="4294967295"/>
          </p:nvPr>
        </p:nvSpPr>
        <p:spPr>
          <a:xfrm>
            <a:off x="457200" y="1600200"/>
            <a:ext cx="8229600" cy="4525963"/>
          </a:xfrm>
          <a:ln/>
        </p:spPr>
        <p:txBody>
          <a:bodyPr wrap="square" lIns="91440" tIns="45720" rIns="91440" bIns="45720" anchor="t" anchorCtr="0"/>
          <a:lstStyle/>
          <a:p>
            <a:pPr>
              <a:lnSpc>
                <a:spcPct val="90000"/>
              </a:lnSpc>
            </a:pPr>
            <a:r>
              <a:rPr lang="en-US" altLang="en-US" dirty="0"/>
              <a:t>Vitamin A has several forms that are used for vital functions</a:t>
            </a:r>
          </a:p>
          <a:p>
            <a:pPr>
              <a:lnSpc>
                <a:spcPct val="90000"/>
              </a:lnSpc>
            </a:pPr>
            <a:r>
              <a:rPr lang="en-US" altLang="en-US" dirty="0"/>
              <a:t>Beta-carotene is one of the most powerful antioxidants in food.Antioxidants neutralize free radicals to reduce the risk of macular degeneration, cancer, heart disease, and stroke.</a:t>
            </a:r>
          </a:p>
          <a:p>
            <a:pPr>
              <a:lnSpc>
                <a:spcPct val="90000"/>
              </a:lnSpc>
            </a:pPr>
            <a:r>
              <a:rPr lang="en-US" altLang="en-US" dirty="0"/>
              <a:t>Beta-carotene is abundant in yellow and orange vegetables and fruit.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8193"/>
          <p:cNvSpPr>
            <a:spLocks noGrp="1"/>
          </p:cNvSpPr>
          <p:nvPr>
            <p:ph type="title" idx="4294967295"/>
          </p:nvPr>
        </p:nvSpPr>
        <p:spPr>
          <a:xfrm>
            <a:off x="457200" y="274638"/>
            <a:ext cx="8229600" cy="1143000"/>
          </a:xfrm>
          <a:ln/>
        </p:spPr>
        <p:txBody>
          <a:bodyPr wrap="square" lIns="91440" tIns="45720" rIns="91440" bIns="45720" anchor="ctr"/>
          <a:lstStyle/>
          <a:p>
            <a:r>
              <a:rPr lang="en-US" altLang="en-US" dirty="0"/>
              <a:t>Vitamin A and night vision</a:t>
            </a:r>
          </a:p>
        </p:txBody>
      </p:sp>
      <p:sp>
        <p:nvSpPr>
          <p:cNvPr id="8195" name="Text Placeholder 8194"/>
          <p:cNvSpPr>
            <a:spLocks noGrp="1"/>
          </p:cNvSpPr>
          <p:nvPr>
            <p:ph type="body" idx="4294967295"/>
          </p:nvPr>
        </p:nvSpPr>
        <p:spPr>
          <a:xfrm>
            <a:off x="457200" y="1600200"/>
            <a:ext cx="8229600" cy="4525963"/>
          </a:xfrm>
          <a:ln/>
        </p:spPr>
        <p:txBody>
          <a:bodyPr wrap="square" lIns="91440" tIns="45720" rIns="91440" bIns="45720" anchor="t" anchorCtr="0"/>
          <a:lstStyle/>
          <a:p>
            <a:pPr>
              <a:lnSpc>
                <a:spcPct val="90000"/>
              </a:lnSpc>
            </a:pPr>
            <a:r>
              <a:rPr lang="en-US" altLang="en-US" dirty="0"/>
              <a:t>Vitamin A is needed by the retina of the eye for vision.</a:t>
            </a:r>
          </a:p>
          <a:p>
            <a:pPr>
              <a:lnSpc>
                <a:spcPct val="90000"/>
              </a:lnSpc>
            </a:pPr>
            <a:r>
              <a:rPr lang="en-US" altLang="en-US" dirty="0"/>
              <a:t> The retina is located at the back of the eye. Light passes through the lens of the eye and hits the retina. The retina converts the light into nerve impulses for interpretation by the brain.</a:t>
            </a:r>
          </a:p>
          <a:p>
            <a:pPr>
              <a:lnSpc>
                <a:spcPct val="90000"/>
              </a:lnSpc>
            </a:pPr>
            <a:r>
              <a:rPr lang="en-US" altLang="en-US" dirty="0"/>
              <a:t>Retinol is transported by the bloodstream to the retina.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9217"/>
          <p:cNvSpPr>
            <a:spLocks noGrp="1"/>
          </p:cNvSpPr>
          <p:nvPr>
            <p:ph type="title" idx="4294967295"/>
          </p:nvPr>
        </p:nvSpPr>
        <p:spPr>
          <a:xfrm>
            <a:off x="457200" y="274638"/>
            <a:ext cx="8229600" cy="1143000"/>
          </a:xfrm>
          <a:ln/>
        </p:spPr>
        <p:txBody>
          <a:bodyPr wrap="square" lIns="91440" tIns="45720" rIns="91440" bIns="45720" anchor="ctr"/>
          <a:lstStyle/>
          <a:p>
            <a:r>
              <a:rPr lang="en-US" altLang="en-US" sz="4000" dirty="0"/>
              <a:t>How Vitamin A help in night vision</a:t>
            </a:r>
          </a:p>
        </p:txBody>
      </p:sp>
      <p:pic>
        <p:nvPicPr>
          <p:cNvPr id="9219" name="Text Placeholder 9218"/>
          <p:cNvPicPr>
            <a:picLocks noGrp="1" noChangeAspect="1"/>
          </p:cNvPicPr>
          <p:nvPr>
            <p:ph type="body" idx="4294967295"/>
          </p:nvPr>
        </p:nvPicPr>
        <p:blipFill>
          <a:blip r:embed="rId2">
            <a:extLst/>
          </a:blip>
          <a:srcRect l="-11430" t="-25733" r="-20573" b="-27877"/>
          <a:stretch>
            <a:fillRect/>
          </a:stretch>
        </p:blipFill>
        <p:spPr>
          <a:xfrm>
            <a:off x="1954213" y="360363"/>
            <a:ext cx="5600700" cy="6950075"/>
          </a:xfrm>
          <a:prstGeom prst="rect">
            <a:avLst/>
          </a:prstGeom>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0241"/>
          <p:cNvSpPr>
            <a:spLocks noGrp="1"/>
          </p:cNvSpPr>
          <p:nvPr>
            <p:ph type="title" idx="4294967295"/>
          </p:nvPr>
        </p:nvSpPr>
        <p:spPr>
          <a:xfrm>
            <a:off x="457200" y="274638"/>
            <a:ext cx="8229600" cy="1143000"/>
          </a:xfrm>
          <a:ln/>
        </p:spPr>
        <p:txBody>
          <a:bodyPr wrap="square" lIns="91440" tIns="45720" rIns="91440" bIns="45720" anchor="ctr"/>
          <a:lstStyle/>
          <a:p>
            <a:r>
              <a:rPr lang="en-US" altLang="en-US" sz="4000" dirty="0"/>
              <a:t>Vitamin A deficiency and blindness</a:t>
            </a:r>
          </a:p>
        </p:txBody>
      </p:sp>
      <p:sp>
        <p:nvSpPr>
          <p:cNvPr id="10243" name="Text Placeholder 10242"/>
          <p:cNvSpPr>
            <a:spLocks noGrp="1"/>
          </p:cNvSpPr>
          <p:nvPr>
            <p:ph type="body" idx="4294967295"/>
          </p:nvPr>
        </p:nvSpPr>
        <p:spPr>
          <a:xfrm>
            <a:off x="457200" y="1600200"/>
            <a:ext cx="8229600" cy="4525963"/>
          </a:xfrm>
          <a:ln/>
        </p:spPr>
        <p:txBody>
          <a:bodyPr wrap="square" lIns="91440" tIns="45720" rIns="91440" bIns="45720" anchor="t" anchorCtr="0"/>
          <a:lstStyle/>
          <a:p>
            <a:pPr>
              <a:lnSpc>
                <a:spcPct val="90000"/>
              </a:lnSpc>
            </a:pPr>
            <a:r>
              <a:rPr lang="en-US" altLang="en-US" sz="2800" dirty="0"/>
              <a:t>Severe vitamin A deficiency is one of the leading causes of blindness in children.</a:t>
            </a:r>
          </a:p>
          <a:p>
            <a:pPr>
              <a:lnSpc>
                <a:spcPct val="90000"/>
              </a:lnSpc>
            </a:pPr>
            <a:r>
              <a:rPr lang="en-US" altLang="en-US" sz="2800" dirty="0"/>
              <a:t>This preventable childhood blindness results from a lack of vitamin A in the cornea of the eye.</a:t>
            </a:r>
          </a:p>
          <a:p>
            <a:pPr>
              <a:lnSpc>
                <a:spcPct val="90000"/>
              </a:lnSpc>
            </a:pPr>
            <a:r>
              <a:rPr lang="en-US" altLang="en-US" sz="2800" dirty="0"/>
              <a:t>This type of childhood blindness is known as </a:t>
            </a:r>
            <a:r>
              <a:rPr lang="en-US" altLang="en-US" sz="2800" i="1" dirty="0"/>
              <a:t>xerophthalmia</a:t>
            </a:r>
            <a:r>
              <a:rPr lang="en-US" altLang="en-US" sz="2800" dirty="0"/>
              <a:t>In the first stage of xeropthalmia, the cornea becomes hard and dry, a condition known as </a:t>
            </a:r>
            <a:r>
              <a:rPr lang="en-US" altLang="en-US" sz="2800" i="1" dirty="0"/>
              <a:t>xerosis</a:t>
            </a:r>
            <a:r>
              <a:rPr lang="en-US" altLang="en-US" sz="2800" dirty="0"/>
              <a:t>.</a:t>
            </a:r>
          </a:p>
          <a:p>
            <a:pPr>
              <a:lnSpc>
                <a:spcPct val="90000"/>
              </a:lnSpc>
            </a:pPr>
            <a:r>
              <a:rPr lang="en-US" altLang="en-US" sz="2800" dirty="0"/>
              <a:t>Xerosis can progress to a softening of the cornea that can lead to irreversible blindness.</a:t>
            </a:r>
          </a:p>
          <a:p>
            <a:pPr>
              <a:lnSpc>
                <a:spcPct val="90000"/>
              </a:lnSpc>
            </a:pPr>
            <a:endParaRPr lang="en-US" altLang="en-US" sz="2800" dirty="0"/>
          </a:p>
        </p:txBody>
      </p:sp>
    </p:spTree>
  </p:cSld>
  <p:clrMapOvr>
    <a:masterClrMapping/>
  </p:clrMapOvr>
</p:sld>
</file>

<file path=ppt/theme/theme1.xml><?xml version="1.0" encoding="utf-8"?>
<a:theme xmlns:a="http://schemas.openxmlformats.org/drawingml/2006/main">
  <a:themeElements>
    <a:clrScheme name="">
      <a:dk1>
        <a:srgbClr val="FFFFFF"/>
      </a:dk1>
      <a:lt1>
        <a:srgbClr val="000000"/>
      </a:lt1>
      <a:dk2>
        <a:srgbClr val="808080"/>
      </a:dk2>
      <a:lt2>
        <a:srgbClr val="000000"/>
      </a:lt2>
      <a:accent1>
        <a:srgbClr val="BBE0E3"/>
      </a:accent1>
      <a:accent2>
        <a:srgbClr val="333399"/>
      </a:accent2>
      <a:accent3>
        <a:srgbClr val="000000"/>
      </a:accent3>
      <a:accent4>
        <a:srgbClr val="000000"/>
      </a:accent4>
      <a:accent5>
        <a:srgbClr val="000000"/>
      </a:accent5>
      <a:accent6>
        <a:srgbClr val="000000"/>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50000"/>
              </a:schemeClr>
            </a:gs>
            <a:gs pos="35000">
              <a:schemeClr val="phClr">
                <a:tint val="37000"/>
                <a:satMod val="37000"/>
              </a:schemeClr>
            </a:gs>
            <a:gs pos="100000">
              <a:schemeClr val="phClr">
                <a:tint val="15000"/>
                <a:satMod val="15000"/>
              </a:schemeClr>
            </a:gs>
          </a:gsLst>
          <a:lin ang="16200000" scaled="1"/>
        </a:gradFill>
        <a:gradFill rotWithShape="1">
          <a:gsLst>
            <a:gs pos="0">
              <a:schemeClr val="phClr">
                <a:tint val="50000"/>
                <a:satMod val="50000"/>
              </a:schemeClr>
            </a:gs>
            <a:gs pos="35000">
              <a:schemeClr val="phClr">
                <a:tint val="37000"/>
                <a:satMod val="37000"/>
              </a:schemeClr>
            </a:gs>
            <a:gs pos="100000">
              <a:schemeClr val="phClr">
                <a:tint val="15000"/>
                <a:satMod val="15000"/>
              </a:schemeClr>
            </a:gs>
          </a:gsLst>
          <a:lin ang="16200000" scaled="1"/>
        </a:gradFill>
      </a:fillStyleLst>
      <a:lnStyleLst>
        <a:ln w="9259"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3000" dir="5400000" rotWithShape="0">
              <a:schemeClr val="phClr">
                <a:alpha val="38000"/>
              </a:schemeClr>
            </a:outerShdw>
          </a:effectLst>
        </a:effectStyle>
        <a:effectStyle>
          <a:effectLst>
            <a:outerShdw blurRad="40000" dist="23000" dir="5400000" rotWithShape="0">
              <a:schemeClr val="phClr">
                <a:alpha val="35000"/>
              </a:schemeClr>
            </a:outerShdw>
          </a:effectLst>
        </a:effectStyle>
        <a:effectStyle>
          <a:effectLst>
            <a:outerShdw blurRad="40000" dist="23000" dir="5400000" rotWithShape="0">
              <a:schemeClr val="phClr">
                <a:alpha val="35000"/>
              </a:schemeClr>
            </a:outerShdw>
          </a:effectLst>
        </a:effectStyle>
      </a:effectStyleLst>
      <a:bgFillStyleLst>
        <a:solidFill>
          <a:schemeClr val="phClr"/>
        </a:solidFill>
        <a:gradFill rotWithShape="1">
          <a:gsLst>
            <a:gs pos="0">
              <a:schemeClr val="phClr"/>
            </a:gs>
            <a:gs pos="35000">
              <a:schemeClr val="phClr"/>
            </a:gs>
            <a:gs pos="100000">
              <a:schemeClr val="phClr"/>
            </a:gs>
          </a:gsLst>
        </a:gradFill>
        <a:gradFill rotWithShape="1">
          <a:gsLst>
            <a:gs pos="0">
              <a:schemeClr val="phClr"/>
            </a:gs>
            <a:gs pos="35000">
              <a:schemeClr val="phClr"/>
            </a:gs>
            <a:gs pos="100000">
              <a:schemeClr val="phClr"/>
            </a:gs>
          </a:gsLst>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1315</Words>
  <Application>Microsoft Office PowerPoint</Application>
  <PresentationFormat>On-screen Show (4:3)</PresentationFormat>
  <Paragraphs>90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
      <vt:lpstr>VITAMIN A</vt:lpstr>
      <vt:lpstr>Introduction</vt:lpstr>
      <vt:lpstr>Vitamin A</vt:lpstr>
      <vt:lpstr>Forms of Vitamin A</vt:lpstr>
      <vt:lpstr>PowerPoint Presentation</vt:lpstr>
      <vt:lpstr>Anti-oxidant Activities</vt:lpstr>
      <vt:lpstr>Vitamin A and night vision</vt:lpstr>
      <vt:lpstr>How Vitamin A help in night vision</vt:lpstr>
      <vt:lpstr>Vitamin A deficiency and blindness</vt:lpstr>
      <vt:lpstr>Infections and Vitamin A</vt:lpstr>
      <vt:lpstr>PowerPoint Presentation</vt:lpstr>
      <vt:lpstr>Vitamin A and mucous membrane</vt:lpstr>
      <vt:lpstr>PowerPoint Presentation</vt:lpstr>
      <vt:lpstr>Keep skin soft</vt:lpstr>
      <vt:lpstr>Vitamin increase immune system</vt:lpstr>
      <vt:lpstr>Cell formation and vitamin A</vt:lpstr>
      <vt:lpstr>PowerPoint Presentation</vt:lpstr>
      <vt:lpstr>PowerPoint Presentation</vt:lpstr>
      <vt:lpstr>Sources of vitamin A</vt:lpstr>
      <vt:lpstr>PowerPoint Presentation</vt:lpstr>
      <vt:lpstr>Toxicity of vitamin A</vt:lpstr>
      <vt:lpstr>Beta-carotene is non toxic</vt:lpstr>
      <vt:lpstr>Cause birth defects</vt:lpstr>
      <vt:lpstr>Osteoporosis and Vitamin A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Prensentation of An-502</dc:title>
  <dc:creator>Dr.Muhammad Arif</dc:creator>
  <cp:lastModifiedBy>Dr.Muhammad Arif</cp:lastModifiedBy>
  <cp:revision>6</cp:revision>
  <dcterms:modified xsi:type="dcterms:W3CDTF">2020-03-18T16:45:54Z</dcterms:modified>
</cp:coreProperties>
</file>