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63"/>
  </p:notesMasterIdLst>
  <p:handoutMasterIdLst>
    <p:handoutMasterId r:id="rId64"/>
  </p:handoutMasterIdLst>
  <p:sldIdLst>
    <p:sldId id="336" r:id="rId3"/>
    <p:sldId id="256" r:id="rId4"/>
    <p:sldId id="257" r:id="rId5"/>
    <p:sldId id="337" r:id="rId6"/>
    <p:sldId id="258" r:id="rId7"/>
    <p:sldId id="328" r:id="rId8"/>
    <p:sldId id="282" r:id="rId9"/>
    <p:sldId id="338" r:id="rId10"/>
    <p:sldId id="283" r:id="rId11"/>
    <p:sldId id="284" r:id="rId12"/>
    <p:sldId id="339" r:id="rId13"/>
    <p:sldId id="345" r:id="rId14"/>
    <p:sldId id="285" r:id="rId15"/>
    <p:sldId id="286" r:id="rId16"/>
    <p:sldId id="349" r:id="rId17"/>
    <p:sldId id="350" r:id="rId18"/>
    <p:sldId id="287" r:id="rId19"/>
    <p:sldId id="288" r:id="rId20"/>
    <p:sldId id="289" r:id="rId21"/>
    <p:sldId id="329" r:id="rId22"/>
    <p:sldId id="290" r:id="rId23"/>
    <p:sldId id="331" r:id="rId24"/>
    <p:sldId id="291" r:id="rId25"/>
    <p:sldId id="292" r:id="rId26"/>
    <p:sldId id="293" r:id="rId27"/>
    <p:sldId id="295" r:id="rId28"/>
    <p:sldId id="296" r:id="rId29"/>
    <p:sldId id="297" r:id="rId30"/>
    <p:sldId id="298" r:id="rId31"/>
    <p:sldId id="299" r:id="rId32"/>
    <p:sldId id="300" r:id="rId33"/>
    <p:sldId id="351" r:id="rId34"/>
    <p:sldId id="348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4" r:id="rId58"/>
    <p:sldId id="375" r:id="rId59"/>
    <p:sldId id="376" r:id="rId60"/>
    <p:sldId id="377" r:id="rId61"/>
    <p:sldId id="34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2B546-8BE4-4B39-AE7A-20500364576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29EB0-9DD3-4649-9451-E46441C81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7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70AFA-51FC-463C-B7E3-F692376FF875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997FA-7498-48F0-8237-8F42014F0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6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E5F1-A82F-4536-9769-D2D56B0454A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6D65-EF1F-4946-A903-3861CD935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E5F1-A82F-4536-9769-D2D56B0454A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6D65-EF1F-4946-A903-3861CD935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E5F1-A82F-4536-9769-D2D56B0454A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6D65-EF1F-4946-A903-3861CD935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3ABF-D06B-4C80-A50B-FF37191DEB3F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B5B-7EE5-4B2E-9FC5-099541EE4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52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3ABF-D06B-4C80-A50B-FF37191DEB3F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B5B-7EE5-4B2E-9FC5-099541EE4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4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3ABF-D06B-4C80-A50B-FF37191DEB3F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B5B-7EE5-4B2E-9FC5-099541EE4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3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3ABF-D06B-4C80-A50B-FF37191DEB3F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B5B-7EE5-4B2E-9FC5-099541EE4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56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3ABF-D06B-4C80-A50B-FF37191DEB3F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B5B-7EE5-4B2E-9FC5-099541EE4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44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3ABF-D06B-4C80-A50B-FF37191DEB3F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B5B-7EE5-4B2E-9FC5-099541EE4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3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3ABF-D06B-4C80-A50B-FF37191DEB3F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B5B-7EE5-4B2E-9FC5-099541EE4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15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3ABF-D06B-4C80-A50B-FF37191DEB3F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B5B-7EE5-4B2E-9FC5-099541EE4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E5F1-A82F-4536-9769-D2D56B0454A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6D65-EF1F-4946-A903-3861CD935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3ABF-D06B-4C80-A50B-FF37191DEB3F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B5B-7EE5-4B2E-9FC5-099541EE4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1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3ABF-D06B-4C80-A50B-FF37191DEB3F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B5B-7EE5-4B2E-9FC5-099541EE4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77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3ABF-D06B-4C80-A50B-FF37191DEB3F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B5B-7EE5-4B2E-9FC5-099541EE4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3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E5F1-A82F-4536-9769-D2D56B0454A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6D65-EF1F-4946-A903-3861CD935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E5F1-A82F-4536-9769-D2D56B0454A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6D65-EF1F-4946-A903-3861CD935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E5F1-A82F-4536-9769-D2D56B0454A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6D65-EF1F-4946-A903-3861CD935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E5F1-A82F-4536-9769-D2D56B0454A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6D65-EF1F-4946-A903-3861CD935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E5F1-A82F-4536-9769-D2D56B0454A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6D65-EF1F-4946-A903-3861CD935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E5F1-A82F-4536-9769-D2D56B0454A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6D65-EF1F-4946-A903-3861CD935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E5F1-A82F-4536-9769-D2D56B0454A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3F6D65-EF1F-4946-A903-3861CD935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F3F6D65-EF1F-4946-A903-3861CD935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F7EE5F1-A82F-4536-9769-D2D56B0454A7}" type="datetimeFigureOut">
              <a:rPr lang="en-US" smtClean="0"/>
              <a:pPr/>
              <a:t>4/20/2020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13ABF-D06B-4C80-A50B-FF37191DEB3F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4B5B-7EE5-4B2E-9FC5-099541EE4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5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944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05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96200" cy="5440363"/>
          </a:xfrm>
        </p:spPr>
        <p:txBody>
          <a:bodyPr/>
          <a:lstStyle/>
          <a:p>
            <a:pPr algn="just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methods of data collection vary according to: 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Degree of Structure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Degree of Quantifiability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Degree of Obtrusiveness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Degree of Objectivity </a:t>
            </a:r>
          </a:p>
          <a:p>
            <a:pPr marL="514350" indent="-514350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7659687" cy="1701800"/>
          </a:xfrm>
        </p:spPr>
        <p:txBody>
          <a:bodyPr/>
          <a:lstStyle/>
          <a:p>
            <a:pPr algn="ctr"/>
            <a:r>
              <a:rPr lang="en-US" sz="6600" dirty="0"/>
              <a:t>Research Instruments </a:t>
            </a:r>
          </a:p>
        </p:txBody>
      </p:sp>
    </p:spTree>
    <p:extLst>
      <p:ext uri="{BB962C8B-B14F-4D97-AF65-F5344CB8AC3E}">
        <p14:creationId xmlns:p14="http://schemas.microsoft.com/office/powerpoint/2010/main" val="284260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Instruments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/>
              <a:t>Research Instruments are measurement tools (for example, questionnaires or scales) designed to obtain data on a topic of interest from research subjects.</a:t>
            </a:r>
          </a:p>
        </p:txBody>
      </p:sp>
    </p:spTree>
    <p:extLst>
      <p:ext uri="{BB962C8B-B14F-4D97-AF65-F5344CB8AC3E}">
        <p14:creationId xmlns:p14="http://schemas.microsoft.com/office/powerpoint/2010/main" val="115070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Instruments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4800600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just"/>
            <a:r>
              <a:rPr lang="en-US" sz="3200" dirty="0"/>
              <a:t>They facilitate variable observation and measurement  </a:t>
            </a:r>
          </a:p>
          <a:p>
            <a:pPr algn="just"/>
            <a:r>
              <a:rPr lang="en-US" sz="3200" dirty="0"/>
              <a:t>The type of Instrument depends on the method of data collection . </a:t>
            </a:r>
          </a:p>
          <a:p>
            <a:pPr algn="just"/>
            <a:r>
              <a:rPr lang="en-US" sz="3200" dirty="0"/>
              <a:t>The instrument development requires high degree of expertise as it must be valid and reliable 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Ways of searching for research Instruments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Read professional journals to learn what kind of instruments are being used for similar studies, their format, style, and how they are used by the writers.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of searching for research Instruments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/>
              <a:t>Read books that provide a description or an actual copy of various instruments for the reader.</a:t>
            </a:r>
          </a:p>
          <a:p>
            <a:pPr algn="just"/>
            <a:r>
              <a:rPr lang="en-US" sz="3200" dirty="0"/>
              <a:t>Talk with other researchers who may know of certain tools they have developed for themselves, or may have used tools developed by others.</a:t>
            </a:r>
          </a:p>
        </p:txBody>
      </p:sp>
    </p:spTree>
    <p:extLst>
      <p:ext uri="{BB962C8B-B14F-4D97-AF65-F5344CB8AC3E}">
        <p14:creationId xmlns:p14="http://schemas.microsoft.com/office/powerpoint/2010/main" val="333738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of searching for research Instruments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Combine or adapt one or more tools used by other researchers.</a:t>
            </a:r>
          </a:p>
          <a:p>
            <a:r>
              <a:rPr lang="en-US" sz="3200" dirty="0"/>
              <a:t>Develop his/her own instrument to fulfill a specific need.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454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Guidelines for developing Instrument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924800" cy="48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It must be suitable for its function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It should be related to its purpose/ Objectives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It should be based on theoretical framework selected for the study 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Guidelines for developing Instrument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It should be valid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Its contents should be according to the hypothesis and Research question .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It should provide comparable data every time it s used by the researcher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Guidelines for developing Instrument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3200" dirty="0"/>
              <a:t>It should be free of bias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It should be free of built in clues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Make sure that information is given by the targeted subjects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543800" cy="259397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CONSTRUCTING AN INSTRUMENT FOR DATA COLLECTION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069120" y="228600"/>
            <a:ext cx="307488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CHAPTER 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7659687" cy="1981200"/>
          </a:xfrm>
        </p:spPr>
        <p:txBody>
          <a:bodyPr/>
          <a:lstStyle/>
          <a:p>
            <a:pPr algn="ctr"/>
            <a:r>
              <a:rPr lang="en-US" sz="5400" b="1" dirty="0"/>
              <a:t>TYPES OF INSTRUMENTS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75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Instruments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Questionnaires</a:t>
            </a:r>
          </a:p>
          <a:p>
            <a:r>
              <a:rPr lang="en-US" sz="3200" dirty="0"/>
              <a:t>Checklist</a:t>
            </a:r>
          </a:p>
          <a:p>
            <a:r>
              <a:rPr lang="en-US" sz="3200" dirty="0"/>
              <a:t>Interview</a:t>
            </a:r>
          </a:p>
          <a:p>
            <a:r>
              <a:rPr lang="en-US" sz="3200" dirty="0"/>
              <a:t>Observation</a:t>
            </a:r>
          </a:p>
          <a:p>
            <a:r>
              <a:rPr lang="en-US" sz="3200" dirty="0"/>
              <a:t>Records </a:t>
            </a:r>
          </a:p>
          <a:p>
            <a:r>
              <a:rPr lang="en-US" sz="3200" dirty="0"/>
              <a:t>Experimental approach</a:t>
            </a:r>
          </a:p>
          <a:p>
            <a:r>
              <a:rPr lang="en-US" sz="3200" dirty="0"/>
              <a:t>Survey approach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7659687" cy="1168400"/>
          </a:xfrm>
        </p:spPr>
        <p:txBody>
          <a:bodyPr/>
          <a:lstStyle/>
          <a:p>
            <a:r>
              <a:rPr lang="en-US" sz="6000" b="1" dirty="0"/>
              <a:t>Questionnaire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41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Questionnaires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en-US" sz="3200" dirty="0"/>
              <a:t>A series of questions designed to elicit information.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dirty="0"/>
              <a:t>Can be filled by oral interview or by giving it directly to respondent.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dirty="0"/>
              <a:t>The most common type of Instrument.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Advantages of questionnaire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en-US" sz="3200" dirty="0"/>
              <a:t>Relatively simple method of data collection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dirty="0"/>
              <a:t>Less Time consuming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dirty="0"/>
              <a:t>Widely scattered population can be covered at one time.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" indent="0"/>
            <a:r>
              <a:rPr lang="en-US" sz="4400" b="1" dirty="0"/>
              <a:t>Disadvantages of questionnaire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3200" dirty="0"/>
              <a:t>Responses to a question lack depth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Respondent may disobey or disregard the information asked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Respondent may loose interest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Printing cost for lengthy questionnaires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Some questions may be misunderstood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It can be used on literate population only </a:t>
            </a:r>
          </a:p>
          <a:p>
            <a:pPr marL="514350" indent="-514350">
              <a:buFont typeface="+mj-lt"/>
              <a:buAutoNum type="alphaLcParenR"/>
            </a:pPr>
            <a:endParaRPr lang="en-US" b="1" dirty="0"/>
          </a:p>
          <a:p>
            <a:pPr marL="514350" indent="-514350">
              <a:buFont typeface="+mj-lt"/>
              <a:buAutoNum type="alphaLcParenR"/>
            </a:pP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Criteria for good questionnaire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Clarity of language ( Level of respondents)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Should  be according to the  objectives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One to one correspondence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Correct grammar , spelling and construction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Characteristic of a good questionnaire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Well stated title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Has statement of the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It assures the respondents privacy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It should have clear directions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There should be no double- negative responses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It should help in easy tabulation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Degree of Structured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Open ended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Close ended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Types of Close Ended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b="1" dirty="0"/>
              <a:t>Dichotomous questions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3200" dirty="0"/>
              <a:t>Choice between the two responses such as Yes/ No, Male/ female. Etc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3200" dirty="0"/>
              <a:t>2. </a:t>
            </a:r>
            <a:r>
              <a:rPr lang="en-US" sz="3200" b="1" dirty="0"/>
              <a:t>Multiple choice questions: </a:t>
            </a:r>
            <a:r>
              <a:rPr lang="en-US" sz="3200" dirty="0"/>
              <a:t>Gives more than one choice Such as :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3200" dirty="0"/>
              <a:t>- Low-income, Middle income, Upper middle, Rich </a:t>
            </a:r>
          </a:p>
          <a:p>
            <a:pPr marL="514350" indent="-514350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CONTENTS 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3962400"/>
          </a:xfrm>
        </p:spPr>
        <p:txBody>
          <a:bodyPr/>
          <a:lstStyle/>
          <a:p>
            <a:pPr lvl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Selecting a Method of Data Collection</a:t>
            </a:r>
          </a:p>
          <a:p>
            <a:pPr lv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Collecting Data Using Primary Sources</a:t>
            </a:r>
          </a:p>
          <a:p>
            <a:pPr lv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Collecting Data Using Secondary Sources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Close ended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Rank order questions : </a:t>
            </a:r>
            <a:r>
              <a:rPr lang="en-US" sz="3200" dirty="0"/>
              <a:t>The respondents are asked to choose a response from the “most” to the “least”</a:t>
            </a:r>
          </a:p>
          <a:p>
            <a:pPr marL="514350" indent="-514350">
              <a:buNone/>
            </a:pPr>
            <a:r>
              <a:rPr lang="en-US" sz="3200" dirty="0"/>
              <a:t>1--------2-------3---------4--------5--------6------</a:t>
            </a:r>
          </a:p>
          <a:p>
            <a:pPr marL="514350" indent="-514350">
              <a:lnSpc>
                <a:spcPct val="150000"/>
              </a:lnSpc>
            </a:pPr>
            <a:endParaRPr lang="en-US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Close ended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Rating questions : </a:t>
            </a:r>
            <a:r>
              <a:rPr lang="en-US" sz="3200" dirty="0"/>
              <a:t>The respondents are asked to judge something from ordered dimensions.</a:t>
            </a:r>
          </a:p>
          <a:p>
            <a:pPr marL="811530" lvl="1" indent="-514350">
              <a:buFontTx/>
              <a:buChar char="-"/>
            </a:pPr>
            <a:r>
              <a:rPr lang="en-US" sz="3000" dirty="0"/>
              <a:t>Strongly Agree</a:t>
            </a:r>
          </a:p>
          <a:p>
            <a:pPr marL="811530" lvl="1" indent="-514350">
              <a:buFontTx/>
              <a:buChar char="-"/>
            </a:pPr>
            <a:r>
              <a:rPr lang="en-US" sz="3000" dirty="0"/>
              <a:t>Agree</a:t>
            </a:r>
          </a:p>
          <a:p>
            <a:pPr marL="811530" lvl="1" indent="-514350">
              <a:buFontTx/>
              <a:buChar char="-"/>
            </a:pPr>
            <a:r>
              <a:rPr lang="en-US" sz="3000" dirty="0"/>
              <a:t>Uncertain</a:t>
            </a:r>
          </a:p>
          <a:p>
            <a:pPr marL="811530" lvl="1" indent="-514350">
              <a:buFontTx/>
              <a:buChar char="-"/>
            </a:pPr>
            <a:r>
              <a:rPr lang="en-US" sz="3000" dirty="0"/>
              <a:t>Disagree</a:t>
            </a:r>
          </a:p>
          <a:p>
            <a:pPr marL="811530" lvl="1" indent="-514350">
              <a:buFontTx/>
              <a:buChar char="-"/>
            </a:pPr>
            <a:r>
              <a:rPr lang="en-US" sz="3000" dirty="0"/>
              <a:t>Strongly disagree  </a:t>
            </a:r>
          </a:p>
          <a:p>
            <a:pPr marL="514350" indent="-514350">
              <a:lnSpc>
                <a:spcPct val="150000"/>
              </a:lnSpc>
            </a:pPr>
            <a:endParaRPr lang="en-US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Techniques for developing Questionnaire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Literature review and expert’s view. </a:t>
            </a:r>
          </a:p>
          <a:p>
            <a:pPr algn="just"/>
            <a:r>
              <a:rPr lang="en-US" sz="3200" dirty="0"/>
              <a:t>Open ended questions are preferable to gather the attitudes and behaviors. </a:t>
            </a:r>
          </a:p>
          <a:p>
            <a:pPr algn="just"/>
            <a:r>
              <a:rPr lang="en-US" sz="3200" dirty="0"/>
              <a:t>Close ended questions may have some space for additional information.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Each question should relate to topic under study.</a:t>
            </a:r>
          </a:p>
        </p:txBody>
      </p:sp>
    </p:spTree>
    <p:extLst>
      <p:ext uri="{BB962C8B-B14F-4D97-AF65-F5344CB8AC3E}">
        <p14:creationId xmlns:p14="http://schemas.microsoft.com/office/powerpoint/2010/main" val="2369099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Sample</a:t>
            </a:r>
            <a:br>
              <a:rPr lang="en-US" sz="3600" dirty="0"/>
            </a:br>
            <a:r>
              <a:rPr lang="en-US" sz="3600" dirty="0"/>
              <a:t>Questionnaire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76" y="0"/>
            <a:ext cx="52970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523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checklist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40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simplest of the devices, consists of a prepared list of items. </a:t>
            </a:r>
          </a:p>
          <a:p>
            <a:r>
              <a:rPr lang="en-US" sz="3200" dirty="0"/>
              <a:t>The presence or absence of the item may be indicated by inserting the appropriate word or number.</a:t>
            </a:r>
          </a:p>
        </p:txBody>
      </p:sp>
    </p:spTree>
    <p:extLst>
      <p:ext uri="{BB962C8B-B14F-4D97-AF65-F5344CB8AC3E}">
        <p14:creationId xmlns:p14="http://schemas.microsoft.com/office/powerpoint/2010/main" val="1918425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817"/>
          <a:stretch/>
        </p:blipFill>
        <p:spPr bwMode="auto">
          <a:xfrm>
            <a:off x="1295400" y="13855"/>
            <a:ext cx="6214672" cy="689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199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INTERVIEW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02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Interview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Structured or Unstructured verbal communication between the respondent and researcher .</a:t>
            </a:r>
          </a:p>
        </p:txBody>
      </p:sp>
    </p:spTree>
    <p:extLst>
      <p:ext uri="{BB962C8B-B14F-4D97-AF65-F5344CB8AC3E}">
        <p14:creationId xmlns:p14="http://schemas.microsoft.com/office/powerpoint/2010/main" val="23406830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Unstructured Interview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More conversational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Takes more time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Allows the researcher flexibility in questioning the subject  </a:t>
            </a:r>
          </a:p>
        </p:txBody>
      </p:sp>
    </p:spTree>
    <p:extLst>
      <p:ext uri="{BB962C8B-B14F-4D97-AF65-F5344CB8AC3E}">
        <p14:creationId xmlns:p14="http://schemas.microsoft.com/office/powerpoint/2010/main" val="306131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83918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40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Structured Interview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3200" dirty="0"/>
              <a:t>It is operated according to Interview schedule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Questions are designed prior to interview</a:t>
            </a:r>
          </a:p>
          <a:p>
            <a:r>
              <a:rPr lang="en-US" sz="3200" dirty="0"/>
              <a:t>Questions are asked orderly either face to face or on Phone 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32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 of Interview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Data is reliable</a:t>
            </a:r>
          </a:p>
          <a:p>
            <a:r>
              <a:rPr lang="en-US" sz="3200" dirty="0"/>
              <a:t>Depth of response can be assured</a:t>
            </a:r>
          </a:p>
          <a:p>
            <a:r>
              <a:rPr lang="en-US" sz="3200" dirty="0"/>
              <a:t>Clarification is possible </a:t>
            </a:r>
          </a:p>
          <a:p>
            <a:r>
              <a:rPr lang="en-US" sz="3200" dirty="0"/>
              <a:t>No items are overlooked</a:t>
            </a:r>
          </a:p>
          <a:p>
            <a:r>
              <a:rPr lang="en-US" sz="3200" dirty="0"/>
              <a:t>Higher proportion of responses is obtained </a:t>
            </a:r>
          </a:p>
          <a:p>
            <a:r>
              <a:rPr lang="en-US" sz="3200" dirty="0"/>
              <a:t>Greater flexibility</a:t>
            </a:r>
          </a:p>
          <a:p>
            <a:r>
              <a:rPr lang="en-US" sz="3200" dirty="0"/>
              <a:t>In exploratory studies it can provide the basis for formulation of Interview </a:t>
            </a:r>
          </a:p>
        </p:txBody>
      </p:sp>
    </p:spTree>
    <p:extLst>
      <p:ext uri="{BB962C8B-B14F-4D97-AF65-F5344CB8AC3E}">
        <p14:creationId xmlns:p14="http://schemas.microsoft.com/office/powerpoint/2010/main" val="2187766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Disadvantages of Interview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Time taking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Costly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Bias element cannot be overlooked </a:t>
            </a:r>
          </a:p>
        </p:txBody>
      </p:sp>
    </p:spTree>
    <p:extLst>
      <p:ext uri="{BB962C8B-B14F-4D97-AF65-F5344CB8AC3E}">
        <p14:creationId xmlns:p14="http://schemas.microsoft.com/office/powerpoint/2010/main" val="1775668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Observation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71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Commonly used in Qualitative research</a:t>
            </a:r>
          </a:p>
          <a:p>
            <a:pPr algn="ctr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Types of Observation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Unstructured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 Both researcher and subjects are present at same time)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Structured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 record keeping forms, checklists, rating scales are used by the observer) </a:t>
            </a:r>
          </a:p>
        </p:txBody>
      </p:sp>
    </p:spTree>
    <p:extLst>
      <p:ext uri="{BB962C8B-B14F-4D97-AF65-F5344CB8AC3E}">
        <p14:creationId xmlns:p14="http://schemas.microsoft.com/office/powerpoint/2010/main" val="1306405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 of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Produces large quantity of reliable data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Relatively inexpensive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All subjects are available at one time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Observation can be stopped and restated as per convenience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89666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Disadvantages of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Accurate prediction of an event is unlikely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Observed events are subject to biases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Extensive training of the observers is required </a:t>
            </a:r>
          </a:p>
        </p:txBody>
      </p:sp>
    </p:spTree>
    <p:extLst>
      <p:ext uri="{BB962C8B-B14F-4D97-AF65-F5344CB8AC3E}">
        <p14:creationId xmlns:p14="http://schemas.microsoft.com/office/powerpoint/2010/main" val="15400676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Records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29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record refers to the statistics that Institutions/Organizations/people keep as record of their activities.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Census data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Educational Records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Hospital/Clinic records</a:t>
            </a:r>
          </a:p>
          <a:p>
            <a:pPr marL="514350" indent="-514350">
              <a:buFont typeface="+mj-lt"/>
              <a:buAutoNum type="alphaLcParenR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05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Advantages: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Unbiased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Often cover a longer period of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Inexpensive</a:t>
            </a:r>
          </a:p>
          <a:p>
            <a:pPr marL="0" indent="0">
              <a:buNone/>
            </a:pPr>
            <a:r>
              <a:rPr lang="en-US" sz="3200" b="1" dirty="0"/>
              <a:t>Disadvantages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Incomplete records are difficult to 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No assurance of accuracy of records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Background of the records is uncertain</a:t>
            </a:r>
          </a:p>
        </p:txBody>
      </p:sp>
    </p:spTree>
    <p:extLst>
      <p:ext uri="{BB962C8B-B14F-4D97-AF65-F5344CB8AC3E}">
        <p14:creationId xmlns:p14="http://schemas.microsoft.com/office/powerpoint/2010/main" val="265285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6200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What is data Collection?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620000" cy="48006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 algn="just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process by which researcher collects information needed to answer the research problem.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24400"/>
            <a:ext cx="7659687" cy="1930400"/>
          </a:xfrm>
        </p:spPr>
        <p:txBody>
          <a:bodyPr/>
          <a:lstStyle/>
          <a:p>
            <a:r>
              <a:rPr lang="en-US" sz="6000" dirty="0"/>
              <a:t>Experimental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4905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983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 powerful design for testing hypothesis of causal relationships and variables </a:t>
            </a:r>
          </a:p>
          <a:p>
            <a:r>
              <a:rPr lang="en-US" sz="3200" dirty="0"/>
              <a:t>Researcher controls the independent variables to watch the effect of dependent variables.</a:t>
            </a:r>
          </a:p>
          <a:p>
            <a:pPr marL="0" indent="0" algn="ctr">
              <a:buNone/>
            </a:pPr>
            <a:r>
              <a:rPr lang="en-US" sz="3200" b="1" dirty="0"/>
              <a:t>Two groups of experimental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Treatment/experimental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Control group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64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Disadvantages of Experimental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Difficult to minimize all variables in which cases and controls might differ.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Causal relationships are difficult to establish.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time element may confound the results.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Difficult to convince subjects for lab experiments 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299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Survey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274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3200" dirty="0"/>
              <a:t>It is best to investigate a Community or a group.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Also called </a:t>
            </a:r>
            <a:r>
              <a:rPr lang="en-US" sz="3200" b="1" dirty="0"/>
              <a:t>formulative</a:t>
            </a:r>
            <a:r>
              <a:rPr lang="en-US" sz="3200" dirty="0"/>
              <a:t> or </a:t>
            </a:r>
            <a:r>
              <a:rPr lang="en-US" sz="3200" b="1" dirty="0"/>
              <a:t>Exploratory </a:t>
            </a:r>
            <a:r>
              <a:rPr lang="en-US" sz="3200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8485060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u="sng" dirty="0"/>
              <a:t>Advantages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Provides data about the present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Has high degree of representativeness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Convenience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It can provide information about the possibilities of undertaking different type of research methods.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023588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/>
              <a:t>Disadvantages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Has a low degree of control on extraneous variables.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Verbal behavior of people is unpredictable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903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</a:t>
            </a:r>
            <a:br>
              <a:rPr lang="en-US" dirty="0"/>
            </a:br>
            <a:r>
              <a:rPr lang="en-US" dirty="0"/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6927"/>
            <a:ext cx="51215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8062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Reliability and validity of measurement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sz="3200" b="1" dirty="0"/>
              <a:t>Reliability:</a:t>
            </a:r>
            <a:r>
              <a:rPr lang="en-US" sz="3200" dirty="0"/>
              <a:t> The degree of consistency and accuracy with which an instrument measures a variable.</a:t>
            </a:r>
          </a:p>
          <a:p>
            <a:endParaRPr lang="en-US" sz="3200" dirty="0"/>
          </a:p>
          <a:p>
            <a:r>
              <a:rPr lang="en-US" sz="3200" b="1" dirty="0"/>
              <a:t>Validity: </a:t>
            </a:r>
            <a:r>
              <a:rPr lang="en-US" sz="3200" dirty="0"/>
              <a:t>The extent to which an instrument measures what it is designed to measure</a:t>
            </a:r>
          </a:p>
        </p:txBody>
      </p:sp>
    </p:spTree>
    <p:extLst>
      <p:ext uri="{BB962C8B-B14F-4D97-AF65-F5344CB8AC3E}">
        <p14:creationId xmlns:p14="http://schemas.microsoft.com/office/powerpoint/2010/main" val="36771826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Discussion…….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1371600" y="533400"/>
            <a:ext cx="6248400" cy="12192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620000" cy="11430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S		SOURCES OF INFORMATION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2743200" y="1905000"/>
            <a:ext cx="990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5181600" y="1981200"/>
            <a:ext cx="9906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57200" y="2895600"/>
            <a:ext cx="3962400" cy="3657600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60392"/>
                  <a:invGamma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>
            <a:flatTx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Primary Source</a:t>
            </a:r>
          </a:p>
          <a:p>
            <a:pPr algn="ctr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Data is collected by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researcher himself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Data is gathered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through questionnaire,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interviews,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observations etc.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876800" y="2895600"/>
            <a:ext cx="3962400" cy="3657600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60392"/>
                  <a:invGamma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>
            <a:flatTx/>
          </a:bodyPr>
          <a:lstStyle/>
          <a:p>
            <a:pPr algn="ctr"/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Source</a:t>
            </a:r>
          </a:p>
          <a:p>
            <a:pPr algn="ctr">
              <a:buFontTx/>
              <a:buChar char="•"/>
            </a:pPr>
            <a:r>
              <a:rPr lang="en-US" sz="2800">
                <a:solidFill>
                  <a:schemeClr val="bg1"/>
                </a:solidFill>
              </a:rPr>
              <a:t>Data collected,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compiled or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written by other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researchers eg. books,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journals, newspapers</a:t>
            </a:r>
          </a:p>
          <a:p>
            <a:pPr algn="ctr">
              <a:buFontTx/>
              <a:buChar char="•"/>
            </a:pPr>
            <a:r>
              <a:rPr lang="en-US" sz="2800">
                <a:solidFill>
                  <a:schemeClr val="bg1"/>
                </a:solidFill>
              </a:rPr>
              <a:t>Any reference must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be acknowledged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0945"/>
            <a:ext cx="6248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5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Things to remember while 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What data to  collect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How to collect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Who will collect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When to collect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47117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22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772400" cy="5211763"/>
          </a:xfrm>
        </p:spPr>
        <p:txBody>
          <a:bodyPr/>
          <a:lstStyle/>
          <a:p>
            <a:pPr algn="just">
              <a:buNone/>
            </a:pPr>
            <a:r>
              <a:rPr lang="en-US" sz="3200" b="1" dirty="0"/>
              <a:t>The selection of data collection method should be based on the following</a:t>
            </a:r>
          </a:p>
          <a:p>
            <a:pPr algn="just">
              <a:buNone/>
            </a:pPr>
            <a:endParaRPr lang="en-US" b="1" dirty="0"/>
          </a:p>
          <a:p>
            <a:pPr algn="just"/>
            <a:r>
              <a:rPr lang="en-US" sz="3200" dirty="0"/>
              <a:t>The identified hypothesis or research problem</a:t>
            </a:r>
          </a:p>
          <a:p>
            <a:pPr algn="just"/>
            <a:r>
              <a:rPr lang="en-US" sz="3200" dirty="0"/>
              <a:t>The research design</a:t>
            </a:r>
          </a:p>
          <a:p>
            <a:pPr algn="just"/>
            <a:r>
              <a:rPr lang="en-US" sz="3200" dirty="0"/>
              <a:t>The information gathered about the variables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470</TotalTime>
  <Words>1247</Words>
  <Application>Microsoft Office PowerPoint</Application>
  <PresentationFormat>On-screen Show (4:3)</PresentationFormat>
  <Paragraphs>223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Times New Roman</vt:lpstr>
      <vt:lpstr>Adjacency</vt:lpstr>
      <vt:lpstr>Custom Design</vt:lpstr>
      <vt:lpstr>PowerPoint Presentation</vt:lpstr>
      <vt:lpstr>CONSTRUCTING AN INSTRUMENT FOR DATA COLLECTION</vt:lpstr>
      <vt:lpstr>CONTENTS </vt:lpstr>
      <vt:lpstr>PowerPoint Presentation</vt:lpstr>
      <vt:lpstr> What is data Collection? </vt:lpstr>
      <vt:lpstr>S  SOURCES OF INFORMATION</vt:lpstr>
      <vt:lpstr>Things to remember while data collection</vt:lpstr>
      <vt:lpstr>PowerPoint Presentation</vt:lpstr>
      <vt:lpstr>PowerPoint Presentation</vt:lpstr>
      <vt:lpstr>PowerPoint Presentation</vt:lpstr>
      <vt:lpstr>Research Instruments </vt:lpstr>
      <vt:lpstr>Research Instruments </vt:lpstr>
      <vt:lpstr>Research Instruments </vt:lpstr>
      <vt:lpstr>Ways of searching for research Instruments</vt:lpstr>
      <vt:lpstr>Ways of searching for research Instruments</vt:lpstr>
      <vt:lpstr>Ways of searching for research Instruments</vt:lpstr>
      <vt:lpstr>Guidelines for developing Instrument </vt:lpstr>
      <vt:lpstr>Guidelines for developing Instrument </vt:lpstr>
      <vt:lpstr>Guidelines for developing Instrument </vt:lpstr>
      <vt:lpstr>TYPES OF INSTRUMENTS</vt:lpstr>
      <vt:lpstr>Types of Instruments </vt:lpstr>
      <vt:lpstr>Questionnaire</vt:lpstr>
      <vt:lpstr>Questionnaires</vt:lpstr>
      <vt:lpstr>Advantages of questionnaire </vt:lpstr>
      <vt:lpstr>Disadvantages of questionnaire </vt:lpstr>
      <vt:lpstr>Criteria for good questionnaire </vt:lpstr>
      <vt:lpstr>Characteristic of a good questionnaire </vt:lpstr>
      <vt:lpstr>Degree of Structured questions </vt:lpstr>
      <vt:lpstr>Types of Close Ended Questions </vt:lpstr>
      <vt:lpstr>Types of Close ended questions </vt:lpstr>
      <vt:lpstr>Types of Close ended questions </vt:lpstr>
      <vt:lpstr>Techniques for developing Questionnaire </vt:lpstr>
      <vt:lpstr>Sample Questionnaire</vt:lpstr>
      <vt:lpstr>checklist</vt:lpstr>
      <vt:lpstr>Checklist</vt:lpstr>
      <vt:lpstr>PowerPoint Presentation</vt:lpstr>
      <vt:lpstr>INTERVIEW</vt:lpstr>
      <vt:lpstr>Interview </vt:lpstr>
      <vt:lpstr>Unstructured Interview </vt:lpstr>
      <vt:lpstr>Structured Interview </vt:lpstr>
      <vt:lpstr>Advantages of Interview </vt:lpstr>
      <vt:lpstr>Disadvantages of Interview </vt:lpstr>
      <vt:lpstr>Observation</vt:lpstr>
      <vt:lpstr>Observation</vt:lpstr>
      <vt:lpstr>Advantages of Observation</vt:lpstr>
      <vt:lpstr>Disadvantages of Observation</vt:lpstr>
      <vt:lpstr>Records</vt:lpstr>
      <vt:lpstr>Records </vt:lpstr>
      <vt:lpstr>PowerPoint Presentation</vt:lpstr>
      <vt:lpstr>Experimental approach</vt:lpstr>
      <vt:lpstr>Experimental approach</vt:lpstr>
      <vt:lpstr>Disadvantages of Experimental approach</vt:lpstr>
      <vt:lpstr>Survey approach</vt:lpstr>
      <vt:lpstr>Survey approach</vt:lpstr>
      <vt:lpstr>Survey approach</vt:lpstr>
      <vt:lpstr>Survey approach</vt:lpstr>
      <vt:lpstr>Sample Survey</vt:lpstr>
      <vt:lpstr>Reliability and validity of measurement </vt:lpstr>
      <vt:lpstr>Discussion…….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UNIT-4</dc:title>
  <dc:creator>AIOU</dc:creator>
  <cp:lastModifiedBy>Farooq Muhammad Adil</cp:lastModifiedBy>
  <cp:revision>119</cp:revision>
  <dcterms:created xsi:type="dcterms:W3CDTF">2012-03-09T23:04:47Z</dcterms:created>
  <dcterms:modified xsi:type="dcterms:W3CDTF">2020-04-20T09:53:42Z</dcterms:modified>
</cp:coreProperties>
</file>