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86" r:id="rId6"/>
    <p:sldId id="287" r:id="rId7"/>
    <p:sldId id="279" r:id="rId8"/>
    <p:sldId id="280" r:id="rId9"/>
    <p:sldId id="281" r:id="rId10"/>
    <p:sldId id="288" r:id="rId11"/>
    <p:sldId id="259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23C6EA-EB3B-4703-961B-0316602DE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AF0A1-C08F-43BC-B9C6-3A6DF6D05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8B4B6D-17CB-4713-A89F-0FF140ABC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2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AC2AE6-FB6A-4DA0-AE97-0DE81C351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EDA8E5-18BC-410D-AF9D-756A3DFDD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009194-07FD-469A-8D4F-CCD51F09A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7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6A4BE-40FF-4775-938E-D45CA2832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63A42E-64CE-4EA4-8FC3-65592A6A5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119826-E7E5-4781-A4AF-8A67683C0F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4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C4AC3-8232-42CD-8090-CC86DAE0A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1B22B1-7502-4CAC-9941-5465E57FD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53A27-6BCC-441F-86F6-29C6A61DED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6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A559E9-25AC-4595-BFB5-B6A2858A7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40006F-8AE3-4BAD-94D3-56D8A0D27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F5DF1-70D3-41A8-A65F-CB86F9E668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C183D-A08A-4EC1-B084-18DE80437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0FBCA2-0039-4E44-9F3E-CD6F43CF3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ED239-2834-4B2C-B1EC-327ADBF12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88FB74-3F75-41A2-865E-FD20374FB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C74781-C65E-42A4-9CCB-6A0F73886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35BC75-5229-435C-9482-9D5D610E5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2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7BCB7D-948F-4624-9809-1530A2497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5095DA1-EA09-4EA0-98EB-CEADF431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08700A-0228-4EEA-9DA0-11F8280EF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C0A6E9-CB56-4C11-A07A-10B1A998B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13AB83-9758-4D09-9D25-A9E60AC01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2D877A-53BA-4041-B943-DBCA14959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C8B35D-E117-4064-8789-05EA06A6E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2FED6B-DF6C-41FB-8BDB-905C94FA2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F985DD1-44E0-428A-AEB2-FAC89EE37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5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A93269-8498-416F-BEA9-7F84B05F0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DAF9F-142C-40A8-A745-52D82C2CF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B0B7C4-4353-4600-A00A-37BA5019E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197DD-29F0-4AF5-AB2F-9B5853262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ECF7E-FA8D-4782-BC0A-AD8B6BDEA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C9EC36-2B16-4445-9A57-EBC59D54E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2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C4DF9B-9C78-4315-AA19-BB67529B8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P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92EDFC-9EA7-4F68-AA12-29B75561B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PK"/>
              <a:t>Click to edit Master text styles</a:t>
            </a:r>
          </a:p>
          <a:p>
            <a:pPr lvl="1"/>
            <a:r>
              <a:rPr lang="en-US" altLang="en-PK"/>
              <a:t>Second level</a:t>
            </a:r>
          </a:p>
          <a:p>
            <a:pPr lvl="2"/>
            <a:r>
              <a:rPr lang="en-US" altLang="en-PK"/>
              <a:t>Third level</a:t>
            </a:r>
          </a:p>
          <a:p>
            <a:pPr lvl="3"/>
            <a:r>
              <a:rPr lang="en-US" altLang="en-PK"/>
              <a:t>Fourth level</a:t>
            </a:r>
          </a:p>
          <a:p>
            <a:pPr lvl="4"/>
            <a:r>
              <a:rPr lang="en-US" altLang="en-PK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7077125-4173-43F3-9EBA-6B841F9342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+mn-lt"/>
                <a:cs typeface="Arial" charset="0"/>
              </a:defRPr>
            </a:lvl1pPr>
          </a:lstStyle>
          <a:p>
            <a:fld id="{CEC6168C-48C1-457A-8788-F714F3B6C168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D40165B-9DEB-412B-8602-D41C317062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latin typeface="+mn-lt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75176D2-C8F2-4C58-BE65-54A3206B8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entury Gothic" panose="020B0502020202020204" pitchFamily="34" charset="0"/>
              </a:defRPr>
            </a:lvl1pPr>
          </a:lstStyle>
          <a:p>
            <a:fld id="{8DE73709-8432-4816-8D06-A8C51C52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Auditing-3</a:t>
            </a:r>
            <a:br>
              <a:rPr lang="en-US" dirty="0"/>
            </a:br>
            <a:r>
              <a:rPr lang="en-US" sz="2800" dirty="0"/>
              <a:t>AUDITING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543"/>
            <a:ext cx="10515600" cy="49904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Some of the most important techniques of auditing are given below: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Physical Examination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Confirmation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Examination of Documents and their comparison with records.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Reconciliation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Retracing Bookkeeping Procedures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Scanning—looking at all parts successively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Inquiry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Examination of Subsidiary Records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Analysis of Financial Statement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Correlation/ with Related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Flow Charting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Techniques of testing Electronic Data Processing Records.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9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en-US" dirty="0"/>
              <a:t>Concepts of 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572"/>
            <a:ext cx="10515600" cy="50883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five primary concepts of auditing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Evidence: True, Adequate and Reliable Evidence can be obtained by, Inspection, Observation, Inquiries and Confirmation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Due Audit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Fair Presentation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Accounting Propriety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Adequate Disclosure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Audit Obligation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Independence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Independence of Auditor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Independence of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Ethical Conduct.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44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overall guidelines for auditing work are known as generally accepted auditing standards 		(John W. Cook)</a:t>
            </a:r>
          </a:p>
          <a:p>
            <a:endParaRPr lang="en-US" dirty="0"/>
          </a:p>
          <a:p>
            <a:r>
              <a:rPr lang="en-US" dirty="0"/>
              <a:t>Auditing standards are authoritative rules for measuring the quality of performance.					(Walter B Megs)</a:t>
            </a:r>
          </a:p>
          <a:p>
            <a:endParaRPr lang="en-US" dirty="0"/>
          </a:p>
          <a:p>
            <a:r>
              <a:rPr lang="en-US" dirty="0"/>
              <a:t>Auditing standards prescribe the basic principles and practices which members are expected to follow in the conduct of an audit.									(A.H. </a:t>
            </a:r>
            <a:r>
              <a:rPr lang="en-US" dirty="0" err="1"/>
              <a:t>Millichamp</a:t>
            </a:r>
            <a:r>
              <a:rPr lang="en-US" dirty="0"/>
              <a:t>)</a:t>
            </a:r>
          </a:p>
          <a:p>
            <a:r>
              <a:rPr lang="en-US" sz="18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0557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/>
          <a:lstStyle/>
          <a:p>
            <a:r>
              <a:rPr lang="en-US" dirty="0"/>
              <a:t>International Auditing Standards (IAS)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Objective And Scope of the Financial Statements.</a:t>
            </a:r>
          </a:p>
          <a:p>
            <a:pPr marL="514350" indent="-514350">
              <a:buAutoNum type="arabicPeriod"/>
            </a:pPr>
            <a:r>
              <a:rPr lang="en-US" dirty="0"/>
              <a:t>Audit Engagement Letters.</a:t>
            </a:r>
          </a:p>
          <a:p>
            <a:pPr marL="514350" indent="-514350">
              <a:buAutoNum type="arabicPeriod"/>
            </a:pPr>
            <a:r>
              <a:rPr lang="en-US" dirty="0"/>
              <a:t>Basic Principles Governing An Audit.</a:t>
            </a:r>
          </a:p>
          <a:p>
            <a:pPr marL="514350" indent="-514350">
              <a:buAutoNum type="arabicPeriod"/>
            </a:pPr>
            <a:r>
              <a:rPr lang="en-US" dirty="0"/>
              <a:t>Audit Planning</a:t>
            </a:r>
          </a:p>
          <a:p>
            <a:pPr marL="514350" indent="-514350">
              <a:buAutoNum type="arabicPeriod"/>
            </a:pPr>
            <a:r>
              <a:rPr lang="en-US" dirty="0"/>
              <a:t>Using the work of An other Auditor</a:t>
            </a:r>
          </a:p>
          <a:p>
            <a:pPr marL="514350" indent="-514350">
              <a:buAutoNum type="arabicPeriod"/>
            </a:pPr>
            <a:r>
              <a:rPr lang="en-US" dirty="0"/>
              <a:t>Study and Evaluation of Accounting System</a:t>
            </a:r>
          </a:p>
          <a:p>
            <a:pPr marL="514350" indent="-514350">
              <a:buAutoNum type="arabicPeriod"/>
            </a:pPr>
            <a:r>
              <a:rPr lang="en-US" dirty="0"/>
              <a:t>Control of the Quality of Audit Work</a:t>
            </a:r>
          </a:p>
          <a:p>
            <a:pPr marL="514350" indent="-514350">
              <a:buAutoNum type="arabicPeriod"/>
            </a:pPr>
            <a:r>
              <a:rPr lang="en-US" dirty="0"/>
              <a:t>Audit Evidence.</a:t>
            </a:r>
          </a:p>
        </p:txBody>
      </p:sp>
    </p:spTree>
    <p:extLst>
      <p:ext uri="{BB962C8B-B14F-4D97-AF65-F5344CB8AC3E}">
        <p14:creationId xmlns:p14="http://schemas.microsoft.com/office/powerpoint/2010/main" val="242019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/>
          <a:lstStyle/>
          <a:p>
            <a:r>
              <a:rPr lang="en-US" dirty="0"/>
              <a:t>International Auditing Standards (IAS)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514350" indent="-514350">
              <a:buAutoNum type="arabicPeriod" startAt="9"/>
            </a:pPr>
            <a:r>
              <a:rPr lang="en-US" dirty="0"/>
              <a:t>Documentation</a:t>
            </a:r>
          </a:p>
          <a:p>
            <a:pPr marL="514350" indent="-514350">
              <a:buAutoNum type="arabicPeriod" startAt="9"/>
            </a:pPr>
            <a:r>
              <a:rPr lang="en-US" dirty="0"/>
              <a:t>Using the Work Of An Internal Auditor</a:t>
            </a:r>
          </a:p>
          <a:p>
            <a:pPr marL="514350" indent="-514350">
              <a:buAutoNum type="arabicPeriod" startAt="9"/>
            </a:pPr>
            <a:r>
              <a:rPr lang="en-US" dirty="0"/>
              <a:t>Fraud and Error</a:t>
            </a:r>
          </a:p>
          <a:p>
            <a:pPr marL="514350" indent="-514350">
              <a:buAutoNum type="arabicPeriod" startAt="9"/>
            </a:pPr>
            <a:r>
              <a:rPr lang="en-US" dirty="0"/>
              <a:t>Analytical Review</a:t>
            </a:r>
          </a:p>
          <a:p>
            <a:pPr marL="514350" indent="-514350">
              <a:buAutoNum type="arabicPeriod" startAt="9"/>
            </a:pPr>
            <a:r>
              <a:rPr lang="en-US" dirty="0"/>
              <a:t>Audit Reports</a:t>
            </a:r>
          </a:p>
          <a:p>
            <a:pPr marL="514350" indent="-514350">
              <a:buAutoNum type="arabicPeriod" startAt="9"/>
            </a:pPr>
            <a:r>
              <a:rPr lang="en-US" dirty="0"/>
              <a:t>Other Information in Documents</a:t>
            </a:r>
          </a:p>
          <a:p>
            <a:pPr marL="514350" indent="-514350">
              <a:buAutoNum type="arabicPeriod" startAt="9"/>
            </a:pPr>
            <a:r>
              <a:rPr lang="en-US" dirty="0"/>
              <a:t>Auditing In An EDP Environment</a:t>
            </a:r>
          </a:p>
          <a:p>
            <a:pPr marL="514350" indent="-514350">
              <a:buAutoNum type="arabicPeriod" startAt="9"/>
            </a:pPr>
            <a:r>
              <a:rPr lang="en-US" dirty="0"/>
              <a:t>Computer Assisted Audit Techniques</a:t>
            </a:r>
          </a:p>
          <a:p>
            <a:pPr marL="514350" indent="-514350"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7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/>
          <a:lstStyle/>
          <a:p>
            <a:r>
              <a:rPr lang="en-US" dirty="0"/>
              <a:t>International Auditing Standards (IAS)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514350" indent="-514350">
              <a:buAutoNum type="arabicPlain" startAt="17"/>
            </a:pPr>
            <a:r>
              <a:rPr lang="en-US" dirty="0"/>
              <a:t>Related Parties</a:t>
            </a:r>
          </a:p>
          <a:p>
            <a:pPr marL="514350" indent="-514350">
              <a:buAutoNum type="arabicPlain" startAt="17"/>
            </a:pPr>
            <a:r>
              <a:rPr lang="en-US" dirty="0"/>
              <a:t>Using the work of an Expert</a:t>
            </a:r>
          </a:p>
          <a:p>
            <a:pPr marL="514350" indent="-514350">
              <a:buAutoNum type="arabicPlain" startAt="17"/>
            </a:pPr>
            <a:r>
              <a:rPr lang="en-US" dirty="0"/>
              <a:t>Audit Sampling</a:t>
            </a:r>
          </a:p>
          <a:p>
            <a:pPr marL="514350" indent="-514350">
              <a:buAutoNum type="arabicPlain" startAt="17"/>
            </a:pPr>
            <a:r>
              <a:rPr lang="en-US" dirty="0"/>
              <a:t>The Effect of EDP Environment on Study and Evaluation of Accounting System</a:t>
            </a:r>
          </a:p>
          <a:p>
            <a:pPr marL="514350" indent="-514350">
              <a:buAutoNum type="arabicPlain" startAt="17"/>
            </a:pPr>
            <a:r>
              <a:rPr lang="en-US" dirty="0"/>
              <a:t>Date of Auditor’s Report</a:t>
            </a:r>
          </a:p>
          <a:p>
            <a:pPr marL="514350" indent="-514350">
              <a:buAutoNum type="arabicPlain" startAt="17"/>
            </a:pPr>
            <a:r>
              <a:rPr lang="en-US" dirty="0"/>
              <a:t>Representation by Management</a:t>
            </a:r>
          </a:p>
          <a:p>
            <a:pPr marL="514350" indent="-514350">
              <a:buAutoNum type="arabicPlain" startAt="17"/>
            </a:pPr>
            <a:r>
              <a:rPr lang="en-US" dirty="0"/>
              <a:t>Going Concern</a:t>
            </a:r>
          </a:p>
          <a:p>
            <a:pPr marL="514350" indent="-514350">
              <a:buAutoNum type="arabicPlain" startAt="17"/>
            </a:pPr>
            <a:r>
              <a:rPr lang="en-US" dirty="0"/>
              <a:t>Special Purpose Reports. </a:t>
            </a:r>
          </a:p>
          <a:p>
            <a:pPr marL="514350" indent="-514350"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4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/>
          <a:lstStyle/>
          <a:p>
            <a:r>
              <a:rPr lang="en-US" dirty="0"/>
              <a:t>International Auditing Standards (IAS)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514350" indent="-514350">
              <a:buAutoNum type="arabicPeriod" startAt="25"/>
            </a:pPr>
            <a:r>
              <a:rPr lang="en-US" dirty="0"/>
              <a:t>Materiality and Audit Risk</a:t>
            </a:r>
          </a:p>
          <a:p>
            <a:pPr marL="514350" indent="-514350">
              <a:buAutoNum type="arabicPeriod" startAt="25"/>
            </a:pPr>
            <a:r>
              <a:rPr lang="en-US" dirty="0"/>
              <a:t>Audit of Accounting Estimates</a:t>
            </a:r>
          </a:p>
          <a:p>
            <a:pPr marL="514350" indent="-514350">
              <a:buAutoNum type="arabicPeriod" startAt="25"/>
            </a:pPr>
            <a:r>
              <a:rPr lang="en-US" dirty="0"/>
              <a:t>The Examination of Prospective Financial Information</a:t>
            </a:r>
          </a:p>
          <a:p>
            <a:pPr marL="514350" indent="-514350">
              <a:buAutoNum type="arabicPeriod" startAt="25"/>
            </a:pPr>
            <a:r>
              <a:rPr lang="en-US" dirty="0"/>
              <a:t>First Year Audit Engagement</a:t>
            </a:r>
          </a:p>
          <a:p>
            <a:pPr marL="514350" indent="-514350">
              <a:buAutoNum type="arabicPeriod" startAt="25"/>
            </a:pPr>
            <a:r>
              <a:rPr lang="en-US" dirty="0"/>
              <a:t>The Assessment of Inherent and Control Risks.</a:t>
            </a:r>
          </a:p>
          <a:p>
            <a:pPr marL="514350" indent="-514350">
              <a:buAutoNum type="arabicPeriod" startAt="25"/>
            </a:pPr>
            <a:endParaRPr lang="en-US" dirty="0"/>
          </a:p>
          <a:p>
            <a:pPr marL="514350" indent="-514350">
              <a:buAutoNum type="arabicPeriod" startAt="2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2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Auditing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Audit Principles are the basic truths, which are indicative of the objectives of Auditing.  (Arthur W. Holmes)</a:t>
            </a:r>
          </a:p>
          <a:p>
            <a:pPr marL="0" indent="0">
              <a:buNone/>
            </a:pPr>
            <a:r>
              <a:rPr lang="en-US" dirty="0"/>
              <a:t>The audit principles suggest the manner in which the objectives of audit are accompanied.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Principle of Independence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Principle of Objectivity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Principle of Full Disclosure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Principle of Materiality</a:t>
            </a:r>
          </a:p>
        </p:txBody>
      </p:sp>
    </p:spTree>
    <p:extLst>
      <p:ext uri="{BB962C8B-B14F-4D97-AF65-F5344CB8AC3E}">
        <p14:creationId xmlns:p14="http://schemas.microsoft.com/office/powerpoint/2010/main" val="273883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en-US" dirty="0"/>
              <a:t>Auditing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Auditing procedures are the act to be performed during the course of an examination.</a:t>
            </a:r>
          </a:p>
          <a:p>
            <a:pPr marL="0" indent="0">
              <a:buNone/>
            </a:pPr>
            <a:r>
              <a:rPr lang="en-US" dirty="0"/>
              <a:t>Procedures are adopted to obtain correct and fair view of the accounts under audit.</a:t>
            </a:r>
          </a:p>
          <a:p>
            <a:pPr marL="0" indent="0">
              <a:buNone/>
            </a:pPr>
            <a:r>
              <a:rPr lang="en-US" dirty="0"/>
              <a:t>There are many procedures available for the auditor but he has to pick them and decide how best to use them in his audit work</a:t>
            </a:r>
          </a:p>
        </p:txBody>
      </p:sp>
    </p:spTree>
    <p:extLst>
      <p:ext uri="{BB962C8B-B14F-4D97-AF65-F5344CB8AC3E}">
        <p14:creationId xmlns:p14="http://schemas.microsoft.com/office/powerpoint/2010/main" val="337345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543"/>
            <a:ext cx="10515600" cy="49904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techniques of auditing are the basic methods by which an auditor collects and evaluates evidences. The basic methods by which the auditor collects evidence are known a techniques of auditing.  These techniques 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Routine checking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checking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89705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Audit4</Template>
  <TotalTime>503</TotalTime>
  <Words>512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Stack of books design template</vt:lpstr>
      <vt:lpstr>Auditing-3 AUDITING STANDARDS </vt:lpstr>
      <vt:lpstr>Audit Standards</vt:lpstr>
      <vt:lpstr>International Auditing Standards (IAS)</vt:lpstr>
      <vt:lpstr>International Auditing Standards (IAS)</vt:lpstr>
      <vt:lpstr>International Auditing Standards (IAS)</vt:lpstr>
      <vt:lpstr>International Auditing Standards (IAS)</vt:lpstr>
      <vt:lpstr>Auditing Principles</vt:lpstr>
      <vt:lpstr>Auditing Procedures</vt:lpstr>
      <vt:lpstr>Techniques</vt:lpstr>
      <vt:lpstr>Techniques</vt:lpstr>
      <vt:lpstr>Concepts of Auditing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Shahid Mahmood</dc:creator>
  <cp:lastModifiedBy>Shahid Mahmood</cp:lastModifiedBy>
  <cp:revision>32</cp:revision>
  <dcterms:created xsi:type="dcterms:W3CDTF">2020-11-09T07:29:14Z</dcterms:created>
  <dcterms:modified xsi:type="dcterms:W3CDTF">2021-01-15T12:07:40Z</dcterms:modified>
</cp:coreProperties>
</file>