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98" r:id="rId11"/>
    <p:sldId id="26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3" r:id="rId36"/>
    <p:sldId id="294" r:id="rId37"/>
    <p:sldId id="264" r:id="rId38"/>
    <p:sldId id="295" r:id="rId39"/>
    <p:sldId id="296" r:id="rId40"/>
    <p:sldId id="26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FRACTURES OF UPPER EXTRIMITY</a:t>
            </a:r>
            <a:endParaRPr lang="ur-P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</a:t>
            </a:r>
            <a:r>
              <a:rPr lang="en-US" dirty="0" smtClean="0"/>
              <a:t>.SYED </a:t>
            </a:r>
            <a:r>
              <a:rPr lang="en-US" dirty="0" smtClean="0"/>
              <a:t>ABRAR SHERAZI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30733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4243883" cy="262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9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FRACTURES </a:t>
            </a:r>
            <a:r>
              <a:rPr lang="en-US" dirty="0" smtClean="0"/>
              <a:t> OF PROXIMAL HUMERUS</a:t>
            </a:r>
          </a:p>
          <a:p>
            <a:pPr algn="l" rtl="0"/>
            <a:r>
              <a:rPr lang="en-US" dirty="0" smtClean="0"/>
              <a:t>FRACTURES OF SHAFT OF HUMERUS</a:t>
            </a:r>
          </a:p>
          <a:p>
            <a:pPr algn="l" rtl="0"/>
            <a:r>
              <a:rPr lang="en-US" dirty="0" smtClean="0"/>
              <a:t>FRACTURES OF DISATAL HUMERUS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FRACTURES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29908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HUMERAL FRACTURES</a:t>
            </a:r>
            <a:endParaRPr lang="ur-PK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6" t="22662" r="29630"/>
          <a:stretch>
            <a:fillRect/>
          </a:stretch>
        </p:blipFill>
        <p:spPr bwMode="auto">
          <a:xfrm>
            <a:off x="539552" y="2492896"/>
            <a:ext cx="3496974" cy="33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03" t="1683" r="33333" b="5579"/>
          <a:stretch>
            <a:fillRect/>
          </a:stretch>
        </p:blipFill>
        <p:spPr bwMode="auto">
          <a:xfrm>
            <a:off x="4998894" y="1772816"/>
            <a:ext cx="31765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95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88" t="16985"/>
          <a:stretch>
            <a:fillRect/>
          </a:stretch>
        </p:blipFill>
        <p:spPr bwMode="auto">
          <a:xfrm>
            <a:off x="2481506" y="2674938"/>
            <a:ext cx="41889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40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2800" dirty="0"/>
              <a:t>Epidemiology</a:t>
            </a:r>
          </a:p>
          <a:p>
            <a:pPr lvl="1" algn="l" rtl="0">
              <a:defRPr/>
            </a:pPr>
            <a:r>
              <a:rPr lang="en-US" sz="2400" dirty="0"/>
              <a:t>Most common fracture of the humerus</a:t>
            </a:r>
          </a:p>
          <a:p>
            <a:pPr lvl="1" algn="l" rtl="0">
              <a:defRPr/>
            </a:pPr>
            <a:r>
              <a:rPr lang="en-US" sz="2400" dirty="0"/>
              <a:t>Higher incidence in the elderly, thought to be related to osteoporosis</a:t>
            </a:r>
          </a:p>
          <a:p>
            <a:pPr lvl="1" algn="l" rtl="0">
              <a:defRPr/>
            </a:pPr>
            <a:r>
              <a:rPr lang="en-US" sz="2400" dirty="0"/>
              <a:t>Females 2:1 greater incidence than males</a:t>
            </a:r>
          </a:p>
          <a:p>
            <a:pPr algn="l" rtl="0">
              <a:defRPr/>
            </a:pPr>
            <a:r>
              <a:rPr lang="en-US" sz="2800" dirty="0"/>
              <a:t>Mechanism of Injury</a:t>
            </a:r>
          </a:p>
          <a:p>
            <a:pPr lvl="1" algn="l" rtl="0">
              <a:defRPr/>
            </a:pPr>
            <a:r>
              <a:rPr lang="en-US" sz="2400" dirty="0"/>
              <a:t>Most commonly a fall onto an outstretched arm from standing height</a:t>
            </a:r>
          </a:p>
          <a:p>
            <a:pPr lvl="1" algn="l" rtl="0">
              <a:defRPr/>
            </a:pPr>
            <a:r>
              <a:rPr lang="en-US" sz="2400" dirty="0"/>
              <a:t>Younger patient typically present after high energy trauma such as </a:t>
            </a:r>
            <a:r>
              <a:rPr lang="en-US" sz="2400" dirty="0" smtClean="0"/>
              <a:t>motor vehicle accidents</a:t>
            </a:r>
            <a:endParaRPr lang="en-US" sz="2400" dirty="0"/>
          </a:p>
          <a:p>
            <a:pPr lvl="1" algn="l" rtl="0">
              <a:buNone/>
              <a:defRPr/>
            </a:pPr>
            <a:endParaRPr lang="en-US" sz="2400" dirty="0"/>
          </a:p>
          <a:p>
            <a:pPr lvl="1" algn="l" rtl="0">
              <a:buNone/>
              <a:defRPr/>
            </a:pPr>
            <a:endParaRPr lang="en-US" sz="2400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33445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2800" dirty="0"/>
              <a:t>Clinical Evaluation</a:t>
            </a:r>
          </a:p>
          <a:p>
            <a:pPr lvl="1" algn="l" rtl="0">
              <a:defRPr/>
            </a:pPr>
            <a:r>
              <a:rPr lang="en-US" sz="2400" dirty="0"/>
              <a:t>Patients typically present with arm held close to chest by contralateral hand.  Pain and crepitus detected on palpation</a:t>
            </a:r>
          </a:p>
          <a:p>
            <a:pPr lvl="1" algn="l" rtl="0">
              <a:defRPr/>
            </a:pPr>
            <a:r>
              <a:rPr lang="en-US" sz="2400" dirty="0"/>
              <a:t>Careful NV exam is essential, particularly with regards to the axillary nerve.  Test sensation over the deltoid.  Deltoid </a:t>
            </a:r>
            <a:r>
              <a:rPr lang="en-US" sz="2400" dirty="0" err="1"/>
              <a:t>atony</a:t>
            </a:r>
            <a:r>
              <a:rPr lang="en-US" sz="2400" dirty="0"/>
              <a:t> does not necessarily confirm an axillary nerve injury</a:t>
            </a:r>
          </a:p>
          <a:p>
            <a:pPr algn="l" rtl="0">
              <a:defRPr/>
            </a:pPr>
            <a:endParaRPr lang="en-US" sz="2800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14403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dirty="0"/>
              <a:t>Treatment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Minimally displaced fractures-  Sling immobilization, early </a:t>
            </a:r>
            <a:r>
              <a:rPr lang="en-US" sz="2000" dirty="0" smtClean="0"/>
              <a:t>motion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 smtClean="0"/>
              <a:t>Anatomic </a:t>
            </a:r>
            <a:r>
              <a:rPr lang="en-US" sz="1800" dirty="0"/>
              <a:t>neck fractures likely require ORIF.  High incidence of </a:t>
            </a:r>
            <a:r>
              <a:rPr lang="en-US" sz="1800" dirty="0" smtClean="0"/>
              <a:t>osteonecrosis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1800" dirty="0" smtClean="0"/>
              <a:t>Surgical </a:t>
            </a:r>
            <a:r>
              <a:rPr lang="en-US" sz="1800" dirty="0"/>
              <a:t>neck fractures that are minimally displaced can be treated conservatively.  Displacement usually requires ORIF</a:t>
            </a:r>
          </a:p>
          <a:p>
            <a:pPr lvl="1" algn="l" rtl="0">
              <a:lnSpc>
                <a:spcPct val="90000"/>
              </a:lnSpc>
              <a:defRPr/>
            </a:pPr>
            <a:endParaRPr lang="en-US" sz="2000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14132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SHAFT FRACTURES</a:t>
            </a:r>
            <a:endParaRPr lang="ur-PK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6" r="30556" b="-3004"/>
          <a:stretch>
            <a:fillRect/>
          </a:stretch>
        </p:blipFill>
        <p:spPr bwMode="auto">
          <a:xfrm>
            <a:off x="971600" y="2708920"/>
            <a:ext cx="26352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97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43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defRPr/>
            </a:pPr>
            <a:r>
              <a:rPr lang="en-US" sz="2800" dirty="0"/>
              <a:t>Mechanism of Injury</a:t>
            </a:r>
          </a:p>
          <a:p>
            <a:pPr lvl="1" algn="l" rtl="0">
              <a:defRPr/>
            </a:pPr>
            <a:r>
              <a:rPr lang="en-US" sz="2400" dirty="0"/>
              <a:t>Direct trauma is the most common especially MVA</a:t>
            </a:r>
          </a:p>
          <a:p>
            <a:pPr lvl="1" algn="l" rtl="0">
              <a:defRPr/>
            </a:pPr>
            <a:r>
              <a:rPr lang="en-US" sz="2400" dirty="0"/>
              <a:t>Indirect trauma such as fall on an outstretched hand</a:t>
            </a:r>
          </a:p>
          <a:p>
            <a:pPr lvl="1" algn="l" rtl="0">
              <a:defRPr/>
            </a:pPr>
            <a:r>
              <a:rPr lang="en-US" sz="2400" dirty="0"/>
              <a:t>Fracture pattern depends on stress applied</a:t>
            </a:r>
          </a:p>
          <a:p>
            <a:pPr lvl="2" algn="l" rtl="0">
              <a:defRPr/>
            </a:pPr>
            <a:r>
              <a:rPr lang="en-US" dirty="0"/>
              <a:t>Compressive- proximal or distal humerus</a:t>
            </a:r>
          </a:p>
          <a:p>
            <a:pPr lvl="2" algn="l" rtl="0">
              <a:defRPr/>
            </a:pPr>
            <a:r>
              <a:rPr lang="en-US" dirty="0"/>
              <a:t>Bending- transverse fracture of the shaft</a:t>
            </a:r>
          </a:p>
          <a:p>
            <a:pPr lvl="2" algn="l" rtl="0">
              <a:defRPr/>
            </a:pPr>
            <a:r>
              <a:rPr lang="en-US" dirty="0"/>
              <a:t>Torsional- spiral fracture of the shaft</a:t>
            </a:r>
          </a:p>
          <a:p>
            <a:pPr lvl="2" algn="l" rtl="0">
              <a:defRPr/>
            </a:pPr>
            <a:r>
              <a:rPr lang="en-US" dirty="0"/>
              <a:t>Torsion and bending-  oblique fracture usually associated with a butterfly fragment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3138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5068085" cy="3450696"/>
          </a:xfrm>
        </p:spPr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sz="2800" dirty="0"/>
              <a:t>Clinical evaluation</a:t>
            </a:r>
          </a:p>
          <a:p>
            <a:pPr lvl="1" algn="l" rtl="0">
              <a:defRPr/>
            </a:pPr>
            <a:r>
              <a:rPr lang="en-US" sz="2400" dirty="0"/>
              <a:t>Thorough history and physical</a:t>
            </a:r>
          </a:p>
          <a:p>
            <a:pPr lvl="1" algn="l" rtl="0">
              <a:defRPr/>
            </a:pPr>
            <a:r>
              <a:rPr lang="en-US" sz="2400" dirty="0"/>
              <a:t>Patients typically present with pain, swelling, and deformity of the upper arm</a:t>
            </a:r>
          </a:p>
          <a:p>
            <a:pPr lvl="1" algn="l" rtl="0">
              <a:defRPr/>
            </a:pPr>
            <a:r>
              <a:rPr lang="en-US" sz="2400" dirty="0"/>
              <a:t>Careful NV exam important as the radial nerve is in close proximity to the humerus and can be injured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4" name="Picture 3" descr="Figure 18.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2193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145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 smtClean="0"/>
              <a:t>  IDENTIFY THE BONES OF UPPER LIMB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 smtClean="0"/>
              <a:t>  IDENTIFY FRACTURES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MODE OF INJURY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HOW TO MANAGE THESE FRACTURES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ASSOCIATED INJURIES </a:t>
            </a:r>
          </a:p>
          <a:p>
            <a:pPr algn="l" rtl="0">
              <a:buClr>
                <a:schemeClr val="tx2"/>
              </a:buClr>
              <a:buFont typeface="Wingdings" pitchFamily="2" charset="2"/>
              <a:buChar char="q"/>
            </a:pPr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9069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/>
              <a:t>Radiographic evaluation</a:t>
            </a:r>
          </a:p>
          <a:p>
            <a:pPr lvl="1" algn="l" rtl="0">
              <a:defRPr/>
            </a:pPr>
            <a:r>
              <a:rPr lang="en-US" dirty="0"/>
              <a:t>AP and lateral views of the humerus </a:t>
            </a:r>
          </a:p>
          <a:p>
            <a:pPr lvl="1" algn="l" rtl="0">
              <a:defRPr/>
            </a:pPr>
            <a:r>
              <a:rPr lang="en-US" dirty="0"/>
              <a:t>Traction radiographs may be indicated for hard to classify secondary to severe displacement or a lot of </a:t>
            </a:r>
            <a:r>
              <a:rPr lang="en-US" dirty="0" err="1"/>
              <a:t>comminution</a:t>
            </a:r>
            <a:endParaRPr lang="en-US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23390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996077" cy="3450696"/>
          </a:xfrm>
        </p:spPr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2800" dirty="0"/>
              <a:t>Conservative Treatment</a:t>
            </a:r>
          </a:p>
          <a:p>
            <a:pPr lvl="1" algn="l" rtl="0">
              <a:defRPr/>
            </a:pPr>
            <a:r>
              <a:rPr lang="en-US" sz="2400" dirty="0"/>
              <a:t>Goal of treatment is to establish union with acceptable alignment</a:t>
            </a:r>
          </a:p>
          <a:p>
            <a:pPr lvl="1" algn="l" rtl="0">
              <a:defRPr/>
            </a:pPr>
            <a:r>
              <a:rPr lang="en-US" sz="2400" dirty="0"/>
              <a:t>&gt;90% of humeral shaft fractures heal with nonsurgical management</a:t>
            </a:r>
          </a:p>
          <a:p>
            <a:pPr lvl="2" algn="l" rtl="0">
              <a:defRPr/>
            </a:pPr>
            <a:r>
              <a:rPr lang="en-US" dirty="0"/>
              <a:t>20 degrees of anterior angulation, 30 degrees of </a:t>
            </a:r>
            <a:r>
              <a:rPr lang="en-US" dirty="0" err="1"/>
              <a:t>varus</a:t>
            </a:r>
            <a:r>
              <a:rPr lang="en-US" dirty="0"/>
              <a:t> angulation and up to 3 cm of shortening are acceptable</a:t>
            </a:r>
          </a:p>
          <a:p>
            <a:pPr lvl="2" algn="l" rtl="0">
              <a:defRPr/>
            </a:pPr>
            <a:r>
              <a:rPr lang="en-US" dirty="0"/>
              <a:t>Most treatment begins with application of a </a:t>
            </a:r>
            <a:r>
              <a:rPr lang="en-US" dirty="0" err="1"/>
              <a:t>coaptation</a:t>
            </a:r>
            <a:r>
              <a:rPr lang="en-US" dirty="0"/>
              <a:t> </a:t>
            </a:r>
            <a:r>
              <a:rPr lang="en-US" dirty="0" err="1"/>
              <a:t>spint</a:t>
            </a:r>
            <a:r>
              <a:rPr lang="en-US" dirty="0"/>
              <a:t> or a hanging arm cast followed by placement of a fracture brace 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4" name="Picture 3" descr="Figure 18.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4" y="1817042"/>
            <a:ext cx="2362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tandard Humeral Fracture Brace 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4" y="414908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75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dirty="0"/>
              <a:t>Treatment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dirty="0"/>
              <a:t>Operative Treatment</a:t>
            </a:r>
          </a:p>
          <a:p>
            <a:pPr lvl="2" algn="l" rtl="0">
              <a:lnSpc>
                <a:spcPct val="90000"/>
              </a:lnSpc>
              <a:defRPr/>
            </a:pPr>
            <a:r>
              <a:rPr lang="en-US" dirty="0"/>
              <a:t>Indications for operative treatment include inadequate reduction, nonunion, associated injuries, open fractures, segmental fractures, associated vascular or nerve injuries</a:t>
            </a:r>
          </a:p>
          <a:p>
            <a:pPr lvl="2" algn="l" rtl="0">
              <a:lnSpc>
                <a:spcPct val="90000"/>
              </a:lnSpc>
              <a:defRPr/>
            </a:pPr>
            <a:r>
              <a:rPr lang="en-US" dirty="0"/>
              <a:t>Most commonly treated with plates and screws but also IM nails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25631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987965" cy="3450696"/>
          </a:xfrm>
        </p:spPr>
        <p:txBody>
          <a:bodyPr/>
          <a:lstStyle/>
          <a:p>
            <a:pPr lvl="1" algn="l" rtl="0">
              <a:defRPr/>
            </a:pPr>
            <a:r>
              <a:rPr lang="en-US" sz="2400" dirty="0"/>
              <a:t>Distal 1/3 fractures</a:t>
            </a:r>
          </a:p>
          <a:p>
            <a:pPr lvl="1" algn="l" rtl="0">
              <a:defRPr/>
            </a:pPr>
            <a:r>
              <a:rPr lang="en-US" sz="2400" dirty="0"/>
              <a:t>May entrap or lacerate radial nerve as the fracture passes through the </a:t>
            </a:r>
            <a:r>
              <a:rPr lang="en-US" sz="2400" dirty="0" err="1"/>
              <a:t>intermuscular</a:t>
            </a:r>
            <a:r>
              <a:rPr lang="en-US" sz="2400" dirty="0"/>
              <a:t> septum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 dirty="0"/>
          </a:p>
        </p:txBody>
      </p:sp>
      <p:pic>
        <p:nvPicPr>
          <p:cNvPr id="4" name="Picture 3" descr="holstein 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23415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98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FRACTURES OF RADIUS AND ULNA</a:t>
            </a:r>
            <a:endParaRPr lang="ur-P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0" y="2699619"/>
            <a:ext cx="6114818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85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/>
              <a:t>Epidemiology</a:t>
            </a:r>
          </a:p>
          <a:p>
            <a:pPr lvl="1" algn="l" rtl="0">
              <a:defRPr/>
            </a:pPr>
            <a:r>
              <a:rPr lang="en-US" dirty="0"/>
              <a:t>Highest ratio of open to closed than any other fracture except the tibia</a:t>
            </a:r>
          </a:p>
          <a:p>
            <a:pPr lvl="1" algn="l" rtl="0">
              <a:defRPr/>
            </a:pPr>
            <a:r>
              <a:rPr lang="en-US" dirty="0"/>
              <a:t>More common in males than females, most likely secondary </a:t>
            </a:r>
            <a:r>
              <a:rPr lang="en-US" dirty="0" err="1"/>
              <a:t>mva</a:t>
            </a:r>
            <a:r>
              <a:rPr lang="en-US" dirty="0"/>
              <a:t>, contact sports, altercations, and falls</a:t>
            </a:r>
          </a:p>
          <a:p>
            <a:pPr algn="l" rtl="0">
              <a:defRPr/>
            </a:pPr>
            <a:r>
              <a:rPr lang="en-US" dirty="0"/>
              <a:t>Mechanism of Injury</a:t>
            </a:r>
          </a:p>
          <a:p>
            <a:pPr lvl="1" algn="l" rtl="0">
              <a:defRPr/>
            </a:pPr>
            <a:r>
              <a:rPr lang="en-US" dirty="0"/>
              <a:t>Commonly associated with </a:t>
            </a:r>
            <a:r>
              <a:rPr lang="en-US" dirty="0" err="1"/>
              <a:t>mva</a:t>
            </a:r>
            <a:r>
              <a:rPr lang="en-US" dirty="0"/>
              <a:t>, direct trauma missile projectiles, and falls</a:t>
            </a:r>
          </a:p>
          <a:p>
            <a:pPr lvl="1" algn="l" rtl="0">
              <a:defRPr/>
            </a:pPr>
            <a:endParaRPr lang="en-US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28500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800" dirty="0"/>
              <a:t>Clinical Evaluation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/>
              <a:t>Patients typically present with gross deformity of the forearm and with pain, swelling, and loss of function at the hand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/>
              <a:t>Careful exam is essential, with specific assessment of radial, ulnar, and median nerves and radial and ulnar pulses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/>
              <a:t>Tense compartments, unremitting pain, and pain with passive motion should raise suspicion for compartment syndrome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800" dirty="0"/>
              <a:t>Radiographic Evaluation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/>
              <a:t>AP and lateral radiographs of the forearm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/>
              <a:t>Don’t forget to examine and x-ray the elbow and wrist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21530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800" dirty="0"/>
              <a:t>Ulna Fractures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/>
              <a:t>These include nightstick and </a:t>
            </a:r>
            <a:r>
              <a:rPr lang="en-US" sz="2400" dirty="0" err="1"/>
              <a:t>Monteggia</a:t>
            </a:r>
            <a:r>
              <a:rPr lang="en-US" sz="2400" dirty="0"/>
              <a:t> fractures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dirty="0" err="1"/>
              <a:t>Monteggia</a:t>
            </a:r>
            <a:r>
              <a:rPr lang="en-US" sz="2400" dirty="0"/>
              <a:t> denotes a fracture of the proximal ulna with an associated radial head dislocation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34868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dirty="0"/>
              <a:t>Radial Diaphysis Fractures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Fractures of the proximal two-thirds can be considered truly isolated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 err="1"/>
              <a:t>Galeazzi</a:t>
            </a:r>
            <a:r>
              <a:rPr lang="en-US" sz="2000" dirty="0"/>
              <a:t> or Piedmont fractures refer to fracture of the radius with disruption of the distal radial ulnar joint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A reverse </a:t>
            </a:r>
            <a:r>
              <a:rPr lang="en-US" sz="2000" dirty="0" err="1"/>
              <a:t>Galeazzi</a:t>
            </a:r>
            <a:r>
              <a:rPr lang="en-US" sz="2000" dirty="0"/>
              <a:t> denotes a fracture of the distal ulna with disruption of </a:t>
            </a:r>
            <a:r>
              <a:rPr lang="en-US" sz="2000" dirty="0" err="1"/>
              <a:t>radioulnar</a:t>
            </a:r>
            <a:r>
              <a:rPr lang="en-US" sz="2000" dirty="0"/>
              <a:t> joint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/>
              <a:t>Mechanism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Usually caused by direct or indirect trauma, such as fall onto outstretched hand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 err="1"/>
              <a:t>Galeazzi</a:t>
            </a:r>
            <a:r>
              <a:rPr lang="en-US" sz="2000" dirty="0"/>
              <a:t> fractures may result from direct trauma to the wrist, typically on the dorsolateral aspect, or fall onto outstretched hand with pronation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000" dirty="0"/>
              <a:t>Reverse </a:t>
            </a:r>
            <a:r>
              <a:rPr lang="en-US" sz="2000" dirty="0" err="1"/>
              <a:t>Galeazzi</a:t>
            </a:r>
            <a:r>
              <a:rPr lang="en-US" sz="2000" dirty="0"/>
              <a:t> results from fall with hand in supination</a:t>
            </a:r>
          </a:p>
          <a:p>
            <a:pPr lvl="1" algn="l" rtl="0">
              <a:lnSpc>
                <a:spcPct val="90000"/>
              </a:lnSpc>
              <a:defRPr/>
            </a:pPr>
            <a:endParaRPr lang="en-US" sz="2000" dirty="0"/>
          </a:p>
          <a:p>
            <a:pPr lvl="1" algn="l" rtl="0">
              <a:lnSpc>
                <a:spcPct val="90000"/>
              </a:lnSpc>
              <a:defRPr/>
            </a:pPr>
            <a:endParaRPr lang="en-US" sz="2000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8980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Fractures</a:t>
            </a:r>
            <a:endParaRPr lang="ur-P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18" y="2674938"/>
            <a:ext cx="2527102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0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CLAVICLE</a:t>
            </a:r>
          </a:p>
          <a:p>
            <a:pPr algn="l" rtl="0"/>
            <a:r>
              <a:rPr lang="en-US" dirty="0" smtClean="0"/>
              <a:t>SCAPULA</a:t>
            </a:r>
          </a:p>
          <a:p>
            <a:pPr algn="l" rtl="0"/>
            <a:r>
              <a:rPr lang="en-US" dirty="0" smtClean="0"/>
              <a:t>HUMERUS</a:t>
            </a:r>
          </a:p>
          <a:p>
            <a:pPr algn="l" rtl="0"/>
            <a:r>
              <a:rPr lang="en-US" dirty="0" smtClean="0"/>
              <a:t>RADIUS AND ULNA</a:t>
            </a:r>
          </a:p>
          <a:p>
            <a:pPr algn="l" rtl="0"/>
            <a:r>
              <a:rPr lang="en-US" dirty="0" smtClean="0"/>
              <a:t>CARPAL BONES (8 IN NUMBER)</a:t>
            </a:r>
          </a:p>
          <a:p>
            <a:pPr algn="l" rtl="0"/>
            <a:r>
              <a:rPr lang="en-US" dirty="0" smtClean="0"/>
              <a:t>METACARPALS  (5 IN NUMBER)</a:t>
            </a:r>
          </a:p>
          <a:p>
            <a:pPr algn="l" rtl="0"/>
            <a:r>
              <a:rPr lang="en-US" dirty="0" smtClean="0"/>
              <a:t>PHALANGES</a:t>
            </a:r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r-PK" dirty="0" smtClean="0"/>
              <a:t>BONES OF UPPER LIMB	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12577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Epidemiology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400" dirty="0"/>
              <a:t>Most common fractures of the upper extremity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400" dirty="0"/>
              <a:t>Common in younger and older patients. Usually a result of direct trauma such as fall on out stretched hand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400" dirty="0"/>
              <a:t>Increasing incidence due to aging population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Mechanism of Injury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400" dirty="0"/>
              <a:t>Most commonly a fall on an outstretched extremity with the wrist in dorsiflexion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sz="2400" dirty="0"/>
              <a:t>High energy injuries may result in significantly displaced, highly unstable fractures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28754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/>
              <a:t>Clinical Evaluation</a:t>
            </a:r>
          </a:p>
          <a:p>
            <a:pPr lvl="1" algn="l" rtl="0">
              <a:defRPr/>
            </a:pPr>
            <a:r>
              <a:rPr lang="en-US" dirty="0"/>
              <a:t>Patients typically present with gross deformity of the wrist with variable displacement of the hand in relation to the wrist.  Typically swollen with painful ROM</a:t>
            </a:r>
          </a:p>
          <a:p>
            <a:pPr lvl="1" algn="l" rtl="0">
              <a:defRPr/>
            </a:pPr>
            <a:r>
              <a:rPr lang="en-US" dirty="0" err="1"/>
              <a:t>Ipsilateral</a:t>
            </a:r>
            <a:r>
              <a:rPr lang="en-US" dirty="0"/>
              <a:t> shoulder and elbow must be examined</a:t>
            </a:r>
          </a:p>
          <a:p>
            <a:pPr lvl="1" algn="l" rtl="0">
              <a:defRPr/>
            </a:pPr>
            <a:r>
              <a:rPr lang="en-US" dirty="0"/>
              <a:t>NV exam including specifically median nerve for acute carpal tunnel compression syndrome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9120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dirty="0"/>
              <a:t>Eponyms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000" dirty="0" err="1"/>
              <a:t>Colles</a:t>
            </a:r>
            <a:r>
              <a:rPr lang="en-US" sz="2000" dirty="0"/>
              <a:t> Fracture</a:t>
            </a:r>
          </a:p>
          <a:p>
            <a:pPr lvl="2" algn="l" rtl="0">
              <a:lnSpc>
                <a:spcPct val="80000"/>
              </a:lnSpc>
              <a:defRPr/>
            </a:pPr>
            <a:r>
              <a:rPr lang="en-US" sz="1800" dirty="0"/>
              <a:t>Combination of intra and extra articular fractures of the distal radius with dorsal angulation (apex volar), dorsal displacement, radial shift, and radial </a:t>
            </a:r>
            <a:r>
              <a:rPr lang="en-US" sz="1800" dirty="0" err="1"/>
              <a:t>shortenting</a:t>
            </a:r>
            <a:endParaRPr lang="en-US" sz="1800" dirty="0"/>
          </a:p>
          <a:p>
            <a:pPr lvl="2" algn="l" rtl="0">
              <a:lnSpc>
                <a:spcPct val="80000"/>
              </a:lnSpc>
              <a:defRPr/>
            </a:pPr>
            <a:r>
              <a:rPr lang="en-US" sz="1800" dirty="0"/>
              <a:t>Most common distal radius fracture caused by fall on outstretched hand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000" dirty="0"/>
              <a:t>Smith Fracture (Reverse </a:t>
            </a:r>
            <a:r>
              <a:rPr lang="en-US" sz="2000" dirty="0" err="1"/>
              <a:t>Colles</a:t>
            </a:r>
            <a:r>
              <a:rPr lang="en-US" sz="2000" dirty="0"/>
              <a:t>)</a:t>
            </a:r>
          </a:p>
          <a:p>
            <a:pPr lvl="2" algn="l" rtl="0">
              <a:lnSpc>
                <a:spcPct val="80000"/>
              </a:lnSpc>
              <a:defRPr/>
            </a:pPr>
            <a:r>
              <a:rPr lang="en-US" sz="1800" dirty="0"/>
              <a:t>Fracture with volar angulation (apex dorsal) from a fall on a flexed wrist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000" dirty="0"/>
              <a:t>Barton Fracture</a:t>
            </a:r>
          </a:p>
          <a:p>
            <a:pPr lvl="2" algn="l" rtl="0">
              <a:lnSpc>
                <a:spcPct val="80000"/>
              </a:lnSpc>
              <a:defRPr/>
            </a:pPr>
            <a:r>
              <a:rPr lang="en-US" sz="1800" dirty="0"/>
              <a:t>Fracture with dorsal or volar rim displaced with the hand and carpus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000" dirty="0"/>
              <a:t>Radial </a:t>
            </a:r>
            <a:r>
              <a:rPr lang="en-US" sz="2000" dirty="0" err="1"/>
              <a:t>Styloid</a:t>
            </a:r>
            <a:r>
              <a:rPr lang="en-US" sz="2000" dirty="0"/>
              <a:t> Fracture (Chauffeur Fracture)</a:t>
            </a:r>
          </a:p>
          <a:p>
            <a:pPr lvl="2" algn="l" rtl="0">
              <a:lnSpc>
                <a:spcPct val="80000"/>
              </a:lnSpc>
              <a:defRPr/>
            </a:pPr>
            <a:r>
              <a:rPr lang="en-US" sz="1800" dirty="0"/>
              <a:t>Avulsion fracture with extrinsic ligaments attached to the fragment</a:t>
            </a:r>
          </a:p>
          <a:p>
            <a:pPr lvl="2" algn="l" rtl="0">
              <a:lnSpc>
                <a:spcPct val="80000"/>
              </a:lnSpc>
              <a:defRPr/>
            </a:pPr>
            <a:r>
              <a:rPr lang="en-US" sz="1800" dirty="0"/>
              <a:t>Mechanism of injury is compression of the scaphoid against the </a:t>
            </a:r>
            <a:r>
              <a:rPr lang="en-US" sz="1800" dirty="0" err="1"/>
              <a:t>styloid</a:t>
            </a:r>
            <a:endParaRPr lang="en-US" sz="1800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16815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2800" dirty="0"/>
              <a:t>Treatment</a:t>
            </a:r>
          </a:p>
          <a:p>
            <a:pPr lvl="1" algn="l" rtl="0">
              <a:defRPr/>
            </a:pPr>
            <a:r>
              <a:rPr lang="en-US" sz="2400" dirty="0"/>
              <a:t>Displaced fractures require and attempt at reduction.</a:t>
            </a:r>
          </a:p>
          <a:p>
            <a:pPr lvl="2" algn="l" rtl="0">
              <a:defRPr/>
            </a:pPr>
            <a:r>
              <a:rPr lang="en-US" dirty="0"/>
              <a:t>Hematoma block-10ccs of  </a:t>
            </a:r>
            <a:r>
              <a:rPr lang="en-US" dirty="0" err="1"/>
              <a:t>lidocaine</a:t>
            </a:r>
            <a:r>
              <a:rPr lang="en-US" dirty="0"/>
              <a:t> or a mix of </a:t>
            </a:r>
            <a:r>
              <a:rPr lang="en-US" dirty="0" err="1"/>
              <a:t>lidocaine</a:t>
            </a:r>
            <a:r>
              <a:rPr lang="en-US" dirty="0"/>
              <a:t> and </a:t>
            </a:r>
            <a:r>
              <a:rPr lang="en-US" dirty="0" err="1"/>
              <a:t>marcaine</a:t>
            </a:r>
            <a:r>
              <a:rPr lang="en-US" dirty="0"/>
              <a:t> in the fracture site</a:t>
            </a:r>
          </a:p>
          <a:p>
            <a:pPr lvl="2" algn="l" rtl="0">
              <a:defRPr/>
            </a:pPr>
            <a:r>
              <a:rPr lang="en-US" dirty="0"/>
              <a:t>Hang the wrist in </a:t>
            </a:r>
            <a:r>
              <a:rPr lang="en-US" dirty="0" err="1"/>
              <a:t>fingertraps</a:t>
            </a:r>
            <a:r>
              <a:rPr lang="en-US" dirty="0"/>
              <a:t> with a traction weight</a:t>
            </a:r>
          </a:p>
          <a:p>
            <a:pPr lvl="2" algn="l" rtl="0">
              <a:defRPr/>
            </a:pPr>
            <a:r>
              <a:rPr lang="en-US" dirty="0"/>
              <a:t>Reproduce the fracture mechanism and reduce the fracture</a:t>
            </a:r>
          </a:p>
          <a:p>
            <a:pPr lvl="2" algn="l" rtl="0">
              <a:defRPr/>
            </a:pPr>
            <a:r>
              <a:rPr lang="en-US" dirty="0"/>
              <a:t>Place in sugar tong splint</a:t>
            </a:r>
          </a:p>
          <a:p>
            <a:pPr lvl="1" algn="l" rtl="0">
              <a:defRPr/>
            </a:pPr>
            <a:r>
              <a:rPr lang="en-US" sz="2400" dirty="0"/>
              <a:t>Operative Management</a:t>
            </a:r>
          </a:p>
          <a:p>
            <a:pPr lvl="2" algn="l" rtl="0">
              <a:defRPr/>
            </a:pPr>
            <a:r>
              <a:rPr lang="en-US" dirty="0"/>
              <a:t>For the treatment of </a:t>
            </a:r>
            <a:r>
              <a:rPr lang="en-US" dirty="0" err="1"/>
              <a:t>intraarticular</a:t>
            </a:r>
            <a:r>
              <a:rPr lang="en-US" dirty="0"/>
              <a:t>, unstable, </a:t>
            </a:r>
            <a:r>
              <a:rPr lang="en-US" dirty="0" err="1"/>
              <a:t>malreduced</a:t>
            </a:r>
            <a:r>
              <a:rPr lang="en-US" dirty="0"/>
              <a:t> fractures.</a:t>
            </a:r>
          </a:p>
          <a:p>
            <a:pPr lvl="2" algn="l" rtl="0">
              <a:defRPr/>
            </a:pPr>
            <a:r>
              <a:rPr lang="en-US" dirty="0"/>
              <a:t>As always, open fractures must go to the OR.</a:t>
            </a:r>
          </a:p>
          <a:p>
            <a:pPr lvl="2" algn="l" rtl="0">
              <a:buNone/>
              <a:defRPr/>
            </a:pPr>
            <a:endParaRPr lang="en-US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</p:spTree>
    <p:extLst>
      <p:ext uri="{BB962C8B-B14F-4D97-AF65-F5344CB8AC3E}">
        <p14:creationId xmlns="" xmlns:p14="http://schemas.microsoft.com/office/powerpoint/2010/main" val="16313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52137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6" t="502"/>
          <a:stretch>
            <a:fillRect/>
          </a:stretch>
        </p:blipFill>
        <p:spPr bwMode="auto">
          <a:xfrm>
            <a:off x="4644008" y="1916832"/>
            <a:ext cx="41148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62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FRACTURE OF SCAPHOID IS MOST COMMON </a:t>
            </a:r>
          </a:p>
          <a:p>
            <a:pPr algn="l" rtl="0"/>
            <a:r>
              <a:rPr lang="en-US" dirty="0" smtClean="0"/>
              <a:t>Common after fall on outstretched hand</a:t>
            </a:r>
          </a:p>
          <a:p>
            <a:pPr algn="l" rtl="0"/>
            <a:r>
              <a:rPr lang="en-US" dirty="0" smtClean="0"/>
              <a:t>Present with pain and tenderness in the snuff box</a:t>
            </a:r>
          </a:p>
          <a:p>
            <a:pPr algn="l" rtl="0"/>
            <a:r>
              <a:rPr lang="en-US" dirty="0" smtClean="0"/>
              <a:t>Managed in cast or internal fixation</a:t>
            </a:r>
          </a:p>
          <a:p>
            <a:pPr marL="0" indent="0" algn="l" rtl="0">
              <a:buNone/>
            </a:pPr>
            <a:r>
              <a:rPr lang="en-US" dirty="0" smtClean="0"/>
              <a:t>with screw  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CARPAL BONE FRACTURES</a:t>
            </a:r>
            <a:endParaRPr lang="ur-P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1905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31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5700"/>
            <a:ext cx="5400599" cy="23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2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Associated with road traffic accidents</a:t>
            </a:r>
          </a:p>
          <a:p>
            <a:pPr algn="l" rtl="0"/>
            <a:r>
              <a:rPr lang="en-US" dirty="0" smtClean="0"/>
              <a:t>c/o pain and swelling in hand</a:t>
            </a:r>
          </a:p>
          <a:p>
            <a:pPr algn="l" rtl="0"/>
            <a:r>
              <a:rPr lang="en-US" dirty="0" smtClean="0"/>
              <a:t>Managed in volar slab </a:t>
            </a:r>
            <a:r>
              <a:rPr lang="en-US" dirty="0"/>
              <a:t>(</a:t>
            </a:r>
            <a:r>
              <a:rPr lang="en-US" dirty="0" smtClean="0"/>
              <a:t>close fractures)</a:t>
            </a:r>
          </a:p>
          <a:p>
            <a:pPr algn="l" rtl="0"/>
            <a:r>
              <a:rPr lang="en-US" dirty="0" smtClean="0"/>
              <a:t>Needs fixation with k-wire in open fractures and displaced fractures </a:t>
            </a:r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METACARPL FRACTURES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30352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4669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02" y="3140968"/>
            <a:ext cx="21431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1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25922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28803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07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ur-PK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109229" cy="165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74" t="3368" r="25926" b="25920"/>
          <a:stretch>
            <a:fillRect/>
          </a:stretch>
        </p:blipFill>
        <p:spPr bwMode="auto">
          <a:xfrm>
            <a:off x="4499992" y="2996952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40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Close fractures managed with buddy strapping  or wire fixation</a:t>
            </a:r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 OF PHALYNGES</a:t>
            </a:r>
            <a:endParaRPr lang="ur-P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1431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44670"/>
            <a:ext cx="2143125" cy="26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41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2800" dirty="0"/>
              <a:t>Mechanism</a:t>
            </a:r>
          </a:p>
          <a:p>
            <a:pPr lvl="1" algn="l" rtl="0">
              <a:defRPr/>
            </a:pPr>
            <a:r>
              <a:rPr lang="en-US" sz="2400" dirty="0"/>
              <a:t>Fall onto shoulder (87%)</a:t>
            </a:r>
          </a:p>
          <a:p>
            <a:pPr lvl="1" algn="l" rtl="0">
              <a:defRPr/>
            </a:pPr>
            <a:r>
              <a:rPr lang="en-US" sz="2400" dirty="0"/>
              <a:t>Direct blow (7%)</a:t>
            </a:r>
          </a:p>
          <a:p>
            <a:pPr lvl="1" algn="l" rtl="0">
              <a:defRPr/>
            </a:pPr>
            <a:r>
              <a:rPr lang="en-US" sz="2400" dirty="0"/>
              <a:t>Fall onto outstretched hand (6%)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6827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 algn="l" rtl="0">
              <a:defRPr/>
            </a:pPr>
            <a:r>
              <a:rPr lang="en-US" sz="2800" dirty="0"/>
              <a:t>Clinical Evaluation</a:t>
            </a:r>
          </a:p>
          <a:p>
            <a:pPr marL="914400" lvl="1" indent="-457200" algn="l" rtl="0">
              <a:defRPr/>
            </a:pPr>
            <a:r>
              <a:rPr lang="en-US" sz="2400" dirty="0"/>
              <a:t>Inspect and palpate for deformity/abnormal motion</a:t>
            </a:r>
          </a:p>
          <a:p>
            <a:pPr marL="914400" lvl="1" indent="-457200" algn="l" rtl="0">
              <a:defRPr/>
            </a:pPr>
            <a:r>
              <a:rPr lang="en-US" sz="2400" dirty="0"/>
              <a:t>Thorough distal neurovascular exam</a:t>
            </a:r>
          </a:p>
          <a:p>
            <a:pPr marL="914400" lvl="1" indent="-457200" algn="l" rtl="0">
              <a:defRPr/>
            </a:pPr>
            <a:r>
              <a:rPr lang="en-US" sz="2400" dirty="0"/>
              <a:t>Auscultate the chest for the possibility of lung injury or pneumothorax</a:t>
            </a:r>
          </a:p>
          <a:p>
            <a:pPr marL="533400" indent="-533400" algn="l" rtl="0">
              <a:defRPr/>
            </a:pPr>
            <a:r>
              <a:rPr lang="en-US" sz="2800" dirty="0"/>
              <a:t>Radiographic Exam</a:t>
            </a:r>
          </a:p>
          <a:p>
            <a:pPr marL="914400" lvl="1" indent="-457200" algn="l" rtl="0">
              <a:defRPr/>
            </a:pPr>
            <a:r>
              <a:rPr lang="en-US" sz="2400" dirty="0"/>
              <a:t>AP chest radiographs.</a:t>
            </a:r>
          </a:p>
          <a:p>
            <a:pPr marL="914400" lvl="1" indent="-457200" algn="l" rtl="0">
              <a:defRPr/>
            </a:pPr>
            <a:r>
              <a:rPr lang="en-US" sz="2400" dirty="0" err="1"/>
              <a:t>Clavicular</a:t>
            </a:r>
            <a:r>
              <a:rPr lang="en-US" sz="2400" dirty="0"/>
              <a:t> 45deg A/P oblique X-rays</a:t>
            </a:r>
          </a:p>
          <a:p>
            <a:pPr marL="914400" lvl="1" indent="-457200" algn="l" rtl="0">
              <a:defRPr/>
            </a:pPr>
            <a:r>
              <a:rPr lang="en-US" sz="2400" dirty="0"/>
              <a:t>Traction pictures may be used as well</a:t>
            </a:r>
          </a:p>
          <a:p>
            <a:pPr marL="1295400" lvl="2" indent="-381000" algn="l" rtl="0">
              <a:defRPr/>
            </a:pPr>
            <a:endParaRPr lang="en-US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6718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800" dirty="0"/>
              <a:t>Allman Classification of Clavicle Fractures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dirty="0"/>
              <a:t>Type </a:t>
            </a:r>
            <a:r>
              <a:rPr lang="en-US" dirty="0" smtClean="0"/>
              <a:t>I         Middle </a:t>
            </a:r>
            <a:r>
              <a:rPr lang="en-US" dirty="0"/>
              <a:t>Third (80%)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dirty="0"/>
              <a:t>Type II	Distal Third (15</a:t>
            </a:r>
            <a:r>
              <a:rPr lang="en-US" dirty="0" smtClean="0"/>
              <a:t>%)</a:t>
            </a:r>
            <a:r>
              <a:rPr lang="en-US" sz="2800" dirty="0" smtClean="0"/>
              <a:t> </a:t>
            </a:r>
            <a:endParaRPr lang="en-US" sz="2800" dirty="0"/>
          </a:p>
          <a:p>
            <a:pPr lvl="1" algn="l" rtl="0">
              <a:lnSpc>
                <a:spcPct val="80000"/>
              </a:lnSpc>
              <a:defRPr/>
            </a:pPr>
            <a:r>
              <a:rPr lang="en-US" dirty="0"/>
              <a:t>Type III	Medial Third (5%)</a:t>
            </a:r>
          </a:p>
          <a:p>
            <a:pPr lvl="1" algn="l" rtl="0">
              <a:lnSpc>
                <a:spcPct val="80000"/>
              </a:lnSpc>
              <a:defRPr/>
            </a:pPr>
            <a:endParaRPr lang="en-US" dirty="0"/>
          </a:p>
          <a:p>
            <a:pPr algn="l" rtl="0">
              <a:lnSpc>
                <a:spcPct val="80000"/>
              </a:lnSpc>
              <a:defRPr/>
            </a:pPr>
            <a:endParaRPr lang="en-US" altLang="en-US" sz="2800" dirty="0"/>
          </a:p>
          <a:p>
            <a:pPr lvl="1" algn="l" rtl="0">
              <a:lnSpc>
                <a:spcPct val="80000"/>
              </a:lnSpc>
              <a:defRPr/>
            </a:pPr>
            <a:endParaRPr lang="en-US" dirty="0"/>
          </a:p>
          <a:p>
            <a:pPr lvl="1" algn="l" rtl="0">
              <a:lnSpc>
                <a:spcPct val="80000"/>
              </a:lnSpc>
              <a:buNone/>
              <a:defRPr/>
            </a:pPr>
            <a:endParaRPr lang="en-US" dirty="0"/>
          </a:p>
          <a:p>
            <a:pPr lvl="3" algn="l" rtl="0">
              <a:lnSpc>
                <a:spcPct val="80000"/>
              </a:lnSpc>
              <a:defRPr/>
            </a:pPr>
            <a:endParaRPr lang="en-US" sz="2800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CLAVICLE FRACTURES</a:t>
            </a:r>
            <a:endParaRPr lang="ur-PK" dirty="0"/>
          </a:p>
        </p:txBody>
      </p:sp>
      <p:pic>
        <p:nvPicPr>
          <p:cNvPr id="4" name="Picture 3" descr="distal clav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41180"/>
            <a:ext cx="5029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28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2800" dirty="0"/>
              <a:t>Closed Treatment</a:t>
            </a:r>
          </a:p>
          <a:p>
            <a:pPr lvl="1" algn="l" rtl="0">
              <a:defRPr/>
            </a:pPr>
            <a:r>
              <a:rPr lang="en-US" sz="2400" dirty="0"/>
              <a:t>Sling immobilization for usually 3-4 weeks with early ROM encouraged</a:t>
            </a:r>
          </a:p>
          <a:p>
            <a:pPr algn="l" rtl="0">
              <a:defRPr/>
            </a:pPr>
            <a:r>
              <a:rPr lang="en-US" sz="2800" dirty="0"/>
              <a:t>Operative intervention</a:t>
            </a:r>
          </a:p>
          <a:p>
            <a:pPr lvl="1" algn="l" rtl="0">
              <a:defRPr/>
            </a:pPr>
            <a:r>
              <a:rPr lang="en-US" sz="2400" dirty="0"/>
              <a:t>Fractures with neurovascular injury</a:t>
            </a:r>
          </a:p>
          <a:p>
            <a:pPr lvl="1" algn="l" rtl="0">
              <a:defRPr/>
            </a:pPr>
            <a:r>
              <a:rPr lang="en-US" sz="2400" dirty="0"/>
              <a:t>Fractures with severe associated chest injuries</a:t>
            </a:r>
          </a:p>
          <a:p>
            <a:pPr lvl="1" algn="l" rtl="0">
              <a:defRPr/>
            </a:pPr>
            <a:r>
              <a:rPr lang="en-US" sz="2400" dirty="0"/>
              <a:t>Open fractures</a:t>
            </a:r>
          </a:p>
          <a:p>
            <a:pPr lvl="1" algn="l" rtl="0">
              <a:defRPr/>
            </a:pPr>
            <a:r>
              <a:rPr lang="en-US" sz="2400" dirty="0"/>
              <a:t>Group II, type II fractures</a:t>
            </a:r>
          </a:p>
          <a:p>
            <a:pPr lvl="1" algn="l" rtl="0">
              <a:defRPr/>
            </a:pPr>
            <a:r>
              <a:rPr lang="en-US" sz="2400" dirty="0"/>
              <a:t>Cosmetic reasons, uncontrolled deformity</a:t>
            </a:r>
          </a:p>
          <a:p>
            <a:pPr lvl="1" algn="l" rtl="0">
              <a:defRPr/>
            </a:pPr>
            <a:r>
              <a:rPr lang="en-US" sz="2400" dirty="0"/>
              <a:t>Nonunion</a:t>
            </a:r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13810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/>
              <a:t>Associated Injuries</a:t>
            </a:r>
          </a:p>
          <a:p>
            <a:pPr lvl="1" algn="l" rtl="0">
              <a:defRPr/>
            </a:pPr>
            <a:r>
              <a:rPr lang="en-US" dirty="0"/>
              <a:t>Brachial Plexus Injuries</a:t>
            </a:r>
          </a:p>
          <a:p>
            <a:pPr lvl="2" algn="l" rtl="0">
              <a:defRPr/>
            </a:pPr>
            <a:r>
              <a:rPr lang="en-US" dirty="0"/>
              <a:t>Contusions most common, penetrating (rare)</a:t>
            </a:r>
          </a:p>
          <a:p>
            <a:pPr lvl="1" algn="l" rtl="0">
              <a:defRPr/>
            </a:pPr>
            <a:r>
              <a:rPr lang="en-US" dirty="0"/>
              <a:t>Vascular Injury</a:t>
            </a:r>
          </a:p>
          <a:p>
            <a:pPr lvl="1" algn="l" rtl="0">
              <a:defRPr/>
            </a:pPr>
            <a:r>
              <a:rPr lang="en-US" dirty="0"/>
              <a:t>Rib Fractures </a:t>
            </a:r>
            <a:endParaRPr lang="en-US" dirty="0">
              <a:sym typeface="Wingdings" pitchFamily="2" charset="2"/>
            </a:endParaRPr>
          </a:p>
          <a:p>
            <a:pPr lvl="1" algn="l" rtl="0">
              <a:defRPr/>
            </a:pPr>
            <a:r>
              <a:rPr lang="en-US" dirty="0">
                <a:sym typeface="Wingdings" pitchFamily="2" charset="2"/>
              </a:rPr>
              <a:t>Scapula Fractures</a:t>
            </a:r>
          </a:p>
          <a:p>
            <a:pPr lvl="1" algn="l" rtl="0">
              <a:defRPr/>
            </a:pPr>
            <a:r>
              <a:rPr lang="en-US" dirty="0">
                <a:sym typeface="Wingdings" pitchFamily="2" charset="2"/>
              </a:rPr>
              <a:t>Pneumothorax</a:t>
            </a:r>
          </a:p>
          <a:p>
            <a:pPr lvl="1" algn="l" rtl="0">
              <a:defRPr/>
            </a:pPr>
            <a:endParaRPr lang="en-US" dirty="0"/>
          </a:p>
          <a:p>
            <a:pPr algn="l" rtl="0"/>
            <a:endParaRPr lang="ur-P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ur-PK" dirty="0"/>
          </a:p>
        </p:txBody>
      </p:sp>
    </p:spTree>
    <p:extLst>
      <p:ext uri="{BB962C8B-B14F-4D97-AF65-F5344CB8AC3E}">
        <p14:creationId xmlns="" xmlns:p14="http://schemas.microsoft.com/office/powerpoint/2010/main" val="2443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1207</Words>
  <Application>Microsoft Office PowerPoint</Application>
  <PresentationFormat>On-screen Show (4:3)</PresentationFormat>
  <Paragraphs>175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Waveform</vt:lpstr>
      <vt:lpstr>FRACTURES OF UPPER EXTRIMITY</vt:lpstr>
      <vt:lpstr>OBJECTIVES</vt:lpstr>
      <vt:lpstr>BONES OF UPPER LIMB </vt:lpstr>
      <vt:lpstr>CLAVICLE FRACTURES</vt:lpstr>
      <vt:lpstr>CLAVICLE FRACTURES</vt:lpstr>
      <vt:lpstr>CLAVICLE FRACTURES</vt:lpstr>
      <vt:lpstr>CLAVICLE FRACTURES</vt:lpstr>
      <vt:lpstr>CLAVICLE FRACTURES</vt:lpstr>
      <vt:lpstr>CLAVICLE FRACTURES</vt:lpstr>
      <vt:lpstr>Slide 10</vt:lpstr>
      <vt:lpstr>HUMERAL FRACTURES</vt:lpstr>
      <vt:lpstr>HUMERAL FRACTURES</vt:lpstr>
      <vt:lpstr>Slide 13</vt:lpstr>
      <vt:lpstr>Slide 14</vt:lpstr>
      <vt:lpstr>Slide 15</vt:lpstr>
      <vt:lpstr>Slide 16</vt:lpstr>
      <vt:lpstr>HUMERAL SHAFT FRACTURES</vt:lpstr>
      <vt:lpstr>Slide 18</vt:lpstr>
      <vt:lpstr>Slide 19</vt:lpstr>
      <vt:lpstr>Slide 20</vt:lpstr>
      <vt:lpstr>Slide 21</vt:lpstr>
      <vt:lpstr>Slide 22</vt:lpstr>
      <vt:lpstr>Slide 23</vt:lpstr>
      <vt:lpstr>FRACTURES OF RADIUS AND ULNA</vt:lpstr>
      <vt:lpstr>Slide 25</vt:lpstr>
      <vt:lpstr>Slide 26</vt:lpstr>
      <vt:lpstr>Slide 27</vt:lpstr>
      <vt:lpstr>Slide 28</vt:lpstr>
      <vt:lpstr>Distal Radius Fractures</vt:lpstr>
      <vt:lpstr>Slide 30</vt:lpstr>
      <vt:lpstr>Slide 31</vt:lpstr>
      <vt:lpstr>Slide 32</vt:lpstr>
      <vt:lpstr>Slide 33</vt:lpstr>
      <vt:lpstr>Slide 34</vt:lpstr>
      <vt:lpstr>CARPAL BONE FRACTURES</vt:lpstr>
      <vt:lpstr>Slide 36</vt:lpstr>
      <vt:lpstr>METACARPL FRACTURES</vt:lpstr>
      <vt:lpstr>Slide 38</vt:lpstr>
      <vt:lpstr>Slide 39</vt:lpstr>
      <vt:lpstr>FRACTURES OF PHALYNGES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 OF UPPER EXTRIMITY</dc:title>
  <dc:creator>usman</dc:creator>
  <cp:lastModifiedBy>Abrar</cp:lastModifiedBy>
  <cp:revision>15</cp:revision>
  <dcterms:created xsi:type="dcterms:W3CDTF">2015-12-18T11:22:14Z</dcterms:created>
  <dcterms:modified xsi:type="dcterms:W3CDTF">2020-03-11T18:10:59Z</dcterms:modified>
</cp:coreProperties>
</file>