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6" r:id="rId5"/>
    <p:sldId id="260" r:id="rId6"/>
    <p:sldId id="261" r:id="rId7"/>
    <p:sldId id="262" r:id="rId8"/>
    <p:sldId id="263" r:id="rId9"/>
    <p:sldId id="277"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9" r:id="rId23"/>
    <p:sldId id="280" r:id="rId24"/>
    <p:sldId id="281" r:id="rId25"/>
    <p:sldId id="286" r:id="rId26"/>
    <p:sldId id="287" r:id="rId27"/>
    <p:sldId id="282" r:id="rId28"/>
    <p:sldId id="283" r:id="rId29"/>
    <p:sldId id="284" r:id="rId30"/>
    <p:sldId id="285" r:id="rId31"/>
    <p:sldId id="288"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C5CE185-4CDE-4F17-AE19-62E7B1E29FA6}"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E005F-3FD1-4BE3-9D84-6E9B18B8EE26}"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5CE185-4CDE-4F17-AE19-62E7B1E29FA6}"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E005F-3FD1-4BE3-9D84-6E9B18B8EE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5CE185-4CDE-4F17-AE19-62E7B1E29FA6}" type="datetimeFigureOut">
              <a:rPr lang="en-US" smtClean="0"/>
              <a:t>3/23/2021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D9E005F-3FD1-4BE3-9D84-6E9B18B8EE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5CE185-4CDE-4F17-AE19-62E7B1E29FA6}"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E005F-3FD1-4BE3-9D84-6E9B18B8EE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C5CE185-4CDE-4F17-AE19-62E7B1E29FA6}"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E005F-3FD1-4BE3-9D84-6E9B18B8EE2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C5CE185-4CDE-4F17-AE19-62E7B1E29FA6}"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9E005F-3FD1-4BE3-9D84-6E9B18B8EE2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5CE185-4CDE-4F17-AE19-62E7B1E29FA6}" type="datetimeFigureOut">
              <a:rPr lang="en-US" smtClean="0"/>
              <a:t>3/23/2021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9E005F-3FD1-4BE3-9D84-6E9B18B8EE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C5CE185-4CDE-4F17-AE19-62E7B1E29FA6}" type="datetimeFigureOut">
              <a:rPr lang="en-US" smtClean="0"/>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9E005F-3FD1-4BE3-9D84-6E9B18B8EE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5CE185-4CDE-4F17-AE19-62E7B1E29FA6}" type="datetimeFigureOut">
              <a:rPr lang="en-US" smtClean="0"/>
              <a:t>3/23/2021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9E005F-3FD1-4BE3-9D84-6E9B18B8EE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5CE185-4CDE-4F17-AE19-62E7B1E29FA6}"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9E005F-3FD1-4BE3-9D84-6E9B18B8EE26}"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C5CE185-4CDE-4F17-AE19-62E7B1E29FA6}" type="datetimeFigureOut">
              <a:rPr lang="en-US" smtClean="0"/>
              <a:t>3/23/2021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D9E005F-3FD1-4BE3-9D84-6E9B18B8EE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C5CE185-4CDE-4F17-AE19-62E7B1E29FA6}" type="datetimeFigureOut">
              <a:rPr lang="en-US" smtClean="0"/>
              <a:t>3/23/2021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D9E005F-3FD1-4BE3-9D84-6E9B18B8EE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Social Relations and Aging</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3600" dirty="0" smtClean="0">
                <a:latin typeface="Times New Roman" pitchFamily="18" charset="0"/>
                <a:cs typeface="Times New Roman" pitchFamily="18" charset="0"/>
              </a:rPr>
              <a:t>Sociology of Aging</a:t>
            </a:r>
            <a:endParaRPr lang="en-US" sz="36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Concepts and </a:t>
            </a:r>
            <a:r>
              <a:rPr lang="en-US" dirty="0" smtClean="0"/>
              <a:t>Patterns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Of </a:t>
            </a:r>
            <a:r>
              <a:rPr lang="en-US" dirty="0" smtClean="0"/>
              <a:t>those gay men and women who say they are married, 21.0 and 16.5% are 65 or older, respectively (O’Connell and </a:t>
            </a:r>
            <a:r>
              <a:rPr lang="en-US" dirty="0" err="1" smtClean="0"/>
              <a:t>Lofquist</a:t>
            </a:r>
            <a:r>
              <a:rPr lang="en-US" dirty="0" smtClean="0"/>
              <a:t> 2009). By contrast, 13% of all Americans are aged 65 and older, thus older adults are overrepresented among gay and lesbian partners who self-identify as married. Some older couples in committed romantic relationships do not </a:t>
            </a:r>
            <a:r>
              <a:rPr lang="en-US" dirty="0" err="1" smtClean="0"/>
              <a:t>coreside</a:t>
            </a:r>
            <a:r>
              <a:rPr lang="en-US" dirty="0" smtClean="0"/>
              <a:t> – an arrangement called living apart together. In the United States, 7% of women and 6% of men report that they “live apart together” (</a:t>
            </a:r>
            <a:r>
              <a:rPr lang="en-US" dirty="0" err="1" smtClean="0"/>
              <a:t>Strohm</a:t>
            </a:r>
            <a:r>
              <a:rPr lang="en-US" dirty="0" smtClean="0"/>
              <a:t> et al. 2008). Older adults who choose this arrangement tend to own their own homes, and neither partner wants to move and combine their possessions nor create inheritance complications for their children. Older women also may not want to take on the homemaking and </a:t>
            </a:r>
            <a:r>
              <a:rPr lang="en-US" dirty="0" err="1" smtClean="0"/>
              <a:t>caregiving</a:t>
            </a:r>
            <a:r>
              <a:rPr lang="en-US" dirty="0" smtClean="0"/>
              <a:t> responsibilities that often accompany </a:t>
            </a:r>
            <a:r>
              <a:rPr lang="en-US" dirty="0" err="1" smtClean="0"/>
              <a:t>coresidence</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Health and </a:t>
            </a:r>
            <a:r>
              <a:rPr lang="en-US" dirty="0" smtClean="0"/>
              <a:t>Well-Being</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r>
              <a:rPr lang="en-US" dirty="0" smtClean="0"/>
              <a:t>Empirical </a:t>
            </a:r>
            <a:r>
              <a:rPr lang="en-US" dirty="0" smtClean="0"/>
              <a:t>studies consistently show that married persons are healthier than their unmarried counterparts; strong effects are found for a range of outcomes including all-cause mortality (Johnson et al. 2000) and psychological distress (Johnson and Wu 2002). Social selection and causation are the dominant explanations proposed for the so-called “marriage benefit.” The social selection perspective holds that healthy and financially secure people are more likely to marry and remain married over the life course, thus accounting for the association between marital status and health. The social causation perspective counters that marriage provides social control, economic, and psychosocial benefits that directly enhance health. Marriage is a key source of social control; married people are less likely than unmarried persons to smoke, drink excessively, and engage in risky behaviors like not wearing seat belts.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Health and Well-Being</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Spouses</a:t>
            </a:r>
            <a:r>
              <a:rPr lang="en-US" dirty="0" smtClean="0"/>
              <a:t>, especially wives, may help their partner with health-enhancing behaviors, such as regular visits to the doctor, exercise, healthy eating, and complying with medication regimens (</a:t>
            </a:r>
            <a:r>
              <a:rPr lang="en-US" dirty="0" err="1" smtClean="0"/>
              <a:t>Schone</a:t>
            </a:r>
            <a:r>
              <a:rPr lang="en-US" dirty="0" smtClean="0"/>
              <a:t> and </a:t>
            </a:r>
            <a:r>
              <a:rPr lang="en-US" dirty="0" err="1" smtClean="0"/>
              <a:t>Weinick</a:t>
            </a:r>
            <a:r>
              <a:rPr lang="en-US" dirty="0" smtClean="0"/>
              <a:t> 1998). Partnered adults also have higher household incomes than single individuals, and economic well-being predicts good health. In general, persons in a committed relationship are more likely than the </a:t>
            </a:r>
            <a:r>
              <a:rPr lang="en-US" dirty="0" err="1" smtClean="0"/>
              <a:t>unpartnered</a:t>
            </a:r>
            <a:r>
              <a:rPr lang="en-US" dirty="0" smtClean="0"/>
              <a:t> to report that they have a confidante, and that they feel loved and supported. Although representative studies of long-term gay and lesbian relationships are rare, mounting research suggests that they provide at least some of the same benefits for older adults’ well-being as do heterosexual marriages (Grossman et al. 2000).</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Loss of </a:t>
            </a:r>
            <a:r>
              <a:rPr lang="en-US" sz="2800" dirty="0" smtClean="0"/>
              <a:t>Romantic Relationships</a:t>
            </a:r>
            <a:r>
              <a:rPr lang="en-US" sz="2800" dirty="0" smtClean="0"/>
              <a:t>: Divorce and </a:t>
            </a:r>
            <a:r>
              <a:rPr lang="en-US" sz="2800" dirty="0" smtClean="0"/>
              <a:t>Widowhood</a:t>
            </a:r>
            <a:endParaRPr lang="en-US" sz="2800"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Later </a:t>
            </a:r>
            <a:r>
              <a:rPr lang="en-US" dirty="0" smtClean="0"/>
              <a:t>life is marked by the loss of important social relationships, including the deaths of friends, siblings, parents, and spouses. Relationship loss via divorce is very rare among current cohorts of older adults; the vast majority of divorced older adults dissolved their marriages in young or middle adulthood, and many subsequently remarried. Studies using cross-sectional and administrative data show that currently divorced older adults have an elevated risk of all-cause, cardiovascular disease, cancer, and suicide mortality relative to married persons (Johnson et al. 2000). However, studies based on </a:t>
            </a:r>
            <a:r>
              <a:rPr lang="en-US" dirty="0" err="1" smtClean="0"/>
              <a:t>multiwave</a:t>
            </a:r>
            <a:r>
              <a:rPr lang="en-US" dirty="0" smtClean="0"/>
              <a:t> data showed that much of this gap is due to social selection, particularly the disadvantageous health and personality traits of those who divorce and do not ultimately remarry (</a:t>
            </a:r>
            <a:r>
              <a:rPr lang="en-US" dirty="0" err="1" smtClean="0"/>
              <a:t>Sbarra</a:t>
            </a:r>
            <a:r>
              <a:rPr lang="en-US" dirty="0" smtClean="0"/>
              <a:t> and </a:t>
            </a:r>
            <a:r>
              <a:rPr lang="en-US" dirty="0" err="1" smtClean="0"/>
              <a:t>Nietert</a:t>
            </a:r>
            <a:r>
              <a:rPr lang="en-US" dirty="0" smtClean="0"/>
              <a:t> 2009). As later life divorce becomes more normative among members of the Baby Boom and subsequent cohorts, however, researchers will need to delve more fully into the distinctive ways that late-life marital dissolution affects health and well-being.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The Loss of Romantic Relationships: Divorce and Widowhood</a:t>
            </a:r>
            <a:endParaRPr lang="en-US" sz="3600"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	Widowhood</a:t>
            </a:r>
            <a:r>
              <a:rPr lang="en-US" dirty="0" smtClean="0"/>
              <a:t>, by contrast, is a distressing and health-compromising transition faced overwhelmingly by older adults; two-thirds of the 2 million deaths occurring in the United States each year befall persons aged 65 and older (Federal Interagency Forum on Aging-Related Statistics 2009). Older bereaved spouses lose their primary source of emotional, instrumental, and financial support along with the disruption of daily routines and practices. While early stress theories suggested that widowhood was universally and intensely distressing, emerging evidence shows that the physical and emotional consequences of widowhood vary widely, based on one’s gender and the nature of one’s late relationship. Men are more likely than women to experience physical health declines, increased disability, and heightened risk of mortality after their wives die. While popular lore claims that widowers may “die of a broken heart,” research shows that it is the loss of a helpmate and caretaker that is really the culprit. Wives typically monitor their husbands’ diets, remind them to take their daily medications, and urge them to give up vices like smoking and drinking (</a:t>
            </a:r>
            <a:r>
              <a:rPr lang="en-US" dirty="0" err="1" smtClean="0"/>
              <a:t>Umberson</a:t>
            </a:r>
            <a:r>
              <a:rPr lang="en-US" dirty="0" smtClean="0"/>
              <a:t> et al. 1992). Widowers are more likely than married men to die of accidents, alcohol-related deaths, lung cancer, and chronic ischemic heart disease during the first 6 months after their loss, but not from other causes that are less closely linked to health behaviors (</a:t>
            </a:r>
            <a:r>
              <a:rPr lang="en-US" dirty="0" err="1" smtClean="0"/>
              <a:t>Martikainen</a:t>
            </a:r>
            <a:r>
              <a:rPr lang="en-US" dirty="0" smtClean="0"/>
              <a:t> and </a:t>
            </a:r>
            <a:r>
              <a:rPr lang="en-US" dirty="0" err="1" smtClean="0"/>
              <a:t>Valkonen</a:t>
            </a:r>
            <a:r>
              <a:rPr lang="en-US" dirty="0" smtClean="0"/>
              <a:t> 1996).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The Loss of Romantic Relationships: Divorce and Widowhood</a:t>
            </a:r>
            <a:endParaRPr lang="en-US" sz="3600"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dirty="0" smtClean="0"/>
              <a:t> Even worse for older men is that their wives often are their primary (or only) source of social support and integration; when a man loses his wife, he also loses an important connection to his social networks. </a:t>
            </a:r>
            <a:r>
              <a:rPr lang="en-US" dirty="0" smtClean="0"/>
              <a:t>By </a:t>
            </a:r>
            <a:r>
              <a:rPr lang="en-US" dirty="0" smtClean="0"/>
              <a:t>contrast, women’s more emotionally intimate social relations over the life course are an important resource as they adjust to spousal loss. Older widows typically receive more instrumental and emotional support from their children than do widowers, given mothers’ closer relationships with their children throughout the life course. Women also are more likely to have larger and more varied friendship networks than men, and these friendships provide an important source of support to women as they cope with their loss (Ha 2008).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Life-Long </a:t>
            </a:r>
            <a:r>
              <a:rPr lang="en-US" dirty="0" smtClean="0"/>
              <a:t>Singlehood</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Never </a:t>
            </a:r>
            <a:r>
              <a:rPr lang="en-US" dirty="0" smtClean="0"/>
              <a:t>married persons have been nearly absent from social relations research. This absence reflects the fact that only 4% of persons aged 65 and older in the United States have never married (U.S. Census Bureau 2008). As such, researchers using sample surveys often do not have enough cases to study the health and well-being of the never married. Mortality is one of the few outcomes studied, because mortality and marital status data are available on vital registries and large administrative data sets such as the National Longitudinal Mortality Study (Johnson et al. 2000). However, these sources include only basic demographic measures, so researchers cannot explore the psychosocial pathways through which singlehood affects </a:t>
            </a:r>
            <a:r>
              <a:rPr lang="en-US" dirty="0" smtClean="0"/>
              <a:t>health.</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Life-Long Singlehood</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The </a:t>
            </a:r>
            <a:r>
              <a:rPr lang="en-US" dirty="0" smtClean="0"/>
              <a:t>few studies exploring other indicators of single older adults’ well-being reveal quite a positive picture. Older never married women enjoy mental health (</a:t>
            </a:r>
            <a:r>
              <a:rPr lang="en-US" dirty="0" err="1" smtClean="0"/>
              <a:t>Pudrovska</a:t>
            </a:r>
            <a:r>
              <a:rPr lang="en-US" dirty="0" smtClean="0"/>
              <a:t> et al. 2006) and physical health (</a:t>
            </a:r>
            <a:r>
              <a:rPr lang="en-US" dirty="0" err="1" smtClean="0"/>
              <a:t>Cwikel</a:t>
            </a:r>
            <a:r>
              <a:rPr lang="en-US" dirty="0" smtClean="0"/>
              <a:t> et al. 2006) equal to their married peers, and superior to their formerly married peers. These patterns partly reflect selection, where older cohorts of never married women are better  educated than their married and formerly married peers, and have richer economic resources than their divorced or widowed peers. Moreover, never married women have adjusted to their status over time; they have chosen relationships that offer </a:t>
            </a:r>
            <a:r>
              <a:rPr lang="en-US" dirty="0" err="1" smtClean="0"/>
              <a:t>socioemotional</a:t>
            </a:r>
            <a:r>
              <a:rPr lang="en-US" dirty="0" smtClean="0"/>
              <a:t> support (</a:t>
            </a:r>
            <a:r>
              <a:rPr lang="en-US" dirty="0" err="1" smtClean="0"/>
              <a:t>Pudrovska</a:t>
            </a:r>
            <a:r>
              <a:rPr lang="en-US" dirty="0" smtClean="0"/>
              <a:t> et al. 2006), and they rely on formal services such as meal preparation services to help manage their instrumental needs (</a:t>
            </a:r>
            <a:r>
              <a:rPr lang="en-US" dirty="0" err="1" smtClean="0"/>
              <a:t>Cwikel</a:t>
            </a:r>
            <a:r>
              <a:rPr lang="en-US" dirty="0" smtClean="0"/>
              <a:t> et al. </a:t>
            </a:r>
            <a:r>
              <a:rPr lang="en-US" dirty="0" smtClean="0"/>
              <a:t>2006).</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Life-Long Singlehood</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t> </a:t>
            </a:r>
            <a:r>
              <a:rPr lang="en-US" dirty="0" smtClean="0"/>
              <a:t>In sum, while research on the health of never married persons is sparse, the evidence generally reveals that singlehood may carry health advantages for women, yet these advantages typically reflect social selection factors including greater educational and economic resources of never married women in current cohorts of older adults.</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Parent/Child Relationships and Grandparent/Grandchild </a:t>
            </a:r>
            <a:r>
              <a:rPr lang="en-US" sz="3600" dirty="0" smtClean="0"/>
              <a:t>Relationships</a:t>
            </a:r>
            <a:endParaRPr lang="en-US" sz="3600" dirty="0"/>
          </a:p>
        </p:txBody>
      </p:sp>
      <p:sp>
        <p:nvSpPr>
          <p:cNvPr id="3" name="Content Placeholder 2"/>
          <p:cNvSpPr>
            <a:spLocks noGrp="1"/>
          </p:cNvSpPr>
          <p:nvPr>
            <p:ph idx="1"/>
          </p:nvPr>
        </p:nvSpPr>
        <p:spPr/>
        <p:txBody>
          <a:bodyPr/>
          <a:lstStyle/>
          <a:p>
            <a:pPr>
              <a:buNone/>
            </a:pPr>
            <a:r>
              <a:rPr lang="en-US" dirty="0" smtClean="0"/>
              <a:t>	Thus </a:t>
            </a:r>
            <a:r>
              <a:rPr lang="en-US" dirty="0" smtClean="0"/>
              <a:t>far, we have focused solely on relationships between romantic partners; however, intergenerational relations also are a critical source of support (and strain). We now discuss characteristics and health consequences of parent–child and grandparent–grandchild relations.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Studies dating back to Emile Durkheim’s (1897) Suicide demonstrate that social relationships  provide emotional, social, and economic supports that enhance physical and emotional well-being throughout the life course (House et al. 1988). Over the past three decades, however, researchers have discovered that social relationships are not universally protective for late-life well-being; rather, the protective effects of social ties vary based on the structure, nature, and quality of the relationship. Methodological advances also have enabled researchers to ascertain whether the association between relationships and health reflects social causation (i.e., direct benefits of social relationships), or selection (i.e., characteristics of those people who form and maintain relationships over the life course). Social gerontologists no longer ask, “Do social relationships affect the wellbeing of older adults?” Rather, they now ask, “Why, how, when, and for whom do social relations affect the health of older adults?”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Patterns and </a:t>
            </a:r>
            <a:r>
              <a:rPr lang="en-US" dirty="0" smtClean="0"/>
              <a:t>Concepts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Approximately </a:t>
            </a:r>
            <a:r>
              <a:rPr lang="en-US" dirty="0" smtClean="0"/>
              <a:t>85% of American adults aged 65 and older are parents. Childless older adults are a heterogeneous group, including those who are child-free by choice, and those who desired children yet did not ultimately become parents. In 2010, 80% of women aged 60–64 will have at least one grandchild, but they will have fewer grandchildren than same-age women in prior cohorts. Due to increases in longevity, children will have more living grandparents than in the past: In 2020, nearly half of 10-year-olds will have four living grandparents, and four-fifths of 30-year-olds will have at least one living grandparent (</a:t>
            </a:r>
            <a:r>
              <a:rPr lang="en-US" dirty="0" err="1" smtClean="0"/>
              <a:t>Uhlenberg</a:t>
            </a:r>
            <a:r>
              <a:rPr lang="en-US" dirty="0" smtClean="0"/>
              <a:t> 2005).</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Health and </a:t>
            </a:r>
            <a:r>
              <a:rPr lang="en-US" dirty="0" smtClean="0"/>
              <a:t>Well-Being</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Nearly </a:t>
            </a:r>
            <a:r>
              <a:rPr lang="en-US" dirty="0" smtClean="0"/>
              <a:t>two-thirds of parents aged 50 and older rate their relationships with all of their adult children as excellent, and relationships tend to become even better as parents and children age (</a:t>
            </a:r>
            <a:r>
              <a:rPr lang="en-US" dirty="0" err="1" smtClean="0"/>
              <a:t>Birditt</a:t>
            </a:r>
            <a:r>
              <a:rPr lang="en-US" dirty="0" smtClean="0"/>
              <a:t> et al. 2009). However, even the best filial relationships can experience tensions, which may threaten older adults’ well-being. Older adults who rate even one of their relationships with an adult child to be anything less than excellent report less happiness and more depressive symptoms (Ward 2008). Older parents may experience ambivalent feelings in their relationships with adult children when children face major problems, such as an illness, divorce, a legal problem, or substance abuse. Such major problems in the life of an adult child also may affect older adults’ health and wellbeing indirectly – via taking on the role of </a:t>
            </a:r>
            <a:r>
              <a:rPr lang="en-US" dirty="0" err="1" smtClean="0"/>
              <a:t>caregiving</a:t>
            </a:r>
            <a:r>
              <a:rPr lang="en-US" dirty="0" smtClean="0"/>
              <a:t> or custodial grandparent. Grandparents who are raising their grandchildren are a topic of heightened concern in the United States today.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Friendships in Later </a:t>
            </a:r>
            <a:r>
              <a:rPr lang="en-US" dirty="0" smtClean="0"/>
              <a:t>Life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Older </a:t>
            </a:r>
            <a:r>
              <a:rPr lang="en-US" dirty="0" smtClean="0"/>
              <a:t>adults are more than romantic partners or caregivers to the younger generations; most maintain vibrant friendships with peers. Research on late-life friendship has flourished over the past three decades. Friendship is distinct from family relationships in that it is voluntary, nonobligatory, and typically based on the exchange of emotional rather than instrumental support (</a:t>
            </a:r>
            <a:r>
              <a:rPr lang="en-US" dirty="0" err="1" smtClean="0"/>
              <a:t>Blieszner</a:t>
            </a:r>
            <a:r>
              <a:rPr lang="en-US" dirty="0" smtClean="0"/>
              <a:t> and Roberto 2004). Friends are usually of similar ages, whereas family relationships often are </a:t>
            </a:r>
            <a:r>
              <a:rPr lang="en-US" dirty="0" err="1" smtClean="0"/>
              <a:t>crossgenerational</a:t>
            </a:r>
            <a:r>
              <a:rPr lang="en-US" dirty="0" smtClean="0"/>
              <a:t> and thus may be marked by an imbalance of power. Because of their voluntary nature, friendships require more agency and motivation than familial relationships; they must be sought out, cultivated, and maintained – or in the case of unsatisfying relationships – dissolved. Healthy friendships also tend to have an equitable “give and take.” Reciprocity, or being able to give back support equivalent to what was received, is more important to the quality and sustenance of friendships than kin relations (Rook 1987).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Friendships in Later Life</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Because </a:t>
            </a:r>
            <a:r>
              <a:rPr lang="en-US" dirty="0" smtClean="0"/>
              <a:t>friendships are less institutionalized than family relationships, however, norms for affiliation may be unclear, creating potential for discord and misunderstanding (</a:t>
            </a:r>
            <a:r>
              <a:rPr lang="en-US" dirty="0" err="1" smtClean="0"/>
              <a:t>Blieszner</a:t>
            </a:r>
            <a:r>
              <a:rPr lang="en-US" dirty="0" smtClean="0"/>
              <a:t> and Roberto 2004). Friendships carry more rewards than costs, including companionship, shared leisure, emotional support, social integration, and informational assistance. Friendship is a more powerful predictor of older adults’ psychological well-being and life satisfaction than family relationships. Persons with rich friendship networks tend to have better physical health than those with more tenuous ties, yet this relationship is mutually influential; those with good health also are best equipped to maintain friendships (Rawlins 2004).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Absent and Unfulfilling Social Relationships: Loneliness and Social </a:t>
            </a:r>
            <a:r>
              <a:rPr lang="en-US" sz="3200" dirty="0" smtClean="0"/>
              <a:t>Isolation</a:t>
            </a:r>
            <a:endParaRPr lang="en-US" sz="3200"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Old </a:t>
            </a:r>
            <a:r>
              <a:rPr lang="en-US" dirty="0" smtClean="0"/>
              <a:t>age historically has been considered a time of social isolation. Disengagement theory proposed that it was beneficial for both the older adult and society if the elder were to gradually withdraw from his or her social roles and relationships (Cumming and Henry 1961). Similarly, classic role theories held that the loss of the work role for men (via retirement) and loss of the wife role for women (via widowhood) would leave older adults socially isolated and despondent (see Biddle 1986, for review). More recent research counters, however, that while loneliness and social isolation are problematic, they are neither inevitable nor universal features of aging. Over the past three decades, researchers have recognized that loneliness is not triggered by a quantitative lack of relationships, but by a lack of satisfaction with the number or quality of one’s relationships.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Absent and Unfulfilling Social Relationships: Loneliness and Social </a:t>
            </a:r>
            <a:r>
              <a:rPr lang="en-US" sz="3200" dirty="0" smtClean="0"/>
              <a:t>Isolation</a:t>
            </a:r>
            <a:endParaRPr lang="en-US" sz="3200"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Contemporary </a:t>
            </a:r>
            <a:r>
              <a:rPr lang="en-US" dirty="0" smtClean="0"/>
              <a:t>researchers have identified two statistically and conceptually distinct subtypes of loneliness: emotional loneliness refers to the absence of an intimate confidante, while social loneliness refers to the absence of a broader social network. The two types are highly correlated; widowed persons, those living alone, or those living far away from their friends and families consistently report higher levels of both types of loneliness than persons who are more socially integrated (de </a:t>
            </a:r>
            <a:r>
              <a:rPr lang="en-US" dirty="0" err="1" smtClean="0"/>
              <a:t>Jong</a:t>
            </a:r>
            <a:r>
              <a:rPr lang="en-US" dirty="0" smtClean="0"/>
              <a:t> </a:t>
            </a:r>
            <a:r>
              <a:rPr lang="en-US" dirty="0" err="1" smtClean="0"/>
              <a:t>Gierveld</a:t>
            </a:r>
            <a:r>
              <a:rPr lang="en-US" dirty="0" smtClean="0"/>
              <a:t> and Havens 2004</a:t>
            </a:r>
            <a:r>
              <a:rPr lang="en-US" dirty="0" smtClean="0"/>
              <a:t>).</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Sexuality and Romantic Relationships in Later </a:t>
            </a:r>
            <a:r>
              <a:rPr lang="en-US" dirty="0" smtClean="0"/>
              <a:t>Life</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Even </a:t>
            </a:r>
            <a:r>
              <a:rPr lang="en-US" dirty="0" smtClean="0"/>
              <a:t>at the turn of the 21st century, most studies of older adults’ romantic relationships focus on the protective effects of instrumental and emotional support, and fail to consider another critically important component: sexuality. In the future, we expect that scholars will explore more fully the role of sexuality in older adults’ relationships – regardless of whether the sexual relationship occurs within the context of a legal or </a:t>
            </a:r>
            <a:r>
              <a:rPr lang="en-US" dirty="0" err="1" smtClean="0"/>
              <a:t>coresidential</a:t>
            </a:r>
            <a:r>
              <a:rPr lang="en-US" dirty="0" smtClean="0"/>
              <a:t> relationship. Of particular interest is how sexual aspects of older adults’ relationships are protective for health and well-being, and how aging-related changes in physical functioning may affect the quality and nature of sexual relations among </a:t>
            </a:r>
            <a:r>
              <a:rPr lang="en-US" dirty="0" err="1" smtClean="0"/>
              <a:t>longterm</a:t>
            </a:r>
            <a:r>
              <a:rPr lang="en-US" dirty="0" smtClean="0"/>
              <a:t> partners.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Sexuality and Romantic Relationships in Later Life</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Waite </a:t>
            </a:r>
            <a:r>
              <a:rPr lang="en-US" dirty="0" smtClean="0"/>
              <a:t>et al. (2009) suggest that older adults with high-quality sexual and intimate relations will have better trajectories of physical and mental health than those whose relationships function less well (or who lack such relationships). The recently collected National Social Life, Health and Aging Project (NSHAP), a nationally representative sample of community-dwelling individuals aged 57–85, provides in-depth measures of sexual behavior, practices, and health and will be an invaluable resource as social gerontologists further investigate both heterosexual and homosexual older adults’ sexual relationships.</a:t>
            </a:r>
          </a:p>
          <a:p>
            <a:endParaRPr lang="en-US" dirty="0" smtClean="0"/>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Dark Side of Relationships: Elder </a:t>
            </a:r>
            <a:r>
              <a:rPr lang="en-US" dirty="0" smtClean="0"/>
              <a:t>Abuse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In </a:t>
            </a:r>
            <a:r>
              <a:rPr lang="en-US" dirty="0" smtClean="0"/>
              <a:t>the past three decades, researchers have documented that even high-quality relationships may be strained or ambivalent. Yet relatively little population-based research focuses on extreme negativity in older adults’ relationship. Elder abuse and neglect comprise intentional physical, emotional, financial, or sexual abuse, as well as failure by a caregiver to meet an older adult’s basic needs  (Bonnie and Wallace 2005). Elder abuse is a serious though understudied social problem; data historically have come from small, </a:t>
            </a:r>
            <a:r>
              <a:rPr lang="en-US" dirty="0" err="1" smtClean="0"/>
              <a:t>nonrepresentative</a:t>
            </a:r>
            <a:r>
              <a:rPr lang="en-US" dirty="0" smtClean="0"/>
              <a:t> samples; the criminal justice system; or agency or caregiver reports. In 2004, however, the NSHAP obtained reports of respondents’ recent experiences of mistreatment, and for those who reported mistreatment, their relationship to the perpetrator. NSHAP also obtained detailed demographic, health, cognitive functioning, and social relationships data (</a:t>
            </a:r>
            <a:r>
              <a:rPr lang="en-US" dirty="0" err="1" smtClean="0"/>
              <a:t>Laumann</a:t>
            </a:r>
            <a:r>
              <a:rPr lang="en-US" dirty="0" smtClean="0"/>
              <a:t> et al. 2008).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Dark Side of Relationships: Elder Abuse</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These </a:t>
            </a:r>
            <a:r>
              <a:rPr lang="en-US" dirty="0" smtClean="0"/>
              <a:t>data reveal that family members are the most common perpetrators of elder abuse; verbal and physical abuse are most often committed by romantic partners and children, whereas financial abuse is most frequently perpetuated by children and siblings. In the next decade, sociologists will have the resources to fully explore the risk factors for and consequences of multiple types of elder mistreatment, with particular attention to the ways that family relations may elevate or buffer against the risk of multiple types of late-life abuse.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In this chapter, we first discuss recent innovations in the conceptualization and measurement of older adults’ relationships, including their objective and subjective properties, structures, and functions. We then provide an overview of the characteristics and health implications of four types of relationships: marriage and romantic partnerships (and the dissolution thereof through widowhood and divorce); intergenerational relationships (i.e., parent–child and grandparent–grandchild); friendships; and lack of satisfying relationships (i.e., loneliness). We then discuss the consequences of late-life relationships for health and well-being., We conclude by highlighting the research topics and methods that hold great promise for future exploration, and the implications of recent research for social and health policy</a:t>
            </a:r>
            <a:r>
              <a:rPr lang="en-US" dirty="0" smtClean="0"/>
              <a:t>.</a:t>
            </a: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Racial and Ethnic Differences in Late-Life Social </a:t>
            </a:r>
            <a:r>
              <a:rPr lang="en-US" dirty="0" smtClean="0"/>
              <a:t>Relationships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Most </a:t>
            </a:r>
            <a:r>
              <a:rPr lang="en-US" dirty="0" smtClean="0"/>
              <a:t>research on late-life social relationships focuses on white Americans. This pattern partly reflects the fact that older blacks and Latinos are underrepresented in large-scale sample surveys, given their elevated rates of mortality and morbidity. However, documenting the nature and consequences of social relationships for ethnic minorities is an important inquiry. Some scholars have proposed that blacks’ low rates of marriage relative to whites contribute to blacks’ elevated risk of mortality and morbidity (Kaplan and </a:t>
            </a:r>
            <a:r>
              <a:rPr lang="en-US" dirty="0" err="1" smtClean="0"/>
              <a:t>Kronick</a:t>
            </a:r>
            <a:r>
              <a:rPr lang="en-US" dirty="0" smtClean="0"/>
              <a:t> 2006). However, this argument rests on the assumption that marriage benefits blacks’ and whites’ health similarly. This assumption requires interrogation. Studies reveal that blacks report poorer marital quality and more marital conflict than whites, and that the economic gains to marriage are less for blacks than whites given black men’s disadvantaged economic prospects (Broman 1993).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Racial and Ethnic Differences in Late-Life Social Relationships</a:t>
            </a:r>
          </a:p>
        </p:txBody>
      </p:sp>
      <p:sp>
        <p:nvSpPr>
          <p:cNvPr id="3" name="Content Placeholder 2"/>
          <p:cNvSpPr>
            <a:spLocks noGrp="1"/>
          </p:cNvSpPr>
          <p:nvPr>
            <p:ph idx="1"/>
          </p:nvPr>
        </p:nvSpPr>
        <p:spPr/>
        <p:txBody>
          <a:bodyPr>
            <a:normAutofit fontScale="77500" lnSpcReduction="20000"/>
          </a:bodyPr>
          <a:lstStyle/>
          <a:p>
            <a:pPr>
              <a:buNone/>
            </a:pPr>
            <a:r>
              <a:rPr lang="en-US" dirty="0" smtClean="0"/>
              <a:t>	Given </a:t>
            </a:r>
            <a:r>
              <a:rPr lang="en-US" dirty="0" smtClean="0"/>
              <a:t>these patterns, marriage may be less protective to blacks compared to whites. Further, given the very high levels of intergenerational integration and support in Latino and Asian families, it is plausible that the benefits of marriage </a:t>
            </a:r>
            <a:r>
              <a:rPr lang="en-US" dirty="0" err="1" smtClean="0"/>
              <a:t>vis</a:t>
            </a:r>
            <a:r>
              <a:rPr lang="en-US" dirty="0" smtClean="0"/>
              <a:t> a </a:t>
            </a:r>
            <a:r>
              <a:rPr lang="en-US" dirty="0" err="1" smtClean="0"/>
              <a:t>vis</a:t>
            </a:r>
            <a:r>
              <a:rPr lang="en-US" dirty="0" smtClean="0"/>
              <a:t> other social relationships are weaker than they are for whites. Identifying the distinctive contributions of marriage, parenthood, friendships, and sibling relationships to the health of ethnic minorities will be a valuable line of inquiry in the future decades. In 2006, whites, blacks, Latinos, and Asians accounted for 81, 9, 6, and 3% of the U.S. population, respectively. By 2050, these proportions will be 61, 12, 18, and 8%, respectively (Federal Interagency Forum on Aging-Related Statistics 2009</a:t>
            </a:r>
            <a:r>
              <a:rPr lang="en-US" dirty="0" smtClean="0"/>
              <a:t>).</a:t>
            </a: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Policy and </a:t>
            </a:r>
            <a:r>
              <a:rPr lang="en-US" dirty="0" smtClean="0"/>
              <a:t>Practice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Over </a:t>
            </a:r>
            <a:r>
              <a:rPr lang="en-US" dirty="0" smtClean="0"/>
              <a:t>the past 30 years, researchers have demonstrated that older adults maintain diverse social networks including but not limited to spouses, former spouses, children, grandchildren, siblings, and friends. Although socially integrated persons enjoy better health than those who are more isolated, the protective effects of social relations vary widely based on the quality of those relationships. These findings have important implications for social policy. Current policies tend to privilege legal and biological ties over all other relationships. For instance, if an incapacitated older adult has not appointed a health care proxy, many states have policies that give priority to specific family members as substitute decision makers; spouses and children are typically at the top of the hierarchy. Likewise, the majority of U.S. states do not grant gay and lesbian partners the legal right to formalize their union.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Policy and Practice</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	</a:t>
            </a:r>
            <a:r>
              <a:rPr lang="en-US" dirty="0" smtClean="0"/>
              <a:t> Public policies, and especially health care policy, should be based on an expansive definition of “family,” and allow older adults to include as their decision makers, advocates, and beneficiaries whomever they consider their closest and most meaningful ties. </a:t>
            </a:r>
            <a:r>
              <a:rPr lang="en-US" dirty="0" smtClean="0"/>
              <a:t>Although </a:t>
            </a:r>
            <a:r>
              <a:rPr lang="en-US" dirty="0" smtClean="0"/>
              <a:t>the health-enhancing effects of high-quality social relationships cannot be understated, it is essential to recognize that at least part of these benefits reflect social selection characteristics; that is, the preexisting traits of persons who enter in and out of particular relationships. For example, researchers have found that the deleterious health effects of divorce and grandparent–grandchild </a:t>
            </a:r>
            <a:r>
              <a:rPr lang="en-US" dirty="0" err="1" smtClean="0"/>
              <a:t>coresidence</a:t>
            </a:r>
            <a:r>
              <a:rPr lang="en-US" dirty="0" smtClean="0"/>
              <a:t> and the relatively weak health protection provided by cohabitation reflect the fact that those who divorce, serve as custodial grandparents, and cohabiters tend to have fewer economic resources than their counterparts. As such, a financial safety net that provides at least minimal quality housing, food, health care, and economic security may be the most effective policy for promoting physical and emotional well-being among older adults</a:t>
            </a:r>
            <a:r>
              <a:rPr lang="en-US" dirty="0" smtClean="0"/>
              <a:t>.</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Conceptualizing and Measuring Social Relations in Late Life</a:t>
            </a:r>
            <a:endParaRPr lang="en-US" dirty="0"/>
          </a:p>
        </p:txBody>
      </p:sp>
      <p:sp>
        <p:nvSpPr>
          <p:cNvPr id="3" name="Text Placeholder 2"/>
          <p:cNvSpPr>
            <a:spLocks noGrp="1"/>
          </p:cNvSpPr>
          <p:nvPr>
            <p:ph type="body" idx="1"/>
          </p:nvPr>
        </p:nvSpPr>
        <p:spPr/>
        <p:txBody>
          <a:bodyPr/>
          <a:lstStyle/>
          <a:p>
            <a:r>
              <a:rPr lang="en-US" dirty="0" smtClean="0"/>
              <a:t>General Properties of Social Relationships</a:t>
            </a:r>
            <a:r>
              <a:rPr lang="en-US" dirty="0" smtClean="0"/>
              <a:t>:</a:t>
            </a:r>
            <a:endParaRPr lang="en-US" dirty="0" smtClean="0"/>
          </a:p>
        </p:txBody>
      </p:sp>
      <p:sp>
        <p:nvSpPr>
          <p:cNvPr id="4" name="Rectangle 3"/>
          <p:cNvSpPr/>
          <p:nvPr/>
        </p:nvSpPr>
        <p:spPr>
          <a:xfrm>
            <a:off x="533400" y="2971800"/>
            <a:ext cx="7924800" cy="2585323"/>
          </a:xfrm>
          <a:prstGeom prst="rect">
            <a:avLst/>
          </a:prstGeom>
        </p:spPr>
        <p:txBody>
          <a:bodyPr wrap="square">
            <a:spAutoFit/>
          </a:bodyPr>
          <a:lstStyle/>
          <a:p>
            <a:pPr>
              <a:buNone/>
            </a:pPr>
            <a:r>
              <a:rPr lang="en-US" dirty="0" smtClean="0"/>
              <a:t>Social relationships are a multifaceted concept, encompassing a variety of structures, functions, and qualities. They may be based on legal ties, blood relations, </a:t>
            </a:r>
            <a:r>
              <a:rPr lang="en-US" dirty="0" err="1" smtClean="0"/>
              <a:t>coresidential</a:t>
            </a:r>
            <a:r>
              <a:rPr lang="en-US" dirty="0" smtClean="0"/>
              <a:t> status, or simply a fondness for and a desire to affiliate with one another. Relationships also vary with respect to their voluntariness, permanence, and duration. Voluntariness refers to whether one chooses to enter a relationship; permanence indicates whether one is able to terminate a relationship; and duration describes the amount of time that the relationship has existed.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Properties of Social Relationships</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Family </a:t>
            </a:r>
            <a:r>
              <a:rPr lang="en-US" dirty="0" smtClean="0"/>
              <a:t>ties, particularly relationships with blood relatives such as parents, siblings, and children, are involuntary and are based on a powerful sense of obligation, thus they cannot be abandoned easily (</a:t>
            </a:r>
            <a:r>
              <a:rPr lang="en-US" dirty="0" err="1" smtClean="0"/>
              <a:t>Litwak</a:t>
            </a:r>
            <a:r>
              <a:rPr lang="en-US" dirty="0" smtClean="0"/>
              <a:t> 1985). By contrast, friendships and romantic relationships are formed voluntarily in contemporary western societies; most individuals choose to befriend or marry persons with whom they are compatible. Social ties with friends and even romantic partners today may be terminated without violating important norms regarding obligation and commitment, although adults may incur some emotional or financial costs from severing these ties (</a:t>
            </a:r>
            <a:r>
              <a:rPr lang="en-US" dirty="0" err="1" smtClean="0"/>
              <a:t>Litwak</a:t>
            </a:r>
            <a:r>
              <a:rPr lang="en-US" dirty="0" smtClean="0"/>
              <a:t> 1985). For older adults, sibling relationships generally have the longest duration of any relationship; they are formed at the birth of the younger sibling and typically persist until one’s death. Marriages, parent–child relations, and friendships, by contrast, typically begin later in the life course – when one marries, gives birth, or forms a new friendship.</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Social Relationships in Later </a:t>
            </a:r>
            <a:r>
              <a:rPr lang="en-US" dirty="0" smtClean="0"/>
              <a:t>Life</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	Social </a:t>
            </a:r>
            <a:r>
              <a:rPr lang="en-US" dirty="0" smtClean="0"/>
              <a:t>relationships also vary widely with respect to the functions they serve in older adults’ lives. Older adults often rely on members of their social network for emotional and instrumental (i.e., practical or financial) support, yet they may expect and desire different types of support based on the nature of a particular relationship. Individuals usually expect both instrumental and emotional support from family members, but emotional support only from friends. Two influential models have been developed over the past three decades to characterize older adults’ support preferences. The hierarchical compensatory model proposes that older people have a rank-ordered preference for receiving support from others (Cantor 1979). Most will turn first to family members and turn to nonfamily only when kin are unavailable. Cantor (1979) further specifies that people prefer to receive support from their spouse, followed by children, other relatives, friends, and professionals or formal organizations. Empirical studies generally support the hierarchical model; older adults are more likely to both prefer and receive assistance from a spouse, followed by children, other relatives, and friends. The functional specificity model counters that supportive relationships are best matched according to each partner’s needs and resources (</a:t>
            </a:r>
            <a:r>
              <a:rPr lang="en-US" dirty="0" err="1" smtClean="0"/>
              <a:t>Litwak</a:t>
            </a:r>
            <a:r>
              <a:rPr lang="en-US" dirty="0" smtClean="0"/>
              <a:t> 1985).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Social Relationships in Later Life</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For </a:t>
            </a:r>
            <a:r>
              <a:rPr lang="en-US" dirty="0" smtClean="0"/>
              <a:t>example, a married woman may turn </a:t>
            </a:r>
            <a:r>
              <a:rPr lang="en-US" dirty="0" smtClean="0"/>
              <a:t>to </a:t>
            </a:r>
            <a:r>
              <a:rPr lang="en-US" dirty="0" smtClean="0"/>
              <a:t>her best friend for emotional support or household help, if she feels that her husband is ill equipped to do so. Studies consistently show that emotional support from friends is more strongly associated with emotional well-being than comparable support from family, suggesting that support is most effective when provided by persons who are most qualified to do so.</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Social Relationships in Later Life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Both </a:t>
            </a:r>
            <a:r>
              <a:rPr lang="en-US" dirty="0" smtClean="0"/>
              <a:t>the hierarchical compensatory and functional specificity models were developed to characterize relationships at one point in time, however. The “convoy model,” by contrast, emphasizes that individuals maintain convoys of significant others who provide both instrumental and emotional support over the life course (Kahn and </a:t>
            </a:r>
            <a:r>
              <a:rPr lang="en-US" dirty="0" err="1" smtClean="0"/>
              <a:t>Antonucci</a:t>
            </a:r>
            <a:r>
              <a:rPr lang="en-US" dirty="0" smtClean="0"/>
              <a:t> 1980). The desirability, value, and types of  support needed from a member of the convoy may change over the life course. The number of persons included in one’s convoy, as well as one’s level of closeness to convoy members, shifts over the life course. The model also emphasizes reciprocity and “support banks,” where deposits are made early in the life course in anticipation of future needs or “withdrawals.” This is one mechanism through which support to older family members becomes obligatory; adult children may feel obliged to “give back” to the parents and grandparents who supported them earlier in the life course.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Marriage and Other Romantic </a:t>
            </a:r>
            <a:r>
              <a:rPr lang="en-US" dirty="0" smtClean="0"/>
              <a:t>Relationships</a:t>
            </a:r>
            <a:endParaRPr lang="en-US" dirty="0"/>
          </a:p>
        </p:txBody>
      </p:sp>
      <p:sp>
        <p:nvSpPr>
          <p:cNvPr id="3" name="Text Placeholder 2"/>
          <p:cNvSpPr>
            <a:spLocks noGrp="1"/>
          </p:cNvSpPr>
          <p:nvPr>
            <p:ph type="body" idx="1"/>
          </p:nvPr>
        </p:nvSpPr>
        <p:spPr/>
        <p:txBody>
          <a:bodyPr/>
          <a:lstStyle/>
          <a:p>
            <a:r>
              <a:rPr lang="en-US" dirty="0" smtClean="0"/>
              <a:t>Concepts and </a:t>
            </a:r>
            <a:r>
              <a:rPr lang="en-US" dirty="0" smtClean="0"/>
              <a:t>Patterns</a:t>
            </a:r>
            <a:endParaRPr lang="en-US" dirty="0" smtClean="0"/>
          </a:p>
        </p:txBody>
      </p:sp>
      <p:sp>
        <p:nvSpPr>
          <p:cNvPr id="4" name="Rectangle 3"/>
          <p:cNvSpPr/>
          <p:nvPr/>
        </p:nvSpPr>
        <p:spPr>
          <a:xfrm>
            <a:off x="609600" y="2819400"/>
            <a:ext cx="8077200" cy="3693319"/>
          </a:xfrm>
          <a:prstGeom prst="rect">
            <a:avLst/>
          </a:prstGeom>
        </p:spPr>
        <p:txBody>
          <a:bodyPr wrap="square">
            <a:spAutoFit/>
          </a:bodyPr>
          <a:lstStyle/>
          <a:p>
            <a:r>
              <a:rPr lang="en-US" dirty="0" smtClean="0"/>
              <a:t>Heterosexual marriage is the most common type of romantic relationship among older Americans. In 2008, 73.2% of men and 42.9% of women aged 65 and older were married. A larger proportion of women (41.9%) than men (13.8%) are currently widowed, reflecting men’s higher mortality risk and greater tendency to remarry. Only 10.3% of older men and women are currently divorced. Divorce was relatively rare and stigmatized during the young adult years of current cohorts of older adults, and most of those who did divorce ultimately remarried. Only 4.1% have never married (U.S. Bureau of the Census 2008). As of February 2011, same-sex marriage is legally performed in five U.S. states and is recognized, though not legally performed, in three states. Exact numbers of legally married gay and lesbian couples are difficult to determine, because many couples report being “married” despite having no U.S. marriage license and because the legal status of unions may shift as new state legislation is implemented.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30</TotalTime>
  <Words>781</Words>
  <Application>Microsoft Office PowerPoint</Application>
  <PresentationFormat>On-screen Show (4:3)</PresentationFormat>
  <Paragraphs>66</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Module</vt:lpstr>
      <vt:lpstr>Social Relations and Aging</vt:lpstr>
      <vt:lpstr>Slide 2</vt:lpstr>
      <vt:lpstr>Slide 3</vt:lpstr>
      <vt:lpstr>Conceptualizing and Measuring Social Relations in Late Life</vt:lpstr>
      <vt:lpstr>General Properties of Social Relationships:</vt:lpstr>
      <vt:lpstr>Functions of Social Relationships in Later Life</vt:lpstr>
      <vt:lpstr>Functions of Social Relationships in Later Life</vt:lpstr>
      <vt:lpstr>Functions of Social Relationships in Later Life</vt:lpstr>
      <vt:lpstr>Marriage and Other Romantic Relationships</vt:lpstr>
      <vt:lpstr>Concepts and Patterns</vt:lpstr>
      <vt:lpstr>Implications for Health and Well-Being</vt:lpstr>
      <vt:lpstr>Implications for Health and Well-Being</vt:lpstr>
      <vt:lpstr>The Loss of Romantic Relationships: Divorce and Widowhood</vt:lpstr>
      <vt:lpstr>The Loss of Romantic Relationships: Divorce and Widowhood</vt:lpstr>
      <vt:lpstr>The Loss of Romantic Relationships: Divorce and Widowhood</vt:lpstr>
      <vt:lpstr>Life-Long Singlehood</vt:lpstr>
      <vt:lpstr>Life-Long Singlehood</vt:lpstr>
      <vt:lpstr>Life-Long Singlehood</vt:lpstr>
      <vt:lpstr>Parent/Child Relationships and Grandparent/Grandchild Relationships</vt:lpstr>
      <vt:lpstr>Patterns and Concepts</vt:lpstr>
      <vt:lpstr>Implications for Health and Well-Being</vt:lpstr>
      <vt:lpstr>Friendships in Later Life</vt:lpstr>
      <vt:lpstr>Friendships in Later Life</vt:lpstr>
      <vt:lpstr>Absent and Unfulfilling Social Relationships: Loneliness and Social Isolation</vt:lpstr>
      <vt:lpstr>Absent and Unfulfilling Social Relationships: Loneliness and Social Isolation</vt:lpstr>
      <vt:lpstr>Sexuality and Romantic Relationships in Later Life</vt:lpstr>
      <vt:lpstr>Sexuality and Romantic Relationships in Later Life</vt:lpstr>
      <vt:lpstr>The Dark Side of Relationships: Elder Abuse</vt:lpstr>
      <vt:lpstr>The Dark Side of Relationships: Elder Abuse</vt:lpstr>
      <vt:lpstr>Racial and Ethnic Differences in Late-Life Social Relationships</vt:lpstr>
      <vt:lpstr>Racial and Ethnic Differences in Late-Life Social Relationships</vt:lpstr>
      <vt:lpstr>Implications for Policy and Practice</vt:lpstr>
      <vt:lpstr>Implications for Policy and Practice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Relations and Aging</dc:title>
  <dc:creator>DELL 3542</dc:creator>
  <cp:lastModifiedBy>DELL 3542</cp:lastModifiedBy>
  <cp:revision>17</cp:revision>
  <dcterms:created xsi:type="dcterms:W3CDTF">2021-03-23T10:07:27Z</dcterms:created>
  <dcterms:modified xsi:type="dcterms:W3CDTF">2021-03-23T10:38:21Z</dcterms:modified>
</cp:coreProperties>
</file>