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5" r:id="rId7"/>
    <p:sldId id="261" r:id="rId8"/>
    <p:sldId id="264" r:id="rId9"/>
    <p:sldId id="266" r:id="rId10"/>
    <p:sldId id="269" r:id="rId11"/>
    <p:sldId id="270" r:id="rId12"/>
    <p:sldId id="271" r:id="rId13"/>
    <p:sldId id="274" r:id="rId14"/>
    <p:sldId id="282" r:id="rId15"/>
    <p:sldId id="275" r:id="rId16"/>
    <p:sldId id="272" r:id="rId17"/>
    <p:sldId id="276" r:id="rId18"/>
    <p:sldId id="278" r:id="rId19"/>
    <p:sldId id="280" r:id="rId20"/>
    <p:sldId id="295" r:id="rId21"/>
    <p:sldId id="296" r:id="rId22"/>
    <p:sldId id="268" r:id="rId23"/>
    <p:sldId id="294" r:id="rId24"/>
    <p:sldId id="267" r:id="rId25"/>
    <p:sldId id="284" r:id="rId26"/>
    <p:sldId id="283" r:id="rId27"/>
    <p:sldId id="285" r:id="rId28"/>
    <p:sldId id="286" r:id="rId29"/>
    <p:sldId id="288" r:id="rId30"/>
    <p:sldId id="287" r:id="rId31"/>
    <p:sldId id="289" r:id="rId32"/>
    <p:sldId id="291" r:id="rId33"/>
    <p:sldId id="293"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CB0FB9-B08A-4CB6-8C9C-B32FEE231559}" type="datetimeFigureOut">
              <a:rPr lang="en-US" smtClean="0"/>
              <a:t>7/20/2017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1C5087-A582-4DFC-8CEA-69AE3535F8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CB0FB9-B08A-4CB6-8C9C-B32FEE231559}"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CB0FB9-B08A-4CB6-8C9C-B32FEE231559}"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CB0FB9-B08A-4CB6-8C9C-B32FEE231559}" type="datetimeFigureOut">
              <a:rPr lang="en-US" smtClean="0"/>
              <a:t>7/20/2017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CB0FB9-B08A-4CB6-8C9C-B32FEE231559}" type="datetimeFigureOut">
              <a:rPr lang="en-US" smtClean="0"/>
              <a:t>7/20/2017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B0FB9-B08A-4CB6-8C9C-B32FEE231559}" type="datetimeFigureOut">
              <a:rPr lang="en-US" smtClean="0"/>
              <a:t>7/20/2017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CB0FB9-B08A-4CB6-8C9C-B32FEE231559}"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CB0FB9-B08A-4CB6-8C9C-B32FEE231559}"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1C5087-A582-4DFC-8CEA-69AE3535F89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CB0FB9-B08A-4CB6-8C9C-B32FEE231559}" type="datetimeFigureOut">
              <a:rPr lang="en-US" smtClean="0"/>
              <a:t>7/20/2017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1C5087-A582-4DFC-8CEA-69AE3535F89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STYLISTICS</a:t>
            </a:r>
            <a:endParaRPr lang="en-US" dirty="0"/>
          </a:p>
        </p:txBody>
      </p:sp>
    </p:spTree>
    <p:extLst>
      <p:ext uri="{BB962C8B-B14F-4D97-AF65-F5344CB8AC3E}">
        <p14:creationId xmlns:p14="http://schemas.microsoft.com/office/powerpoint/2010/main" val="217275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Two Tracks of English Criticism</a:t>
            </a:r>
            <a:endParaRPr lang="en-US" dirty="0"/>
          </a:p>
        </p:txBody>
      </p:sp>
      <p:sp>
        <p:nvSpPr>
          <p:cNvPr id="3" name="Content Placeholder 2"/>
          <p:cNvSpPr>
            <a:spLocks noGrp="1"/>
          </p:cNvSpPr>
          <p:nvPr>
            <p:ph idx="1"/>
          </p:nvPr>
        </p:nvSpPr>
        <p:spPr>
          <a:xfrm>
            <a:off x="457200" y="1905000"/>
            <a:ext cx="8229600" cy="4191000"/>
          </a:xfrm>
        </p:spPr>
        <p:txBody>
          <a:bodyPr>
            <a:normAutofit/>
          </a:bodyPr>
          <a:lstStyle/>
          <a:p>
            <a:r>
              <a:rPr lang="en-US" dirty="0" smtClean="0"/>
              <a:t>There </a:t>
            </a:r>
            <a:r>
              <a:rPr lang="en-US" dirty="0"/>
              <a:t>are two distinct 'tracks' in the development of English criticism. </a:t>
            </a:r>
            <a:endParaRPr lang="en-US" dirty="0" smtClean="0"/>
          </a:p>
          <a:p>
            <a:r>
              <a:rPr lang="en-US" dirty="0" smtClean="0"/>
              <a:t>One </a:t>
            </a:r>
            <a:r>
              <a:rPr lang="en-US" dirty="0"/>
              <a:t>track leads through </a:t>
            </a:r>
            <a:r>
              <a:rPr lang="en-US" dirty="0" smtClean="0"/>
              <a:t>Samuel Johnson </a:t>
            </a:r>
            <a:r>
              <a:rPr lang="en-US" dirty="0"/>
              <a:t>and Matthew Arnold to T. S. Eliot and F. R. </a:t>
            </a:r>
            <a:r>
              <a:rPr lang="en-US" dirty="0" err="1"/>
              <a:t>Leavis</a:t>
            </a:r>
            <a:r>
              <a:rPr lang="en-US" dirty="0"/>
              <a:t>. </a:t>
            </a:r>
            <a:endParaRPr lang="en-US" dirty="0" smtClean="0"/>
          </a:p>
          <a:p>
            <a:r>
              <a:rPr lang="en-US" dirty="0" smtClean="0"/>
              <a:t>This </a:t>
            </a:r>
            <a:r>
              <a:rPr lang="en-US" dirty="0"/>
              <a:t>might be called the </a:t>
            </a:r>
            <a:r>
              <a:rPr lang="en-US" b="1" dirty="0"/>
              <a:t>'practical </a:t>
            </a:r>
            <a:r>
              <a:rPr lang="en-US" b="1" dirty="0" smtClean="0"/>
              <a:t>criticism‘ track</a:t>
            </a:r>
            <a:r>
              <a:rPr lang="en-US" dirty="0"/>
              <a:t>. </a:t>
            </a:r>
            <a:endParaRPr lang="en-US" dirty="0" smtClean="0"/>
          </a:p>
          <a:p>
            <a:r>
              <a:rPr lang="en-US" dirty="0" smtClean="0"/>
              <a:t>It </a:t>
            </a:r>
            <a:r>
              <a:rPr lang="en-US" dirty="0"/>
              <a:t>tends to </a:t>
            </a:r>
            <a:r>
              <a:rPr lang="en-US" dirty="0" err="1"/>
              <a:t>centre</a:t>
            </a:r>
            <a:r>
              <a:rPr lang="en-US" dirty="0"/>
              <a:t> upon the close analysis of the work of particular writers, and gives us our </a:t>
            </a:r>
            <a:r>
              <a:rPr lang="en-US" dirty="0" smtClean="0"/>
              <a:t>tradition </a:t>
            </a:r>
            <a:r>
              <a:rPr lang="en-US" dirty="0"/>
              <a:t>of 'close reading'.</a:t>
            </a:r>
          </a:p>
        </p:txBody>
      </p:sp>
    </p:spTree>
    <p:extLst>
      <p:ext uri="{BB962C8B-B14F-4D97-AF65-F5344CB8AC3E}">
        <p14:creationId xmlns:p14="http://schemas.microsoft.com/office/powerpoint/2010/main" val="3578754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067800" cy="5938684"/>
          </a:xfrm>
        </p:spPr>
        <p:txBody>
          <a:bodyPr>
            <a:normAutofit/>
          </a:bodyPr>
          <a:lstStyle/>
          <a:p>
            <a:r>
              <a:rPr lang="en-US" dirty="0"/>
              <a:t>The other track lies through Sidney, Wordsworth, Coleridge, George Eliot, </a:t>
            </a:r>
            <a:r>
              <a:rPr lang="en-US" dirty="0" smtClean="0"/>
              <a:t>and Henry </a:t>
            </a:r>
            <a:r>
              <a:rPr lang="en-US" dirty="0"/>
              <a:t>James. </a:t>
            </a:r>
            <a:endParaRPr lang="en-US" dirty="0" smtClean="0"/>
          </a:p>
          <a:p>
            <a:r>
              <a:rPr lang="en-US" dirty="0" smtClean="0"/>
              <a:t>This </a:t>
            </a:r>
            <a:r>
              <a:rPr lang="en-US" dirty="0"/>
              <a:t>track is very much </a:t>
            </a:r>
            <a:r>
              <a:rPr lang="en-US" b="1" dirty="0"/>
              <a:t>'ideas-led'</a:t>
            </a:r>
            <a:r>
              <a:rPr lang="en-US" dirty="0"/>
              <a:t> rather than 'text-led': it tends to tackle big general </a:t>
            </a:r>
            <a:r>
              <a:rPr lang="en-US" dirty="0" smtClean="0"/>
              <a:t>issues concerned </a:t>
            </a:r>
            <a:r>
              <a:rPr lang="en-US" dirty="0"/>
              <a:t>with literature </a:t>
            </a:r>
            <a:r>
              <a:rPr lang="en-US" dirty="0" smtClean="0"/>
              <a:t>– </a:t>
            </a:r>
          </a:p>
          <a:p>
            <a:pPr lvl="1"/>
            <a:r>
              <a:rPr lang="en-US" sz="2400" dirty="0" smtClean="0"/>
              <a:t>How </a:t>
            </a:r>
            <a:r>
              <a:rPr lang="en-US" sz="2400" dirty="0"/>
              <a:t>are literary works structured</a:t>
            </a:r>
            <a:r>
              <a:rPr lang="en-US" sz="2400" dirty="0" smtClean="0"/>
              <a:t>?</a:t>
            </a:r>
          </a:p>
          <a:p>
            <a:pPr lvl="1"/>
            <a:r>
              <a:rPr lang="en-US" sz="2400" dirty="0" smtClean="0"/>
              <a:t>How </a:t>
            </a:r>
            <a:r>
              <a:rPr lang="en-US" sz="2400" dirty="0"/>
              <a:t>do they affect readers or audiences?</a:t>
            </a:r>
          </a:p>
          <a:p>
            <a:pPr lvl="1"/>
            <a:r>
              <a:rPr lang="en-US" sz="2400" dirty="0"/>
              <a:t>What is the nature of literary language? </a:t>
            </a:r>
            <a:endParaRPr lang="en-US" sz="2400" dirty="0" smtClean="0"/>
          </a:p>
          <a:p>
            <a:pPr lvl="1"/>
            <a:r>
              <a:rPr lang="en-US" sz="2400" dirty="0" smtClean="0"/>
              <a:t>How </a:t>
            </a:r>
            <a:r>
              <a:rPr lang="en-US" sz="2400" dirty="0"/>
              <a:t>does literature relate to the contemporary and to matters </a:t>
            </a:r>
            <a:r>
              <a:rPr lang="en-US" sz="2400" dirty="0" smtClean="0"/>
              <a:t>of politics </a:t>
            </a:r>
            <a:r>
              <a:rPr lang="en-US" sz="2400" dirty="0"/>
              <a:t>and gender</a:t>
            </a:r>
            <a:r>
              <a:rPr lang="en-US" sz="2400" dirty="0" smtClean="0"/>
              <a:t>?, etc.</a:t>
            </a:r>
          </a:p>
          <a:p>
            <a:r>
              <a:rPr lang="en-US" b="1" dirty="0" smtClean="0"/>
              <a:t>These 'track two' preoccupations are very similar to the concerns of the critical theorists who became prominent from the 1960s onwards.</a:t>
            </a:r>
            <a:endParaRPr lang="en-US" b="1" dirty="0"/>
          </a:p>
        </p:txBody>
      </p:sp>
    </p:spTree>
    <p:extLst>
      <p:ext uri="{BB962C8B-B14F-4D97-AF65-F5344CB8AC3E}">
        <p14:creationId xmlns:p14="http://schemas.microsoft.com/office/powerpoint/2010/main" val="864916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nSpc>
                <a:spcPct val="150000"/>
              </a:lnSpc>
            </a:pPr>
            <a:r>
              <a:rPr lang="en-US" sz="3200" b="1" dirty="0" smtClean="0"/>
              <a:t>Key points of Critical studies</a:t>
            </a:r>
          </a:p>
          <a:p>
            <a:pPr lvl="1"/>
            <a:endParaRPr lang="en-US" sz="3200" b="1" dirty="0"/>
          </a:p>
          <a:p>
            <a:pPr lvl="1"/>
            <a:r>
              <a:rPr lang="en-US" sz="3200" dirty="0" smtClean="0"/>
              <a:t>Politics </a:t>
            </a:r>
            <a:r>
              <a:rPr lang="en-US" sz="3200" dirty="0"/>
              <a:t>is pervasive,</a:t>
            </a:r>
          </a:p>
          <a:p>
            <a:pPr lvl="1"/>
            <a:r>
              <a:rPr lang="en-US" sz="3200" dirty="0"/>
              <a:t>Language is constitutive,</a:t>
            </a:r>
          </a:p>
          <a:p>
            <a:pPr lvl="1"/>
            <a:r>
              <a:rPr lang="en-US" sz="3200" dirty="0"/>
              <a:t>Truth is provisional,</a:t>
            </a:r>
          </a:p>
          <a:p>
            <a:pPr lvl="1"/>
            <a:r>
              <a:rPr lang="en-US" sz="3200" dirty="0"/>
              <a:t>Meaning is contingent,</a:t>
            </a:r>
          </a:p>
          <a:p>
            <a:pPr lvl="1"/>
            <a:r>
              <a:rPr lang="en-US" sz="3200" dirty="0"/>
              <a:t>Human nature is a myth</a:t>
            </a:r>
          </a:p>
        </p:txBody>
      </p:sp>
    </p:spTree>
    <p:extLst>
      <p:ext uri="{BB962C8B-B14F-4D97-AF65-F5344CB8AC3E}">
        <p14:creationId xmlns:p14="http://schemas.microsoft.com/office/powerpoint/2010/main" val="171820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04088"/>
            <a:ext cx="8229600" cy="819912"/>
          </a:xfrm>
        </p:spPr>
        <p:txBody>
          <a:bodyPr/>
          <a:lstStyle/>
          <a:p>
            <a:pPr algn="ctr" eaLnBrk="1" hangingPunct="1"/>
            <a:r>
              <a:rPr lang="en-US" dirty="0" smtClean="0"/>
              <a:t>What is </a:t>
            </a:r>
            <a:r>
              <a:rPr lang="en-US" b="1" dirty="0" smtClean="0"/>
              <a:t>Stylistics?</a:t>
            </a:r>
          </a:p>
        </p:txBody>
      </p:sp>
      <p:sp>
        <p:nvSpPr>
          <p:cNvPr id="5123" name="Rectangle 3"/>
          <p:cNvSpPr>
            <a:spLocks noGrp="1" noChangeArrowheads="1"/>
          </p:cNvSpPr>
          <p:nvPr>
            <p:ph type="body" idx="1"/>
          </p:nvPr>
        </p:nvSpPr>
        <p:spPr/>
        <p:txBody>
          <a:bodyPr/>
          <a:lstStyle/>
          <a:p>
            <a:pPr algn="l" eaLnBrk="1" hangingPunct="1">
              <a:buFont typeface="Wingdings" pitchFamily="2" charset="2"/>
              <a:buNone/>
            </a:pPr>
            <a:r>
              <a:rPr lang="en-US" b="1" dirty="0" smtClean="0">
                <a:solidFill>
                  <a:schemeClr val="tx2"/>
                </a:solidFill>
              </a:rPr>
              <a:t>Stylistics </a:t>
            </a:r>
            <a:r>
              <a:rPr lang="en-US" dirty="0" smtClean="0">
                <a:solidFill>
                  <a:schemeClr val="tx2"/>
                </a:solidFill>
              </a:rPr>
              <a:t>is the science which explores how readers interact with the language of (mainly literary) texts in order to explain how we understand, and are affected by texts when we read them.</a:t>
            </a:r>
          </a:p>
          <a:p>
            <a:pPr algn="l" eaLnBrk="1" hangingPunct="1">
              <a:buFont typeface="Wingdings" pitchFamily="2" charset="2"/>
              <a:buNone/>
            </a:pPr>
            <a:endParaRPr lang="en-US" b="1" dirty="0">
              <a:solidFill>
                <a:schemeClr val="tx2"/>
              </a:solidFill>
            </a:endParaRPr>
          </a:p>
          <a:p>
            <a:pPr>
              <a:buNone/>
            </a:pPr>
            <a:r>
              <a:rPr lang="en-US" dirty="0"/>
              <a:t>“Stylistics is a linguistic approach to literature, explaining the relationship between language and artistic function, with motivating questions such as ‘why’ and ‘How’ more than ‘What’ </a:t>
            </a:r>
            <a:r>
              <a:rPr lang="en-US" dirty="0" smtClean="0"/>
              <a:t>”. (Leech)</a:t>
            </a:r>
            <a:endParaRPr lang="en-US" dirty="0"/>
          </a:p>
          <a:p>
            <a:pPr algn="l" eaLnBrk="1" hangingPunct="1">
              <a:buFont typeface="Wingdings" pitchFamily="2" charset="2"/>
              <a:buNone/>
            </a:pPr>
            <a:endParaRPr lang="en-US" b="1" dirty="0" smtClean="0">
              <a:solidFill>
                <a:schemeClr val="tx2"/>
              </a:solidFill>
            </a:endParaRPr>
          </a:p>
        </p:txBody>
      </p:sp>
    </p:spTree>
    <p:extLst>
      <p:ext uri="{BB962C8B-B14F-4D97-AF65-F5344CB8AC3E}">
        <p14:creationId xmlns:p14="http://schemas.microsoft.com/office/powerpoint/2010/main" val="3819330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sz="2400" dirty="0"/>
              <a:t>As a discipline, it links </a:t>
            </a:r>
            <a:r>
              <a:rPr lang="en-US" sz="2400" b="1" dirty="0"/>
              <a:t>literary criticism </a:t>
            </a:r>
            <a:r>
              <a:rPr lang="en-US" sz="2400" dirty="0"/>
              <a:t>to </a:t>
            </a:r>
            <a:r>
              <a:rPr lang="en-US" sz="2400" b="1" dirty="0"/>
              <a:t>linguistics</a:t>
            </a:r>
            <a:r>
              <a:rPr lang="en-US" sz="2400" dirty="0"/>
              <a:t>. It does not function independently, but it utilizes the principles of inquiry from both linguistics and literary criticism.</a:t>
            </a:r>
          </a:p>
          <a:p>
            <a:r>
              <a:rPr lang="en-US" sz="2400" dirty="0"/>
              <a:t>The further development of stylistics was based on the three sources </a:t>
            </a:r>
            <a:endParaRPr lang="en-US" sz="2400" dirty="0" smtClean="0"/>
          </a:p>
          <a:p>
            <a:pPr marL="0" indent="0">
              <a:buNone/>
            </a:pPr>
            <a:r>
              <a:rPr lang="en-US" sz="2400" dirty="0" smtClean="0"/>
              <a:t>1</a:t>
            </a:r>
            <a:r>
              <a:rPr lang="en-US" sz="2400" dirty="0"/>
              <a:t>. </a:t>
            </a:r>
            <a:r>
              <a:rPr lang="en-US" sz="2400" b="1" dirty="0"/>
              <a:t>Poetics</a:t>
            </a:r>
            <a:r>
              <a:rPr lang="en-US" sz="2400" dirty="0"/>
              <a:t> led to the development of </a:t>
            </a:r>
            <a:r>
              <a:rPr lang="en-US" sz="2400" b="1" dirty="0"/>
              <a:t>Literary Criticism </a:t>
            </a:r>
            <a:endParaRPr lang="en-US" sz="2400" dirty="0"/>
          </a:p>
          <a:p>
            <a:pPr marL="0" indent="0">
              <a:buNone/>
            </a:pPr>
            <a:r>
              <a:rPr lang="en-US" sz="2400" dirty="0"/>
              <a:t>2. </a:t>
            </a:r>
            <a:r>
              <a:rPr lang="en-US" sz="2400" b="1" dirty="0"/>
              <a:t>Rhetoric</a:t>
            </a:r>
            <a:r>
              <a:rPr lang="en-US" sz="2400" dirty="0"/>
              <a:t> and </a:t>
            </a:r>
          </a:p>
          <a:p>
            <a:pPr marL="0" indent="0">
              <a:buNone/>
            </a:pPr>
            <a:r>
              <a:rPr lang="en-US" sz="2400" dirty="0"/>
              <a:t>3. </a:t>
            </a:r>
            <a:r>
              <a:rPr lang="en-US" sz="2400" b="1" dirty="0"/>
              <a:t>Dialectics</a:t>
            </a:r>
            <a:r>
              <a:rPr lang="en-US" sz="2400" dirty="0"/>
              <a:t> developed into </a:t>
            </a:r>
            <a:r>
              <a:rPr lang="en-US" sz="2400" b="1" dirty="0"/>
              <a:t>Stylistics</a:t>
            </a:r>
            <a:r>
              <a:rPr lang="en-US" sz="2400" dirty="0"/>
              <a:t>. </a:t>
            </a:r>
          </a:p>
          <a:p>
            <a:endParaRPr lang="en-US" dirty="0"/>
          </a:p>
        </p:txBody>
      </p:sp>
    </p:spTree>
    <p:extLst>
      <p:ext uri="{BB962C8B-B14F-4D97-AF65-F5344CB8AC3E}">
        <p14:creationId xmlns:p14="http://schemas.microsoft.com/office/powerpoint/2010/main" val="2491620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4"/>
          <p:cNvSpPr>
            <a:spLocks noGrp="1" noChangeArrowheads="1"/>
          </p:cNvSpPr>
          <p:nvPr>
            <p:ph idx="1"/>
          </p:nvPr>
        </p:nvSpPr>
        <p:spPr>
          <a:xfrm>
            <a:off x="457200" y="685800"/>
            <a:ext cx="8153400" cy="5562600"/>
          </a:xfrm>
        </p:spPr>
        <p:txBody>
          <a:bodyPr/>
          <a:lstStyle/>
          <a:p>
            <a:pPr defTabSz="117475"/>
            <a:r>
              <a:rPr lang="en-US" sz="2400" b="1" dirty="0" smtClean="0">
                <a:solidFill>
                  <a:schemeClr val="tx2"/>
                </a:solidFill>
              </a:rPr>
              <a:t>Stylistics, </a:t>
            </a:r>
            <a:r>
              <a:rPr lang="en-US" sz="2400" dirty="0" smtClean="0">
                <a:solidFill>
                  <a:schemeClr val="tx2"/>
                </a:solidFill>
              </a:rPr>
              <a:t>then, is a sub-discipline which grew up in the second half of the twentieth century: </a:t>
            </a:r>
          </a:p>
          <a:p>
            <a:pPr defTabSz="280988"/>
            <a:r>
              <a:rPr lang="en-US" sz="2400" dirty="0">
                <a:solidFill>
                  <a:schemeClr val="tx2"/>
                </a:solidFill>
              </a:rPr>
              <a:t>	</a:t>
            </a:r>
            <a:r>
              <a:rPr lang="en-US" sz="2400" dirty="0" smtClean="0">
                <a:solidFill>
                  <a:schemeClr val="tx2"/>
                </a:solidFill>
              </a:rPr>
              <a:t>its beginnings in Anglo-American criticism are usually traced back to the publication of the books listed below:</a:t>
            </a:r>
          </a:p>
          <a:p>
            <a:pPr marL="908050" indent="-273050"/>
            <a:r>
              <a:rPr lang="en-US" sz="2400" dirty="0" smtClean="0">
                <a:solidFill>
                  <a:schemeClr val="tx2"/>
                </a:solidFill>
              </a:rPr>
              <a:t>Flower, Roger, </a:t>
            </a:r>
            <a:r>
              <a:rPr lang="en-US" sz="2400" i="1" dirty="0" smtClean="0">
                <a:solidFill>
                  <a:schemeClr val="tx2"/>
                </a:solidFill>
              </a:rPr>
              <a:t>Essays on Style in Language.</a:t>
            </a:r>
          </a:p>
          <a:p>
            <a:pPr marL="908050" indent="-273050"/>
            <a:r>
              <a:rPr lang="en-US" sz="2400" dirty="0">
                <a:solidFill>
                  <a:schemeClr val="tx2"/>
                </a:solidFill>
              </a:rPr>
              <a:t>Freeman, Donald, </a:t>
            </a:r>
            <a:r>
              <a:rPr lang="en-US" sz="2400" i="1" dirty="0">
                <a:solidFill>
                  <a:schemeClr val="tx2"/>
                </a:solidFill>
              </a:rPr>
              <a:t>Linguistics and Literary Style</a:t>
            </a:r>
            <a:r>
              <a:rPr lang="en-US" sz="2400" dirty="0">
                <a:solidFill>
                  <a:schemeClr val="tx2"/>
                </a:solidFill>
              </a:rPr>
              <a:t>.</a:t>
            </a:r>
          </a:p>
          <a:p>
            <a:pPr marL="908050" indent="-273050"/>
            <a:r>
              <a:rPr lang="en-US" sz="2400" dirty="0">
                <a:solidFill>
                  <a:schemeClr val="tx2"/>
                </a:solidFill>
              </a:rPr>
              <a:t>Leech, Geoffrey, </a:t>
            </a:r>
            <a:r>
              <a:rPr lang="en-US" sz="2400" i="1" dirty="0">
                <a:solidFill>
                  <a:schemeClr val="tx2"/>
                </a:solidFill>
              </a:rPr>
              <a:t>A Linguistic Guide to English Poetry</a:t>
            </a:r>
            <a:r>
              <a:rPr lang="en-US" sz="2400" dirty="0">
                <a:solidFill>
                  <a:schemeClr val="tx2"/>
                </a:solidFill>
              </a:rPr>
              <a:t>.</a:t>
            </a:r>
          </a:p>
          <a:p>
            <a:pPr marL="908050" indent="-273050"/>
            <a:r>
              <a:rPr lang="en-US" sz="2400" dirty="0" err="1">
                <a:solidFill>
                  <a:schemeClr val="tx2"/>
                </a:solidFill>
              </a:rPr>
              <a:t>Sebeok</a:t>
            </a:r>
            <a:r>
              <a:rPr lang="en-US" sz="2400" dirty="0">
                <a:solidFill>
                  <a:schemeClr val="tx2"/>
                </a:solidFill>
              </a:rPr>
              <a:t>, Thomas , </a:t>
            </a:r>
            <a:r>
              <a:rPr lang="en-US" sz="2400" i="1" dirty="0">
                <a:solidFill>
                  <a:schemeClr val="tx2"/>
                </a:solidFill>
              </a:rPr>
              <a:t>Style in Language.</a:t>
            </a:r>
            <a:r>
              <a:rPr lang="en-US" sz="2400" dirty="0">
                <a:solidFill>
                  <a:schemeClr val="tx2"/>
                </a:solidFill>
              </a:rPr>
              <a:t> </a:t>
            </a:r>
            <a:endParaRPr lang="en-US" sz="2400" dirty="0" smtClean="0">
              <a:solidFill>
                <a:schemeClr val="tx2"/>
              </a:solidFill>
            </a:endParaRPr>
          </a:p>
          <a:p>
            <a:pPr>
              <a:buNone/>
            </a:pPr>
            <a:r>
              <a:rPr lang="en-US" sz="2400" dirty="0">
                <a:solidFill>
                  <a:schemeClr val="tx2"/>
                </a:solidFill>
              </a:rPr>
              <a:t>Perhaps the most influential article is:</a:t>
            </a:r>
          </a:p>
          <a:p>
            <a:pPr marL="908050" indent="-273050"/>
            <a:r>
              <a:rPr lang="en-US" sz="2400" dirty="0" smtClean="0">
                <a:solidFill>
                  <a:schemeClr val="tx2"/>
                </a:solidFill>
              </a:rPr>
              <a:t>	(</a:t>
            </a:r>
            <a:r>
              <a:rPr lang="en-US" sz="2400" dirty="0">
                <a:solidFill>
                  <a:schemeClr val="tx2"/>
                </a:solidFill>
              </a:rPr>
              <a:t>Closing statement: Linguistics and poetics)</a:t>
            </a:r>
          </a:p>
          <a:p>
            <a:pPr>
              <a:buNone/>
            </a:pPr>
            <a:r>
              <a:rPr lang="en-US" sz="2400" dirty="0" smtClean="0">
                <a:solidFill>
                  <a:schemeClr val="tx2"/>
                </a:solidFill>
              </a:rPr>
              <a:t>		by </a:t>
            </a:r>
            <a:r>
              <a:rPr lang="en-US" sz="2400" dirty="0">
                <a:solidFill>
                  <a:schemeClr val="tx2"/>
                </a:solidFill>
              </a:rPr>
              <a:t>Roman Jacobson who is an important figure who </a:t>
            </a:r>
            <a:r>
              <a:rPr lang="en-US" sz="2400" dirty="0" smtClean="0">
                <a:solidFill>
                  <a:schemeClr val="tx2"/>
                </a:solidFill>
              </a:rPr>
              <a:t>	contributed </a:t>
            </a:r>
            <a:r>
              <a:rPr lang="en-US" sz="2400" dirty="0">
                <a:solidFill>
                  <a:schemeClr val="tx2"/>
                </a:solidFill>
              </a:rPr>
              <a:t>in the development of Stylistics. </a:t>
            </a:r>
          </a:p>
          <a:p>
            <a:pPr marL="908050" indent="-273050"/>
            <a:endParaRPr lang="en-US" sz="2400" dirty="0">
              <a:solidFill>
                <a:schemeClr val="tx2"/>
              </a:solidFill>
            </a:endParaRPr>
          </a:p>
        </p:txBody>
      </p:sp>
    </p:spTree>
    <p:extLst>
      <p:ext uri="{BB962C8B-B14F-4D97-AF65-F5344CB8AC3E}">
        <p14:creationId xmlns:p14="http://schemas.microsoft.com/office/powerpoint/2010/main" val="2144083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43000"/>
            <a:ext cx="8229600" cy="5181600"/>
          </a:xfrm>
        </p:spPr>
        <p:txBody>
          <a:bodyPr/>
          <a:lstStyle/>
          <a:p>
            <a:pPr>
              <a:lnSpc>
                <a:spcPct val="90000"/>
              </a:lnSpc>
            </a:pPr>
            <a:r>
              <a:rPr lang="en-US" dirty="0" smtClean="0">
                <a:solidFill>
                  <a:schemeClr val="tx2"/>
                </a:solidFill>
              </a:rPr>
              <a:t>In the twentieth century</a:t>
            </a:r>
            <a:r>
              <a:rPr lang="en-US" b="1" dirty="0" smtClean="0">
                <a:solidFill>
                  <a:schemeClr val="tx2"/>
                </a:solidFill>
              </a:rPr>
              <a:t> Stylistics</a:t>
            </a:r>
            <a:r>
              <a:rPr lang="en-US" dirty="0" smtClean="0">
                <a:solidFill>
                  <a:schemeClr val="tx2"/>
                </a:solidFill>
              </a:rPr>
              <a:t> can be seen as a logical extension of moves within literary criticism to concentrate on </a:t>
            </a:r>
            <a:r>
              <a:rPr lang="en-US" b="1" dirty="0" smtClean="0">
                <a:solidFill>
                  <a:schemeClr val="tx2"/>
                </a:solidFill>
              </a:rPr>
              <a:t>studying texts rather than authors</a:t>
            </a:r>
            <a:r>
              <a:rPr lang="en-US" dirty="0" smtClean="0">
                <a:solidFill>
                  <a:schemeClr val="tx2"/>
                </a:solidFill>
              </a:rPr>
              <a:t>.</a:t>
            </a:r>
          </a:p>
          <a:p>
            <a:pPr>
              <a:lnSpc>
                <a:spcPct val="90000"/>
              </a:lnSpc>
            </a:pPr>
            <a:r>
              <a:rPr lang="en-US" dirty="0" smtClean="0">
                <a:solidFill>
                  <a:schemeClr val="tx2"/>
                </a:solidFill>
              </a:rPr>
              <a:t>While in Nineteenth century, literary criticism concentrated on </a:t>
            </a:r>
          </a:p>
          <a:p>
            <a:pPr lvl="1">
              <a:lnSpc>
                <a:spcPct val="90000"/>
              </a:lnSpc>
            </a:pPr>
            <a:r>
              <a:rPr lang="en-US" dirty="0" smtClean="0">
                <a:solidFill>
                  <a:schemeClr val="tx2"/>
                </a:solidFill>
              </a:rPr>
              <a:t>the author, </a:t>
            </a:r>
          </a:p>
          <a:p>
            <a:pPr lvl="1">
              <a:lnSpc>
                <a:spcPct val="90000"/>
              </a:lnSpc>
            </a:pPr>
            <a:r>
              <a:rPr lang="en-US" dirty="0" smtClean="0">
                <a:solidFill>
                  <a:schemeClr val="tx2"/>
                </a:solidFill>
              </a:rPr>
              <a:t>and the text-based criticism </a:t>
            </a:r>
          </a:p>
          <a:p>
            <a:pPr marL="0" indent="0" defTabSz="236538">
              <a:lnSpc>
                <a:spcPct val="90000"/>
              </a:lnSpc>
              <a:buNone/>
            </a:pPr>
            <a:r>
              <a:rPr lang="en-US" dirty="0" smtClean="0">
                <a:solidFill>
                  <a:schemeClr val="tx2"/>
                </a:solidFill>
              </a:rPr>
              <a:t>	of the two British critics </a:t>
            </a:r>
          </a:p>
          <a:p>
            <a:pPr lvl="1">
              <a:lnSpc>
                <a:spcPct val="90000"/>
              </a:lnSpc>
            </a:pPr>
            <a:r>
              <a:rPr lang="en-US" dirty="0" smtClean="0">
                <a:solidFill>
                  <a:schemeClr val="tx2"/>
                </a:solidFill>
              </a:rPr>
              <a:t>Richards </a:t>
            </a:r>
          </a:p>
          <a:p>
            <a:pPr lvl="1">
              <a:lnSpc>
                <a:spcPct val="90000"/>
              </a:lnSpc>
            </a:pPr>
            <a:r>
              <a:rPr lang="en-US" dirty="0" smtClean="0">
                <a:solidFill>
                  <a:schemeClr val="tx2"/>
                </a:solidFill>
              </a:rPr>
              <a:t>and William </a:t>
            </a:r>
            <a:r>
              <a:rPr lang="en-US" dirty="0" err="1" smtClean="0">
                <a:solidFill>
                  <a:schemeClr val="tx2"/>
                </a:solidFill>
              </a:rPr>
              <a:t>Empson</a:t>
            </a:r>
            <a:r>
              <a:rPr lang="en-US" dirty="0" smtClean="0">
                <a:solidFill>
                  <a:schemeClr val="tx2"/>
                </a:solidFill>
              </a:rPr>
              <a:t> </a:t>
            </a:r>
          </a:p>
          <a:p>
            <a:pPr marL="236538" indent="-236538" defTabSz="236538">
              <a:lnSpc>
                <a:spcPct val="90000"/>
              </a:lnSpc>
              <a:buNone/>
            </a:pPr>
            <a:r>
              <a:rPr lang="en-US" dirty="0">
                <a:solidFill>
                  <a:schemeClr val="tx2"/>
                </a:solidFill>
              </a:rPr>
              <a:t>	</a:t>
            </a:r>
            <a:r>
              <a:rPr lang="en-US" dirty="0" smtClean="0">
                <a:solidFill>
                  <a:schemeClr val="tx2"/>
                </a:solidFill>
              </a:rPr>
              <a:t>who rejected that approach and replaced it with 	the other approach called </a:t>
            </a:r>
            <a:r>
              <a:rPr lang="en-US" b="1" dirty="0" smtClean="0">
                <a:solidFill>
                  <a:schemeClr val="tx2"/>
                </a:solidFill>
              </a:rPr>
              <a:t>Practical criticism</a:t>
            </a:r>
            <a:r>
              <a:rPr lang="en-US" dirty="0" smtClean="0">
                <a:solidFill>
                  <a:schemeClr val="tx2"/>
                </a:solidFill>
              </a:rPr>
              <a:t>.</a:t>
            </a:r>
          </a:p>
        </p:txBody>
      </p:sp>
    </p:spTree>
    <p:extLst>
      <p:ext uri="{BB962C8B-B14F-4D97-AF65-F5344CB8AC3E}">
        <p14:creationId xmlns:p14="http://schemas.microsoft.com/office/powerpoint/2010/main" val="1881062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914400"/>
            <a:ext cx="8229600" cy="5410200"/>
          </a:xfrm>
        </p:spPr>
        <p:txBody>
          <a:bodyPr/>
          <a:lstStyle/>
          <a:p>
            <a:r>
              <a:rPr lang="en-US" dirty="0" smtClean="0">
                <a:solidFill>
                  <a:schemeClr val="tx2"/>
                </a:solidFill>
              </a:rPr>
              <a:t>Practical criticism concentrates on the literary texts themselves, and how readers were affected by those texts.</a:t>
            </a:r>
          </a:p>
          <a:p>
            <a:endParaRPr lang="en-US" dirty="0" smtClean="0">
              <a:solidFill>
                <a:schemeClr val="tx2"/>
              </a:solidFill>
            </a:endParaRPr>
          </a:p>
          <a:p>
            <a:r>
              <a:rPr lang="en-US" b="1" dirty="0" smtClean="0">
                <a:solidFill>
                  <a:schemeClr val="tx2"/>
                </a:solidFill>
              </a:rPr>
              <a:t>In addition</a:t>
            </a:r>
            <a:r>
              <a:rPr lang="en-US" dirty="0" smtClean="0">
                <a:solidFill>
                  <a:schemeClr val="tx2"/>
                </a:solidFill>
              </a:rPr>
              <a:t> Practical criticism  is matched by a similar critical movement in the USA called New criticism. </a:t>
            </a:r>
          </a:p>
          <a:p>
            <a:endParaRPr lang="en-US" dirty="0" smtClean="0">
              <a:solidFill>
                <a:schemeClr val="tx2"/>
              </a:solidFill>
            </a:endParaRPr>
          </a:p>
          <a:p>
            <a:r>
              <a:rPr lang="en-US" dirty="0" smtClean="0">
                <a:solidFill>
                  <a:schemeClr val="tx2"/>
                </a:solidFill>
              </a:rPr>
              <a:t>New </a:t>
            </a:r>
            <a:r>
              <a:rPr lang="en-US" dirty="0">
                <a:solidFill>
                  <a:schemeClr val="tx2"/>
                </a:solidFill>
              </a:rPr>
              <a:t>Criticism is based on the description of literary works as independent aesthetic objects.</a:t>
            </a:r>
          </a:p>
          <a:p>
            <a:endParaRPr lang="en-US" dirty="0" smtClean="0">
              <a:solidFill>
                <a:schemeClr val="tx2"/>
              </a:solidFill>
            </a:endParaRPr>
          </a:p>
        </p:txBody>
      </p:sp>
    </p:spTree>
    <p:extLst>
      <p:ext uri="{BB962C8B-B14F-4D97-AF65-F5344CB8AC3E}">
        <p14:creationId xmlns:p14="http://schemas.microsoft.com/office/powerpoint/2010/main" val="4164775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81000"/>
            <a:ext cx="8229600" cy="1143000"/>
          </a:xfrm>
        </p:spPr>
        <p:txBody>
          <a:bodyPr>
            <a:normAutofit/>
          </a:bodyPr>
          <a:lstStyle/>
          <a:p>
            <a:pPr algn="ctr" eaLnBrk="1" hangingPunct="1"/>
            <a:r>
              <a:rPr lang="en-US" sz="3200" b="1" dirty="0" smtClean="0"/>
              <a:t>Practical Criticism and New Criticism </a:t>
            </a:r>
            <a:br>
              <a:rPr lang="en-US" sz="3200" b="1" dirty="0" smtClean="0"/>
            </a:br>
            <a:r>
              <a:rPr lang="en-US" sz="3200" b="1" dirty="0" smtClean="0"/>
              <a:t>two important features</a:t>
            </a:r>
          </a:p>
        </p:txBody>
      </p:sp>
      <p:sp>
        <p:nvSpPr>
          <p:cNvPr id="13315" name="Rectangle 3"/>
          <p:cNvSpPr>
            <a:spLocks noGrp="1" noChangeArrowheads="1"/>
          </p:cNvSpPr>
          <p:nvPr>
            <p:ph type="body" idx="1"/>
          </p:nvPr>
        </p:nvSpPr>
        <p:spPr>
          <a:xfrm>
            <a:off x="228600" y="1828800"/>
            <a:ext cx="8686800" cy="4724400"/>
          </a:xfrm>
        </p:spPr>
        <p:txBody>
          <a:bodyPr>
            <a:normAutofit/>
          </a:bodyPr>
          <a:lstStyle/>
          <a:p>
            <a:pPr algn="l" eaLnBrk="1" hangingPunct="1">
              <a:lnSpc>
                <a:spcPct val="90000"/>
              </a:lnSpc>
              <a:buFont typeface="Wingdings" pitchFamily="2" charset="2"/>
              <a:buNone/>
            </a:pPr>
            <a:r>
              <a:rPr lang="en-US" sz="2400" dirty="0" smtClean="0">
                <a:solidFill>
                  <a:schemeClr val="tx2"/>
                </a:solidFill>
              </a:rPr>
              <a:t>1-An emphasis on the language of the text rather than it</a:t>
            </a:r>
            <a:r>
              <a:rPr lang="en-US" sz="2400" dirty="0" smtClean="0">
                <a:solidFill>
                  <a:schemeClr val="tx2"/>
                </a:solidFill>
                <a:latin typeface="Arial" charset="0"/>
              </a:rPr>
              <a:t>’</a:t>
            </a:r>
            <a:r>
              <a:rPr lang="en-US" sz="2400" dirty="0" smtClean="0">
                <a:solidFill>
                  <a:schemeClr val="tx2"/>
                </a:solidFill>
              </a:rPr>
              <a:t>s author.</a:t>
            </a:r>
          </a:p>
          <a:p>
            <a:pPr algn="l" eaLnBrk="1" hangingPunct="1">
              <a:lnSpc>
                <a:spcPct val="90000"/>
              </a:lnSpc>
              <a:buFont typeface="Wingdings" pitchFamily="2" charset="2"/>
              <a:buNone/>
            </a:pPr>
            <a:r>
              <a:rPr lang="en-US" sz="2400" dirty="0" smtClean="0">
                <a:solidFill>
                  <a:schemeClr val="tx2"/>
                </a:solidFill>
              </a:rPr>
              <a:t>2-An assumption that what criticism needed was accounts of important work of literature based on </a:t>
            </a:r>
            <a:r>
              <a:rPr lang="en-US" sz="2400" b="1" dirty="0" smtClean="0">
                <a:solidFill>
                  <a:schemeClr val="tx2"/>
                </a:solidFill>
              </a:rPr>
              <a:t>the intuitional reading outcomes of </a:t>
            </a:r>
          </a:p>
          <a:p>
            <a:pPr marL="908050" indent="-273050">
              <a:lnSpc>
                <a:spcPct val="90000"/>
              </a:lnSpc>
            </a:pPr>
            <a:r>
              <a:rPr lang="en-US" sz="2400" dirty="0" smtClean="0">
                <a:solidFill>
                  <a:schemeClr val="tx2"/>
                </a:solidFill>
              </a:rPr>
              <a:t>trained </a:t>
            </a:r>
          </a:p>
          <a:p>
            <a:pPr marL="908050" indent="-273050">
              <a:lnSpc>
                <a:spcPct val="90000"/>
              </a:lnSpc>
            </a:pPr>
            <a:r>
              <a:rPr lang="en-US" sz="2400" dirty="0" smtClean="0">
                <a:solidFill>
                  <a:schemeClr val="tx2"/>
                </a:solidFill>
              </a:rPr>
              <a:t>and aesthetically sensitive critics.</a:t>
            </a:r>
          </a:p>
          <a:p>
            <a:pPr marL="273050" indent="-273050" defTabSz="280988">
              <a:lnSpc>
                <a:spcPct val="90000"/>
              </a:lnSpc>
            </a:pPr>
            <a:endParaRPr lang="en-US" sz="2400" dirty="0" smtClean="0">
              <a:solidFill>
                <a:schemeClr val="tx2"/>
              </a:solidFill>
            </a:endParaRPr>
          </a:p>
          <a:p>
            <a:pPr marL="273050" indent="-273050" defTabSz="280988">
              <a:lnSpc>
                <a:spcPct val="90000"/>
              </a:lnSpc>
            </a:pPr>
            <a:r>
              <a:rPr lang="en-US" sz="2400" dirty="0" smtClean="0">
                <a:solidFill>
                  <a:schemeClr val="tx2"/>
                </a:solidFill>
              </a:rPr>
              <a:t>Although </a:t>
            </a:r>
            <a:r>
              <a:rPr lang="en-US" sz="2400" dirty="0">
                <a:solidFill>
                  <a:schemeClr val="tx2"/>
                </a:solidFill>
              </a:rPr>
              <a:t>both </a:t>
            </a:r>
            <a:r>
              <a:rPr lang="en-US" sz="2400" b="1" dirty="0">
                <a:solidFill>
                  <a:schemeClr val="tx2"/>
                </a:solidFill>
              </a:rPr>
              <a:t>practical</a:t>
            </a:r>
            <a:r>
              <a:rPr lang="en-US" sz="2400" dirty="0">
                <a:solidFill>
                  <a:schemeClr val="tx2"/>
                </a:solidFill>
              </a:rPr>
              <a:t> and </a:t>
            </a:r>
            <a:r>
              <a:rPr lang="en-US" sz="2400" b="1" dirty="0">
                <a:solidFill>
                  <a:schemeClr val="tx2"/>
                </a:solidFill>
              </a:rPr>
              <a:t>new criticism</a:t>
            </a:r>
            <a:r>
              <a:rPr lang="en-US" sz="2400" dirty="0">
                <a:solidFill>
                  <a:schemeClr val="tx2"/>
                </a:solidFill>
              </a:rPr>
              <a:t> pay too much attention to the effect of the text on the readers, yet from the </a:t>
            </a:r>
            <a:r>
              <a:rPr lang="en-US" sz="2400" dirty="0" err="1" smtClean="0">
                <a:solidFill>
                  <a:schemeClr val="tx2"/>
                </a:solidFill>
              </a:rPr>
              <a:t>stylisticians</a:t>
            </a:r>
            <a:r>
              <a:rPr lang="en-US" sz="2400" dirty="0" smtClean="0">
                <a:solidFill>
                  <a:schemeClr val="tx2"/>
                </a:solidFill>
              </a:rPr>
              <a:t>’ </a:t>
            </a:r>
            <a:r>
              <a:rPr lang="en-US" sz="2400" dirty="0">
                <a:solidFill>
                  <a:schemeClr val="tx2"/>
                </a:solidFill>
              </a:rPr>
              <a:t>point of view, it is not enough to </a:t>
            </a:r>
            <a:r>
              <a:rPr lang="en-US" sz="2400" dirty="0" err="1">
                <a:solidFill>
                  <a:schemeClr val="tx2"/>
                </a:solidFill>
              </a:rPr>
              <a:t>criticise</a:t>
            </a:r>
            <a:r>
              <a:rPr lang="en-US" sz="2400" dirty="0">
                <a:solidFill>
                  <a:schemeClr val="tx2"/>
                </a:solidFill>
              </a:rPr>
              <a:t> a text because intuition is not enough and we must </a:t>
            </a:r>
            <a:r>
              <a:rPr lang="en-US" sz="2400" dirty="0" err="1">
                <a:solidFill>
                  <a:schemeClr val="tx2"/>
                </a:solidFill>
              </a:rPr>
              <a:t>analyse</a:t>
            </a:r>
            <a:r>
              <a:rPr lang="en-US" sz="2400" dirty="0">
                <a:solidFill>
                  <a:schemeClr val="tx2"/>
                </a:solidFill>
              </a:rPr>
              <a:t> the text in detail.   </a:t>
            </a:r>
          </a:p>
          <a:p>
            <a:pPr marL="908050" indent="-273050">
              <a:lnSpc>
                <a:spcPct val="90000"/>
              </a:lnSpc>
            </a:pPr>
            <a:endParaRPr lang="en-US" sz="2400" dirty="0" smtClean="0">
              <a:solidFill>
                <a:schemeClr val="tx2"/>
              </a:solidFill>
            </a:endParaRPr>
          </a:p>
        </p:txBody>
      </p:sp>
    </p:spTree>
    <p:extLst>
      <p:ext uri="{BB962C8B-B14F-4D97-AF65-F5344CB8AC3E}">
        <p14:creationId xmlns:p14="http://schemas.microsoft.com/office/powerpoint/2010/main" val="1939913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381000" y="1066800"/>
            <a:ext cx="8229600" cy="5562600"/>
          </a:xfrm>
        </p:spPr>
        <p:txBody>
          <a:bodyPr>
            <a:normAutofit/>
          </a:bodyPr>
          <a:lstStyle/>
          <a:p>
            <a:pPr algn="l" eaLnBrk="1" hangingPunct="1">
              <a:buFont typeface="Wingdings" pitchFamily="2" charset="2"/>
              <a:buNone/>
            </a:pPr>
            <a:r>
              <a:rPr lang="en-US" sz="2400" dirty="0" smtClean="0">
                <a:solidFill>
                  <a:schemeClr val="tx2"/>
                </a:solidFill>
              </a:rPr>
              <a:t>Roman Jacobson who is a member of the Russian Formalists is one of the most influential linguist on stylistics for two reasons:</a:t>
            </a:r>
          </a:p>
          <a:p>
            <a:pPr algn="l" eaLnBrk="1" hangingPunct="1">
              <a:buFont typeface="Wingdings" pitchFamily="2" charset="2"/>
              <a:buNone/>
            </a:pPr>
            <a:r>
              <a:rPr lang="en-US" sz="2400" dirty="0" smtClean="0">
                <a:solidFill>
                  <a:schemeClr val="tx2"/>
                </a:solidFill>
              </a:rPr>
              <a:t>1_For his academic brilliance.</a:t>
            </a:r>
          </a:p>
          <a:p>
            <a:pPr algn="l" eaLnBrk="1" hangingPunct="1">
              <a:buFont typeface="Wingdings" pitchFamily="2" charset="2"/>
              <a:buNone/>
            </a:pPr>
            <a:r>
              <a:rPr lang="en-US" sz="2400" dirty="0" smtClean="0">
                <a:solidFill>
                  <a:schemeClr val="tx2"/>
                </a:solidFill>
              </a:rPr>
              <a:t>2_Because he linked various schools of linguistics together.</a:t>
            </a:r>
          </a:p>
          <a:p>
            <a:pPr>
              <a:buNone/>
            </a:pPr>
            <a:endParaRPr lang="en-US" sz="2400" b="1" dirty="0" smtClean="0">
              <a:solidFill>
                <a:schemeClr val="tx2"/>
              </a:solidFill>
            </a:endParaRPr>
          </a:p>
          <a:p>
            <a:pPr>
              <a:buNone/>
            </a:pPr>
            <a:r>
              <a:rPr lang="en-US" sz="2400" b="1" dirty="0" smtClean="0">
                <a:solidFill>
                  <a:schemeClr val="tx2"/>
                </a:solidFill>
              </a:rPr>
              <a:t>Roman </a:t>
            </a:r>
            <a:r>
              <a:rPr lang="en-US" sz="2400" b="1" dirty="0">
                <a:solidFill>
                  <a:schemeClr val="tx2"/>
                </a:solidFill>
              </a:rPr>
              <a:t>Jacobson</a:t>
            </a:r>
            <a:r>
              <a:rPr lang="en-US" sz="2400" dirty="0">
                <a:solidFill>
                  <a:schemeClr val="tx2"/>
                </a:solidFill>
              </a:rPr>
              <a:t> moved from Moscow to Prague and joined the Prague </a:t>
            </a:r>
            <a:r>
              <a:rPr lang="en-US" sz="2400" dirty="0" err="1" smtClean="0">
                <a:solidFill>
                  <a:schemeClr val="tx2"/>
                </a:solidFill>
              </a:rPr>
              <a:t>Structuralist</a:t>
            </a:r>
            <a:r>
              <a:rPr lang="en-US" sz="2400" dirty="0" smtClean="0">
                <a:solidFill>
                  <a:schemeClr val="tx2"/>
                </a:solidFill>
              </a:rPr>
              <a:t> Circle </a:t>
            </a:r>
            <a:r>
              <a:rPr lang="en-US" sz="2400" dirty="0">
                <a:solidFill>
                  <a:schemeClr val="tx2"/>
                </a:solidFill>
              </a:rPr>
              <a:t>who were interested and affected by his views. </a:t>
            </a:r>
            <a:endParaRPr lang="en-US" sz="2400" dirty="0" smtClean="0">
              <a:solidFill>
                <a:schemeClr val="tx2"/>
              </a:solidFill>
            </a:endParaRPr>
          </a:p>
          <a:p>
            <a:pPr>
              <a:buNone/>
            </a:pPr>
            <a:r>
              <a:rPr lang="en-US" sz="2400" dirty="0" smtClean="0">
                <a:solidFill>
                  <a:schemeClr val="tx2"/>
                </a:solidFill>
              </a:rPr>
              <a:t>Later </a:t>
            </a:r>
            <a:r>
              <a:rPr lang="en-US" sz="2400" dirty="0">
                <a:solidFill>
                  <a:schemeClr val="tx2"/>
                </a:solidFill>
              </a:rPr>
              <a:t>he moved to the USA where he carried his approach with him, which is now called </a:t>
            </a:r>
            <a:r>
              <a:rPr lang="en-US" sz="2400" b="1" dirty="0">
                <a:solidFill>
                  <a:schemeClr val="tx2"/>
                </a:solidFill>
              </a:rPr>
              <a:t>STYLISTICS.</a:t>
            </a:r>
          </a:p>
          <a:p>
            <a:pPr algn="l" eaLnBrk="1" hangingPunct="1">
              <a:buFont typeface="Wingdings" pitchFamily="2" charset="2"/>
              <a:buNone/>
            </a:pPr>
            <a:endParaRPr lang="en-US" sz="3200" dirty="0" smtClean="0">
              <a:solidFill>
                <a:schemeClr val="tx2"/>
              </a:solidFill>
            </a:endParaRPr>
          </a:p>
        </p:txBody>
      </p:sp>
    </p:spTree>
    <p:extLst>
      <p:ext uri="{BB962C8B-B14F-4D97-AF65-F5344CB8AC3E}">
        <p14:creationId xmlns:p14="http://schemas.microsoft.com/office/powerpoint/2010/main" val="46427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856488"/>
          </a:xfrm>
        </p:spPr>
        <p:txBody>
          <a:bodyPr>
            <a:normAutofit/>
          </a:bodyPr>
          <a:lstStyle/>
          <a:p>
            <a:pPr algn="ctr"/>
            <a:r>
              <a:rPr lang="en-US" dirty="0" smtClean="0"/>
              <a:t>Lecture Break-up</a:t>
            </a:r>
            <a:endParaRPr lang="en-US" dirty="0"/>
          </a:p>
        </p:txBody>
      </p:sp>
      <p:sp>
        <p:nvSpPr>
          <p:cNvPr id="3" name="Content Placeholder 2"/>
          <p:cNvSpPr>
            <a:spLocks noGrp="1"/>
          </p:cNvSpPr>
          <p:nvPr>
            <p:ph idx="1"/>
          </p:nvPr>
        </p:nvSpPr>
        <p:spPr>
          <a:xfrm>
            <a:off x="457200" y="1935480"/>
            <a:ext cx="8229600" cy="4617720"/>
          </a:xfrm>
        </p:spPr>
        <p:txBody>
          <a:bodyPr>
            <a:normAutofit/>
          </a:bodyPr>
          <a:lstStyle/>
          <a:p>
            <a:r>
              <a:rPr lang="en-US" dirty="0" smtClean="0"/>
              <a:t>History and Development of Stylistics</a:t>
            </a:r>
          </a:p>
          <a:p>
            <a:pPr marL="246063" lvl="1" indent="-246063"/>
            <a:r>
              <a:rPr lang="en-US" sz="2600" dirty="0" smtClean="0"/>
              <a:t>Stylistics </a:t>
            </a:r>
            <a:r>
              <a:rPr lang="en-US" sz="2600" smtClean="0"/>
              <a:t>– 3 </a:t>
            </a:r>
            <a:r>
              <a:rPr lang="en-US" sz="2600" dirty="0" smtClean="0"/>
              <a:t>major claims</a:t>
            </a:r>
          </a:p>
          <a:p>
            <a:pPr marL="246063" lvl="1" indent="-246063"/>
            <a:r>
              <a:rPr lang="en-US" sz="2600" dirty="0" smtClean="0"/>
              <a:t>Literary and Non-Literary Stylistics</a:t>
            </a:r>
          </a:p>
          <a:p>
            <a:pPr marL="246063" lvl="1" indent="-246063"/>
            <a:r>
              <a:rPr lang="en-US" sz="2600" dirty="0" smtClean="0"/>
              <a:t>Register Theory</a:t>
            </a:r>
          </a:p>
          <a:p>
            <a:pPr marL="520383" lvl="2" indent="-246063"/>
            <a:r>
              <a:rPr lang="en-US" sz="2300" dirty="0" smtClean="0"/>
              <a:t>How to analyze various texts STYLISTICALLY </a:t>
            </a:r>
            <a:endParaRPr lang="en-US" sz="2300" dirty="0"/>
          </a:p>
          <a:p>
            <a:pPr marL="287338" lvl="1" indent="-246063"/>
            <a:r>
              <a:rPr lang="en-US" sz="2600" dirty="0" smtClean="0"/>
              <a:t>Principles of Stylistics</a:t>
            </a:r>
          </a:p>
          <a:p>
            <a:pPr marL="561658" lvl="2" indent="-246063"/>
            <a:r>
              <a:rPr lang="en-US" sz="2300" dirty="0" smtClean="0"/>
              <a:t>Foregrounding</a:t>
            </a:r>
          </a:p>
          <a:p>
            <a:pPr marL="835978" lvl="3" indent="-246063"/>
            <a:r>
              <a:rPr lang="en-US" sz="2200" dirty="0" smtClean="0"/>
              <a:t>Parallelism</a:t>
            </a:r>
          </a:p>
          <a:p>
            <a:pPr marL="835978" lvl="3" indent="-246063"/>
            <a:r>
              <a:rPr lang="en-US" sz="2200" dirty="0" smtClean="0"/>
              <a:t>Deviation</a:t>
            </a:r>
            <a:endParaRPr lang="en-US" sz="2200" dirty="0"/>
          </a:p>
          <a:p>
            <a:pPr lvl="1"/>
            <a:endParaRPr lang="en-US" sz="2600" dirty="0"/>
          </a:p>
        </p:txBody>
      </p:sp>
    </p:spTree>
    <p:extLst>
      <p:ext uri="{BB962C8B-B14F-4D97-AF65-F5344CB8AC3E}">
        <p14:creationId xmlns:p14="http://schemas.microsoft.com/office/powerpoint/2010/main" val="4116787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17514" t="32497" r="16758" b="30730"/>
          <a:stretch/>
        </p:blipFill>
        <p:spPr bwMode="auto">
          <a:xfrm>
            <a:off x="76200" y="1066800"/>
            <a:ext cx="8991600" cy="3581400"/>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533400" y="4876800"/>
            <a:ext cx="807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Development of Stylistics</a:t>
            </a:r>
            <a:endParaRPr lang="en-US" sz="2800" b="1" dirty="0"/>
          </a:p>
        </p:txBody>
      </p:sp>
    </p:spTree>
    <p:extLst>
      <p:ext uri="{BB962C8B-B14F-4D97-AF65-F5344CB8AC3E}">
        <p14:creationId xmlns:p14="http://schemas.microsoft.com/office/powerpoint/2010/main" val="407876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53532" t="30716" r="6635" b="25098"/>
          <a:stretch/>
        </p:blipFill>
        <p:spPr bwMode="auto">
          <a:xfrm>
            <a:off x="609600" y="609600"/>
            <a:ext cx="7848600" cy="4600514"/>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990600" y="5410200"/>
            <a:ext cx="7239000" cy="1066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Stylistics is a bridge between </a:t>
            </a:r>
          </a:p>
          <a:p>
            <a:pPr algn="ctr"/>
            <a:r>
              <a:rPr lang="en-US" sz="2000" b="1" dirty="0" smtClean="0"/>
              <a:t>Language &amp; Literature and Linguistics &amp; Literary Criticism </a:t>
            </a:r>
            <a:endParaRPr lang="en-US" sz="2000" b="1" dirty="0"/>
          </a:p>
        </p:txBody>
      </p:sp>
    </p:spTree>
    <p:extLst>
      <p:ext uri="{BB962C8B-B14F-4D97-AF65-F5344CB8AC3E}">
        <p14:creationId xmlns:p14="http://schemas.microsoft.com/office/powerpoint/2010/main" val="2849041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413"/>
            <a:ext cx="8229600" cy="990600"/>
          </a:xfrm>
        </p:spPr>
        <p:txBody>
          <a:bodyPr>
            <a:normAutofit/>
          </a:bodyPr>
          <a:lstStyle/>
          <a:p>
            <a:pPr algn="ctr"/>
            <a:r>
              <a:rPr lang="en-US" dirty="0" smtClean="0"/>
              <a:t>Stylistics – 3 major claims</a:t>
            </a:r>
            <a:endParaRPr lang="en-US" dirty="0"/>
          </a:p>
        </p:txBody>
      </p:sp>
      <p:sp>
        <p:nvSpPr>
          <p:cNvPr id="3" name="Content Placeholder 2"/>
          <p:cNvSpPr>
            <a:spLocks noGrp="1"/>
          </p:cNvSpPr>
          <p:nvPr>
            <p:ph idx="1"/>
          </p:nvPr>
        </p:nvSpPr>
        <p:spPr>
          <a:xfrm>
            <a:off x="152400" y="1219200"/>
            <a:ext cx="8534400" cy="5105400"/>
          </a:xfrm>
        </p:spPr>
        <p:txBody>
          <a:bodyPr>
            <a:normAutofit/>
          </a:bodyPr>
          <a:lstStyle/>
          <a:p>
            <a:r>
              <a:rPr lang="en-US" sz="2800" dirty="0" smtClean="0"/>
              <a:t>Stylistics is </a:t>
            </a:r>
          </a:p>
          <a:p>
            <a:pPr marL="850392" lvl="1" indent="-457200">
              <a:buFont typeface="+mj-lt"/>
              <a:buAutoNum type="arabicPeriod"/>
            </a:pPr>
            <a:r>
              <a:rPr lang="en-US" sz="2800" dirty="0" smtClean="0"/>
              <a:t>Use of linguistics (the study of language) to approach literary texts</a:t>
            </a:r>
          </a:p>
          <a:p>
            <a:pPr marL="850392" lvl="1" indent="-457200">
              <a:buFont typeface="+mj-lt"/>
              <a:buAutoNum type="arabicPeriod"/>
            </a:pPr>
            <a:r>
              <a:rPr lang="en-US" sz="2800" dirty="0" smtClean="0"/>
              <a:t>The discussion of texts according to </a:t>
            </a:r>
            <a:r>
              <a:rPr lang="en-US" sz="2800" dirty="0"/>
              <a:t>o</a:t>
            </a:r>
            <a:r>
              <a:rPr lang="en-US" sz="2800" dirty="0" smtClean="0"/>
              <a:t>bjective </a:t>
            </a:r>
            <a:r>
              <a:rPr lang="en-US" sz="2800" dirty="0" smtClean="0"/>
              <a:t>criteria</a:t>
            </a:r>
          </a:p>
          <a:p>
            <a:pPr marL="850392" lvl="1" indent="-457200">
              <a:buFont typeface="+mj-lt"/>
              <a:buAutoNum type="arabicPeriod"/>
            </a:pPr>
            <a:r>
              <a:rPr lang="en-US" sz="2800" dirty="0" smtClean="0"/>
              <a:t>To emphasize the aesthetic properties of the text</a:t>
            </a:r>
            <a:endParaRPr lang="en-US" sz="2800" dirty="0" smtClean="0"/>
          </a:p>
          <a:p>
            <a:pPr marL="667512" lvl="2" indent="0">
              <a:buNone/>
            </a:pPr>
            <a:endParaRPr lang="en-US" dirty="0" smtClean="0"/>
          </a:p>
          <a:p>
            <a:pPr marL="667512" lvl="2" indent="0">
              <a:buNone/>
            </a:pPr>
            <a:r>
              <a:rPr lang="en-US" dirty="0" smtClean="0"/>
              <a:t>"</a:t>
            </a:r>
            <a:r>
              <a:rPr lang="en-US" dirty="0"/>
              <a:t>The goal of stylistics is not simply to describe the formal features of texts for their own sake, but in order to show their functional significance for the interpretation of the text…“Katie Wales  </a:t>
            </a:r>
            <a:r>
              <a:rPr lang="en-US" i="1" dirty="0"/>
              <a:t>A Dictionary of Stylistics</a:t>
            </a:r>
            <a:r>
              <a:rPr lang="en-US" dirty="0"/>
              <a:t>, 2nd ed. (Pearson, 2001</a:t>
            </a:r>
            <a:r>
              <a:rPr lang="en-US" dirty="0" smtClean="0"/>
              <a:t>)</a:t>
            </a:r>
            <a:endParaRPr lang="en-US" dirty="0"/>
          </a:p>
          <a:p>
            <a:pPr marL="850392" lvl="1" indent="-457200">
              <a:buFont typeface="+mj-lt"/>
              <a:buAutoNum type="arabicPeriod"/>
            </a:pPr>
            <a:endParaRPr lang="en-US" sz="3200" dirty="0"/>
          </a:p>
        </p:txBody>
      </p:sp>
    </p:spTree>
    <p:extLst>
      <p:ext uri="{BB962C8B-B14F-4D97-AF65-F5344CB8AC3E}">
        <p14:creationId xmlns:p14="http://schemas.microsoft.com/office/powerpoint/2010/main" val="3983334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57200" y="1752600"/>
            <a:ext cx="8229600" cy="4495800"/>
          </a:xfrm>
        </p:spPr>
        <p:txBody>
          <a:bodyPr/>
          <a:lstStyle/>
          <a:p>
            <a:pPr eaLnBrk="1" hangingPunct="1">
              <a:lnSpc>
                <a:spcPct val="90000"/>
              </a:lnSpc>
            </a:pPr>
            <a:r>
              <a:rPr lang="en-GB" sz="2800" dirty="0" smtClean="0"/>
              <a:t>Subset of language as defined by </a:t>
            </a:r>
          </a:p>
          <a:p>
            <a:pPr lvl="1" eaLnBrk="1" hangingPunct="1">
              <a:lnSpc>
                <a:spcPct val="90000"/>
              </a:lnSpc>
            </a:pPr>
            <a:r>
              <a:rPr lang="en-GB" sz="2800" b="1" dirty="0" smtClean="0"/>
              <a:t>purpose</a:t>
            </a:r>
            <a:r>
              <a:rPr lang="en-GB" sz="2800" dirty="0" smtClean="0"/>
              <a:t> and </a:t>
            </a:r>
          </a:p>
          <a:p>
            <a:pPr lvl="1" eaLnBrk="1" hangingPunct="1">
              <a:lnSpc>
                <a:spcPct val="90000"/>
              </a:lnSpc>
            </a:pPr>
            <a:r>
              <a:rPr lang="en-GB" sz="2800" b="1" dirty="0" smtClean="0"/>
              <a:t>setting</a:t>
            </a:r>
          </a:p>
          <a:p>
            <a:pPr eaLnBrk="1" hangingPunct="1">
              <a:lnSpc>
                <a:spcPct val="90000"/>
              </a:lnSpc>
            </a:pPr>
            <a:r>
              <a:rPr lang="en-GB" sz="2800" dirty="0" smtClean="0"/>
              <a:t>Term first used by Reid (1956), but popularised by </a:t>
            </a:r>
            <a:r>
              <a:rPr lang="en-GB" sz="2800" dirty="0" err="1" smtClean="0"/>
              <a:t>Halliday</a:t>
            </a:r>
            <a:r>
              <a:rPr lang="en-GB" sz="2800" dirty="0" smtClean="0"/>
              <a:t> (et al.) (1964) to distinguish</a:t>
            </a:r>
          </a:p>
          <a:p>
            <a:pPr lvl="1" eaLnBrk="1" hangingPunct="1">
              <a:lnSpc>
                <a:spcPct val="90000"/>
              </a:lnSpc>
            </a:pPr>
            <a:r>
              <a:rPr lang="en-GB" sz="2800" dirty="0" smtClean="0"/>
              <a:t>Variety due to </a:t>
            </a:r>
            <a:r>
              <a:rPr lang="en-GB" sz="2800" b="1" dirty="0" smtClean="0"/>
              <a:t>user</a:t>
            </a:r>
            <a:r>
              <a:rPr lang="en-GB" sz="2800" dirty="0" smtClean="0"/>
              <a:t> (accent, dialect)</a:t>
            </a:r>
          </a:p>
          <a:p>
            <a:pPr lvl="1" eaLnBrk="1" hangingPunct="1">
              <a:lnSpc>
                <a:spcPct val="90000"/>
              </a:lnSpc>
            </a:pPr>
            <a:r>
              <a:rPr lang="en-GB" sz="2800" dirty="0" smtClean="0"/>
              <a:t>Variety due to </a:t>
            </a:r>
            <a:r>
              <a:rPr lang="en-GB" sz="2800" b="1" dirty="0" smtClean="0"/>
              <a:t>use</a:t>
            </a:r>
          </a:p>
          <a:p>
            <a:pPr eaLnBrk="1" hangingPunct="1">
              <a:lnSpc>
                <a:spcPct val="90000"/>
              </a:lnSpc>
            </a:pPr>
            <a:r>
              <a:rPr lang="en-GB" sz="2800" dirty="0" err="1" smtClean="0"/>
              <a:t>Halliday</a:t>
            </a:r>
            <a:r>
              <a:rPr lang="en-GB" sz="2800" dirty="0" smtClean="0"/>
              <a:t> (1964) defines register in terms of </a:t>
            </a:r>
            <a:r>
              <a:rPr lang="en-GB" sz="2800" b="1" dirty="0" smtClean="0"/>
              <a:t>field</a:t>
            </a:r>
            <a:r>
              <a:rPr lang="en-GB" sz="2800" dirty="0" smtClean="0"/>
              <a:t>, </a:t>
            </a:r>
            <a:r>
              <a:rPr lang="en-GB" sz="2800" b="1" dirty="0" smtClean="0"/>
              <a:t>tenor</a:t>
            </a:r>
            <a:r>
              <a:rPr lang="en-GB" sz="2800" dirty="0" smtClean="0"/>
              <a:t> and </a:t>
            </a:r>
            <a:r>
              <a:rPr lang="en-GB" sz="2800" b="1" dirty="0" smtClean="0"/>
              <a:t>mode</a:t>
            </a:r>
            <a:r>
              <a:rPr lang="en-GB" sz="2800" dirty="0" smtClean="0"/>
              <a:t>.</a:t>
            </a:r>
          </a:p>
          <a:p>
            <a:pPr eaLnBrk="1" hangingPunct="1"/>
            <a:endParaRPr lang="en-US" dirty="0" smtClean="0"/>
          </a:p>
        </p:txBody>
      </p:sp>
      <p:sp>
        <p:nvSpPr>
          <p:cNvPr id="3" name="Title 2"/>
          <p:cNvSpPr>
            <a:spLocks noGrp="1"/>
          </p:cNvSpPr>
          <p:nvPr>
            <p:ph type="title"/>
          </p:nvPr>
        </p:nvSpPr>
        <p:spPr>
          <a:xfrm>
            <a:off x="533400" y="228600"/>
            <a:ext cx="8229600" cy="1143000"/>
          </a:xfrm>
        </p:spPr>
        <p:txBody>
          <a:bodyPr/>
          <a:lstStyle/>
          <a:p>
            <a:pPr algn="ctr" eaLnBrk="1" fontAlgn="auto" hangingPunct="1">
              <a:spcAft>
                <a:spcPts val="0"/>
              </a:spcAft>
              <a:defRPr/>
            </a:pPr>
            <a:r>
              <a:rPr lang="en-US" dirty="0" smtClean="0"/>
              <a:t>Register</a:t>
            </a:r>
            <a:endParaRPr lang="en-US" dirty="0"/>
          </a:p>
        </p:txBody>
      </p:sp>
    </p:spTree>
    <p:extLst>
      <p:ext uri="{BB962C8B-B14F-4D97-AF65-F5344CB8AC3E}">
        <p14:creationId xmlns:p14="http://schemas.microsoft.com/office/powerpoint/2010/main" val="2037929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Register Theory</a:t>
            </a:r>
            <a:endParaRPr lang="en-US" dirty="0"/>
          </a:p>
        </p:txBody>
      </p:sp>
      <p:sp>
        <p:nvSpPr>
          <p:cNvPr id="3" name="Content Placeholder 2"/>
          <p:cNvSpPr>
            <a:spLocks noGrp="1"/>
          </p:cNvSpPr>
          <p:nvPr>
            <p:ph idx="1"/>
          </p:nvPr>
        </p:nvSpPr>
        <p:spPr/>
        <p:txBody>
          <a:bodyPr/>
          <a:lstStyle/>
          <a:p>
            <a:r>
              <a:rPr lang="en-US" dirty="0"/>
              <a:t>Language varies according to the situation in which it is used, and these varieties of language can </a:t>
            </a:r>
            <a:r>
              <a:rPr lang="en-US" dirty="0" smtClean="0"/>
              <a:t>be referred </a:t>
            </a:r>
            <a:r>
              <a:rPr lang="en-US" dirty="0"/>
              <a:t>to as </a:t>
            </a:r>
            <a:r>
              <a:rPr lang="en-US" b="1" dirty="0"/>
              <a:t>registers</a:t>
            </a:r>
            <a:r>
              <a:rPr lang="en-US" dirty="0"/>
              <a:t>. </a:t>
            </a:r>
            <a:endParaRPr lang="en-US" dirty="0" smtClean="0"/>
          </a:p>
          <a:p>
            <a:r>
              <a:rPr lang="en-US" dirty="0" smtClean="0"/>
              <a:t>If </a:t>
            </a:r>
            <a:r>
              <a:rPr lang="en-US" dirty="0"/>
              <a:t>we examine a text we can make guesses about the situation; on the </a:t>
            </a:r>
            <a:r>
              <a:rPr lang="en-US" dirty="0" smtClean="0"/>
              <a:t>other hand</a:t>
            </a:r>
            <a:r>
              <a:rPr lang="en-US" dirty="0"/>
              <a:t>, if we are in a particular situation we make certain linguistic choices based on that situation. </a:t>
            </a:r>
            <a:endParaRPr lang="en-US" dirty="0" smtClean="0"/>
          </a:p>
          <a:p>
            <a:r>
              <a:rPr lang="en-US" dirty="0" smtClean="0"/>
              <a:t>In other words</a:t>
            </a:r>
            <a:r>
              <a:rPr lang="en-US" dirty="0"/>
              <a:t>, the language we use needs to be appropriate to the situation in which we use it.</a:t>
            </a:r>
          </a:p>
        </p:txBody>
      </p:sp>
    </p:spTree>
    <p:extLst>
      <p:ext uri="{BB962C8B-B14F-4D97-AF65-F5344CB8AC3E}">
        <p14:creationId xmlns:p14="http://schemas.microsoft.com/office/powerpoint/2010/main" val="2446468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r>
              <a:rPr lang="en-US" b="1" dirty="0"/>
              <a:t>Field, tenor, mode</a:t>
            </a:r>
          </a:p>
          <a:p>
            <a:r>
              <a:rPr lang="en-US" dirty="0"/>
              <a:t>The linguist Michael </a:t>
            </a:r>
            <a:r>
              <a:rPr lang="en-US" dirty="0" err="1"/>
              <a:t>Halliday</a:t>
            </a:r>
            <a:r>
              <a:rPr lang="en-US" dirty="0"/>
              <a:t> divides these variables into three </a:t>
            </a:r>
            <a:r>
              <a:rPr lang="en-US" dirty="0" smtClean="0"/>
              <a:t>categories:</a:t>
            </a:r>
          </a:p>
          <a:p>
            <a:pPr lvl="2"/>
            <a:r>
              <a:rPr lang="en-US" sz="2800" dirty="0" smtClean="0"/>
              <a:t>Field</a:t>
            </a:r>
            <a:r>
              <a:rPr lang="en-US" sz="2800" dirty="0"/>
              <a:t>, </a:t>
            </a:r>
            <a:endParaRPr lang="en-US" sz="2800" dirty="0" smtClean="0"/>
          </a:p>
          <a:p>
            <a:pPr lvl="2"/>
            <a:r>
              <a:rPr lang="en-US" sz="2800" dirty="0" smtClean="0"/>
              <a:t>Tenor </a:t>
            </a:r>
          </a:p>
          <a:p>
            <a:pPr lvl="2"/>
            <a:r>
              <a:rPr lang="en-US" sz="2800" dirty="0" smtClean="0"/>
              <a:t>and </a:t>
            </a:r>
            <a:r>
              <a:rPr lang="en-US" sz="2800" dirty="0"/>
              <a:t>Mode.</a:t>
            </a:r>
            <a:endParaRPr lang="en-US" dirty="0"/>
          </a:p>
          <a:p>
            <a:r>
              <a:rPr lang="en-US" dirty="0"/>
              <a:t>These three variables combine to form the </a:t>
            </a:r>
            <a:r>
              <a:rPr lang="en-US" b="1" dirty="0"/>
              <a:t>register </a:t>
            </a:r>
            <a:r>
              <a:rPr lang="en-US" dirty="0"/>
              <a:t>of the text.</a:t>
            </a:r>
          </a:p>
        </p:txBody>
      </p:sp>
    </p:spTree>
    <p:extLst>
      <p:ext uri="{BB962C8B-B14F-4D97-AF65-F5344CB8AC3E}">
        <p14:creationId xmlns:p14="http://schemas.microsoft.com/office/powerpoint/2010/main" val="2870007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867400"/>
          </a:xfrm>
        </p:spPr>
        <p:txBody>
          <a:bodyPr>
            <a:normAutofit/>
          </a:bodyPr>
          <a:lstStyle/>
          <a:p>
            <a:pPr marL="0" indent="0" algn="ctr">
              <a:buNone/>
            </a:pPr>
            <a:r>
              <a:rPr lang="en-US" b="1" dirty="0"/>
              <a:t>Field: what language is being used to talk about</a:t>
            </a:r>
          </a:p>
          <a:p>
            <a:r>
              <a:rPr lang="en-US" dirty="0"/>
              <a:t>The field includes:</a:t>
            </a:r>
          </a:p>
          <a:p>
            <a:pPr lvl="1"/>
            <a:r>
              <a:rPr lang="en-US" dirty="0"/>
              <a:t>the topic;</a:t>
            </a:r>
          </a:p>
          <a:p>
            <a:pPr lvl="1"/>
            <a:r>
              <a:rPr lang="en-US" dirty="0"/>
              <a:t>the </a:t>
            </a:r>
            <a:r>
              <a:rPr lang="en-US" dirty="0" err="1"/>
              <a:t>interactants</a:t>
            </a:r>
            <a:r>
              <a:rPr lang="en-US" dirty="0"/>
              <a:t>.</a:t>
            </a:r>
          </a:p>
          <a:p>
            <a:r>
              <a:rPr lang="en-US" dirty="0"/>
              <a:t>The topic of discourse can be:</a:t>
            </a:r>
          </a:p>
          <a:p>
            <a:pPr lvl="1"/>
            <a:r>
              <a:rPr lang="en-US" dirty="0" err="1"/>
              <a:t>specialised</a:t>
            </a:r>
            <a:r>
              <a:rPr lang="en-US" dirty="0"/>
              <a:t>/technical (e.g. talking about the environment etc.);</a:t>
            </a:r>
          </a:p>
          <a:p>
            <a:pPr lvl="1"/>
            <a:r>
              <a:rPr lang="en-US" dirty="0"/>
              <a:t>everyday (e.g. talking about shopping etc.)</a:t>
            </a:r>
          </a:p>
          <a:p>
            <a:r>
              <a:rPr lang="en-US" dirty="0"/>
              <a:t>The </a:t>
            </a:r>
            <a:r>
              <a:rPr lang="en-US" dirty="0" err="1"/>
              <a:t>interactants</a:t>
            </a:r>
            <a:r>
              <a:rPr lang="en-US" dirty="0"/>
              <a:t> may have:</a:t>
            </a:r>
          </a:p>
          <a:p>
            <a:pPr lvl="1"/>
            <a:r>
              <a:rPr lang="en-US" dirty="0" err="1"/>
              <a:t>specialised</a:t>
            </a:r>
            <a:r>
              <a:rPr lang="en-US" dirty="0"/>
              <a:t> knowledge of the field (e.g. a scientist writing for an article for an academic journal);</a:t>
            </a:r>
          </a:p>
          <a:p>
            <a:pPr lvl="1"/>
            <a:r>
              <a:rPr lang="en-US" dirty="0"/>
              <a:t>common knowledge of the field (e.g. the readers of a newspaper article).</a:t>
            </a:r>
          </a:p>
        </p:txBody>
      </p:sp>
    </p:spTree>
    <p:extLst>
      <p:ext uri="{BB962C8B-B14F-4D97-AF65-F5344CB8AC3E}">
        <p14:creationId xmlns:p14="http://schemas.microsoft.com/office/powerpoint/2010/main" val="3705406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gn="ctr">
              <a:buNone/>
            </a:pPr>
            <a:r>
              <a:rPr lang="en-US" b="1" dirty="0"/>
              <a:t>Tenor of discourse: </a:t>
            </a:r>
            <a:endParaRPr lang="en-US" b="1" dirty="0" smtClean="0"/>
          </a:p>
          <a:p>
            <a:pPr marL="0" indent="0" algn="ctr">
              <a:buNone/>
            </a:pPr>
            <a:r>
              <a:rPr lang="en-US" b="1" dirty="0" smtClean="0"/>
              <a:t>the </a:t>
            </a:r>
            <a:r>
              <a:rPr lang="en-US" b="1" dirty="0"/>
              <a:t>role relationships between the </a:t>
            </a:r>
            <a:r>
              <a:rPr lang="en-US" b="1" dirty="0" err="1"/>
              <a:t>interactants</a:t>
            </a:r>
            <a:endParaRPr lang="en-US" b="1" dirty="0"/>
          </a:p>
          <a:p>
            <a:r>
              <a:rPr lang="en-US" dirty="0"/>
              <a:t>The relationships between the </a:t>
            </a:r>
            <a:r>
              <a:rPr lang="en-US" dirty="0" err="1"/>
              <a:t>interactants</a:t>
            </a:r>
            <a:r>
              <a:rPr lang="en-US" dirty="0"/>
              <a:t> varies according to</a:t>
            </a:r>
            <a:r>
              <a:rPr lang="en-US" dirty="0" smtClean="0"/>
              <a:t>:</a:t>
            </a:r>
          </a:p>
          <a:p>
            <a:pPr lvl="1"/>
            <a:r>
              <a:rPr lang="en-US" dirty="0" smtClean="0"/>
              <a:t>status </a:t>
            </a:r>
            <a:r>
              <a:rPr lang="en-US" dirty="0"/>
              <a:t>(ranging from unequal as in the case of a boss/ employee to equal as with friends</a:t>
            </a:r>
            <a:r>
              <a:rPr lang="en-US" dirty="0" smtClean="0"/>
              <a:t>);</a:t>
            </a:r>
          </a:p>
          <a:p>
            <a:pPr lvl="1"/>
            <a:r>
              <a:rPr lang="en-US" dirty="0" smtClean="0"/>
              <a:t>affective </a:t>
            </a:r>
            <a:r>
              <a:rPr lang="en-US" dirty="0"/>
              <a:t>involvement (ranging from high as with friends/family members to low as with </a:t>
            </a:r>
            <a:r>
              <a:rPr lang="en-US" dirty="0" smtClean="0"/>
              <a:t>business clients);</a:t>
            </a:r>
          </a:p>
          <a:p>
            <a:pPr lvl="1"/>
            <a:r>
              <a:rPr lang="en-US" dirty="0" smtClean="0"/>
              <a:t>contact </a:t>
            </a:r>
            <a:r>
              <a:rPr lang="en-US" dirty="0"/>
              <a:t>(ranging from frequent to occasional).</a:t>
            </a:r>
          </a:p>
        </p:txBody>
      </p:sp>
    </p:spTree>
    <p:extLst>
      <p:ext uri="{BB962C8B-B14F-4D97-AF65-F5344CB8AC3E}">
        <p14:creationId xmlns:p14="http://schemas.microsoft.com/office/powerpoint/2010/main" val="3976861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marL="0" indent="0" algn="ctr">
              <a:buNone/>
            </a:pPr>
            <a:r>
              <a:rPr lang="en-US" b="1" dirty="0"/>
              <a:t>Mode of </a:t>
            </a:r>
            <a:r>
              <a:rPr lang="en-US" b="1" dirty="0" smtClean="0"/>
              <a:t>discourse:</a:t>
            </a:r>
          </a:p>
          <a:p>
            <a:pPr marL="0" indent="0" algn="ctr">
              <a:buNone/>
            </a:pPr>
            <a:r>
              <a:rPr lang="en-US" b="1" dirty="0" smtClean="0"/>
              <a:t>the </a:t>
            </a:r>
            <a:r>
              <a:rPr lang="en-US" b="1" dirty="0"/>
              <a:t>role language is playing in the interaction</a:t>
            </a:r>
          </a:p>
          <a:p>
            <a:endParaRPr lang="en-US" dirty="0" smtClean="0"/>
          </a:p>
          <a:p>
            <a:r>
              <a:rPr lang="en-US" dirty="0" smtClean="0"/>
              <a:t>Language </a:t>
            </a:r>
            <a:r>
              <a:rPr lang="en-US" dirty="0"/>
              <a:t>can </a:t>
            </a:r>
            <a:r>
              <a:rPr lang="en-US" dirty="0" smtClean="0"/>
              <a:t>be:</a:t>
            </a:r>
          </a:p>
          <a:p>
            <a:pPr lvl="1"/>
            <a:r>
              <a:rPr lang="en-US" dirty="0" smtClean="0"/>
              <a:t>written</a:t>
            </a:r>
            <a:r>
              <a:rPr lang="en-US" dirty="0"/>
              <a:t>;</a:t>
            </a:r>
          </a:p>
          <a:p>
            <a:pPr lvl="1"/>
            <a:r>
              <a:rPr lang="en-US" dirty="0"/>
              <a:t>spoken;</a:t>
            </a:r>
          </a:p>
          <a:p>
            <a:pPr lvl="1"/>
            <a:r>
              <a:rPr lang="en-US" dirty="0"/>
              <a:t>written to be spoken (e.g. a political speech).</a:t>
            </a:r>
          </a:p>
          <a:p>
            <a:r>
              <a:rPr lang="en-US" dirty="0"/>
              <a:t>Language can be:</a:t>
            </a:r>
          </a:p>
          <a:p>
            <a:pPr lvl="1"/>
            <a:r>
              <a:rPr lang="en-US" dirty="0"/>
              <a:t>spontaneous (e.g. conversation);</a:t>
            </a:r>
          </a:p>
          <a:p>
            <a:pPr lvl="1"/>
            <a:r>
              <a:rPr lang="en-US" dirty="0"/>
              <a:t>planned (e.g. a composition or article).</a:t>
            </a:r>
          </a:p>
        </p:txBody>
      </p:sp>
    </p:spTree>
    <p:extLst>
      <p:ext uri="{BB962C8B-B14F-4D97-AF65-F5344CB8AC3E}">
        <p14:creationId xmlns:p14="http://schemas.microsoft.com/office/powerpoint/2010/main" val="2061443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dirty="0"/>
              <a:t>The level of </a:t>
            </a:r>
            <a:r>
              <a:rPr lang="en-US" b="1" dirty="0" err="1"/>
              <a:t>interactiveness</a:t>
            </a:r>
            <a:r>
              <a:rPr lang="en-US" b="1" dirty="0"/>
              <a:t> </a:t>
            </a:r>
            <a:r>
              <a:rPr lang="en-US" dirty="0"/>
              <a:t>of language varies. </a:t>
            </a:r>
            <a:endParaRPr lang="en-US" dirty="0" smtClean="0"/>
          </a:p>
          <a:p>
            <a:r>
              <a:rPr lang="en-US" dirty="0" smtClean="0"/>
              <a:t>There </a:t>
            </a:r>
            <a:r>
              <a:rPr lang="en-US" dirty="0"/>
              <a:t>can be the possibility of having:</a:t>
            </a:r>
          </a:p>
          <a:p>
            <a:pPr lvl="1"/>
            <a:r>
              <a:rPr lang="en-US" dirty="0"/>
              <a:t>immediate feedback (e.g. conversation);</a:t>
            </a:r>
          </a:p>
          <a:p>
            <a:pPr lvl="1"/>
            <a:r>
              <a:rPr lang="en-US" dirty="0"/>
              <a:t>rapid feedback (e.g. emails);</a:t>
            </a:r>
          </a:p>
          <a:p>
            <a:pPr lvl="1"/>
            <a:r>
              <a:rPr lang="en-US" dirty="0"/>
              <a:t>delayed feedback (e.g. letters).</a:t>
            </a:r>
          </a:p>
          <a:p>
            <a:endParaRPr lang="en-US" dirty="0" smtClean="0"/>
          </a:p>
          <a:p>
            <a:r>
              <a:rPr lang="en-US" dirty="0" smtClean="0"/>
              <a:t>Language </a:t>
            </a:r>
            <a:r>
              <a:rPr lang="en-US" dirty="0"/>
              <a:t>can:</a:t>
            </a:r>
          </a:p>
          <a:p>
            <a:pPr lvl="1"/>
            <a:r>
              <a:rPr lang="en-US" dirty="0"/>
              <a:t>accompany an action (e.g. saying </a:t>
            </a:r>
            <a:r>
              <a:rPr lang="en-US" i="1" dirty="0"/>
              <a:t>those </a:t>
            </a:r>
            <a:r>
              <a:rPr lang="en-US" dirty="0"/>
              <a:t>while pointing to something)</a:t>
            </a:r>
            <a:r>
              <a:rPr lang="en-US" i="1" dirty="0"/>
              <a:t>;</a:t>
            </a:r>
          </a:p>
          <a:p>
            <a:pPr lvl="1"/>
            <a:r>
              <a:rPr lang="en-US" dirty="0"/>
              <a:t>describe an experience (e.g. a news report).</a:t>
            </a:r>
          </a:p>
        </p:txBody>
      </p:sp>
    </p:spTree>
    <p:extLst>
      <p:ext uri="{BB962C8B-B14F-4D97-AF65-F5344CB8AC3E}">
        <p14:creationId xmlns:p14="http://schemas.microsoft.com/office/powerpoint/2010/main" val="349425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TEhUUExQVFBQXFxQWFBQXFRQXFBQUFRcYFxUVFhUYHCggGBolHBQWIjEhJSkrLi4uFx8zODMsNygtLi4BCgoKDg0OFxAPFywcHBwsLCwsLCwsLCwsLCwsLCwsLCwsLCwsLCwsLCwsLCwsLCwsLCwsLCwsNywsLCwsKyssK//AABEIAMIBAwMBIgACEQEDEQH/xAAcAAABBQEBAQAAAAAAAAAAAAAFAAIDBAYBBwj/xAA9EAACAQMCBAMGBQMEAQMFAAABAgMABBESIQUGEzEiQVEUMmFxgZEHI0JSobHB0TNicvDxFiThVJKys8L/xAAYAQEBAQEBAAAAAAAAAAAAAAAAAQIDBP/EAB0RAQEAAwEBAQEBAAAAAAAAAAABAhESITETA0H/2gAMAwEAAhEDEQA/APG8V0LXAaetR1cAq1GgNRhamiFU0sRKKvwKMeX2qrGtXrdNqzWotRID6fanmIegrka1ZQDUO5AxnHcseyr8az9adtrZn2RC3yA2+tWJeETAZMJwexAB/gVr+AcoyyYe5cxJ+mFPex5az2X5bmtjb8v2yrtF9SSTt596lsjFyeKIyjYgZ+QqVUB8h9hXq/EuUraXfSNXfP8AnfOPrWI45wLovhlIQ4Csu4B8gR3pLL8WZAsKDsVG/wABVZrcZ7D7VaubZ4jhtx6+nz9KjznepfG/KrGMY3A+1V5QnkKISN5UPnXvViBV6w8gKDz96JXIodNXSMVXK0hUgxS00Q0LSrorlBzFLFdpUHKVNIpxoFXMV0V0Gg4BXcV2ligWk0gKfnakKobvXKdilQcK06NaaRT46CUDep1qBaljFFX4auRJ6VUi8qvRtis1pYt43kdY0GqRyFUf3PwHevQeXuDJGdWNWgaUyBuf1SY8ix/gD40I/DrhwZpp22wmlPgp2P1P961li4OoDttgVnLyMy7o1Ztk48/4ossOVOSfPbt8qB8PtmY9z/3fyoiUcbefzrzpn9+oroFRQbigEiEHsdvvRW7siQfF6fahEuVU5yR2zVn1rH4y3FI26X5ijKHQXAIDL+lsDbPb61nIRuR8f4r0W2jEokUhcFWVsn54/nH3rzGCTTIyHyP9M13vsMfLYuTL/mhdz2NEZGyP+9qozrUjdArqhs5oteZ3oa6V0jnUKDauhK64pE1RGBXMVIBXMUQ3FMp5NMNQcIrgNdpYoOilSFdIoOikaWKWaodiktINTgN6KdSpuDSoEwrqjFLvUmKDqNVi3xVcLU0a0F+M1LM+FyPgPucVXhPbNT3cZKH6H7EH+1RWy5c4roHSU7FcH7f+fvRNePx2yFn949vTv/37V59ytehJ8t3PhUEkB2PhUEjsMkZONhvRu8Rg4YGOd8kalY9GInYEspwvckb57b1nKLjF28/ESaIhlhcR7eIq4Q/8SRitLwPnp7qNmQYK4JH0wR86yENpfOpRruPxZCRdfWznuMRpqK4GdzmjnJ3C4reWWKczltKv+RkjD5GNlz3Vu/rWLhF8+2A9zzRxC6k6VqjHSQGI+HqxwAKJwcdvLcYu4jp7Fg6Om/YEoTg/Oqw5bV0Myy3HSd5gYo38eI5GUeEuAxGkEjvnOKq2nL0sjfkS3bkbMbldEejOdG5Yb/MfWrMYorecWKxGSM4U5z9cH/NYy1dnuC/6f1HyOR/nFafjlj0rYyaJAhOloyBgZ8IZCGYnxMO2xBO21ZayQhUSM6fErTDPix+lMegzWp8Z82K3Bz22qpN2qzOhqrMT2rKhlwKoTDBojcneqEx3rpGVR+9JUp8gqIvVQjTTTupXRREeKY1SyCo2FA2k1LFLFQcFOBrmKVA9e9cIrimpdNURKamWmFaetFPFKuA0qBAVKRTVFdxVQ9TViNvKqyirVvGWYKqlmPZVBJPyAqVU696uK+29HeC8g3k2CyCFfWQ4P0Qb/fFegcB5GgtsMxMsg/WQMKf9q9h89z8a55ZyLt5lwXgE8ZEzQOQkiOgwMlQykt08hiNIYY869Ak4rEwzHg5ADxYGG+ICoN/mTWyW1X9IAPr5/estzDwF7dWuYiARuwGcFR3wPIjvtis97pjZboNg4d78iwrax4zJKQFZlG53Puj1O1E/wvy7Tzhs9VmwN/CiqEjXftsudPlqxQMW010v50rFO+gHwg9848z/AErKD8SZoGaNI1iVfAqrsAq7D59s/HNabynnrbNEsV5LatKAbhuvFk7LNgK6gdhqwDt3JYdwMsvo50cJK+lPPDMWYegJ93NYvhHG7niTtC6KIvfEmjLK6jbf0PYj0Nae3upSAsru4U6WXUC6EfFgcj+xpSRT53471AkC7DUp+ACkNnb5UOTha4kuAMBumAfVgQp+Q2P2NM5nhjLgqCC2e5yfTBPpvU9zkRomoeHB0rnHY7nO5O9X/DWlSTv9KpS1akkPnVac7VlAuc7mqcners53qi3eukZqvNVbNXHWoSlVk2Lzp+aaHpkZOaBzU0rUjCmuKBhplOpuKBZpYrmKdUHBUoNR1IoqhrU5DtXWFJRQdFKumlQSqKfp2puadq8gCSdlA8ye1aBTl3gj3UvTXwgbu53CL648yfIV71yTy9DAmIlAxjU5wZHPqzf27Vi+SOBmCFQ3+o2GkP8AuP6fkBt9611zdNGNK5H7j6/CvNnnurZ5ppLh4/P7ioevH2rDcX5l6aEn0/nyrN8E54Y7SEBwTvnZlzt9fKs82s/m9cMq/GqfEeLIqMrJrQgq47+E7Hb5V57efiGEBIOcUAt+dJblz2VF9MZ09sMfQntWphWp/P31LFzisBCNgIezHPu+Xl6UD4pJYzNln3O+oKcfzg1Y4VlhIAqSlXfSpxkDUdhnvThzLJAdDWaOfLIf/wDEbD6V0dl7gnNVlbLiMNkbZwDn6A5AqxZ8ZW4kLx4I0nXv6diR5d8faq1nxS5uCB7BGi53Ok7/AAAOw+ZonxF+lE0oQK+CrJp0sB5/PtUqMfzfxUhgcA47D13H+KCpzXJ+xf5rhja6kkXzSGWQfNBrI+wxQFRW9eOGWd3408PM5PvR/wD2n+xqwvGI2HcqfiP79qzUIqwprXEpMqNMwPYg1VIxVNalWQ+ufnV5OjzUZFOLfCuZzTS7VimamVcV2uishrVG5qSmlaCGkKTCligaa5XTSNQIVLHUIqVKofnakK5nFId6CTNKkWpUEh3rZ/hzy20r+0SL4VOIgR3IG7/LyH1rP8tXVtHdxNeI0lup/MVcHJ8tSn3kHcqNzjz7H6Y4bw+2eNJLbR0mUGMx46ZXywBsKZ714nUCrSxCLqYUP4nOqqc0d4lKukkEELkbHOCPL515Jz/x/pqQDuew9c1wmPpj76yfO/GyzlVPnWRa9byxtUU85Ykncncmo0xnftXfWi5bq7bwSznAyR/H28zRp5Vto9IfUe5GnGT8870DTiJQYXOPtVSSQsck5NDqT4KcK41JBL1B+oksPI5OTW7g53jYA6MnHf8AscV5zaQhlOTgAgds9+396m9gkQ6gNQ9R6fKli452PR359K7IuB3IxjP1rLcw8wyXDZ9OwB/r61n3O1XLZNRyO1TUbt20n4XcMLz3UpGVjtpwx9WkQgD+tYVFr6K5B5YMPD3JGHnGpvgp3A+wFeDcXsjDcTRH9EjAfLOV/gitPPLu1XSpV2pgWpUrpGnRSdj5VweYG+K6KB6elMiO7D4Bv80k86jtzls/7f8A+v8A4qZEWR8q7mkK5WG3Caa1dxXDUEIrriu11qCFqdimuKdmoOFaeDgCmNXRVDmFdSmq29OFA+lSDVyiumtZyHz7NYaotRaCTOV84mPeSP0PqPPv375LO1VJZMdu9dK5PomxtdMRuuoSjrnftIDuNv6GvBubOJtNcPvlVZgvxwe9Oh5lmWJo1lcIwwUySoIGAyA+6flQ8wglWXcZUN9T3NYsT1RpVp/Y4/2L9hS9jj/Yv2FQZilWn9jj/Yv2FL2OP9i/YUAbhUm5Q/rxg+jD3f7j61orbI8Jz8KigsEJ2Rc9+3pRmCDVufkasal0y3EOGOJAAMq58GAdyf0475+FbHlmytrRWluzrlXeK0Tcl/LrNjSvyzkemdqQg0YJ7A5+Xln7E06XhIBJGMdwKFyX+C/iJdR3BeZy8MpxJF+iMdgYR+jSPLzA333rN/iVbBb7UO0sUT/DKgxn/wDX/NXJuHDT2qvxj8wRs/iKqUGd8AHOB9SarPm9xlkrrZx4e5/j40Y9nT9o+1dFuv7R9qvSg6LiuMaNG3X9o+1Ma3T9o+1XoB2fCk/Cq9pcYPbIOP4o+9smMaV+1MFon7F+wrNuzaAYxTRRCOFRtgU/or6D7VGugknfFNOaLiBf2j7VwwL+0faodAxWuCjXQX9o+1NNsn7R9qHQE4rpNGzbJ+0fauC2T9q/ah0CNXAaOezJ+0fal7Kn7V+1F6BAalBot7Mn7R9q77On7R9qJ0F4rlF/Z1/aPtSovQGz7VAU21kZTt6ZO+wP964WBPnjzwKbcyDJC5C58IPf5nG2a3axVc1LaOQ64OMkA/EZqGpbb31/5L/WsI23BLET3EMJbSJJEQt+0MwBO/wrYDlC0juLeCd7g+0NKiGJ4TodZzGqvlewXTlh3JOABtWBIolyzdpBdwTP7kcsbtpGTpUgnA86DYPyVay+2ravMslq8cWbmSFIjI0rI5LKvuaV27HPr2oNByFds8kZ6KNHIIfHKFEspjEoSIkeM6CG8u/wOLg5mgxxMeP/AN1cQyw+H9KXBlOrfY6TWkb8QrZpJj1J4l9oWdCkMbtLH7OkbRHXnptrUnV6Ab7mgxfKHCBLJcq6vqht5pMAqCrxkDx6u4BzkDetrLydDH1CGlOBYkAsm5uZNDj3fTt/Oay/JXF1We9d9WZ4LhV7E65nDDUdh671suIczwFWxr39g/T/APTyhpPP07UFTi3Jn5EhjbL9cwpEzx5IIwASMfmajnH7d6o/+kbkska9NyQ/iSQMmqHAkQt5OCcYPx9KPNzTANbESbXYuEGkeNNCoR38Jxq+wpyc1Q6wepLIuLg5MaIFMvuIqrucDILE7/XYgK3KU+kn8o4DlVEgLSCP3zGP1AZx86p8f5EbEPRkjbXEZpS8qCOIKAXk1Af6W48W/lWh4Bx62ghRfEj6JVlCxIeoze45kznAG2B6/CmRczwJFFlpEYWptWYRq/TbbTKAThxlfdx6UI804hwGeG4W2ZQ0r9Pp6GDLIJNkZG8wT5nFaPhP4eSm5hjneIRO0is8UysQ8QJaEZH+rke7g7Kx8qq8T5nQ8RgulMkscHRGXCK7rGSXIVQAudTYH/Qej5ws4poOmZXjW8ubyVzGFKmeOVRGq58WDNufhVUF4LyrFc8SltRJohTXhhJGzkKNgrY0uc98DYZ9Kmufw/doIJIHjeRo53mUzIQ/SYLm2wvjXGTknG67jNDuT+OR23EBcSaunmbOkZYCQMAcfUUc4fzXaQtaKGlZLe2vYCxjwzGZ4zEdOfMIc+maDM3nKNylv7Qwj0hI5XjEgM8cUpxHI8XdVJB+x9Dgjyhy1aXQhSSeX2iZ5VWOHpkQJGrESTBgTpOnyx7w+dE+O88RTWbqrzCSSCGE2/TjEaMhPVkM2NTqRjA27Dtk4qcq8bsoLJ4mknguZmIlmiiVnEQOFjRyfCCNyRvkn4EQUrnleJOHzXQuBLJHLHHoQEIhZgGDlhlmwcjScfOrFryBcCSJZmiVWkijl0zIZIOoNQDgjAYjZRvklR51Qh4vCnDbq0GovJcI8WV2Maad2PkcL2rTcV5zs3WFvzZpI57WSNpIUE1vFEyNKhmB/NLBWA+e52zVGZ4ly2637WUBErayseGU7bnxkbKwUEsPLBqeTke6DgEwaOm8puOsPZljjOHLS42wSM7efzqzb8y28XGPbELvC0kjtlArjqoysAM76S/1xRHhfMllba4oJJwskDo10ya9MpbVGy2zsVCgE5Axk4z61AKi/D68LMp6KaZBFl5Qqs7IrpoOPEGDrjG+dsbGrR/D+Q20TLIntL3DwNE0qaAV1AquBkuCuSPQE0UvOebd9IzMwS+t5wzKupoYY0VjhcAHUGwvpj5BsHOVplWbqgxcQmukAQEPHMXXc6vCQspOPVcedBmrHki6m06BGdbzouXxlrdikg7eqnHrTzyJd640HRbqvJGrLLqQPGhdgzY22U/atVZ852MJjVGmdVe+csYgCTdMzgAauwLkfSqPJN+1twe7dwFAJ9kbUuevJGYXCrnIx4T2xuT60GQ4XwGa4SR4tLCN4Ubxb5nfpxkDG6lvOtBwnkGY3PTuB4FlEUnTkUOztCZlEZdcHbBOfjVf8OOYobKaQzhjE6LsoyepE6vGcZ8vF/FaKL8QoWPD2kD6omMl4QudUotmgUrv4ve+HagGw8lQGJHLzAtZ31yRqTAktpIlRfc90iQ589hgisIK9Bh5wtxCifmalsr+3Pg26lzJE0e+e2Izk+W1efig7SpUqKy2sLn4jBG2D96qsc0mNcq0Kpbb31/5L/WoqltvfX/kv9aiNzy/wz2q5itw2jqNp141adic6cjPb1rVp+HWsxdK6V42a4SWQwsvSNsSJMKWy41KR5etZTl7ifstzFcadfTbVozp1bEY1YOO/pWm4b+ILRBF6AZRLdyOOofGl0zu0YOnwlSw8W+dPYZoCPCOSrUCV5Z+rE9i1zbydKVSi/qlZFfcp4fAfe1fChHJ3Cbea1v3uGEYiFsVnKsxiDO4YhFO+QoFSR8+IjBfZh7MLQ2SwmYh+mxGpjLp94hQO1DOWuYY7eK5hlt+vFcdIOvVMZURsxwCFOT4vh2oNbwT8OJI5pg82yyLBGyxM+ssiy62AP5aAMASfPPwzZ5Z4PFJPNFcb6Ek8I1Y1IcFsqR7uO3nmqnDPxBM8s3WtwytKJ41EpXQVjWII/h8a4UHy3z8MN4LxroTtKUD6g6sgOnaTc4ODiiDHEOWopLeIxSBXFqZyNDfnBMZcknwE5G2/eoDybpBVZlMqGASoVIVBOQFIfPixnfaoBzQBgCHCrbSWwHUydLkYbOnuNPbz9anl5tDqx6C65eiJizlkkWE5ChMeHPY7nY0EknJ/wCcsSzZOJC+YnV1WPGWVM/mKSQAQfOhPG+X+nLFEXOibpFXMZVlWRtPjjJyCPMZoyedMFQsR0Dq6laVmYrJ3VHx4FHkN+wrPcb4gJiCidMKiqo1Fm8OfGzH3mJ86BL+GEp0/nAarmSDHTPhjUyATe92PT93496s3nJlvLb24ilWOb2Web/Tc+0iJlBdm1Yj94bb+954rt9+KEiyuwgA1QLGo6nuyZc9YeDf/U7fDvQSw506a246GejaTWn+pjWJSh6nubY6fu75z3oqTiPI/Sgkfrhp4YoZ5oOmwCxzEgaZc4YjSc7eVVuC8ppNAk010lsJZHig1oSrOilmLvqAjXwkZPn9Ks8T546sMqiALPNFDBPN1CVZISSNMePCTqOdz9arcG5ujhgjgmtUuOlI80Gp9KhnVlYSIVIdfET88elUPi5KDWclytwGeOFp3RYmaIBM6o/aM6TJ4T4cfxvV7iH4ciPWq3YeSOW0SReiyhVu5FjRtRcgkaicDyHcZqCTn4NamA2/iNo1oWWYrGFIx1Fg06Q3r8gM065/EIvJO/s4HWexfHV932ORXAzo31acfDPnUE0n4cEsqQ3Syt7S1rLmF0EbrGZmIyx14RfLbJxmr/LnI1sZo2ef2m3lhuGi/LkjOuFgrk4fbTnI33322oVb/iK6OXWAZN415vISMPCYWi9z0JOr18q7bc/rFJB0rXTbwpcIITMSzG4YM7GTRtgjYY8z9AD8s8updtP/AO4EcUEZlMzRMQ0atjVo1Ar4fFjc+VGbr8Pitu8y3GrTCblcwSLE1uCcEzE4WQoNWjGR/NAeD8cFut2qRZW4hkhUFzmJWJ076fHgYHlnFF254zbpG1srTJAlusjSMY+mh2boYxrxtnPn9KC5L+HZKxmG4EmqaOFmMLonjXV1ImJ/NQDzHcg77VFzXwK3t7CFoXEr+0zxPPoZC3T1goVJPZlxnzwD51YvPxNLHWluVYzRTkvcM4zGoVkUFBoQqPLsSTvQXmXmmO5gSGK36CLNLPnqmQs0uov3UY8Tk/YUFm25NElk9ylxqZIWnaMRN0wq5zGZ86eqADlcbfzV3iX4c9MSCO5WSaOS1jdOiyAC7dUjOssc4L5wM7D1qEc9j2XoeznV7GbMv12CacYEgh041HuTnJxjNdu/xBZnndYArTPZOMyZCNZurj9A1BtGPLGfOgl5k5at7bh7lJBPMl70Xl0MhTEWWhwSQQGGcj91YatXzJzelzA8Mdt0RJce0u3WLlpSpVtioxnbt6VlaK4KcK4KdQdpUqVFYo1ylToxkgepFGVuxs9e52H9agg99f8AkP60XA09tgBQe299f+S/1o1ZpvuVLGKe8ghmLCOR9DFSAwLAhMEg/q01vX/Di3jiSSR5cRxzvdAMoxpQvHp8Ph2HxrzG1naN0kXZkZXU+jIQy/yBWhvueruVbhXaPTcqqygIRhVXThPF4cjv3oy2HDeBWtvN0oWuFuH4e9w7kwtH03XBjAZSclgD22A2NT3HLlpcw2ziN0WLh8cwXrRR9QMMIkspXAOxzJWJt+ZbySVp0RXaO1Nu5WNiqWw7swB2I/d2q/wTmu4ESIywNFHD7OA8QYyQ4A6chJ8SjHw86CK/4ZDbXsiQSdSIxqyNqV8asEoXXYkEH6YrfQcOhnt7KN9QkaG5aNlICgoQTqGPF5fzWVvuaHmhmWQZeSSNgQFVUSNcYG+f2jHwJzvUEHPMscawqI8IjokhQF0V/e0tnYn+w9KGmgm4BAodj1CEsorrAZQSzFtSg6dhhdqZzq8KXqLoKjTEXA0gMDj3cDCnHmc0EbnCV4jD+SVMIgZ+mOo0QGApfOdsnHzNVONcZkuWR5AmtVC6lTSzAdix8yKm109L4nBBm9Vozo12auEKr4mK4K7eEbrn1wfWhh5Ut0k0uZGElwYI8Mo0Dp69TbeI52rKXvNs8mvUIgZDCXKx6SzQtqQkg7nYD5ACrLc2XqEuyJ+a3WjMkRwradHUhyfT5jc+tNppY4tyRbmEmPqySAaWmR0ZYpepo0SQbMI+51Ak7Z7UK525WtbWJzFJiWKVIyjTxSNKjKCZOmu8ZDHGD5DPnXJuarpoimYwxj6RnEY9o6Wc6Op6Z+H81HxviF1eQnWqLF1FeV44dIkmCBFaVwcFtIAxt5egq7XQpyzyJb3MEExeRVkhkD+JdrpZVjUDw7Kctt8t6v2/Ara3s5oZllfUOGe0BWUMJ5pACFJHhUEqcd8Z3rKcO41cwQrbo69NZVmXKnIdWDgZB93UoJGPXepbjmS4dpur0/znglcgbFrcqYtJzsPAu29EGm5Cs4phHKZ3E121tCVdV6SiEy628J1nII9MYNZfl/l+Npb0zl2iso53ZUIVpTExUKGOdIOk/wAVaPPl2ru+IH1SmVWaLV0pen09cWW8J07efc+pqjaT3lk0krQsBKGhmE8TGKXqDWyODjJIOrv2PoaDR8G5RsppXKLdPCWgVC5FuIur7wZ5FBlYH3Qo3275zVjh3ItnqijlM7PNc3tsrK6Kqi3MpVyNO50xAemT2xtWfH4gXepiwgfU8ciq8QZYniACGIZ8OAB3z696hXne6DxuOlqilnnTwHHUuNfUz4tx+Y2B5UGgt+TLToop65nksproPrTpq0JQY0acnJcbZ7D61JLydaR9RPzmltUs5pW1pomE7HUirpOnGk479x3rKLzlcjT/AKfggltl8B/0pSpfPi3bwDBp17zpdSxGJjGMiJXlWMCeVYTmMSPnxAHfsO59TQHuYool5hjSNNAFxaB18OksemcooA0rpK7eoY+dFp+TbSV5pbiQxme6vVV+tFEsIikdVIR95SWXcDsD5d6wPEOZJprtLthEJkMbZSPSrtEcq0gz4m7DOeygeVX7Xn27TVjoktJNKjmLLwvPnqGE58OdTd896A3b8lwGwMpEyTLbxz62kjAdifGqQDLCL0c4JyPSrPEuVuHRPepi7Y2USyy/mRDqa1DqiHT6dyQPe88Vm252uel0tMODCtu0nS/NaJPcDSZ3xk48tztVa75puJGu2bRm8RI58KQNKKEXRv4TgfGgfz1weO0vHhiLaNKOoYgsNagkZ88GgNabiXN73FvcJMoMszwHUqhUVIRj1JLHCjHbufhWaFFIU6uUqB1KlSorGwwljt9/KidvbKu/c+v+PSoIlYDvj6CrEcTev9KNTFNKfA3yP9KDW3vr/wAl/rRZ4mIIJ2x8KowwYZf+Q/rQyxreckWqS39tHIodGkwysMqw0scEfSvQ+A8s2xEXUtoyWuOJqQyY1RxvKIh8gAuPlXlFtIyMroxR1IZWU4KkdiDRSXma8ZgzXUxYasHWdtQw2PTI9KOem/tbWJrR5o4o7drng8zyCIaYwx0+IKT5ajv3PnRXifL1sM28UCs0UloEAWSPUHK61muNwwYEnIBI+deU2XEp9OgTSCNY+iE1HT0m7xAft27fCrs3MF0wVTPKVjIMY1nwMvukfEeXpRdPTV4NaSGNzBCwxeq6pG8cZMLAAYbclSCuvAzuRsRQ7lrh9rPHZtJY2ytdPdK6hc6FjDlQm/fwDfuN8YrBLzVdtlmuZWOT3c9mGCB5Abdqqf8AqGZNAjlkXpljHhiBGXyGK+mQTn50Fz2RlkjXosolZRHkaeorMFGliOxyN69NPBbZmjBghBS7ELrGkgUAwFjG7uB1jnB1gAeXcGvH+J8ckmWBT4RBGEQhmLE6ixcsd85OwGwAGKnl5tvWILXUxIII8Z2IBAI9Dgnf40NvVbLhNvL0ZPZogVN8OmgIWToOVjDgk6jgZ+dZvnmRmTh50LHqtlJjUEKuSCVUHcLv2rFW/MVymnTNINDO6eI+FnJLsPixJz65NK+49PMQ0srSMuQpZiSMnJxntQerXdtai5vUFvDGtpCrqSjyKzSorF3iXdgmNlHqT51et+FwN1IQhSFruAtGQyYPRVyoB3AJHb/dXji8w3IlM6zSCUjDSBjqYYAwx8xhRsfQVG3H7k6iZ5cs6ysdbZMq40uT+4aRg+WBQeozWEDukqQQ4SO9MhaKaK3CwuqrJ0sEysmSCoxqznI2qPjljaQLeT+yQy9OCxlRGUqmuaSRGIXuoOlSV+GK85bmq8MomNzL1ApQPq3CHBKgdsEgH6D0qrdcduZA4knlcOqK4ZydaxksgbPcAsSPmaI9Nv8AhlsbWaMW8S6eHQ3IkCkOJW15Oc7DwA/HJzWH5j5tkukMbKFUyrL7zMRohWFV3+AJJ7knyxQuTjlwQQZpMGMQsNR3iXOIz/tGTt8aHUD64TXNVLNAq4aWK7poOVbsbB5NZRc9ONpXPksae8xP2GPPNVwtanh13FDFcQiWI67Vx1AJ8yXEhXEYGnARVDjJHdiQcNgFZ24tWRY2YDEilk3BJUMUJIHbxKw39DTJotJAJU5Ct4WDDDAHBI7EZwR3BBBrW3d7bhY1WWKRVCxANDqZV6CxA5KZKl5Jpm32ZFAGTky8R4jalJ1T2fLC6ZCIcHxmOOGMNo7hRI+dhnR2GaDL8O4RLNjphfE4iQNJGheU4wihmGTuPhvTJrF1ZU8DOzaQkckcjasgAHpsQCS2AM74NEeVZkhlad3VHjilMAYOdU7Iyx+6pwAWzk47CjNjPFGqyQqp6ETTq3S3ASBYl1uy7u125bbOkQjGBQZ+bgUqI0h6ehV1ErLG2QJBE2ApOcSMFPx7ZwaGg1umvIVBgnePMXSjaPSEV2ggeRgzJGQqNdyHIwR+X7viNAeZOJpIsaRrCNmeRo4gmWMj6FyRqGE0k77l29AAAUGlTK7QCCgXtufjS1H/AKKeFqWKEdzR6dI1t8jeuJGFIxjuKtu221VSm9CwT1Us0P0+lNUZqufAtDUjRfOhtg2HFaqHDDepVn8wRRgEUo4Ae9EHtMHA7Zq0LTYYFNp+YJJbACoulWhmttQwadb8M+FTaz+TO9Cni3rVrYKB2qN7cDyps/KMw8ZpnRo3PEM1G0QptfzgR0qaUq7JGM1V4jFVZv8AOG6KaQKag2qlKm/rQ4Xworu1D41/8UlA+tD8xHalkUPK1Axolx0LkiuaqGIKXTGKHOxIsKQb40DlAzTVHlROWh1VYh4hKgASaRQpJVVkYBScgkAHbOpvufWgUWPOnmH0qrwJF/Mnc7k53J9aWoUOOR3rkEIdguMMft60OBLb1pUNmsypxn08j5jP96VDgqnSuUqjrEo7fT/NQP3pUqLfhr9/pUdKlVZW7fuK0lp2rlKpk1Fir6e7SpVkdWrcQ2pUqiuntVS5pUqqBM1QP3pUqorP71V7+lSqxKpr2HzqE9zSpUEQ70w+9SpVaJTVWalSozk4hqVjtSpUSfFaWmr3pUqjKyfdqwvYUqVVuJG7VXpUqRaeKVKlVV//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xQTEhUUExQVFBQXFxQWFBQXFRQXFBQUFRcYFxUVFhUYHCggGBolHBQWIjEhJSkrLi4uFx8zODMsNygtLi4BCgoKDg0OFxAPFywcHBwsLCwsLCwsLCwsLCwsLCwsLCwsLCwsLCwsLCwsLCwsLCwsLCwsLCwsNywsLCwsKyssK//AABEIAMIBAwMBIgACEQEDEQH/xAAcAAABBQEBAQAAAAAAAAAAAAAFAAIDBAYBBwj/xAA9EAACAQMCBAMGBQMEAQMFAAABAgMABBESIQUGEzEiQVEUMmFxgZEHI0JSobHB0TNicvDxFiThVJKys8L/xAAYAQEBAQEBAAAAAAAAAAAAAAAAAQIDBP/EAB0RAQEAAwEBAQEBAAAAAAAAAAABAhESITETA0H/2gAMAwEAAhEDEQA/APG8V0LXAaetR1cAq1GgNRhamiFU0sRKKvwKMeX2qrGtXrdNqzWotRID6fanmIegrka1ZQDUO5AxnHcseyr8az9adtrZn2RC3yA2+tWJeETAZMJwexAB/gVr+AcoyyYe5cxJ+mFPex5az2X5bmtjb8v2yrtF9SSTt596lsjFyeKIyjYgZ+QqVUB8h9hXq/EuUraXfSNXfP8AnfOPrWI45wLovhlIQ4Csu4B8gR3pLL8WZAsKDsVG/wABVZrcZ7D7VaubZ4jhtx6+nz9KjznepfG/KrGMY3A+1V5QnkKISN5UPnXvViBV6w8gKDz96JXIodNXSMVXK0hUgxS00Q0LSrorlBzFLFdpUHKVNIpxoFXMV0V0Gg4BXcV2ligWk0gKfnakKobvXKdilQcK06NaaRT46CUDep1qBaljFFX4auRJ6VUi8qvRtis1pYt43kdY0GqRyFUf3PwHevQeXuDJGdWNWgaUyBuf1SY8ix/gD40I/DrhwZpp22wmlPgp2P1P961li4OoDttgVnLyMy7o1Ztk48/4ossOVOSfPbt8qB8PtmY9z/3fyoiUcbefzrzpn9+oroFRQbigEiEHsdvvRW7siQfF6fahEuVU5yR2zVn1rH4y3FI26X5ijKHQXAIDL+lsDbPb61nIRuR8f4r0W2jEokUhcFWVsn54/nH3rzGCTTIyHyP9M13vsMfLYuTL/mhdz2NEZGyP+9qozrUjdArqhs5oteZ3oa6V0jnUKDauhK64pE1RGBXMVIBXMUQ3FMp5NMNQcIrgNdpYoOilSFdIoOikaWKWaodiktINTgN6KdSpuDSoEwrqjFLvUmKDqNVi3xVcLU0a0F+M1LM+FyPgPucVXhPbNT3cZKH6H7EH+1RWy5c4roHSU7FcH7f+fvRNePx2yFn949vTv/37V59ytehJ8t3PhUEkB2PhUEjsMkZONhvRu8Rg4YGOd8kalY9GInYEspwvckb57b1nKLjF28/ESaIhlhcR7eIq4Q/8SRitLwPnp7qNmQYK4JH0wR86yENpfOpRruPxZCRdfWznuMRpqK4GdzmjnJ3C4reWWKczltKv+RkjD5GNlz3Vu/rWLhF8+2A9zzRxC6k6VqjHSQGI+HqxwAKJwcdvLcYu4jp7Fg6Om/YEoTg/Oqw5bV0Myy3HSd5gYo38eI5GUeEuAxGkEjvnOKq2nL0sjfkS3bkbMbldEejOdG5Yb/MfWrMYorecWKxGSM4U5z9cH/NYy1dnuC/6f1HyOR/nFafjlj0rYyaJAhOloyBgZ8IZCGYnxMO2xBO21ZayQhUSM6fErTDPix+lMegzWp8Z82K3Bz22qpN2qzOhqrMT2rKhlwKoTDBojcneqEx3rpGVR+9JUp8gqIvVQjTTTupXRREeKY1SyCo2FA2k1LFLFQcFOBrmKVA9e9cIrimpdNURKamWmFaetFPFKuA0qBAVKRTVFdxVQ9TViNvKqyirVvGWYKqlmPZVBJPyAqVU696uK+29HeC8g3k2CyCFfWQ4P0Qb/fFegcB5GgtsMxMsg/WQMKf9q9h89z8a55ZyLt5lwXgE8ZEzQOQkiOgwMlQykt08hiNIYY869Ak4rEwzHg5ADxYGG+ICoN/mTWyW1X9IAPr5/estzDwF7dWuYiARuwGcFR3wPIjvtis97pjZboNg4d78iwrax4zJKQFZlG53Puj1O1E/wvy7Tzhs9VmwN/CiqEjXftsudPlqxQMW010v50rFO+gHwg9848z/AErKD8SZoGaNI1iVfAqrsAq7D59s/HNabynnrbNEsV5LatKAbhuvFk7LNgK6gdhqwDt3JYdwMsvo50cJK+lPPDMWYegJ93NYvhHG7niTtC6KIvfEmjLK6jbf0PYj0Nae3upSAsru4U6WXUC6EfFgcj+xpSRT53471AkC7DUp+ACkNnb5UOTha4kuAMBumAfVgQp+Q2P2NM5nhjLgqCC2e5yfTBPpvU9zkRomoeHB0rnHY7nO5O9X/DWlSTv9KpS1akkPnVac7VlAuc7mqcners53qi3eukZqvNVbNXHWoSlVk2Lzp+aaHpkZOaBzU0rUjCmuKBhplOpuKBZpYrmKdUHBUoNR1IoqhrU5DtXWFJRQdFKumlQSqKfp2puadq8gCSdlA8ye1aBTl3gj3UvTXwgbu53CL648yfIV71yTy9DAmIlAxjU5wZHPqzf27Vi+SOBmCFQ3+o2GkP8AuP6fkBt9611zdNGNK5H7j6/CvNnnurZ5ppLh4/P7ioevH2rDcX5l6aEn0/nyrN8E54Y7SEBwTvnZlzt9fKs82s/m9cMq/GqfEeLIqMrJrQgq47+E7Hb5V57efiGEBIOcUAt+dJblz2VF9MZ09sMfQntWphWp/P31LFzisBCNgIezHPu+Xl6UD4pJYzNln3O+oKcfzg1Y4VlhIAqSlXfSpxkDUdhnvThzLJAdDWaOfLIf/wDEbD6V0dl7gnNVlbLiMNkbZwDn6A5AqxZ8ZW4kLx4I0nXv6diR5d8faq1nxS5uCB7BGi53Ok7/AAAOw+ZonxF+lE0oQK+CrJp0sB5/PtUqMfzfxUhgcA47D13H+KCpzXJ+xf5rhja6kkXzSGWQfNBrI+wxQFRW9eOGWd3408PM5PvR/wD2n+xqwvGI2HcqfiP79qzUIqwprXEpMqNMwPYg1VIxVNalWQ+ufnV5OjzUZFOLfCuZzTS7VimamVcV2uishrVG5qSmlaCGkKTCligaa5XTSNQIVLHUIqVKofnakK5nFId6CTNKkWpUEh3rZ/hzy20r+0SL4VOIgR3IG7/LyH1rP8tXVtHdxNeI0lup/MVcHJ8tSn3kHcqNzjz7H6Y4bw+2eNJLbR0mUGMx46ZXywBsKZ714nUCrSxCLqYUP4nOqqc0d4lKukkEELkbHOCPL515Jz/x/pqQDuew9c1wmPpj76yfO/GyzlVPnWRa9byxtUU85Ykncncmo0xnftXfWi5bq7bwSznAyR/H28zRp5Vto9IfUe5GnGT8870DTiJQYXOPtVSSQsck5NDqT4KcK41JBL1B+oksPI5OTW7g53jYA6MnHf8AscV5zaQhlOTgAgds9+396m9gkQ6gNQ9R6fKli452PR359K7IuB3IxjP1rLcw8wyXDZ9OwB/r61n3O1XLZNRyO1TUbt20n4XcMLz3UpGVjtpwx9WkQgD+tYVFr6K5B5YMPD3JGHnGpvgp3A+wFeDcXsjDcTRH9EjAfLOV/gitPPLu1XSpV2pgWpUrpGnRSdj5VweYG+K6KB6elMiO7D4Bv80k86jtzls/7f8A+v8A4qZEWR8q7mkK5WG3Caa1dxXDUEIrriu11qCFqdimuKdmoOFaeDgCmNXRVDmFdSmq29OFA+lSDVyiumtZyHz7NYaotRaCTOV84mPeSP0PqPPv375LO1VJZMdu9dK5PomxtdMRuuoSjrnftIDuNv6GvBubOJtNcPvlVZgvxwe9Oh5lmWJo1lcIwwUySoIGAyA+6flQ8wglWXcZUN9T3NYsT1RpVp/Y4/2L9hS9jj/Yv2FQZilWn9jj/Yv2FL2OP9i/YUAbhUm5Q/rxg+jD3f7j61orbI8Jz8KigsEJ2Rc9+3pRmCDVufkasal0y3EOGOJAAMq58GAdyf0475+FbHlmytrRWluzrlXeK0Tcl/LrNjSvyzkemdqQg0YJ7A5+Xln7E06XhIBJGMdwKFyX+C/iJdR3BeZy8MpxJF+iMdgYR+jSPLzA333rN/iVbBb7UO0sUT/DKgxn/wDX/NXJuHDT2qvxj8wRs/iKqUGd8AHOB9SarPm9xlkrrZx4e5/j40Y9nT9o+1dFuv7R9qvSg6LiuMaNG3X9o+1Ma3T9o+1XoB2fCk/Cq9pcYPbIOP4o+9smMaV+1MFon7F+wrNuzaAYxTRRCOFRtgU/or6D7VGugknfFNOaLiBf2j7VwwL+0faodAxWuCjXQX9o+1NNsn7R9qHQE4rpNGzbJ+0fauC2T9q/ah0CNXAaOezJ+0fal7Kn7V+1F6BAalBot7Mn7R9q77On7R9qJ0F4rlF/Z1/aPtSovQGz7VAU21kZTt6ZO+wP964WBPnjzwKbcyDJC5C58IPf5nG2a3axVc1LaOQ64OMkA/EZqGpbb31/5L/WsI23BLET3EMJbSJJEQt+0MwBO/wrYDlC0juLeCd7g+0NKiGJ4TodZzGqvlewXTlh3JOABtWBIolyzdpBdwTP7kcsbtpGTpUgnA86DYPyVay+2ravMslq8cWbmSFIjI0rI5LKvuaV27HPr2oNByFds8kZ6KNHIIfHKFEspjEoSIkeM6CG8u/wOLg5mgxxMeP/AN1cQyw+H9KXBlOrfY6TWkb8QrZpJj1J4l9oWdCkMbtLH7OkbRHXnptrUnV6Ab7mgxfKHCBLJcq6vqht5pMAqCrxkDx6u4BzkDetrLydDH1CGlOBYkAsm5uZNDj3fTt/Oay/JXF1We9d9WZ4LhV7E65nDDUdh671suIczwFWxr39g/T/APTyhpPP07UFTi3Jn5EhjbL9cwpEzx5IIwASMfmajnH7d6o/+kbkska9NyQ/iSQMmqHAkQt5OCcYPx9KPNzTANbESbXYuEGkeNNCoR38Jxq+wpyc1Q6wepLIuLg5MaIFMvuIqrucDILE7/XYgK3KU+kn8o4DlVEgLSCP3zGP1AZx86p8f5EbEPRkjbXEZpS8qCOIKAXk1Af6W48W/lWh4Bx62ghRfEj6JVlCxIeoze45kznAG2B6/CmRczwJFFlpEYWptWYRq/TbbTKAThxlfdx6UI804hwGeG4W2ZQ0r9Pp6GDLIJNkZG8wT5nFaPhP4eSm5hjneIRO0is8UysQ8QJaEZH+rke7g7Kx8qq8T5nQ8RgulMkscHRGXCK7rGSXIVQAudTYH/Qej5ws4poOmZXjW8ubyVzGFKmeOVRGq58WDNufhVUF4LyrFc8SltRJohTXhhJGzkKNgrY0uc98DYZ9Kmufw/doIJIHjeRo53mUzIQ/SYLm2wvjXGTknG67jNDuT+OR23EBcSaunmbOkZYCQMAcfUUc4fzXaQtaKGlZLe2vYCxjwzGZ4zEdOfMIc+maDM3nKNylv7Qwj0hI5XjEgM8cUpxHI8XdVJB+x9Dgjyhy1aXQhSSeX2iZ5VWOHpkQJGrESTBgTpOnyx7w+dE+O88RTWbqrzCSSCGE2/TjEaMhPVkM2NTqRjA27Dtk4qcq8bsoLJ4mknguZmIlmiiVnEQOFjRyfCCNyRvkn4EQUrnleJOHzXQuBLJHLHHoQEIhZgGDlhlmwcjScfOrFryBcCSJZmiVWkijl0zIZIOoNQDgjAYjZRvklR51Qh4vCnDbq0GovJcI8WV2Maad2PkcL2rTcV5zs3WFvzZpI57WSNpIUE1vFEyNKhmB/NLBWA+e52zVGZ4ly2637WUBErayseGU7bnxkbKwUEsPLBqeTke6DgEwaOm8puOsPZljjOHLS42wSM7efzqzb8y28XGPbELvC0kjtlArjqoysAM76S/1xRHhfMllba4oJJwskDo10ya9MpbVGy2zsVCgE5Axk4z61AKi/D68LMp6KaZBFl5Qqs7IrpoOPEGDrjG+dsbGrR/D+Q20TLIntL3DwNE0qaAV1AquBkuCuSPQE0UvOebd9IzMwS+t5wzKupoYY0VjhcAHUGwvpj5BsHOVplWbqgxcQmukAQEPHMXXc6vCQspOPVcedBmrHki6m06BGdbzouXxlrdikg7eqnHrTzyJd640HRbqvJGrLLqQPGhdgzY22U/atVZ852MJjVGmdVe+csYgCTdMzgAauwLkfSqPJN+1twe7dwFAJ9kbUuevJGYXCrnIx4T2xuT60GQ4XwGa4SR4tLCN4Ubxb5nfpxkDG6lvOtBwnkGY3PTuB4FlEUnTkUOztCZlEZdcHbBOfjVf8OOYobKaQzhjE6LsoyepE6vGcZ8vF/FaKL8QoWPD2kD6omMl4QudUotmgUrv4ve+HagGw8lQGJHLzAtZ31yRqTAktpIlRfc90iQ589hgisIK9Bh5wtxCifmalsr+3Pg26lzJE0e+e2Izk+W1efig7SpUqKy2sLn4jBG2D96qsc0mNcq0Kpbb31/5L/WoqltvfX/kv9aiNzy/wz2q5itw2jqNp141adic6cjPb1rVp+HWsxdK6V42a4SWQwsvSNsSJMKWy41KR5etZTl7ifstzFcadfTbVozp1bEY1YOO/pWm4b+ILRBF6AZRLdyOOofGl0zu0YOnwlSw8W+dPYZoCPCOSrUCV5Z+rE9i1zbydKVSi/qlZFfcp4fAfe1fChHJ3Cbea1v3uGEYiFsVnKsxiDO4YhFO+QoFSR8+IjBfZh7MLQ2SwmYh+mxGpjLp94hQO1DOWuYY7eK5hlt+vFcdIOvVMZURsxwCFOT4vh2oNbwT8OJI5pg82yyLBGyxM+ssiy62AP5aAMASfPPwzZ5Z4PFJPNFcb6Ek8I1Y1IcFsqR7uO3nmqnDPxBM8s3WtwytKJ41EpXQVjWII/h8a4UHy3z8MN4LxroTtKUD6g6sgOnaTc4ODiiDHEOWopLeIxSBXFqZyNDfnBMZcknwE5G2/eoDybpBVZlMqGASoVIVBOQFIfPixnfaoBzQBgCHCrbSWwHUydLkYbOnuNPbz9anl5tDqx6C65eiJizlkkWE5ChMeHPY7nY0EknJ/wCcsSzZOJC+YnV1WPGWVM/mKSQAQfOhPG+X+nLFEXOibpFXMZVlWRtPjjJyCPMZoyedMFQsR0Dq6laVmYrJ3VHx4FHkN+wrPcb4gJiCidMKiqo1Fm8OfGzH3mJ86BL+GEp0/nAarmSDHTPhjUyATe92PT93496s3nJlvLb24ilWOb2Web/Tc+0iJlBdm1Yj94bb+954rt9+KEiyuwgA1QLGo6nuyZc9YeDf/U7fDvQSw506a246GejaTWn+pjWJSh6nubY6fu75z3oqTiPI/Sgkfrhp4YoZ5oOmwCxzEgaZc4YjSc7eVVuC8ppNAk010lsJZHig1oSrOilmLvqAjXwkZPn9Ks8T546sMqiALPNFDBPN1CVZISSNMePCTqOdz9arcG5ujhgjgmtUuOlI80Gp9KhnVlYSIVIdfET88elUPi5KDWclytwGeOFp3RYmaIBM6o/aM6TJ4T4cfxvV7iH4ciPWq3YeSOW0SReiyhVu5FjRtRcgkaicDyHcZqCTn4NamA2/iNo1oWWYrGFIx1Fg06Q3r8gM065/EIvJO/s4HWexfHV932ORXAzo31acfDPnUE0n4cEsqQ3Syt7S1rLmF0EbrGZmIyx14RfLbJxmr/LnI1sZo2ef2m3lhuGi/LkjOuFgrk4fbTnI33322oVb/iK6OXWAZN415vISMPCYWi9z0JOr18q7bc/rFJB0rXTbwpcIITMSzG4YM7GTRtgjYY8z9AD8s8updtP/AO4EcUEZlMzRMQ0atjVo1Ar4fFjc+VGbr8Pitu8y3GrTCblcwSLE1uCcEzE4WQoNWjGR/NAeD8cFut2qRZW4hkhUFzmJWJ076fHgYHlnFF254zbpG1srTJAlusjSMY+mh2boYxrxtnPn9KC5L+HZKxmG4EmqaOFmMLonjXV1ImJ/NQDzHcg77VFzXwK3t7CFoXEr+0zxPPoZC3T1goVJPZlxnzwD51YvPxNLHWluVYzRTkvcM4zGoVkUFBoQqPLsSTvQXmXmmO5gSGK36CLNLPnqmQs0uov3UY8Tk/YUFm25NElk9ylxqZIWnaMRN0wq5zGZ86eqADlcbfzV3iX4c9MSCO5WSaOS1jdOiyAC7dUjOssc4L5wM7D1qEc9j2XoeznV7GbMv12CacYEgh041HuTnJxjNdu/xBZnndYArTPZOMyZCNZurj9A1BtGPLGfOgl5k5at7bh7lJBPMl70Xl0MhTEWWhwSQQGGcj91YatXzJzelzA8Mdt0RJce0u3WLlpSpVtioxnbt6VlaK4KcK4KdQdpUqVFYo1ylToxkgepFGVuxs9e52H9agg99f8AkP60XA09tgBQe299f+S/1o1ZpvuVLGKe8ghmLCOR9DFSAwLAhMEg/q01vX/Di3jiSSR5cRxzvdAMoxpQvHp8Ph2HxrzG1naN0kXZkZXU+jIQy/yBWhvueruVbhXaPTcqqygIRhVXThPF4cjv3oy2HDeBWtvN0oWuFuH4e9w7kwtH03XBjAZSclgD22A2NT3HLlpcw2ziN0WLh8cwXrRR9QMMIkspXAOxzJWJt+ZbySVp0RXaO1Nu5WNiqWw7swB2I/d2q/wTmu4ESIywNFHD7OA8QYyQ4A6chJ8SjHw86CK/4ZDbXsiQSdSIxqyNqV8asEoXXYkEH6YrfQcOhnt7KN9QkaG5aNlICgoQTqGPF5fzWVvuaHmhmWQZeSSNgQFVUSNcYG+f2jHwJzvUEHPMscawqI8IjokhQF0V/e0tnYn+w9KGmgm4BAodj1CEsorrAZQSzFtSg6dhhdqZzq8KXqLoKjTEXA0gMDj3cDCnHmc0EbnCV4jD+SVMIgZ+mOo0QGApfOdsnHzNVONcZkuWR5AmtVC6lTSzAdix8yKm109L4nBBm9Vozo12auEKr4mK4K7eEbrn1wfWhh5Ut0k0uZGElwYI8Mo0Dp69TbeI52rKXvNs8mvUIgZDCXKx6SzQtqQkg7nYD5ACrLc2XqEuyJ+a3WjMkRwradHUhyfT5jc+tNppY4tyRbmEmPqySAaWmR0ZYpepo0SQbMI+51Ak7Z7UK525WtbWJzFJiWKVIyjTxSNKjKCZOmu8ZDHGD5DPnXJuarpoimYwxj6RnEY9o6Wc6Op6Z+H81HxviF1eQnWqLF1FeV44dIkmCBFaVwcFtIAxt5egq7XQpyzyJb3MEExeRVkhkD+JdrpZVjUDw7Kctt8t6v2/Ara3s5oZllfUOGe0BWUMJ5pACFJHhUEqcd8Z3rKcO41cwQrbo69NZVmXKnIdWDgZB93UoJGPXepbjmS4dpur0/znglcgbFrcqYtJzsPAu29EGm5Cs4phHKZ3E121tCVdV6SiEy628J1nII9MYNZfl/l+Npb0zl2iso53ZUIVpTExUKGOdIOk/wAVaPPl2ru+IH1SmVWaLV0pen09cWW8J07efc+pqjaT3lk0krQsBKGhmE8TGKXqDWyODjJIOrv2PoaDR8G5RsppXKLdPCWgVC5FuIur7wZ5FBlYH3Qo3275zVjh3ItnqijlM7PNc3tsrK6Kqi3MpVyNO50xAemT2xtWfH4gXepiwgfU8ciq8QZYniACGIZ8OAB3z696hXne6DxuOlqilnnTwHHUuNfUz4tx+Y2B5UGgt+TLToop65nksproPrTpq0JQY0acnJcbZ7D61JLydaR9RPzmltUs5pW1pomE7HUirpOnGk479x3rKLzlcjT/AKfggltl8B/0pSpfPi3bwDBp17zpdSxGJjGMiJXlWMCeVYTmMSPnxAHfsO59TQHuYool5hjSNNAFxaB18OksemcooA0rpK7eoY+dFp+TbSV5pbiQxme6vVV+tFEsIikdVIR95SWXcDsD5d6wPEOZJprtLthEJkMbZSPSrtEcq0gz4m7DOeygeVX7Xn27TVjoktJNKjmLLwvPnqGE58OdTd896A3b8lwGwMpEyTLbxz62kjAdifGqQDLCL0c4JyPSrPEuVuHRPepi7Y2USyy/mRDqa1DqiHT6dyQPe88Vm252uel0tMODCtu0nS/NaJPcDSZ3xk48tztVa75puJGu2bRm8RI58KQNKKEXRv4TgfGgfz1weO0vHhiLaNKOoYgsNagkZ88GgNabiXN73FvcJMoMszwHUqhUVIRj1JLHCjHbufhWaFFIU6uUqB1KlSorGwwljt9/KidvbKu/c+v+PSoIlYDvj6CrEcTev9KNTFNKfA3yP9KDW3vr/wAl/rRZ4mIIJ2x8KowwYZf+Q/rQyxreckWqS39tHIodGkwysMqw0scEfSvQ+A8s2xEXUtoyWuOJqQyY1RxvKIh8gAuPlXlFtIyMroxR1IZWU4KkdiDRSXma8ZgzXUxYasHWdtQw2PTI9KOem/tbWJrR5o4o7drng8zyCIaYwx0+IKT5ajv3PnRXifL1sM28UCs0UloEAWSPUHK61muNwwYEnIBI+deU2XEp9OgTSCNY+iE1HT0m7xAft27fCrs3MF0wVTPKVjIMY1nwMvukfEeXpRdPTV4NaSGNzBCwxeq6pG8cZMLAAYbclSCuvAzuRsRQ7lrh9rPHZtJY2ytdPdK6hc6FjDlQm/fwDfuN8YrBLzVdtlmuZWOT3c9mGCB5Abdqqf8AqGZNAjlkXpljHhiBGXyGK+mQTn50Fz2RlkjXosolZRHkaeorMFGliOxyN69NPBbZmjBghBS7ELrGkgUAwFjG7uB1jnB1gAeXcGvH+J8ckmWBT4RBGEQhmLE6ixcsd85OwGwAGKnl5tvWILXUxIII8Z2IBAI9Dgnf40NvVbLhNvL0ZPZogVN8OmgIWToOVjDgk6jgZ+dZvnmRmTh50LHqtlJjUEKuSCVUHcLv2rFW/MVymnTNINDO6eI+FnJLsPixJz65NK+49PMQ0srSMuQpZiSMnJxntQerXdtai5vUFvDGtpCrqSjyKzSorF3iXdgmNlHqT51et+FwN1IQhSFruAtGQyYPRVyoB3AJHb/dXji8w3IlM6zSCUjDSBjqYYAwx8xhRsfQVG3H7k6iZ5cs6ysdbZMq40uT+4aRg+WBQeozWEDukqQQ4SO9MhaKaK3CwuqrJ0sEysmSCoxqznI2qPjljaQLeT+yQy9OCxlRGUqmuaSRGIXuoOlSV+GK85bmq8MomNzL1ApQPq3CHBKgdsEgH6D0qrdcduZA4knlcOqK4ZydaxksgbPcAsSPmaI9Nv8AhlsbWaMW8S6eHQ3IkCkOJW15Oc7DwA/HJzWH5j5tkukMbKFUyrL7zMRohWFV3+AJJ7knyxQuTjlwQQZpMGMQsNR3iXOIz/tGTt8aHUD64TXNVLNAq4aWK7poOVbsbB5NZRc9ONpXPksae8xP2GPPNVwtanh13FDFcQiWI67Vx1AJ8yXEhXEYGnARVDjJHdiQcNgFZ24tWRY2YDEilk3BJUMUJIHbxKw39DTJotJAJU5Ct4WDDDAHBI7EZwR3BBBrW3d7bhY1WWKRVCxANDqZV6CxA5KZKl5Jpm32ZFAGTky8R4jalJ1T2fLC6ZCIcHxmOOGMNo7hRI+dhnR2GaDL8O4RLNjphfE4iQNJGheU4wihmGTuPhvTJrF1ZU8DOzaQkckcjasgAHpsQCS2AM74NEeVZkhlad3VHjilMAYOdU7Iyx+6pwAWzk47CjNjPFGqyQqp6ETTq3S3ASBYl1uy7u125bbOkQjGBQZ+bgUqI0h6ehV1ErLG2QJBE2ApOcSMFPx7ZwaGg1umvIVBgnePMXSjaPSEV2ggeRgzJGQqNdyHIwR+X7viNAeZOJpIsaRrCNmeRo4gmWMj6FyRqGE0k77l29AAAUGlTK7QCCgXtufjS1H/AKKeFqWKEdzR6dI1t8jeuJGFIxjuKtu221VSm9CwT1Us0P0+lNUZqufAtDUjRfOhtg2HFaqHDDepVn8wRRgEUo4Ae9EHtMHA7Zq0LTYYFNp+YJJbACoulWhmttQwadb8M+FTaz+TO9Cni3rVrYKB2qN7cDyps/KMw8ZpnRo3PEM1G0QptfzgR0qaUq7JGM1V4jFVZv8AOG6KaQKag2qlKm/rQ4Xworu1D41/8UlA+tD8xHalkUPK1Axolx0LkiuaqGIKXTGKHOxIsKQb40DlAzTVHlROWh1VYh4hKgASaRQpJVVkYBScgkAHbOpvufWgUWPOnmH0qrwJF/Mnc7k53J9aWoUOOR3rkEIdguMMft60OBLb1pUNmsypxn08j5jP96VDgqnSuUqjrEo7fT/NQP3pUqLfhr9/pUdKlVZW7fuK0lp2rlKpk1Fir6e7SpVkdWrcQ2pUqiuntVS5pUqqBM1QP3pUqorP71V7+lSqxKpr2HzqE9zSpUEQ70w+9SpVaJTVWalSozk4hqVjtSpUSfFaWmr3pUqjKyfdqwvYUqVVuJG7VXpUqRaeKVKlVV//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53" name="Picture 5" descr="C:\Users\shazpc\Desktop\unlear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7975" y="305811"/>
            <a:ext cx="8360834" cy="6270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369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chor="ctr">
            <a:noAutofit/>
          </a:bodyPr>
          <a:lstStyle/>
          <a:p>
            <a:pPr algn="ctr"/>
            <a:r>
              <a:rPr lang="en-US" sz="4000" b="1" dirty="0" smtClean="0"/>
              <a:t>Foregrounding</a:t>
            </a:r>
            <a:endParaRPr lang="en-US" sz="4000" b="1" dirty="0"/>
          </a:p>
        </p:txBody>
      </p:sp>
      <p:sp>
        <p:nvSpPr>
          <p:cNvPr id="3" name="Content Placeholder 2"/>
          <p:cNvSpPr>
            <a:spLocks noGrp="1"/>
          </p:cNvSpPr>
          <p:nvPr>
            <p:ph idx="1"/>
          </p:nvPr>
        </p:nvSpPr>
        <p:spPr>
          <a:xfrm>
            <a:off x="457200" y="1295400"/>
            <a:ext cx="8382000" cy="5181600"/>
          </a:xfrm>
        </p:spPr>
        <p:txBody>
          <a:bodyPr>
            <a:normAutofit lnSpcReduction="10000"/>
          </a:bodyPr>
          <a:lstStyle/>
          <a:p>
            <a:r>
              <a:rPr lang="en-US" b="1" dirty="0" smtClean="0"/>
              <a:t>Literariness</a:t>
            </a:r>
            <a:endParaRPr lang="en-US" b="1" dirty="0"/>
          </a:p>
          <a:p>
            <a:pPr lvl="1"/>
            <a:r>
              <a:rPr lang="en-US" dirty="0" smtClean="0"/>
              <a:t>Poetic </a:t>
            </a:r>
            <a:r>
              <a:rPr lang="en-US" dirty="0"/>
              <a:t>language </a:t>
            </a:r>
            <a:r>
              <a:rPr lang="en-US" dirty="0" err="1"/>
              <a:t>vs</a:t>
            </a:r>
            <a:r>
              <a:rPr lang="en-US" dirty="0"/>
              <a:t> everyday language. </a:t>
            </a:r>
            <a:endParaRPr lang="en-US" dirty="0" smtClean="0"/>
          </a:p>
          <a:p>
            <a:pPr lvl="1"/>
            <a:r>
              <a:rPr lang="en-US" dirty="0" smtClean="0"/>
              <a:t>The </a:t>
            </a:r>
            <a:r>
              <a:rPr lang="en-US" dirty="0"/>
              <a:t>language of literature is distinguishable form the language of everyday use due to its ‘literariness’. </a:t>
            </a:r>
            <a:endParaRPr lang="en-US" dirty="0" smtClean="0"/>
          </a:p>
          <a:p>
            <a:pPr lvl="1"/>
            <a:r>
              <a:rPr lang="en-US" dirty="0" smtClean="0"/>
              <a:t>Formalists </a:t>
            </a:r>
            <a:r>
              <a:rPr lang="en-US" dirty="0"/>
              <a:t>position themselves in an </a:t>
            </a:r>
            <a:r>
              <a:rPr lang="en-US" dirty="0" smtClean="0"/>
              <a:t>Aristotelian </a:t>
            </a:r>
            <a:r>
              <a:rPr lang="en-US" dirty="0"/>
              <a:t>tradition in which “poetic language must appear strange and wonderful</a:t>
            </a:r>
            <a:r>
              <a:rPr lang="en-US" dirty="0" smtClean="0"/>
              <a:t>”. </a:t>
            </a:r>
          </a:p>
          <a:p>
            <a:pPr lvl="3"/>
            <a:r>
              <a:rPr lang="en-US" dirty="0" smtClean="0"/>
              <a:t>(</a:t>
            </a:r>
            <a:r>
              <a:rPr lang="en-US" dirty="0" err="1"/>
              <a:t>Shklovsky</a:t>
            </a:r>
            <a:r>
              <a:rPr lang="en-US" dirty="0"/>
              <a:t> “Art as </a:t>
            </a:r>
            <a:r>
              <a:rPr lang="en-US" dirty="0" smtClean="0"/>
              <a:t>technique” </a:t>
            </a:r>
            <a:r>
              <a:rPr lang="en-US" dirty="0"/>
              <a:t>22)</a:t>
            </a:r>
          </a:p>
          <a:p>
            <a:r>
              <a:rPr lang="en-US" b="1" dirty="0" err="1"/>
              <a:t>Defamiliarization</a:t>
            </a:r>
            <a:endParaRPr lang="en-US" b="1" dirty="0"/>
          </a:p>
          <a:p>
            <a:pPr lvl="1"/>
            <a:r>
              <a:rPr lang="en-US" dirty="0"/>
              <a:t>Making Strange.  Art </a:t>
            </a:r>
            <a:r>
              <a:rPr lang="en-US" dirty="0" err="1"/>
              <a:t>defamiliarizes</a:t>
            </a:r>
            <a:r>
              <a:rPr lang="en-US" dirty="0"/>
              <a:t> things that have become habitual or automatic.</a:t>
            </a:r>
          </a:p>
          <a:p>
            <a:pPr lvl="1"/>
            <a:r>
              <a:rPr lang="en-US" dirty="0"/>
              <a:t>“the technique of art is to make objects unfamiliar to make forms difficult”</a:t>
            </a:r>
          </a:p>
        </p:txBody>
      </p:sp>
    </p:spTree>
    <p:extLst>
      <p:ext uri="{BB962C8B-B14F-4D97-AF65-F5344CB8AC3E}">
        <p14:creationId xmlns:p14="http://schemas.microsoft.com/office/powerpoint/2010/main" val="2655664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lstStyle/>
          <a:p>
            <a:r>
              <a:rPr lang="en-US" b="1" dirty="0" err="1"/>
              <a:t>Automatization</a:t>
            </a:r>
            <a:r>
              <a:rPr lang="en-US" b="1" dirty="0"/>
              <a:t>:  </a:t>
            </a:r>
          </a:p>
          <a:p>
            <a:pPr lvl="1"/>
            <a:r>
              <a:rPr lang="en-US" dirty="0"/>
              <a:t>Inevitable process by which an artistic object becomes habitual, banal and loses its power as artistic object.</a:t>
            </a:r>
          </a:p>
          <a:p>
            <a:endParaRPr lang="en-US" b="1" dirty="0" smtClean="0"/>
          </a:p>
          <a:p>
            <a:r>
              <a:rPr lang="en-US" b="1" dirty="0" smtClean="0"/>
              <a:t>Foregrounding</a:t>
            </a:r>
            <a:endParaRPr lang="en-US" b="1" dirty="0"/>
          </a:p>
          <a:p>
            <a:pPr lvl="1"/>
            <a:r>
              <a:rPr lang="en-US" dirty="0"/>
              <a:t>Giving prominence to something in literary works through the artful use of language. </a:t>
            </a:r>
            <a:endParaRPr lang="en-US" dirty="0" smtClean="0"/>
          </a:p>
          <a:p>
            <a:pPr lvl="1"/>
            <a:r>
              <a:rPr lang="en-US" dirty="0" smtClean="0"/>
              <a:t>It </a:t>
            </a:r>
            <a:r>
              <a:rPr lang="en-US" dirty="0"/>
              <a:t>brings certain element of text to the forefront and readers focus their attention on the foregrounded </a:t>
            </a:r>
            <a:r>
              <a:rPr lang="en-US" dirty="0" smtClean="0"/>
              <a:t>features.</a:t>
            </a:r>
          </a:p>
          <a:p>
            <a:pPr lvl="1"/>
            <a:r>
              <a:rPr lang="en-US" b="1" dirty="0" err="1" smtClean="0"/>
              <a:t>eg</a:t>
            </a:r>
            <a:r>
              <a:rPr lang="en-US" b="1" dirty="0"/>
              <a:t>. </a:t>
            </a:r>
            <a:r>
              <a:rPr lang="en-US" dirty="0"/>
              <a:t>Donne’s conceit of a compass in A Valediction     </a:t>
            </a:r>
          </a:p>
          <a:p>
            <a:pPr marL="0" indent="0">
              <a:buNone/>
            </a:pPr>
            <a:r>
              <a:rPr lang="en-US" dirty="0"/>
              <a:t>        </a:t>
            </a:r>
            <a:r>
              <a:rPr lang="en-US" dirty="0" smtClean="0"/>
              <a:t>Forbidding </a:t>
            </a:r>
            <a:r>
              <a:rPr lang="en-US" dirty="0"/>
              <a:t>Mourning”</a:t>
            </a:r>
            <a:r>
              <a:rPr lang="en-US" b="1" dirty="0"/>
              <a:t> </a:t>
            </a:r>
            <a:endParaRPr lang="en-US" b="1" dirty="0" smtClean="0"/>
          </a:p>
          <a:p>
            <a:pPr marL="0" indent="0">
              <a:buNone/>
            </a:pPr>
            <a:endParaRPr lang="en-US" b="1" dirty="0"/>
          </a:p>
          <a:p>
            <a:endParaRPr lang="en-US" dirty="0"/>
          </a:p>
        </p:txBody>
      </p:sp>
    </p:spTree>
    <p:extLst>
      <p:ext uri="{BB962C8B-B14F-4D97-AF65-F5344CB8AC3E}">
        <p14:creationId xmlns:p14="http://schemas.microsoft.com/office/powerpoint/2010/main" val="3232222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r>
              <a:rPr lang="en-US" dirty="0" smtClean="0"/>
              <a:t>Stylistics is finding the foregrounded elements in the text</a:t>
            </a:r>
          </a:p>
          <a:p>
            <a:endParaRPr lang="en-US" dirty="0" smtClean="0"/>
          </a:p>
          <a:p>
            <a:pPr lvl="1"/>
            <a:r>
              <a:rPr lang="en-US" sz="2800" dirty="0" smtClean="0"/>
              <a:t>Qualitative foregrounding</a:t>
            </a:r>
          </a:p>
          <a:p>
            <a:pPr lvl="2"/>
            <a:r>
              <a:rPr lang="en-US" sz="2400" dirty="0" smtClean="0"/>
              <a:t>Study of deviations</a:t>
            </a:r>
          </a:p>
          <a:p>
            <a:pPr lvl="1"/>
            <a:endParaRPr lang="en-US" sz="2800" dirty="0" smtClean="0"/>
          </a:p>
          <a:p>
            <a:pPr lvl="1"/>
            <a:r>
              <a:rPr lang="en-US" sz="2800" dirty="0" smtClean="0"/>
              <a:t>Quantitative foregrounding</a:t>
            </a:r>
          </a:p>
          <a:p>
            <a:pPr lvl="2"/>
            <a:r>
              <a:rPr lang="en-US" sz="2400" dirty="0" smtClean="0"/>
              <a:t>Study of parallelism</a:t>
            </a:r>
          </a:p>
          <a:p>
            <a:endParaRPr lang="en-US" dirty="0"/>
          </a:p>
        </p:txBody>
      </p:sp>
    </p:spTree>
    <p:extLst>
      <p:ext uri="{BB962C8B-B14F-4D97-AF65-F5344CB8AC3E}">
        <p14:creationId xmlns:p14="http://schemas.microsoft.com/office/powerpoint/2010/main" val="3743697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ctr">
            <a:normAutofit/>
          </a:bodyPr>
          <a:lstStyle/>
          <a:p>
            <a:pPr algn="ctr"/>
            <a:r>
              <a:rPr lang="en-US" b="1" dirty="0" smtClean="0"/>
              <a:t>Levels of Stylistic Analysis </a:t>
            </a:r>
            <a:endParaRPr lang="en-US" dirty="0"/>
          </a:p>
        </p:txBody>
      </p:sp>
      <p:sp>
        <p:nvSpPr>
          <p:cNvPr id="6" name="Content Placeholder 5"/>
          <p:cNvSpPr>
            <a:spLocks noGrp="1"/>
          </p:cNvSpPr>
          <p:nvPr>
            <p:ph idx="1"/>
          </p:nvPr>
        </p:nvSpPr>
        <p:spPr/>
        <p:txBody>
          <a:bodyPr>
            <a:normAutofit/>
          </a:bodyPr>
          <a:lstStyle/>
          <a:p>
            <a:pPr marL="908050" indent="-273050"/>
            <a:r>
              <a:rPr lang="en-US" dirty="0" smtClean="0"/>
              <a:t>Phonological level</a:t>
            </a:r>
          </a:p>
          <a:p>
            <a:pPr marL="908050" indent="-273050"/>
            <a:r>
              <a:rPr lang="en-US" dirty="0" err="1" smtClean="0"/>
              <a:t>Graphological</a:t>
            </a:r>
            <a:r>
              <a:rPr lang="en-US" dirty="0" smtClean="0"/>
              <a:t> level</a:t>
            </a:r>
          </a:p>
          <a:p>
            <a:pPr marL="908050" indent="-273050"/>
            <a:r>
              <a:rPr lang="en-US" dirty="0" smtClean="0"/>
              <a:t>Grammatical level</a:t>
            </a:r>
          </a:p>
          <a:p>
            <a:pPr marL="1601788" lvl="1" indent="-273050" defTabSz="1608138"/>
            <a:r>
              <a:rPr lang="en-US" dirty="0" smtClean="0"/>
              <a:t>Morphological level</a:t>
            </a:r>
          </a:p>
          <a:p>
            <a:pPr marL="1601788" lvl="1" indent="-273050" defTabSz="1608138"/>
            <a:r>
              <a:rPr lang="en-US" dirty="0" smtClean="0"/>
              <a:t>Syntactical level</a:t>
            </a:r>
          </a:p>
          <a:p>
            <a:pPr marL="908050" indent="-273050"/>
            <a:r>
              <a:rPr lang="en-US" dirty="0" smtClean="0"/>
              <a:t>Semantic level </a:t>
            </a:r>
          </a:p>
          <a:p>
            <a:pPr marL="908050" indent="-273050"/>
            <a:r>
              <a:rPr lang="en-US" dirty="0" smtClean="0"/>
              <a:t>Lexical level</a:t>
            </a:r>
          </a:p>
          <a:p>
            <a:pPr marL="908050" indent="-273050"/>
            <a:r>
              <a:rPr lang="en-US" dirty="0" smtClean="0"/>
              <a:t>Discourse level </a:t>
            </a:r>
            <a:endParaRPr lang="en-US" dirty="0"/>
          </a:p>
        </p:txBody>
      </p:sp>
    </p:spTree>
    <p:extLst>
      <p:ext uri="{BB962C8B-B14F-4D97-AF65-F5344CB8AC3E}">
        <p14:creationId xmlns:p14="http://schemas.microsoft.com/office/powerpoint/2010/main" val="23188522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8507" y="914400"/>
            <a:ext cx="6800093"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09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hazpc\Desktop\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676400"/>
            <a:ext cx="6872159" cy="457310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143000" y="609600"/>
            <a:ext cx="6858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The “?” attitude</a:t>
            </a:r>
            <a:endParaRPr lang="en-US" dirty="0"/>
          </a:p>
        </p:txBody>
      </p:sp>
      <p:sp>
        <p:nvSpPr>
          <p:cNvPr id="2" name="Rectangle 1"/>
          <p:cNvSpPr/>
          <p:nvPr/>
        </p:nvSpPr>
        <p:spPr>
          <a:xfrm>
            <a:off x="2089355" y="5410200"/>
            <a:ext cx="487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Dare to challenge, to go against the current!</a:t>
            </a:r>
            <a:endParaRPr lang="en-US" dirty="0"/>
          </a:p>
        </p:txBody>
      </p:sp>
    </p:spTree>
    <p:extLst>
      <p:ext uri="{BB962C8B-B14F-4D97-AF65-F5344CB8AC3E}">
        <p14:creationId xmlns:p14="http://schemas.microsoft.com/office/powerpoint/2010/main" val="189540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001000" cy="4953000"/>
          </a:xfrm>
        </p:spPr>
        <p:txBody>
          <a:bodyPr>
            <a:normAutofit/>
          </a:bodyPr>
          <a:lstStyle/>
          <a:p>
            <a:r>
              <a:rPr lang="en-US" sz="2800" b="1" dirty="0" smtClean="0"/>
              <a:t>Critical thinking</a:t>
            </a:r>
            <a:endParaRPr lang="en-US" b="1" dirty="0" smtClean="0"/>
          </a:p>
          <a:p>
            <a:r>
              <a:rPr lang="en-US" dirty="0" smtClean="0"/>
              <a:t>What would you do when you come across a person who you disagree with?</a:t>
            </a:r>
          </a:p>
          <a:p>
            <a:pPr lvl="1"/>
            <a:r>
              <a:rPr lang="en-US" dirty="0" smtClean="0"/>
              <a:t>Will you listen to her/him at least?</a:t>
            </a:r>
          </a:p>
          <a:p>
            <a:pPr lvl="1"/>
            <a:r>
              <a:rPr lang="en-US" dirty="0" smtClean="0"/>
              <a:t>Would you impose your point of view?, </a:t>
            </a:r>
            <a:r>
              <a:rPr lang="en-US" dirty="0" err="1" smtClean="0"/>
              <a:t>etc</a:t>
            </a:r>
            <a:r>
              <a:rPr lang="en-US" dirty="0" smtClean="0"/>
              <a:t> </a:t>
            </a:r>
          </a:p>
          <a:p>
            <a:pPr marL="457200" lvl="1" indent="0">
              <a:buNone/>
            </a:pPr>
            <a:endParaRPr lang="en-US" dirty="0" smtClean="0"/>
          </a:p>
          <a:p>
            <a:pPr marL="344488" lvl="1">
              <a:buFont typeface="Wingdings" pitchFamily="2" charset="2"/>
              <a:buChar char="§"/>
            </a:pPr>
            <a:r>
              <a:rPr lang="en-US" sz="3200" dirty="0" smtClean="0"/>
              <a:t>Stop n </a:t>
            </a:r>
            <a:r>
              <a:rPr lang="en-US" sz="3200" dirty="0"/>
              <a:t>Think n Challenge!!!</a:t>
            </a:r>
            <a:endParaRPr lang="en-US" sz="3200" dirty="0" smtClean="0"/>
          </a:p>
          <a:p>
            <a:pPr marL="744538" lvl="2">
              <a:buFont typeface="Wingdings" pitchFamily="2" charset="2"/>
              <a:buChar char="§"/>
            </a:pPr>
            <a:r>
              <a:rPr lang="en-US" dirty="0" smtClean="0"/>
              <a:t>Old and cherished beliefs</a:t>
            </a:r>
          </a:p>
          <a:p>
            <a:pPr marL="744538" lvl="2">
              <a:buFont typeface="Wingdings" pitchFamily="2" charset="2"/>
              <a:buChar char="§"/>
            </a:pPr>
            <a:r>
              <a:rPr lang="en-US" dirty="0" smtClean="0"/>
              <a:t>Norms</a:t>
            </a:r>
          </a:p>
          <a:p>
            <a:pPr marL="744538" lvl="2">
              <a:buFont typeface="Wingdings" pitchFamily="2" charset="2"/>
              <a:buChar char="§"/>
            </a:pPr>
            <a:r>
              <a:rPr lang="en-US" dirty="0" smtClean="0"/>
              <a:t>Social Institutions, </a:t>
            </a:r>
            <a:r>
              <a:rPr lang="en-US" dirty="0" err="1" smtClean="0"/>
              <a:t>etc</a:t>
            </a:r>
            <a:endParaRPr lang="en-US" dirty="0"/>
          </a:p>
        </p:txBody>
      </p:sp>
    </p:spTree>
    <p:extLst>
      <p:ext uri="{BB962C8B-B14F-4D97-AF65-F5344CB8AC3E}">
        <p14:creationId xmlns:p14="http://schemas.microsoft.com/office/powerpoint/2010/main" val="2778158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QAn7gvy5uP4/Vc4310UQe8I/AAAAAAAAErM/6IUsPevQ0gs/s1600/The%2Bwhole%2Bpurpose%2Bof%2Beducation%2Bis%2Bto%2Bturn%2Bmirrors%2Binto%2Bwindow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2743200" cy="5562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evageneva.com/wp-content/uploads/2015/01/unlo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33400"/>
            <a:ext cx="6172200"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896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38200"/>
          </a:xfrm>
        </p:spPr>
        <p:txBody>
          <a:bodyPr anchor="ctr"/>
          <a:lstStyle/>
          <a:p>
            <a:pPr algn="ctr"/>
            <a:r>
              <a:rPr lang="en-US" dirty="0" smtClean="0"/>
              <a:t>Critical Studies</a:t>
            </a:r>
            <a:endParaRPr lang="en-US" dirty="0"/>
          </a:p>
        </p:txBody>
      </p:sp>
      <p:sp>
        <p:nvSpPr>
          <p:cNvPr id="3" name="Content Placeholder 2"/>
          <p:cNvSpPr>
            <a:spLocks noGrp="1"/>
          </p:cNvSpPr>
          <p:nvPr>
            <p:ph idx="1"/>
          </p:nvPr>
        </p:nvSpPr>
        <p:spPr>
          <a:xfrm>
            <a:off x="152400" y="1066800"/>
            <a:ext cx="8839200" cy="5257800"/>
          </a:xfrm>
        </p:spPr>
        <p:txBody>
          <a:bodyPr/>
          <a:lstStyle/>
          <a:p>
            <a:r>
              <a:rPr lang="en-US" dirty="0"/>
              <a:t>Critical theory, in fact, long pre-dates the literary criticism of individual works. </a:t>
            </a:r>
          </a:p>
          <a:p>
            <a:r>
              <a:rPr lang="en-US" b="1" u="sng" dirty="0"/>
              <a:t>Aristotle's </a:t>
            </a:r>
            <a:r>
              <a:rPr lang="en-US" b="1" i="1" u="sng" dirty="0" smtClean="0"/>
              <a:t>Poetics</a:t>
            </a:r>
          </a:p>
          <a:p>
            <a:pPr lvl="1"/>
            <a:r>
              <a:rPr lang="en-US" dirty="0" smtClean="0"/>
              <a:t>Tragedy</a:t>
            </a:r>
          </a:p>
          <a:p>
            <a:pPr lvl="1"/>
            <a:r>
              <a:rPr lang="en-US" dirty="0" smtClean="0"/>
              <a:t>Reader-</a:t>
            </a:r>
            <a:r>
              <a:rPr lang="en-US" dirty="0" err="1" smtClean="0"/>
              <a:t>centred</a:t>
            </a:r>
            <a:r>
              <a:rPr lang="en-US" dirty="0" smtClean="0"/>
              <a:t> approach </a:t>
            </a:r>
            <a:r>
              <a:rPr lang="en-US" dirty="0"/>
              <a:t>to </a:t>
            </a:r>
            <a:r>
              <a:rPr lang="en-US" dirty="0" smtClean="0"/>
              <a:t>literature (how drama </a:t>
            </a:r>
            <a:r>
              <a:rPr lang="en-US" dirty="0"/>
              <a:t>affected the </a:t>
            </a:r>
            <a:r>
              <a:rPr lang="en-US" dirty="0" smtClean="0"/>
              <a:t>audience)</a:t>
            </a:r>
          </a:p>
          <a:p>
            <a:r>
              <a:rPr lang="en-US" dirty="0"/>
              <a:t>Sir Philip </a:t>
            </a:r>
            <a:r>
              <a:rPr lang="en-US" dirty="0" smtClean="0"/>
              <a:t>Sidney’s </a:t>
            </a:r>
            <a:r>
              <a:rPr lang="en-US" b="1" dirty="0" smtClean="0"/>
              <a:t>'Apology </a:t>
            </a:r>
            <a:r>
              <a:rPr lang="en-US" b="1" dirty="0"/>
              <a:t>for Poetry'</a:t>
            </a:r>
            <a:r>
              <a:rPr lang="en-US" dirty="0"/>
              <a:t> </a:t>
            </a:r>
            <a:r>
              <a:rPr lang="en-US" dirty="0" smtClean="0"/>
              <a:t>(1580)</a:t>
            </a:r>
          </a:p>
          <a:p>
            <a:pPr lvl="1"/>
            <a:r>
              <a:rPr lang="en-US" dirty="0"/>
              <a:t>to teach by </a:t>
            </a:r>
            <a:r>
              <a:rPr lang="en-US" dirty="0" smtClean="0"/>
              <a:t>delighting (didacticism)</a:t>
            </a:r>
          </a:p>
          <a:p>
            <a:pPr lvl="1"/>
            <a:r>
              <a:rPr lang="en-US" dirty="0" smtClean="0"/>
              <a:t>distinguishing </a:t>
            </a:r>
            <a:r>
              <a:rPr lang="en-US" dirty="0"/>
              <a:t>literature from other forms of </a:t>
            </a:r>
            <a:r>
              <a:rPr lang="en-US" dirty="0" smtClean="0"/>
              <a:t>writing</a:t>
            </a:r>
          </a:p>
          <a:p>
            <a:pPr marL="246063" lvl="1" indent="-246063"/>
            <a:r>
              <a:rPr lang="en-US" sz="2600" dirty="0"/>
              <a:t>Johnson's </a:t>
            </a:r>
            <a:r>
              <a:rPr lang="en-US" sz="2600" b="1" i="1" dirty="0"/>
              <a:t>Lives of the Poets </a:t>
            </a:r>
            <a:r>
              <a:rPr lang="en-US" sz="2600" b="1" dirty="0"/>
              <a:t>and </a:t>
            </a:r>
            <a:r>
              <a:rPr lang="en-US" sz="2600" b="1" i="1" dirty="0"/>
              <a:t>Prefaces to Shakespeare</a:t>
            </a:r>
            <a:r>
              <a:rPr lang="en-US" sz="2600" i="1" dirty="0"/>
              <a:t> </a:t>
            </a:r>
            <a:r>
              <a:rPr lang="en-US" sz="2600" dirty="0"/>
              <a:t>can be seen both as another major step forward in critical theory</a:t>
            </a:r>
          </a:p>
          <a:p>
            <a:pPr lvl="1"/>
            <a:endParaRPr lang="en-US" dirty="0" smtClean="0"/>
          </a:p>
          <a:p>
            <a:endParaRPr lang="en-US" dirty="0"/>
          </a:p>
        </p:txBody>
      </p:sp>
    </p:spTree>
    <p:extLst>
      <p:ext uri="{BB962C8B-B14F-4D97-AF65-F5344CB8AC3E}">
        <p14:creationId xmlns:p14="http://schemas.microsoft.com/office/powerpoint/2010/main" val="1937501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a:bodyPr>
          <a:lstStyle/>
          <a:p>
            <a:r>
              <a:rPr lang="en-US" dirty="0" smtClean="0"/>
              <a:t>Wordsworth's </a:t>
            </a:r>
            <a:r>
              <a:rPr lang="en-US" b="1" i="1" dirty="0"/>
              <a:t>Preface to Lyrical Ballads</a:t>
            </a:r>
            <a:r>
              <a:rPr lang="en-US" i="1" dirty="0"/>
              <a:t>. </a:t>
            </a:r>
          </a:p>
          <a:p>
            <a:pPr lvl="1"/>
            <a:r>
              <a:rPr lang="en-US" dirty="0"/>
              <a:t>the relationship between </a:t>
            </a:r>
            <a:r>
              <a:rPr lang="en-US" b="1" dirty="0"/>
              <a:t>poetic language </a:t>
            </a:r>
            <a:r>
              <a:rPr lang="en-US" dirty="0"/>
              <a:t>and </a:t>
            </a:r>
            <a:r>
              <a:rPr lang="en-US" b="1" dirty="0"/>
              <a:t>'ordinary' language</a:t>
            </a:r>
            <a:r>
              <a:rPr lang="en-US" dirty="0"/>
              <a:t>, </a:t>
            </a:r>
          </a:p>
          <a:p>
            <a:pPr lvl="1"/>
            <a:r>
              <a:rPr lang="en-US" dirty="0"/>
              <a:t>and that between </a:t>
            </a:r>
            <a:r>
              <a:rPr lang="en-US" b="1" dirty="0"/>
              <a:t>'literature'</a:t>
            </a:r>
            <a:r>
              <a:rPr lang="en-US" dirty="0"/>
              <a:t> and other kinds of </a:t>
            </a:r>
            <a:r>
              <a:rPr lang="en-US" dirty="0" smtClean="0"/>
              <a:t>writing</a:t>
            </a:r>
          </a:p>
          <a:p>
            <a:pPr lvl="1"/>
            <a:endParaRPr lang="en-US" dirty="0" smtClean="0"/>
          </a:p>
          <a:p>
            <a:endParaRPr lang="en-US" b="1" i="1" dirty="0" smtClean="0"/>
          </a:p>
          <a:p>
            <a:r>
              <a:rPr lang="en-US" dirty="0"/>
              <a:t>Shelley's </a:t>
            </a:r>
            <a:r>
              <a:rPr lang="en-US" b="1" i="1" dirty="0"/>
              <a:t>A </a:t>
            </a:r>
            <a:r>
              <a:rPr lang="en-US" b="1" i="1" dirty="0" err="1"/>
              <a:t>Defence</a:t>
            </a:r>
            <a:r>
              <a:rPr lang="en-US" b="1" i="1" dirty="0"/>
              <a:t> of Poetry</a:t>
            </a:r>
            <a:r>
              <a:rPr lang="en-US" i="1" dirty="0"/>
              <a:t> </a:t>
            </a:r>
            <a:r>
              <a:rPr lang="en-US" dirty="0"/>
              <a:t>(1821) which sees poetry as essentially engaged in what a group of twentieth-century Russian critics later called </a:t>
            </a:r>
            <a:r>
              <a:rPr lang="en-US" b="1" dirty="0"/>
              <a:t>'</a:t>
            </a:r>
            <a:r>
              <a:rPr lang="en-US" b="1" dirty="0" err="1"/>
              <a:t>defamiliarisation</a:t>
            </a:r>
            <a:r>
              <a:rPr lang="en-US" b="1" dirty="0" smtClean="0"/>
              <a:t>'.</a:t>
            </a:r>
          </a:p>
          <a:p>
            <a:pPr lvl="1"/>
            <a:r>
              <a:rPr lang="en-US" dirty="0" smtClean="0"/>
              <a:t>Poetry </a:t>
            </a:r>
            <a:r>
              <a:rPr lang="en-US" b="1" dirty="0" smtClean="0"/>
              <a:t>‘strips </a:t>
            </a:r>
            <a:r>
              <a:rPr lang="en-US" b="1" dirty="0"/>
              <a:t>the veil of familiarity from the </a:t>
            </a:r>
            <a:r>
              <a:rPr lang="en-US" b="1" dirty="0" smtClean="0"/>
              <a:t>world’ </a:t>
            </a:r>
            <a:endParaRPr lang="en-US" b="1" dirty="0"/>
          </a:p>
          <a:p>
            <a:endParaRPr lang="en-US" dirty="0"/>
          </a:p>
          <a:p>
            <a:pPr lvl="1"/>
            <a:endParaRPr lang="en-US" dirty="0" smtClean="0"/>
          </a:p>
        </p:txBody>
      </p:sp>
    </p:spTree>
    <p:extLst>
      <p:ext uri="{BB962C8B-B14F-4D97-AF65-F5344CB8AC3E}">
        <p14:creationId xmlns:p14="http://schemas.microsoft.com/office/powerpoint/2010/main" val="1764850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848600" cy="5105400"/>
          </a:xfrm>
        </p:spPr>
        <p:txBody>
          <a:bodyPr>
            <a:normAutofit/>
          </a:bodyPr>
          <a:lstStyle/>
          <a:p>
            <a:r>
              <a:rPr lang="en-US" dirty="0" smtClean="0"/>
              <a:t>This critical </a:t>
            </a:r>
            <a:r>
              <a:rPr lang="en-US" dirty="0"/>
              <a:t>document also anticipates T. S. Eliot's notion of </a:t>
            </a:r>
            <a:r>
              <a:rPr lang="en-US" b="1" i="1" dirty="0"/>
              <a:t>impersonality</a:t>
            </a:r>
            <a:r>
              <a:rPr lang="en-US" dirty="0"/>
              <a:t> (put forward in his </a:t>
            </a:r>
            <a:r>
              <a:rPr lang="en-US" dirty="0" smtClean="0"/>
              <a:t>1919 essay </a:t>
            </a:r>
            <a:r>
              <a:rPr lang="en-US" b="1" dirty="0"/>
              <a:t>'Tradition and the Individual Talent'</a:t>
            </a:r>
            <a:r>
              <a:rPr lang="en-US" dirty="0"/>
              <a:t>) whereby there is a distinction between (as we might call it) </a:t>
            </a:r>
            <a:endParaRPr lang="en-US" dirty="0" smtClean="0"/>
          </a:p>
          <a:p>
            <a:pPr lvl="1"/>
            <a:r>
              <a:rPr lang="en-US" sz="2800" b="1" dirty="0" smtClean="0"/>
              <a:t>the author</a:t>
            </a:r>
            <a:r>
              <a:rPr lang="en-US" sz="2800" dirty="0" smtClean="0"/>
              <a:t> </a:t>
            </a:r>
            <a:r>
              <a:rPr lang="en-US" sz="2800" dirty="0"/>
              <a:t>(who is the person behind the work) and </a:t>
            </a:r>
            <a:endParaRPr lang="en-US" sz="2800" dirty="0" smtClean="0"/>
          </a:p>
          <a:p>
            <a:pPr lvl="1"/>
            <a:r>
              <a:rPr lang="en-US" sz="2800" b="1" dirty="0" smtClean="0"/>
              <a:t>the </a:t>
            </a:r>
            <a:r>
              <a:rPr lang="en-US" sz="2800" b="1" dirty="0"/>
              <a:t>writer</a:t>
            </a:r>
            <a:r>
              <a:rPr lang="en-US" sz="2800" dirty="0"/>
              <a:t> (who is, so to speak, the </a:t>
            </a:r>
            <a:r>
              <a:rPr lang="en-US" sz="2800" dirty="0" smtClean="0"/>
              <a:t>'person</a:t>
            </a:r>
            <a:r>
              <a:rPr lang="en-US" sz="2800" dirty="0"/>
              <a:t>' </a:t>
            </a:r>
            <a:r>
              <a:rPr lang="en-US" sz="2800" i="1" dirty="0"/>
              <a:t>in </a:t>
            </a:r>
            <a:r>
              <a:rPr lang="en-US" sz="2800" dirty="0"/>
              <a:t>the work</a:t>
            </a:r>
            <a:r>
              <a:rPr lang="en-US" sz="2800" dirty="0" smtClean="0"/>
              <a:t>).</a:t>
            </a:r>
          </a:p>
        </p:txBody>
      </p:sp>
    </p:spTree>
    <p:extLst>
      <p:ext uri="{BB962C8B-B14F-4D97-AF65-F5344CB8AC3E}">
        <p14:creationId xmlns:p14="http://schemas.microsoft.com/office/powerpoint/2010/main" val="22862152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536</TotalTime>
  <Words>1659</Words>
  <Application>Microsoft Office PowerPoint</Application>
  <PresentationFormat>On-screen Show (4:3)</PresentationFormat>
  <Paragraphs>200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STYLISTICS</vt:lpstr>
      <vt:lpstr>Lecture Break-up</vt:lpstr>
      <vt:lpstr>PowerPoint Presentation</vt:lpstr>
      <vt:lpstr>PowerPoint Presentation</vt:lpstr>
      <vt:lpstr>PowerPoint Presentation</vt:lpstr>
      <vt:lpstr>PowerPoint Presentation</vt:lpstr>
      <vt:lpstr>Critical Studies</vt:lpstr>
      <vt:lpstr>PowerPoint Presentation</vt:lpstr>
      <vt:lpstr>PowerPoint Presentation</vt:lpstr>
      <vt:lpstr>Two Tracks of English Criticism</vt:lpstr>
      <vt:lpstr>PowerPoint Presentation</vt:lpstr>
      <vt:lpstr>PowerPoint Presentation</vt:lpstr>
      <vt:lpstr>What is Stylistics?</vt:lpstr>
      <vt:lpstr>PowerPoint Presentation</vt:lpstr>
      <vt:lpstr>PowerPoint Presentation</vt:lpstr>
      <vt:lpstr>PowerPoint Presentation</vt:lpstr>
      <vt:lpstr>PowerPoint Presentation</vt:lpstr>
      <vt:lpstr>Practical Criticism and New Criticism  two important features</vt:lpstr>
      <vt:lpstr>PowerPoint Presentation</vt:lpstr>
      <vt:lpstr>PowerPoint Presentation</vt:lpstr>
      <vt:lpstr>PowerPoint Presentation</vt:lpstr>
      <vt:lpstr>Stylistics – 3 major claims</vt:lpstr>
      <vt:lpstr>Register</vt:lpstr>
      <vt:lpstr>Register Theory</vt:lpstr>
      <vt:lpstr>PowerPoint Presentation</vt:lpstr>
      <vt:lpstr>PowerPoint Presentation</vt:lpstr>
      <vt:lpstr>PowerPoint Presentation</vt:lpstr>
      <vt:lpstr>PowerPoint Presentation</vt:lpstr>
      <vt:lpstr>PowerPoint Presentation</vt:lpstr>
      <vt:lpstr>Foregrounding</vt:lpstr>
      <vt:lpstr>PowerPoint Presentation</vt:lpstr>
      <vt:lpstr>PowerPoint Presentation</vt:lpstr>
      <vt:lpstr>Levels of Stylistic Analysis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shazpc</dc:creator>
  <cp:lastModifiedBy>shazpc</cp:lastModifiedBy>
  <cp:revision>59</cp:revision>
  <dcterms:created xsi:type="dcterms:W3CDTF">2017-04-02T13:05:59Z</dcterms:created>
  <dcterms:modified xsi:type="dcterms:W3CDTF">2017-07-20T08:07:19Z</dcterms:modified>
</cp:coreProperties>
</file>