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6" r:id="rId8"/>
    <p:sldId id="262" r:id="rId9"/>
    <p:sldId id="264"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201" autoAdjust="0"/>
  </p:normalViewPr>
  <p:slideViewPr>
    <p:cSldViewPr snapToGrid="0">
      <p:cViewPr varScale="1">
        <p:scale>
          <a:sx n="59" d="100"/>
          <a:sy n="59" d="100"/>
        </p:scale>
        <p:origin x="10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DEDE6-EAE9-49C7-8D88-76BD789DB437}" type="datetimeFigureOut">
              <a:rPr lang="en-US" smtClean="0"/>
              <a:t>4/13/2020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3F06BD-8906-4706-8A6F-9646BDDA5BFA}" type="slidenum">
              <a:rPr lang="en-US" smtClean="0"/>
              <a:t>‹#›</a:t>
            </a:fld>
            <a:endParaRPr lang="en-US"/>
          </a:p>
        </p:txBody>
      </p:sp>
    </p:spTree>
    <p:extLst>
      <p:ext uri="{BB962C8B-B14F-4D97-AF65-F5344CB8AC3E}">
        <p14:creationId xmlns:p14="http://schemas.microsoft.com/office/powerpoint/2010/main" val="2216457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distinction between acute and chronic effects is not exactly given in  hours or days. Some organisations use also the term “intermediate” for  effects that occur between 24 hours and 2 weeks.</a:t>
            </a:r>
            <a:endParaRPr lang="en-US" dirty="0"/>
          </a:p>
        </p:txBody>
      </p:sp>
      <p:sp>
        <p:nvSpPr>
          <p:cNvPr id="4" name="Slide Number Placeholder 3"/>
          <p:cNvSpPr>
            <a:spLocks noGrp="1"/>
          </p:cNvSpPr>
          <p:nvPr>
            <p:ph type="sldNum" sz="quarter" idx="10"/>
          </p:nvPr>
        </p:nvSpPr>
        <p:spPr/>
        <p:txBody>
          <a:bodyPr/>
          <a:lstStyle/>
          <a:p>
            <a:fld id="{F83F06BD-8906-4706-8A6F-9646BDDA5BFA}" type="slidenum">
              <a:rPr lang="en-US" smtClean="0"/>
              <a:t>7</a:t>
            </a:fld>
            <a:endParaRPr lang="en-US"/>
          </a:p>
        </p:txBody>
      </p:sp>
    </p:spTree>
    <p:extLst>
      <p:ext uri="{BB962C8B-B14F-4D97-AF65-F5344CB8AC3E}">
        <p14:creationId xmlns:p14="http://schemas.microsoft.com/office/powerpoint/2010/main" val="508738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STILLBIRTH. the birth of an infant that has died in the womb (strictly, after having survived through at least the first 28 weeks of pregnancy, earlier instances being regarded as abortion or miscarriage).</a:t>
            </a:r>
            <a:endParaRPr lang="en-US" dirty="0"/>
          </a:p>
        </p:txBody>
      </p:sp>
      <p:sp>
        <p:nvSpPr>
          <p:cNvPr id="4" name="Slide Number Placeholder 3"/>
          <p:cNvSpPr>
            <a:spLocks noGrp="1"/>
          </p:cNvSpPr>
          <p:nvPr>
            <p:ph type="sldNum" sz="quarter" idx="10"/>
          </p:nvPr>
        </p:nvSpPr>
        <p:spPr/>
        <p:txBody>
          <a:bodyPr/>
          <a:lstStyle/>
          <a:p>
            <a:fld id="{F83F06BD-8906-4706-8A6F-9646BDDA5BFA}" type="slidenum">
              <a:rPr lang="en-US" smtClean="0"/>
              <a:t>9</a:t>
            </a:fld>
            <a:endParaRPr lang="en-US"/>
          </a:p>
        </p:txBody>
      </p:sp>
    </p:spTree>
    <p:extLst>
      <p:ext uri="{BB962C8B-B14F-4D97-AF65-F5344CB8AC3E}">
        <p14:creationId xmlns:p14="http://schemas.microsoft.com/office/powerpoint/2010/main" val="1606862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3C70D7-3492-4CCB-BF0D-B596D015037D}"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75516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C70D7-3492-4CCB-BF0D-B596D015037D}"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1806428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C70D7-3492-4CCB-BF0D-B596D015037D}"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325841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C70D7-3492-4CCB-BF0D-B596D015037D}"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270136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C70D7-3492-4CCB-BF0D-B596D015037D}"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229252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3C70D7-3492-4CCB-BF0D-B596D015037D}"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414979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3C70D7-3492-4CCB-BF0D-B596D015037D}"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657932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3C70D7-3492-4CCB-BF0D-B596D015037D}"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2182628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C70D7-3492-4CCB-BF0D-B596D015037D}"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177669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C70D7-3492-4CCB-BF0D-B596D015037D}"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3745520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C70D7-3492-4CCB-BF0D-B596D015037D}"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474598-74FA-41DA-B70D-4540810B4528}" type="slidenum">
              <a:rPr lang="en-US" smtClean="0"/>
              <a:t>‹#›</a:t>
            </a:fld>
            <a:endParaRPr lang="en-US"/>
          </a:p>
        </p:txBody>
      </p:sp>
    </p:spTree>
    <p:extLst>
      <p:ext uri="{BB962C8B-B14F-4D97-AF65-F5344CB8AC3E}">
        <p14:creationId xmlns:p14="http://schemas.microsoft.com/office/powerpoint/2010/main" val="2427476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C70D7-3492-4CCB-BF0D-B596D015037D}"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74598-74FA-41DA-B70D-4540810B4528}" type="slidenum">
              <a:rPr lang="en-US" smtClean="0"/>
              <a:t>‹#›</a:t>
            </a:fld>
            <a:endParaRPr lang="en-US"/>
          </a:p>
        </p:txBody>
      </p:sp>
    </p:spTree>
    <p:extLst>
      <p:ext uri="{BB962C8B-B14F-4D97-AF65-F5344CB8AC3E}">
        <p14:creationId xmlns:p14="http://schemas.microsoft.com/office/powerpoint/2010/main" val="2957882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23949" y="632011"/>
            <a:ext cx="9833834" cy="5540188"/>
          </a:xfrm>
          <a:prstGeom prst="rect">
            <a:avLst/>
          </a:prstGeom>
        </p:spPr>
      </p:pic>
    </p:spTree>
    <p:extLst>
      <p:ext uri="{BB962C8B-B14F-4D97-AF65-F5344CB8AC3E}">
        <p14:creationId xmlns:p14="http://schemas.microsoft.com/office/powerpoint/2010/main" val="3792171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085" y="684271"/>
            <a:ext cx="10537371" cy="5693866"/>
          </a:xfrm>
          <a:prstGeom prst="rect">
            <a:avLst/>
          </a:prstGeom>
        </p:spPr>
        <p:txBody>
          <a:bodyPr wrap="square">
            <a:spAutoFit/>
          </a:bodyPr>
          <a:lstStyle/>
          <a:p>
            <a:r>
              <a:rPr lang="en-US" sz="2800" b="1" dirty="0"/>
              <a:t>Genetic Toxicity</a:t>
            </a:r>
          </a:p>
          <a:p>
            <a:pPr marL="457200" indent="-457200">
              <a:buFont typeface="Wingdings" panose="05000000000000000000" pitchFamily="2" charset="2"/>
              <a:buChar char="q"/>
            </a:pPr>
            <a:r>
              <a:rPr lang="en-US" sz="2800" dirty="0"/>
              <a:t>Genetic Toxicity results from damage to DNA and altered genetic expression. </a:t>
            </a:r>
            <a:endParaRPr lang="en-US" sz="2800" dirty="0" smtClean="0"/>
          </a:p>
          <a:p>
            <a:pPr marL="457200" indent="-457200">
              <a:buFont typeface="Wingdings" panose="05000000000000000000" pitchFamily="2" charset="2"/>
              <a:buChar char="q"/>
            </a:pPr>
            <a:r>
              <a:rPr lang="en-US" sz="2800" dirty="0" smtClean="0"/>
              <a:t>This  </a:t>
            </a:r>
            <a:r>
              <a:rPr lang="en-US" sz="2800" dirty="0"/>
              <a:t>process is known as mutagenesis. </a:t>
            </a:r>
            <a:endParaRPr lang="en-US" sz="2800" dirty="0" smtClean="0"/>
          </a:p>
          <a:p>
            <a:pPr marL="457200" indent="-457200">
              <a:buFont typeface="Wingdings" panose="05000000000000000000" pitchFamily="2" charset="2"/>
              <a:buChar char="q"/>
            </a:pPr>
            <a:r>
              <a:rPr lang="en-US" sz="2800" dirty="0" smtClean="0"/>
              <a:t>The </a:t>
            </a:r>
            <a:r>
              <a:rPr lang="en-US" sz="2800" dirty="0"/>
              <a:t>genetic change is referred to as a mutation  and the agent causing the change as a mutagen. </a:t>
            </a:r>
            <a:endParaRPr lang="en-US" sz="2800" dirty="0" smtClean="0"/>
          </a:p>
          <a:p>
            <a:pPr marL="457200" indent="-457200">
              <a:buFont typeface="Wingdings" panose="05000000000000000000" pitchFamily="2" charset="2"/>
              <a:buChar char="q"/>
            </a:pPr>
            <a:r>
              <a:rPr lang="en-US" sz="2800" dirty="0" smtClean="0"/>
              <a:t>There </a:t>
            </a:r>
            <a:r>
              <a:rPr lang="en-US" sz="2800" dirty="0"/>
              <a:t>are three types of </a:t>
            </a:r>
            <a:r>
              <a:rPr lang="en-US" sz="2800" dirty="0" smtClean="0"/>
              <a:t>genetic change </a:t>
            </a:r>
            <a:r>
              <a:rPr lang="en-US" sz="2800" dirty="0"/>
              <a:t>(see </a:t>
            </a:r>
            <a:r>
              <a:rPr lang="en-US" sz="2800" dirty="0" err="1"/>
              <a:t>tabel</a:t>
            </a:r>
            <a:r>
              <a:rPr lang="en-US" sz="2800" dirty="0"/>
              <a:t> in </a:t>
            </a:r>
            <a:r>
              <a:rPr lang="en-US" sz="2800" dirty="0" smtClean="0"/>
              <a:t>NEXT slide</a:t>
            </a:r>
            <a:r>
              <a:rPr lang="en-US" sz="2800" dirty="0"/>
              <a:t>).</a:t>
            </a:r>
          </a:p>
          <a:p>
            <a:pPr marL="457200" indent="-457200">
              <a:buFont typeface="Wingdings" panose="05000000000000000000" pitchFamily="2" charset="2"/>
              <a:buChar char="q"/>
            </a:pPr>
            <a:r>
              <a:rPr lang="en-US" sz="2800" dirty="0" smtClean="0"/>
              <a:t>If </a:t>
            </a:r>
            <a:r>
              <a:rPr lang="en-US" sz="2800" dirty="0"/>
              <a:t>the mutation occurs in a germ cell the effect is </a:t>
            </a:r>
            <a:r>
              <a:rPr lang="en-US" sz="2800" dirty="0" smtClean="0"/>
              <a:t>heritable</a:t>
            </a:r>
          </a:p>
          <a:p>
            <a:pPr marL="457200" indent="-457200">
              <a:buFont typeface="Wingdings" panose="05000000000000000000" pitchFamily="2" charset="2"/>
              <a:buChar char="q"/>
            </a:pPr>
            <a:r>
              <a:rPr lang="en-US" sz="2800" dirty="0" smtClean="0"/>
              <a:t>There </a:t>
            </a:r>
            <a:r>
              <a:rPr lang="en-US" sz="2800" dirty="0"/>
              <a:t>is no effect on the  exposed person; rather the effect is passed on to future generations. </a:t>
            </a:r>
            <a:endParaRPr lang="en-US" sz="2800" dirty="0" smtClean="0"/>
          </a:p>
          <a:p>
            <a:pPr marL="457200" indent="-457200">
              <a:buFont typeface="Wingdings" panose="05000000000000000000" pitchFamily="2" charset="2"/>
              <a:buChar char="q"/>
            </a:pPr>
            <a:r>
              <a:rPr lang="en-US" sz="2800" dirty="0" smtClean="0"/>
              <a:t>If </a:t>
            </a:r>
            <a:r>
              <a:rPr lang="en-US" sz="2800" dirty="0"/>
              <a:t>the mutation  occurs in a somatic cell, it can cause altered cell growth (e.g. cancer) or cell death (e.g.  </a:t>
            </a:r>
            <a:r>
              <a:rPr lang="en-US" sz="2800" dirty="0" err="1"/>
              <a:t>teratogenesis</a:t>
            </a:r>
            <a:r>
              <a:rPr lang="en-US" sz="2800" dirty="0"/>
              <a:t>) in the exposed person.</a:t>
            </a:r>
          </a:p>
        </p:txBody>
      </p:sp>
    </p:spTree>
    <p:extLst>
      <p:ext uri="{BB962C8B-B14F-4D97-AF65-F5344CB8AC3E}">
        <p14:creationId xmlns:p14="http://schemas.microsoft.com/office/powerpoint/2010/main" val="3324101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74570" y="224134"/>
            <a:ext cx="6096000" cy="1384995"/>
          </a:xfrm>
          <a:prstGeom prst="rect">
            <a:avLst/>
          </a:prstGeom>
        </p:spPr>
        <p:txBody>
          <a:bodyPr>
            <a:spAutoFit/>
          </a:bodyPr>
          <a:lstStyle/>
          <a:p>
            <a:r>
              <a:rPr lang="en-US" sz="2800" b="1" dirty="0"/>
              <a:t>Systemic Toxic Effects (continued)</a:t>
            </a:r>
          </a:p>
          <a:p>
            <a:endParaRPr lang="en-US" sz="2800" b="1" dirty="0"/>
          </a:p>
          <a:p>
            <a:r>
              <a:rPr lang="en-US" sz="2800" b="1" dirty="0" smtClean="0"/>
              <a:t>Genetic </a:t>
            </a:r>
            <a:r>
              <a:rPr lang="en-US" sz="2800" b="1" dirty="0"/>
              <a:t>Toxicity (somatic cells)</a:t>
            </a:r>
          </a:p>
        </p:txBody>
      </p:sp>
      <p:sp>
        <p:nvSpPr>
          <p:cNvPr id="4" name="object 11"/>
          <p:cNvSpPr/>
          <p:nvPr/>
        </p:nvSpPr>
        <p:spPr>
          <a:xfrm>
            <a:off x="1790699" y="1908882"/>
            <a:ext cx="8626929" cy="382244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2309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
          <p:cNvSpPr/>
          <p:nvPr/>
        </p:nvSpPr>
        <p:spPr>
          <a:xfrm>
            <a:off x="1593596" y="367029"/>
            <a:ext cx="3656965" cy="2742565"/>
          </a:xfrm>
          <a:custGeom>
            <a:avLst/>
            <a:gdLst/>
            <a:ahLst/>
            <a:cxnLst/>
            <a:rect l="l" t="t" r="r" b="b"/>
            <a:pathLst>
              <a:path w="3656965" h="2742565">
                <a:moveTo>
                  <a:pt x="3656837" y="0"/>
                </a:moveTo>
                <a:lnTo>
                  <a:pt x="0" y="0"/>
                </a:lnTo>
                <a:lnTo>
                  <a:pt x="0" y="2742437"/>
                </a:lnTo>
                <a:lnTo>
                  <a:pt x="3656837" y="2742437"/>
                </a:lnTo>
                <a:lnTo>
                  <a:pt x="3656837"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prstClr val="black"/>
              </a:solidFill>
              <a:effectLst/>
              <a:uLnTx/>
              <a:uFillTx/>
            </a:endParaRPr>
          </a:p>
        </p:txBody>
      </p:sp>
      <p:sp>
        <p:nvSpPr>
          <p:cNvPr id="3" name="Rectangle 2"/>
          <p:cNvSpPr/>
          <p:nvPr/>
        </p:nvSpPr>
        <p:spPr>
          <a:xfrm>
            <a:off x="1593596" y="510926"/>
            <a:ext cx="8247530" cy="4837222"/>
          </a:xfrm>
          <a:prstGeom prst="rect">
            <a:avLst/>
          </a:prstGeom>
        </p:spPr>
        <p:txBody>
          <a:bodyPr wrap="square">
            <a:spAutoFit/>
          </a:bodyPr>
          <a:lstStyle/>
          <a:p>
            <a:pPr lvl="0">
              <a:spcBef>
                <a:spcPts val="675"/>
              </a:spcBef>
            </a:pPr>
            <a:r>
              <a:rPr lang="en-US" sz="4000" b="1" spc="5" dirty="0">
                <a:solidFill>
                  <a:prstClr val="black"/>
                </a:solidFill>
                <a:latin typeface="Arial"/>
                <a:cs typeface="Arial"/>
              </a:rPr>
              <a:t>Toxicology</a:t>
            </a:r>
            <a:endParaRPr lang="en-US" sz="4000" dirty="0">
              <a:solidFill>
                <a:prstClr val="black"/>
              </a:solidFill>
              <a:latin typeface="Arial"/>
              <a:cs typeface="Arial"/>
            </a:endParaRPr>
          </a:p>
          <a:p>
            <a:pPr marL="549275" lvl="0">
              <a:spcBef>
                <a:spcPts val="835"/>
              </a:spcBef>
            </a:pPr>
            <a:r>
              <a:rPr lang="en-US" sz="3600" spc="-10" dirty="0">
                <a:solidFill>
                  <a:srgbClr val="33659A"/>
                </a:solidFill>
                <a:latin typeface="Arial"/>
                <a:cs typeface="Arial"/>
              </a:rPr>
              <a:t>Systemic Toxic</a:t>
            </a:r>
            <a:r>
              <a:rPr lang="en-US" sz="3600" spc="-70" dirty="0">
                <a:solidFill>
                  <a:srgbClr val="33659A"/>
                </a:solidFill>
                <a:latin typeface="Arial"/>
                <a:cs typeface="Arial"/>
              </a:rPr>
              <a:t> </a:t>
            </a:r>
            <a:r>
              <a:rPr lang="en-US" sz="3600" spc="-10" dirty="0">
                <a:solidFill>
                  <a:srgbClr val="33659A"/>
                </a:solidFill>
                <a:latin typeface="Arial"/>
                <a:cs typeface="Arial"/>
              </a:rPr>
              <a:t>Effects</a:t>
            </a:r>
            <a:endParaRPr lang="en-US" sz="3600" dirty="0">
              <a:solidFill>
                <a:prstClr val="black"/>
              </a:solidFill>
              <a:latin typeface="Arial"/>
              <a:cs typeface="Arial"/>
            </a:endParaRPr>
          </a:p>
          <a:p>
            <a:pPr lvl="0">
              <a:spcBef>
                <a:spcPts val="5"/>
              </a:spcBef>
            </a:pPr>
            <a:endParaRPr lang="en-US" sz="4000" dirty="0">
              <a:solidFill>
                <a:prstClr val="black"/>
              </a:solidFill>
              <a:latin typeface="Arial"/>
              <a:cs typeface="Arial"/>
            </a:endParaRPr>
          </a:p>
          <a:p>
            <a:pPr marL="353695" lvl="0" indent="-189865">
              <a:buClr>
                <a:srgbClr val="00009A"/>
              </a:buClr>
              <a:buFont typeface="Wingdings"/>
              <a:buChar char=""/>
              <a:tabLst>
                <a:tab pos="354330" algn="l"/>
              </a:tabLst>
            </a:pPr>
            <a:r>
              <a:rPr lang="en-US" sz="3200" spc="10" dirty="0" smtClean="0">
                <a:solidFill>
                  <a:prstClr val="black"/>
                </a:solidFill>
                <a:latin typeface="Arial"/>
                <a:cs typeface="Arial"/>
              </a:rPr>
              <a:t> Acute</a:t>
            </a:r>
            <a:r>
              <a:rPr lang="en-US" sz="3200" dirty="0" smtClean="0">
                <a:solidFill>
                  <a:prstClr val="black"/>
                </a:solidFill>
                <a:latin typeface="Arial"/>
                <a:cs typeface="Arial"/>
              </a:rPr>
              <a:t> </a:t>
            </a:r>
            <a:r>
              <a:rPr lang="en-US" sz="3200" spc="10" dirty="0">
                <a:solidFill>
                  <a:prstClr val="black"/>
                </a:solidFill>
                <a:latin typeface="Arial"/>
                <a:cs typeface="Arial"/>
              </a:rPr>
              <a:t>Toxicity</a:t>
            </a:r>
            <a:endParaRPr lang="en-US" sz="3200" dirty="0">
              <a:solidFill>
                <a:prstClr val="black"/>
              </a:solidFill>
              <a:latin typeface="Arial"/>
              <a:cs typeface="Arial"/>
            </a:endParaRPr>
          </a:p>
          <a:p>
            <a:pPr lvl="0">
              <a:spcBef>
                <a:spcPts val="50"/>
              </a:spcBef>
              <a:buClr>
                <a:srgbClr val="00009A"/>
              </a:buClr>
              <a:buFont typeface="Wingdings"/>
              <a:buChar char=""/>
            </a:pPr>
            <a:endParaRPr lang="en-US" sz="4400" dirty="0">
              <a:solidFill>
                <a:prstClr val="black"/>
              </a:solidFill>
              <a:latin typeface="Arial"/>
              <a:cs typeface="Arial"/>
            </a:endParaRPr>
          </a:p>
          <a:p>
            <a:pPr marL="353695" lvl="0" indent="-189865">
              <a:buClr>
                <a:srgbClr val="00009A"/>
              </a:buClr>
              <a:buFont typeface="Wingdings"/>
              <a:buChar char=""/>
              <a:tabLst>
                <a:tab pos="354330" algn="l"/>
              </a:tabLst>
            </a:pPr>
            <a:r>
              <a:rPr lang="en-US" sz="3200" spc="10" dirty="0" smtClean="0">
                <a:solidFill>
                  <a:prstClr val="black"/>
                </a:solidFill>
                <a:latin typeface="Arial"/>
                <a:cs typeface="Arial"/>
              </a:rPr>
              <a:t> Subchronic</a:t>
            </a:r>
            <a:r>
              <a:rPr lang="en-US" sz="3200" spc="5" dirty="0" smtClean="0">
                <a:solidFill>
                  <a:prstClr val="black"/>
                </a:solidFill>
                <a:latin typeface="Arial"/>
                <a:cs typeface="Arial"/>
              </a:rPr>
              <a:t> </a:t>
            </a:r>
            <a:r>
              <a:rPr lang="en-US" sz="3200" spc="5" dirty="0">
                <a:solidFill>
                  <a:prstClr val="black"/>
                </a:solidFill>
                <a:latin typeface="Arial"/>
                <a:cs typeface="Arial"/>
              </a:rPr>
              <a:t>Toxicity</a:t>
            </a:r>
            <a:endParaRPr lang="en-US" sz="3200" dirty="0">
              <a:solidFill>
                <a:prstClr val="black"/>
              </a:solidFill>
              <a:latin typeface="Arial"/>
              <a:cs typeface="Arial"/>
            </a:endParaRPr>
          </a:p>
          <a:p>
            <a:pPr lvl="0">
              <a:spcBef>
                <a:spcPts val="50"/>
              </a:spcBef>
              <a:buClr>
                <a:srgbClr val="00009A"/>
              </a:buClr>
              <a:buFont typeface="Wingdings"/>
              <a:buChar char=""/>
            </a:pPr>
            <a:endParaRPr lang="en-US" sz="4400" dirty="0">
              <a:solidFill>
                <a:prstClr val="black"/>
              </a:solidFill>
              <a:latin typeface="Arial"/>
              <a:cs typeface="Arial"/>
            </a:endParaRPr>
          </a:p>
          <a:p>
            <a:pPr marL="353695" lvl="0" indent="-190500">
              <a:spcBef>
                <a:spcPts val="5"/>
              </a:spcBef>
              <a:buClr>
                <a:srgbClr val="00009A"/>
              </a:buClr>
              <a:buFont typeface="Wingdings"/>
              <a:buChar char=""/>
              <a:tabLst>
                <a:tab pos="354330" algn="l"/>
              </a:tabLst>
            </a:pPr>
            <a:r>
              <a:rPr lang="en-US" sz="3200" spc="5" dirty="0" smtClean="0">
                <a:solidFill>
                  <a:prstClr val="black"/>
                </a:solidFill>
                <a:latin typeface="Arial"/>
                <a:cs typeface="Arial"/>
              </a:rPr>
              <a:t> Chronic </a:t>
            </a:r>
            <a:r>
              <a:rPr lang="en-US" sz="3200" spc="10" dirty="0">
                <a:solidFill>
                  <a:prstClr val="black"/>
                </a:solidFill>
                <a:latin typeface="Arial"/>
                <a:cs typeface="Arial"/>
              </a:rPr>
              <a:t>Toxicity</a:t>
            </a:r>
            <a:endParaRPr lang="en-US" sz="3200" dirty="0">
              <a:solidFill>
                <a:prstClr val="black"/>
              </a:solidFill>
              <a:latin typeface="Arial"/>
              <a:cs typeface="Arial"/>
            </a:endParaRPr>
          </a:p>
        </p:txBody>
      </p:sp>
    </p:spTree>
    <p:extLst>
      <p:ext uri="{BB962C8B-B14F-4D97-AF65-F5344CB8AC3E}">
        <p14:creationId xmlns:p14="http://schemas.microsoft.com/office/powerpoint/2010/main" val="3170848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093" y="549586"/>
            <a:ext cx="10304929" cy="6001643"/>
          </a:xfrm>
          <a:prstGeom prst="rect">
            <a:avLst/>
          </a:prstGeom>
        </p:spPr>
        <p:txBody>
          <a:bodyPr wrap="square">
            <a:spAutoFit/>
          </a:bodyPr>
          <a:lstStyle/>
          <a:p>
            <a:r>
              <a:rPr lang="en-US" sz="3200" dirty="0"/>
              <a:t>Toxic effects are generally categorized according to the site of the toxic effect. </a:t>
            </a:r>
            <a:endParaRPr lang="en-US" sz="3200" dirty="0" smtClean="0"/>
          </a:p>
          <a:p>
            <a:r>
              <a:rPr lang="en-US" sz="3200" dirty="0" smtClean="0"/>
              <a:t>Sometimes </a:t>
            </a:r>
            <a:r>
              <a:rPr lang="en-US" sz="3200" dirty="0"/>
              <a:t>the effect may  occur at only one site. </a:t>
            </a:r>
            <a:endParaRPr lang="en-US" sz="3200" dirty="0" smtClean="0"/>
          </a:p>
          <a:p>
            <a:r>
              <a:rPr lang="en-US" sz="3200" dirty="0" smtClean="0"/>
              <a:t>This </a:t>
            </a:r>
            <a:r>
              <a:rPr lang="en-US" sz="3200" dirty="0"/>
              <a:t>site is referred to as the </a:t>
            </a:r>
            <a:r>
              <a:rPr lang="en-US" sz="3200" b="1" dirty="0"/>
              <a:t>specific target organ</a:t>
            </a:r>
            <a:r>
              <a:rPr lang="en-US" sz="3200" dirty="0"/>
              <a:t>. </a:t>
            </a:r>
            <a:endParaRPr lang="en-US" sz="3200" dirty="0" smtClean="0"/>
          </a:p>
          <a:p>
            <a:r>
              <a:rPr lang="en-US" sz="3200" dirty="0" smtClean="0"/>
              <a:t>In </a:t>
            </a:r>
            <a:r>
              <a:rPr lang="en-US" sz="3200" dirty="0"/>
              <a:t>other cases, toxic effects  may occur at multiple sites. </a:t>
            </a:r>
            <a:endParaRPr lang="en-US" sz="3200" dirty="0" smtClean="0"/>
          </a:p>
          <a:p>
            <a:r>
              <a:rPr lang="en-US" sz="3200" dirty="0" smtClean="0"/>
              <a:t>This </a:t>
            </a:r>
            <a:r>
              <a:rPr lang="en-US" sz="3200" dirty="0"/>
              <a:t>is referred as </a:t>
            </a:r>
            <a:r>
              <a:rPr lang="en-US" sz="3200" b="1" dirty="0"/>
              <a:t>systemic toxicity</a:t>
            </a:r>
            <a:r>
              <a:rPr lang="en-US" sz="3200" dirty="0"/>
              <a:t>. </a:t>
            </a:r>
            <a:endParaRPr lang="en-US" sz="3200" dirty="0" smtClean="0"/>
          </a:p>
          <a:p>
            <a:r>
              <a:rPr lang="en-US" sz="3200" dirty="0" smtClean="0"/>
              <a:t>Following </a:t>
            </a:r>
            <a:r>
              <a:rPr lang="en-US" sz="3200" dirty="0"/>
              <a:t>are types of systemic toxicity:  </a:t>
            </a:r>
            <a:endParaRPr lang="en-US" sz="3200" dirty="0" smtClean="0"/>
          </a:p>
          <a:p>
            <a:pPr marL="457200" indent="-457200">
              <a:buFont typeface="Wingdings" panose="05000000000000000000" pitchFamily="2" charset="2"/>
              <a:buChar char="q"/>
            </a:pPr>
            <a:r>
              <a:rPr lang="en-US" sz="3200" dirty="0" smtClean="0"/>
              <a:t>Acute </a:t>
            </a:r>
            <a:r>
              <a:rPr lang="en-US" sz="3200" dirty="0"/>
              <a:t>Toxicity</a:t>
            </a:r>
          </a:p>
          <a:p>
            <a:pPr marL="457200" indent="-457200">
              <a:buFont typeface="Wingdings" panose="05000000000000000000" pitchFamily="2" charset="2"/>
              <a:buChar char="q"/>
            </a:pPr>
            <a:r>
              <a:rPr lang="en-US" sz="3200" dirty="0"/>
              <a:t>Subchronic Toxicity  </a:t>
            </a:r>
            <a:endParaRPr lang="en-US" sz="3200" dirty="0" smtClean="0"/>
          </a:p>
          <a:p>
            <a:pPr marL="457200" indent="-457200">
              <a:buFont typeface="Wingdings" panose="05000000000000000000" pitchFamily="2" charset="2"/>
              <a:buChar char="q"/>
            </a:pPr>
            <a:r>
              <a:rPr lang="en-US" sz="3200" dirty="0" smtClean="0"/>
              <a:t>Chronic </a:t>
            </a:r>
            <a:r>
              <a:rPr lang="en-US" sz="3200" dirty="0"/>
              <a:t>Toxicity  </a:t>
            </a:r>
            <a:endParaRPr lang="en-US" sz="3200" dirty="0" smtClean="0"/>
          </a:p>
          <a:p>
            <a:pPr marL="457200" indent="-457200">
              <a:buFont typeface="Wingdings" panose="05000000000000000000" pitchFamily="2" charset="2"/>
              <a:buChar char="q"/>
            </a:pPr>
            <a:r>
              <a:rPr lang="en-US" sz="3200" dirty="0" smtClean="0"/>
              <a:t>Carcinogenicity  </a:t>
            </a:r>
            <a:r>
              <a:rPr lang="en-US" sz="3200" dirty="0"/>
              <a:t>Developmental Toxicity</a:t>
            </a:r>
          </a:p>
          <a:p>
            <a:pPr marL="457200" indent="-457200">
              <a:buFont typeface="Wingdings" panose="05000000000000000000" pitchFamily="2" charset="2"/>
              <a:buChar char="q"/>
            </a:pPr>
            <a:r>
              <a:rPr lang="en-US" sz="3200" dirty="0"/>
              <a:t>Genetic Toxicity (somatic cells)</a:t>
            </a:r>
          </a:p>
        </p:txBody>
      </p:sp>
    </p:spTree>
    <p:extLst>
      <p:ext uri="{BB962C8B-B14F-4D97-AF65-F5344CB8AC3E}">
        <p14:creationId xmlns:p14="http://schemas.microsoft.com/office/powerpoint/2010/main" val="206546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7871" y="827945"/>
            <a:ext cx="11178988" cy="4401205"/>
          </a:xfrm>
          <a:prstGeom prst="rect">
            <a:avLst/>
          </a:prstGeom>
        </p:spPr>
        <p:txBody>
          <a:bodyPr wrap="square">
            <a:spAutoFit/>
          </a:bodyPr>
          <a:lstStyle/>
          <a:p>
            <a:pPr algn="just"/>
            <a:r>
              <a:rPr lang="en-US" sz="2800" b="1" dirty="0"/>
              <a:t>Acute toxicity </a:t>
            </a:r>
            <a:r>
              <a:rPr lang="en-US" sz="2800" dirty="0"/>
              <a:t>occurs almost immediately (hours/days) after an exposure. </a:t>
            </a:r>
            <a:endParaRPr lang="en-US" sz="2800" dirty="0" smtClean="0"/>
          </a:p>
          <a:p>
            <a:pPr algn="just"/>
            <a:r>
              <a:rPr lang="en-US" sz="2800" dirty="0" smtClean="0"/>
              <a:t>An </a:t>
            </a:r>
            <a:r>
              <a:rPr lang="en-US" sz="2800" dirty="0"/>
              <a:t>acute exposure is usually  a single dose or a series of doses received within a 24 hour period. </a:t>
            </a:r>
            <a:endParaRPr lang="en-US" sz="2800" dirty="0" smtClean="0"/>
          </a:p>
          <a:p>
            <a:pPr algn="just"/>
            <a:r>
              <a:rPr lang="en-US" sz="2800" dirty="0" smtClean="0"/>
              <a:t>Death </a:t>
            </a:r>
            <a:r>
              <a:rPr lang="en-US" sz="2800" dirty="0"/>
              <a:t>is a major concern in cases of  acute exposures. Examples are:</a:t>
            </a:r>
          </a:p>
          <a:p>
            <a:pPr algn="just"/>
            <a:r>
              <a:rPr lang="en-US" sz="2800" dirty="0"/>
              <a:t>In 1989, 5,000 people died and 30,000 were permanently disabled due to exposure to methyl isocyanate  from an industrial accident in Bhopal, India.</a:t>
            </a:r>
          </a:p>
          <a:p>
            <a:pPr algn="just"/>
            <a:r>
              <a:rPr lang="en-US" sz="2800" dirty="0"/>
              <a:t>Many people die each year from inhaling carbon monoxide from faulty heaters.  </a:t>
            </a:r>
            <a:endParaRPr lang="en-US" sz="2800" dirty="0" smtClean="0"/>
          </a:p>
          <a:p>
            <a:pPr algn="just"/>
            <a:r>
              <a:rPr lang="en-US" sz="2800" dirty="0" smtClean="0"/>
              <a:t>Non-lethal </a:t>
            </a:r>
            <a:r>
              <a:rPr lang="en-US" sz="2800" dirty="0"/>
              <a:t>acute effects may also occur, e.g., convulsions and respiratory irritation.</a:t>
            </a:r>
          </a:p>
        </p:txBody>
      </p:sp>
    </p:spTree>
    <p:extLst>
      <p:ext uri="{BB962C8B-B14F-4D97-AF65-F5344CB8AC3E}">
        <p14:creationId xmlns:p14="http://schemas.microsoft.com/office/powerpoint/2010/main" val="169293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527" y="945126"/>
            <a:ext cx="10520082" cy="5016758"/>
          </a:xfrm>
          <a:prstGeom prst="rect">
            <a:avLst/>
          </a:prstGeom>
        </p:spPr>
        <p:txBody>
          <a:bodyPr wrap="square">
            <a:spAutoFit/>
          </a:bodyPr>
          <a:lstStyle/>
          <a:p>
            <a:r>
              <a:rPr lang="en-US" sz="3200" b="1" dirty="0"/>
              <a:t>Subchronic Toxicity</a:t>
            </a:r>
          </a:p>
          <a:p>
            <a:r>
              <a:rPr lang="en-US" sz="3200" dirty="0"/>
              <a:t>Subchronic toxicity results from repeated exposure for several weeks or months. This is a common  human exposure pattern for some pharmaceuticals and environmental agents. Examples are:</a:t>
            </a:r>
          </a:p>
          <a:p>
            <a:r>
              <a:rPr lang="en-US" sz="3200" dirty="0"/>
              <a:t>Ingestion of </a:t>
            </a:r>
            <a:r>
              <a:rPr lang="en-US" sz="3200" dirty="0" smtClean="0"/>
              <a:t>coumadin (Warfarin)  tablets </a:t>
            </a:r>
            <a:r>
              <a:rPr lang="en-US" sz="3200" dirty="0"/>
              <a:t>(blood thinners) for several weeks as a </a:t>
            </a:r>
            <a:r>
              <a:rPr lang="en-US" sz="3200" dirty="0" smtClean="0"/>
              <a:t>treatment </a:t>
            </a:r>
            <a:r>
              <a:rPr lang="en-US" sz="3200" dirty="0"/>
              <a:t>for venous thrombosis  can cause internal bleeding.</a:t>
            </a:r>
          </a:p>
          <a:p>
            <a:r>
              <a:rPr lang="en-US" sz="3200" dirty="0"/>
              <a:t>Workplace exposure to lead over a period of several weeks can result in anemia.</a:t>
            </a:r>
          </a:p>
        </p:txBody>
      </p:sp>
    </p:spTree>
    <p:extLst>
      <p:ext uri="{BB962C8B-B14F-4D97-AF65-F5344CB8AC3E}">
        <p14:creationId xmlns:p14="http://schemas.microsoft.com/office/powerpoint/2010/main" val="136161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586" y="293914"/>
            <a:ext cx="11259672" cy="6124754"/>
          </a:xfrm>
          <a:prstGeom prst="rect">
            <a:avLst/>
          </a:prstGeom>
        </p:spPr>
        <p:txBody>
          <a:bodyPr wrap="square">
            <a:spAutoFit/>
          </a:bodyPr>
          <a:lstStyle/>
          <a:p>
            <a:r>
              <a:rPr lang="en-US" sz="2800" b="1" dirty="0"/>
              <a:t>Chronic Toxicity</a:t>
            </a:r>
          </a:p>
          <a:p>
            <a:pPr algn="just"/>
            <a:r>
              <a:rPr lang="en-US" sz="2800" dirty="0"/>
              <a:t>Chronic toxicity represents cumulative damage to specific organ systems and takes many </a:t>
            </a:r>
            <a:r>
              <a:rPr lang="en-US" sz="2800" u="sng" dirty="0"/>
              <a:t>months or  years </a:t>
            </a:r>
            <a:r>
              <a:rPr lang="en-US" sz="2800" dirty="0"/>
              <a:t>to become a recognizable clinical disease. </a:t>
            </a:r>
            <a:endParaRPr lang="en-US" sz="2800" dirty="0" smtClean="0"/>
          </a:p>
          <a:p>
            <a:pPr algn="just"/>
            <a:r>
              <a:rPr lang="en-US" sz="2800" dirty="0" smtClean="0"/>
              <a:t>Damage </a:t>
            </a:r>
            <a:r>
              <a:rPr lang="en-US" sz="2800" dirty="0"/>
              <a:t>due to subclinical individual exposures may go  unnoticed</a:t>
            </a:r>
            <a:r>
              <a:rPr lang="en-US" sz="2800" dirty="0" smtClean="0"/>
              <a:t>.</a:t>
            </a:r>
          </a:p>
          <a:p>
            <a:pPr algn="just"/>
            <a:r>
              <a:rPr lang="en-US" sz="2800" dirty="0" smtClean="0"/>
              <a:t> </a:t>
            </a:r>
            <a:r>
              <a:rPr lang="en-US" sz="2800" dirty="0"/>
              <a:t>With repeated exposures or long-term continual exposure, the damage from these subclinical  exposures slowly builds-up (cumulative damage) until the damage exceeds the threshold for chronic  toxicity. </a:t>
            </a:r>
            <a:endParaRPr lang="en-US" sz="2800" dirty="0" smtClean="0"/>
          </a:p>
          <a:p>
            <a:pPr algn="just"/>
            <a:r>
              <a:rPr lang="en-US" sz="2800" dirty="0" smtClean="0"/>
              <a:t>Ultimately</a:t>
            </a:r>
            <a:r>
              <a:rPr lang="en-US" sz="2800" dirty="0"/>
              <a:t>, the damage becomes so severe that the organ can no longer function normally and a  variety of chronic toxic effects may result.</a:t>
            </a:r>
          </a:p>
          <a:p>
            <a:pPr algn="just"/>
            <a:r>
              <a:rPr lang="en-US" sz="2800" dirty="0"/>
              <a:t>Examples of chronic toxic affects are:</a:t>
            </a:r>
          </a:p>
          <a:p>
            <a:pPr marL="342900" indent="-342900" algn="just">
              <a:buFont typeface="Wingdings" panose="05000000000000000000" pitchFamily="2" charset="2"/>
              <a:buChar char="q"/>
            </a:pPr>
            <a:r>
              <a:rPr lang="en-US" sz="2800" dirty="0" smtClean="0"/>
              <a:t>Cirrhosis </a:t>
            </a:r>
            <a:r>
              <a:rPr lang="en-US" sz="2800" dirty="0"/>
              <a:t>in alcoholics who have ingested ethanol for several years;</a:t>
            </a:r>
          </a:p>
          <a:p>
            <a:pPr marL="342900" indent="-342900" algn="just">
              <a:buFont typeface="Wingdings" panose="05000000000000000000" pitchFamily="2" charset="2"/>
              <a:buChar char="q"/>
            </a:pPr>
            <a:r>
              <a:rPr lang="en-US" sz="2800" dirty="0" smtClean="0"/>
              <a:t>Chronic </a:t>
            </a:r>
            <a:r>
              <a:rPr lang="en-US" sz="2800" dirty="0"/>
              <a:t>kidney disease in workmen with several years exposure to lead;</a:t>
            </a:r>
          </a:p>
          <a:p>
            <a:pPr marL="342900" indent="-342900" algn="just">
              <a:buFont typeface="Wingdings" panose="05000000000000000000" pitchFamily="2" charset="2"/>
              <a:buChar char="q"/>
            </a:pPr>
            <a:r>
              <a:rPr lang="en-US" sz="2800" dirty="0" smtClean="0"/>
              <a:t>Chronic </a:t>
            </a:r>
            <a:r>
              <a:rPr lang="en-US" sz="2800" dirty="0"/>
              <a:t>bronchitis in long-term cigarette smokers;</a:t>
            </a:r>
          </a:p>
          <a:p>
            <a:pPr marL="342900" indent="-342900" algn="just">
              <a:buFont typeface="Wingdings" panose="05000000000000000000" pitchFamily="2" charset="2"/>
              <a:buChar char="q"/>
            </a:pPr>
            <a:r>
              <a:rPr lang="en-US" sz="2800" dirty="0" smtClean="0"/>
              <a:t>Pulmonary </a:t>
            </a:r>
            <a:r>
              <a:rPr lang="en-US" sz="2800" dirty="0"/>
              <a:t>fibrosis in coal miners (black lung disease</a:t>
            </a:r>
            <a:r>
              <a:rPr lang="en-US" sz="2800" dirty="0" smtClean="0"/>
              <a:t>)</a:t>
            </a:r>
            <a:endParaRPr lang="en-US" sz="2800" dirty="0" smtClean="0"/>
          </a:p>
        </p:txBody>
      </p:sp>
    </p:spTree>
    <p:extLst>
      <p:ext uri="{BB962C8B-B14F-4D97-AF65-F5344CB8AC3E}">
        <p14:creationId xmlns:p14="http://schemas.microsoft.com/office/powerpoint/2010/main" val="47149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226617471"/>
              </p:ext>
            </p:extLst>
          </p:nvPr>
        </p:nvGraphicFramePr>
        <p:xfrm>
          <a:off x="1474532" y="552767"/>
          <a:ext cx="7914395" cy="5292861"/>
        </p:xfrm>
        <a:graphic>
          <a:graphicData uri="http://schemas.openxmlformats.org/drawingml/2006/table">
            <a:tbl>
              <a:tblPr firstRow="1" bandRow="1"/>
              <a:tblGrid>
                <a:gridCol w="197860"/>
                <a:gridCol w="7716535"/>
              </a:tblGrid>
              <a:tr h="176428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300" dirty="0">
                        <a:latin typeface="Times New Roman"/>
                        <a:cs typeface="Times New Roman"/>
                      </a:endParaRPr>
                    </a:p>
                  </a:txBody>
                  <a:tcPr marL="0" marR="0" marT="0" marB="0">
                    <a:lnL w="9525">
                      <a:solidFill>
                        <a:srgbClr val="010101"/>
                      </a:solidFill>
                      <a:prstDash val="solid"/>
                    </a:lnL>
                    <a:lnR>
                      <a:noFill/>
                    </a:lnR>
                    <a:lnT w="9525">
                      <a:solidFill>
                        <a:srgbClr val="010101"/>
                      </a:solidFill>
                      <a:prstDash val="solid"/>
                    </a:lnT>
                    <a:lnB>
                      <a:noFill/>
                    </a:lnB>
                    <a:lnTlToBr w="12700" cmpd="sng">
                      <a:noFill/>
                      <a:prstDash val="solid"/>
                    </a:lnTlToBr>
                    <a:lnBlToTr w="12700" cmpd="sng">
                      <a:noFill/>
                      <a:prstDash val="solid"/>
                    </a:lnBlToTr>
                    <a:noFill/>
                  </a:tcPr>
                </a:tc>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96545">
                        <a:lnSpc>
                          <a:spcPct val="100000"/>
                        </a:lnSpc>
                        <a:spcBef>
                          <a:spcPts val="240"/>
                        </a:spcBef>
                      </a:pPr>
                      <a:r>
                        <a:rPr sz="1400" b="1" spc="-5" dirty="0">
                          <a:latin typeface="Arial"/>
                          <a:cs typeface="Arial"/>
                        </a:rPr>
                        <a:t>Toxicology</a:t>
                      </a:r>
                      <a:endParaRPr sz="1400" dirty="0">
                        <a:latin typeface="Arial"/>
                        <a:cs typeface="Arial"/>
                      </a:endParaRPr>
                    </a:p>
                    <a:p>
                      <a:pPr marL="1251585">
                        <a:lnSpc>
                          <a:spcPct val="100000"/>
                        </a:lnSpc>
                        <a:spcBef>
                          <a:spcPts val="890"/>
                        </a:spcBef>
                      </a:pPr>
                      <a:r>
                        <a:rPr sz="2800" b="1" dirty="0">
                          <a:solidFill>
                            <a:srgbClr val="00009A"/>
                          </a:solidFill>
                          <a:latin typeface="Arial"/>
                          <a:cs typeface="Arial"/>
                        </a:rPr>
                        <a:t>Frequency </a:t>
                      </a:r>
                      <a:r>
                        <a:rPr sz="2800" b="1" spc="-5" dirty="0">
                          <a:solidFill>
                            <a:srgbClr val="00009A"/>
                          </a:solidFill>
                          <a:latin typeface="Arial"/>
                          <a:cs typeface="Arial"/>
                        </a:rPr>
                        <a:t>&amp; duration</a:t>
                      </a:r>
                      <a:endParaRPr sz="2800" dirty="0">
                        <a:latin typeface="Arial"/>
                        <a:cs typeface="Arial"/>
                      </a:endParaRPr>
                    </a:p>
                    <a:p>
                      <a:pPr>
                        <a:lnSpc>
                          <a:spcPct val="100000"/>
                        </a:lnSpc>
                        <a:spcBef>
                          <a:spcPts val="35"/>
                        </a:spcBef>
                      </a:pPr>
                      <a:endParaRPr sz="1400" dirty="0">
                        <a:latin typeface="Times New Roman"/>
                        <a:cs typeface="Times New Roman"/>
                      </a:endParaRPr>
                    </a:p>
                    <a:p>
                      <a:pPr marL="511809" indent="-238125">
                        <a:lnSpc>
                          <a:spcPct val="100000"/>
                        </a:lnSpc>
                        <a:buClr>
                          <a:srgbClr val="00009A"/>
                        </a:buClr>
                        <a:buFont typeface="Wingdings"/>
                        <a:buChar char=""/>
                        <a:tabLst>
                          <a:tab pos="512445" algn="l"/>
                        </a:tabLst>
                      </a:pPr>
                      <a:r>
                        <a:rPr sz="3200" spc="-5" dirty="0">
                          <a:latin typeface="Arial"/>
                          <a:cs typeface="Arial"/>
                        </a:rPr>
                        <a:t>Acute toxicity (single dose or </a:t>
                      </a:r>
                      <a:r>
                        <a:rPr sz="3200" dirty="0">
                          <a:latin typeface="Arial"/>
                          <a:cs typeface="Arial"/>
                        </a:rPr>
                        <a:t>&lt;</a:t>
                      </a:r>
                      <a:r>
                        <a:rPr sz="3200" spc="-25" dirty="0">
                          <a:latin typeface="Arial"/>
                          <a:cs typeface="Arial"/>
                        </a:rPr>
                        <a:t> </a:t>
                      </a:r>
                      <a:r>
                        <a:rPr sz="3200" spc="-5" dirty="0">
                          <a:latin typeface="Arial"/>
                          <a:cs typeface="Arial"/>
                        </a:rPr>
                        <a:t>24h)</a:t>
                      </a:r>
                      <a:endParaRPr sz="3200" dirty="0">
                        <a:latin typeface="Arial"/>
                        <a:cs typeface="Arial"/>
                      </a:endParaRPr>
                    </a:p>
                    <a:p>
                      <a:pPr marL="645795" lvl="1" indent="-143510">
                        <a:lnSpc>
                          <a:spcPct val="100000"/>
                        </a:lnSpc>
                        <a:spcBef>
                          <a:spcPts val="295"/>
                        </a:spcBef>
                        <a:buClr>
                          <a:srgbClr val="00009A"/>
                        </a:buClr>
                        <a:buFont typeface="Wingdings"/>
                        <a:buChar char=""/>
                        <a:tabLst>
                          <a:tab pos="646430" algn="l"/>
                        </a:tabLst>
                      </a:pPr>
                      <a:r>
                        <a:rPr sz="2400" dirty="0">
                          <a:latin typeface="Arial"/>
                          <a:cs typeface="Arial"/>
                        </a:rPr>
                        <a:t>may </a:t>
                      </a:r>
                      <a:r>
                        <a:rPr sz="2400" spc="-5" dirty="0">
                          <a:latin typeface="Arial"/>
                          <a:cs typeface="Arial"/>
                        </a:rPr>
                        <a:t>lead </a:t>
                      </a:r>
                      <a:r>
                        <a:rPr sz="2400" dirty="0">
                          <a:latin typeface="Arial"/>
                          <a:cs typeface="Arial"/>
                        </a:rPr>
                        <a:t>to </a:t>
                      </a:r>
                      <a:r>
                        <a:rPr sz="2400" spc="-5" dirty="0">
                          <a:latin typeface="Arial"/>
                          <a:cs typeface="Arial"/>
                        </a:rPr>
                        <a:t>immediate </a:t>
                      </a:r>
                      <a:r>
                        <a:rPr sz="2400" dirty="0">
                          <a:latin typeface="Arial"/>
                          <a:cs typeface="Arial"/>
                        </a:rPr>
                        <a:t>(“acute”) effects</a:t>
                      </a:r>
                    </a:p>
                    <a:p>
                      <a:pPr marL="645795" marR="818515" lvl="1" indent="-143510">
                        <a:lnSpc>
                          <a:spcPct val="100000"/>
                        </a:lnSpc>
                        <a:spcBef>
                          <a:spcPts val="280"/>
                        </a:spcBef>
                        <a:buClr>
                          <a:srgbClr val="00009A"/>
                        </a:buClr>
                        <a:buFont typeface="Wingdings"/>
                        <a:buChar char=""/>
                        <a:tabLst>
                          <a:tab pos="646430" algn="l"/>
                        </a:tabLst>
                      </a:pPr>
                      <a:r>
                        <a:rPr sz="2400" dirty="0">
                          <a:latin typeface="Arial"/>
                          <a:cs typeface="Arial"/>
                        </a:rPr>
                        <a:t>may </a:t>
                      </a:r>
                      <a:r>
                        <a:rPr sz="2400" spc="-5" dirty="0">
                          <a:latin typeface="Arial"/>
                          <a:cs typeface="Arial"/>
                        </a:rPr>
                        <a:t>lead </a:t>
                      </a:r>
                      <a:r>
                        <a:rPr sz="2400" dirty="0">
                          <a:latin typeface="Arial"/>
                          <a:cs typeface="Arial"/>
                        </a:rPr>
                        <a:t>to </a:t>
                      </a:r>
                      <a:r>
                        <a:rPr sz="2400" spc="-5" dirty="0">
                          <a:latin typeface="Arial"/>
                          <a:cs typeface="Arial"/>
                        </a:rPr>
                        <a:t>delayed or persistent </a:t>
                      </a:r>
                      <a:r>
                        <a:rPr sz="2400" dirty="0">
                          <a:latin typeface="Arial"/>
                          <a:cs typeface="Arial"/>
                        </a:rPr>
                        <a:t>(“chronic”)  effects</a:t>
                      </a:r>
                    </a:p>
                    <a:p>
                      <a:pPr marL="511809" indent="-238125">
                        <a:lnSpc>
                          <a:spcPct val="100000"/>
                        </a:lnSpc>
                        <a:spcBef>
                          <a:spcPts val="375"/>
                        </a:spcBef>
                        <a:buClr>
                          <a:srgbClr val="00009A"/>
                        </a:buClr>
                        <a:buFont typeface="Wingdings"/>
                        <a:buChar char=""/>
                        <a:tabLst>
                          <a:tab pos="512445" algn="l"/>
                        </a:tabLst>
                      </a:pPr>
                      <a:r>
                        <a:rPr sz="3200" spc="-5" dirty="0">
                          <a:latin typeface="Arial"/>
                          <a:cs typeface="Arial"/>
                        </a:rPr>
                        <a:t>Chronic toxicity (repeated</a:t>
                      </a:r>
                      <a:r>
                        <a:rPr sz="3200" spc="-15" dirty="0">
                          <a:latin typeface="Arial"/>
                          <a:cs typeface="Arial"/>
                        </a:rPr>
                        <a:t> </a:t>
                      </a:r>
                      <a:r>
                        <a:rPr sz="3200" spc="-5" dirty="0">
                          <a:latin typeface="Arial"/>
                          <a:cs typeface="Arial"/>
                        </a:rPr>
                        <a:t>doses)</a:t>
                      </a:r>
                      <a:endParaRPr sz="3200" dirty="0">
                        <a:latin typeface="Arial"/>
                        <a:cs typeface="Arial"/>
                      </a:endParaRPr>
                    </a:p>
                    <a:p>
                      <a:pPr marL="645795" lvl="1" indent="-143510">
                        <a:lnSpc>
                          <a:spcPct val="100000"/>
                        </a:lnSpc>
                        <a:spcBef>
                          <a:spcPts val="285"/>
                        </a:spcBef>
                        <a:buClr>
                          <a:srgbClr val="00009A"/>
                        </a:buClr>
                        <a:buFont typeface="Wingdings"/>
                        <a:buChar char=""/>
                        <a:tabLst>
                          <a:tab pos="646430" algn="l"/>
                        </a:tabLst>
                      </a:pPr>
                      <a:r>
                        <a:rPr lang="en-US" sz="2400" spc="-5" dirty="0" smtClean="0">
                          <a:latin typeface="Arial"/>
                          <a:cs typeface="Arial"/>
                        </a:rPr>
                        <a:t>M</a:t>
                      </a:r>
                      <a:r>
                        <a:rPr sz="2400" spc="-5" dirty="0" smtClean="0">
                          <a:latin typeface="Arial"/>
                          <a:cs typeface="Arial"/>
                        </a:rPr>
                        <a:t>ay </a:t>
                      </a:r>
                      <a:r>
                        <a:rPr sz="2400" spc="-5" dirty="0">
                          <a:latin typeface="Arial"/>
                          <a:cs typeface="Arial"/>
                        </a:rPr>
                        <a:t>lead to sudden (“acute”)</a:t>
                      </a:r>
                      <a:r>
                        <a:rPr sz="2400" spc="5" dirty="0">
                          <a:latin typeface="Arial"/>
                          <a:cs typeface="Arial"/>
                        </a:rPr>
                        <a:t> </a:t>
                      </a:r>
                      <a:r>
                        <a:rPr sz="2400" spc="-5" dirty="0">
                          <a:latin typeface="Arial"/>
                          <a:cs typeface="Arial"/>
                        </a:rPr>
                        <a:t>effects</a:t>
                      </a:r>
                      <a:endParaRPr sz="2400" dirty="0">
                        <a:latin typeface="Arial"/>
                        <a:cs typeface="Arial"/>
                      </a:endParaRPr>
                    </a:p>
                    <a:p>
                      <a:pPr marL="645795" marR="592455" lvl="1" indent="-143510">
                        <a:lnSpc>
                          <a:spcPct val="100000"/>
                        </a:lnSpc>
                        <a:spcBef>
                          <a:spcPts val="290"/>
                        </a:spcBef>
                        <a:buClr>
                          <a:srgbClr val="00009A"/>
                        </a:buClr>
                        <a:buFont typeface="Wingdings"/>
                        <a:buChar char=""/>
                        <a:tabLst>
                          <a:tab pos="646430" algn="l"/>
                        </a:tabLst>
                      </a:pPr>
                      <a:r>
                        <a:rPr lang="en-US" sz="2400" spc="-5" dirty="0" smtClean="0">
                          <a:latin typeface="Arial"/>
                          <a:cs typeface="Arial"/>
                        </a:rPr>
                        <a:t>R</a:t>
                      </a:r>
                      <a:r>
                        <a:rPr sz="2400" spc="-5" dirty="0" smtClean="0">
                          <a:latin typeface="Arial"/>
                          <a:cs typeface="Arial"/>
                        </a:rPr>
                        <a:t>esults </a:t>
                      </a:r>
                      <a:r>
                        <a:rPr sz="2400" spc="-5" dirty="0">
                          <a:latin typeface="Arial"/>
                          <a:cs typeface="Arial"/>
                        </a:rPr>
                        <a:t>from accumulation </a:t>
                      </a:r>
                      <a:r>
                        <a:rPr sz="2400" dirty="0">
                          <a:latin typeface="Arial"/>
                          <a:cs typeface="Arial"/>
                        </a:rPr>
                        <a:t>of toxic </a:t>
                      </a:r>
                      <a:r>
                        <a:rPr sz="2400" spc="-5" dirty="0">
                          <a:latin typeface="Arial"/>
                          <a:cs typeface="Arial"/>
                        </a:rPr>
                        <a:t>agent or </a:t>
                      </a:r>
                      <a:r>
                        <a:rPr sz="2400" dirty="0">
                          <a:latin typeface="Arial"/>
                          <a:cs typeface="Arial"/>
                        </a:rPr>
                        <a:t>from  </a:t>
                      </a:r>
                      <a:r>
                        <a:rPr sz="2400" spc="-5" dirty="0">
                          <a:latin typeface="Arial"/>
                          <a:cs typeface="Arial"/>
                        </a:rPr>
                        <a:t>cumulative </a:t>
                      </a:r>
                      <a:r>
                        <a:rPr sz="2400" dirty="0">
                          <a:latin typeface="Arial"/>
                          <a:cs typeface="Arial"/>
                        </a:rPr>
                        <a:t>effects</a:t>
                      </a:r>
                    </a:p>
                    <a:p>
                      <a:pPr marL="645795" marR="818515" lvl="1" indent="-143510">
                        <a:lnSpc>
                          <a:spcPct val="100000"/>
                        </a:lnSpc>
                        <a:spcBef>
                          <a:spcPts val="280"/>
                        </a:spcBef>
                        <a:buClr>
                          <a:srgbClr val="00009A"/>
                        </a:buClr>
                        <a:buFont typeface="Wingdings"/>
                        <a:buChar char=""/>
                        <a:tabLst>
                          <a:tab pos="646430" algn="l"/>
                        </a:tabLst>
                      </a:pPr>
                      <a:r>
                        <a:rPr lang="en-US" sz="2400" dirty="0" smtClean="0">
                          <a:latin typeface="Arial"/>
                          <a:cs typeface="Arial"/>
                        </a:rPr>
                        <a:t>M</a:t>
                      </a:r>
                      <a:r>
                        <a:rPr sz="2400" dirty="0" smtClean="0">
                          <a:latin typeface="Arial"/>
                          <a:cs typeface="Arial"/>
                        </a:rPr>
                        <a:t>ay </a:t>
                      </a:r>
                      <a:r>
                        <a:rPr sz="2400" spc="-5" dirty="0">
                          <a:latin typeface="Arial"/>
                          <a:cs typeface="Arial"/>
                        </a:rPr>
                        <a:t>lead </a:t>
                      </a:r>
                      <a:r>
                        <a:rPr sz="2400" dirty="0">
                          <a:latin typeface="Arial"/>
                          <a:cs typeface="Arial"/>
                        </a:rPr>
                        <a:t>to </a:t>
                      </a:r>
                      <a:r>
                        <a:rPr sz="2400" spc="-5" dirty="0">
                          <a:latin typeface="Arial"/>
                          <a:cs typeface="Arial"/>
                        </a:rPr>
                        <a:t>delayed or persistent </a:t>
                      </a:r>
                      <a:r>
                        <a:rPr sz="2400" dirty="0">
                          <a:latin typeface="Arial"/>
                          <a:cs typeface="Arial"/>
                        </a:rPr>
                        <a:t>(“chronic”)  effects</a:t>
                      </a:r>
                    </a:p>
                  </a:txBody>
                  <a:tcPr marL="0" marR="0" marT="30480" marB="0">
                    <a:lnL>
                      <a:noFill/>
                    </a:lnL>
                    <a:lnR w="9525">
                      <a:solidFill>
                        <a:srgbClr val="010101"/>
                      </a:solidFill>
                      <a:prstDash val="solid"/>
                    </a:lnR>
                    <a:lnT w="9525">
                      <a:solidFill>
                        <a:srgbClr val="010101"/>
                      </a:solidFill>
                      <a:prstDash val="solid"/>
                    </a:lnT>
                    <a:lnB w="9525">
                      <a:solidFill>
                        <a:srgbClr val="010101"/>
                      </a:solidFill>
                      <a:prstDash val="solid"/>
                    </a:lnB>
                    <a:lnTlToBr w="12700" cmpd="sng">
                      <a:noFill/>
                      <a:prstDash val="solid"/>
                    </a:lnTlToBr>
                    <a:lnBlToTr w="12700" cmpd="sng">
                      <a:noFill/>
                      <a:prstDash val="solid"/>
                    </a:lnBlToTr>
                    <a:noFill/>
                  </a:tcPr>
                </a:tc>
              </a:tr>
              <a:tr h="176428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300">
                        <a:latin typeface="Times New Roman"/>
                        <a:cs typeface="Times New Roman"/>
                      </a:endParaRPr>
                    </a:p>
                  </a:txBody>
                  <a:tcPr marL="0" marR="0" marT="0" marB="0">
                    <a:lnL w="9525">
                      <a:solidFill>
                        <a:srgbClr val="010101"/>
                      </a:solidFill>
                      <a:prstDash val="solid"/>
                    </a:lnL>
                    <a:lnR>
                      <a:noFill/>
                    </a:lnR>
                    <a:lnT>
                      <a:noFill/>
                    </a:lnT>
                    <a:lnB>
                      <a:noFill/>
                    </a:lnB>
                    <a:lnTlToBr w="12700" cmpd="sng">
                      <a:noFill/>
                      <a:prstDash val="solid"/>
                    </a:lnTlToBr>
                    <a:lnBlToTr w="12700" cmpd="sng">
                      <a:noFill/>
                      <a:prstDash val="solid"/>
                    </a:lnBlToTr>
                    <a:solidFill>
                      <a:srgbClr val="FFFF01"/>
                    </a:solidFill>
                  </a:tcPr>
                </a:tc>
                <a:tc vMerge="1">
                  <a:txBody>
                    <a:bodyPr/>
                    <a:lstStyle/>
                    <a:p>
                      <a:endParaRPr/>
                    </a:p>
                  </a:txBody>
                  <a:tcPr marL="0" marR="0" marT="30480" marB="0">
                    <a:lnR w="9525">
                      <a:solidFill>
                        <a:srgbClr val="010101"/>
                      </a:solidFill>
                      <a:prstDash val="solid"/>
                    </a:lnR>
                    <a:lnT w="9525">
                      <a:solidFill>
                        <a:srgbClr val="010101"/>
                      </a:solidFill>
                      <a:prstDash val="solid"/>
                    </a:lnT>
                    <a:lnB w="9525">
                      <a:solidFill>
                        <a:srgbClr val="010101"/>
                      </a:solidFill>
                      <a:prstDash val="solid"/>
                    </a:lnB>
                  </a:tcPr>
                </a:tc>
              </a:tr>
              <a:tr h="176428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300" dirty="0">
                        <a:latin typeface="Times New Roman"/>
                        <a:cs typeface="Times New Roman"/>
                      </a:endParaRPr>
                    </a:p>
                  </a:txBody>
                  <a:tcPr marL="0" marR="0" marT="0" marB="0">
                    <a:lnL w="9525">
                      <a:solidFill>
                        <a:srgbClr val="010101"/>
                      </a:solidFill>
                      <a:prstDash val="solid"/>
                    </a:lnL>
                    <a:lnR>
                      <a:noFill/>
                    </a:lnR>
                    <a:lnT>
                      <a:noFill/>
                    </a:lnT>
                    <a:lnB w="9525">
                      <a:solidFill>
                        <a:srgbClr val="010101"/>
                      </a:solidFill>
                      <a:prstDash val="solid"/>
                    </a:lnB>
                    <a:lnTlToBr w="12700" cmpd="sng">
                      <a:noFill/>
                      <a:prstDash val="solid"/>
                    </a:lnTlToBr>
                    <a:lnBlToTr w="12700" cmpd="sng">
                      <a:noFill/>
                      <a:prstDash val="solid"/>
                    </a:lnBlToTr>
                    <a:solidFill>
                      <a:srgbClr val="FFFF99"/>
                    </a:solidFill>
                  </a:tcPr>
                </a:tc>
                <a:tc vMerge="1">
                  <a:txBody>
                    <a:bodyPr/>
                    <a:lstStyle/>
                    <a:p>
                      <a:endParaRPr/>
                    </a:p>
                  </a:txBody>
                  <a:tcPr marL="0" marR="0" marT="30480" marB="0">
                    <a:lnR w="9525">
                      <a:solidFill>
                        <a:srgbClr val="010101"/>
                      </a:solidFill>
                      <a:prstDash val="solid"/>
                    </a:lnR>
                    <a:lnT w="9525">
                      <a:solidFill>
                        <a:srgbClr val="010101"/>
                      </a:solidFill>
                      <a:prstDash val="solid"/>
                    </a:lnT>
                    <a:lnB w="9525">
                      <a:solidFill>
                        <a:srgbClr val="010101"/>
                      </a:solidFill>
                      <a:prstDash val="solid"/>
                    </a:lnB>
                  </a:tcPr>
                </a:tc>
              </a:tr>
            </a:tbl>
          </a:graphicData>
        </a:graphic>
      </p:graphicFrame>
    </p:spTree>
    <p:extLst>
      <p:ext uri="{BB962C8B-B14F-4D97-AF65-F5344CB8AC3E}">
        <p14:creationId xmlns:p14="http://schemas.microsoft.com/office/powerpoint/2010/main" val="152552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086" y="480455"/>
            <a:ext cx="11027230" cy="5755422"/>
          </a:xfrm>
          <a:prstGeom prst="rect">
            <a:avLst/>
          </a:prstGeom>
        </p:spPr>
        <p:txBody>
          <a:bodyPr wrap="square">
            <a:spAutoFit/>
          </a:bodyPr>
          <a:lstStyle/>
          <a:p>
            <a:r>
              <a:rPr lang="en-US" sz="3200" b="1" dirty="0"/>
              <a:t>Developmental Toxicity</a:t>
            </a:r>
          </a:p>
          <a:p>
            <a:pPr marL="457200" indent="-457200">
              <a:buFont typeface="Wingdings" panose="05000000000000000000" pitchFamily="2" charset="2"/>
              <a:buChar char="q"/>
            </a:pPr>
            <a:r>
              <a:rPr lang="en-US" sz="2800" dirty="0"/>
              <a:t>Developmental Toxicity pertains to adverse toxic effects to the developing embryo or  </a:t>
            </a:r>
            <a:r>
              <a:rPr lang="en-US" sz="2800" dirty="0" smtClean="0"/>
              <a:t>fetus </a:t>
            </a:r>
          </a:p>
          <a:p>
            <a:pPr marL="457200" indent="-457200">
              <a:buFont typeface="Wingdings" panose="05000000000000000000" pitchFamily="2" charset="2"/>
              <a:buChar char="q"/>
            </a:pPr>
            <a:r>
              <a:rPr lang="en-US" sz="2800" dirty="0" smtClean="0"/>
              <a:t>This </a:t>
            </a:r>
            <a:r>
              <a:rPr lang="en-US" sz="2800" dirty="0"/>
              <a:t>can result from toxicant exposure to either parent before conception or to the  mother and her developing </a:t>
            </a:r>
            <a:r>
              <a:rPr lang="en-US" sz="2800" dirty="0" smtClean="0"/>
              <a:t>embryo-fetus </a:t>
            </a:r>
          </a:p>
          <a:p>
            <a:pPr marL="457200" indent="-457200">
              <a:buFont typeface="Wingdings" panose="05000000000000000000" pitchFamily="2" charset="2"/>
              <a:buChar char="q"/>
            </a:pPr>
            <a:r>
              <a:rPr lang="en-US" sz="2800" dirty="0" smtClean="0"/>
              <a:t>The </a:t>
            </a:r>
            <a:r>
              <a:rPr lang="en-US" sz="2800" dirty="0"/>
              <a:t>three basic types of </a:t>
            </a:r>
            <a:r>
              <a:rPr lang="en-US" sz="2800" dirty="0" smtClean="0"/>
              <a:t>developmental toxicity </a:t>
            </a:r>
            <a:r>
              <a:rPr lang="en-US" sz="2800" dirty="0"/>
              <a:t>are </a:t>
            </a:r>
            <a:r>
              <a:rPr lang="en-US" sz="2800" dirty="0" smtClean="0"/>
              <a:t>shown </a:t>
            </a:r>
            <a:r>
              <a:rPr lang="en-US" sz="2800" dirty="0"/>
              <a:t>in the table on the </a:t>
            </a:r>
            <a:r>
              <a:rPr lang="en-US" sz="2800" dirty="0" smtClean="0"/>
              <a:t>slide</a:t>
            </a:r>
            <a:endParaRPr lang="en-US" sz="2800" dirty="0"/>
          </a:p>
          <a:p>
            <a:pPr marL="457200" indent="-457200">
              <a:buFont typeface="Wingdings" panose="05000000000000000000" pitchFamily="2" charset="2"/>
              <a:buChar char="q"/>
            </a:pPr>
            <a:r>
              <a:rPr lang="en-US" sz="2800" dirty="0"/>
              <a:t>Chemicals cause developmental toxicity by two methods. </a:t>
            </a:r>
            <a:endParaRPr lang="en-US" sz="2800" dirty="0" smtClean="0"/>
          </a:p>
          <a:p>
            <a:pPr marL="457200" indent="-457200">
              <a:buFont typeface="Wingdings" panose="05000000000000000000" pitchFamily="2" charset="2"/>
              <a:buChar char="q"/>
            </a:pPr>
            <a:r>
              <a:rPr lang="en-US" sz="2800" dirty="0" smtClean="0"/>
              <a:t>They </a:t>
            </a:r>
            <a:r>
              <a:rPr lang="en-US" sz="2800" dirty="0"/>
              <a:t>can act directly on cells  of the embryo causing cell death or cell damage, leading to abnormal organ  </a:t>
            </a:r>
            <a:r>
              <a:rPr lang="en-US" sz="2800" dirty="0" smtClean="0"/>
              <a:t>development </a:t>
            </a:r>
          </a:p>
          <a:p>
            <a:pPr marL="457200" indent="-457200">
              <a:buFont typeface="Wingdings" panose="05000000000000000000" pitchFamily="2" charset="2"/>
              <a:buChar char="q"/>
            </a:pPr>
            <a:r>
              <a:rPr lang="en-US" sz="2800" dirty="0" smtClean="0"/>
              <a:t>A </a:t>
            </a:r>
            <a:r>
              <a:rPr lang="en-US" sz="2800" dirty="0"/>
              <a:t>chemical might also induce a mutation in a parent's germ cell which is  transmitted to the fertilized ovum. </a:t>
            </a:r>
            <a:endParaRPr lang="en-US" sz="2800" dirty="0" smtClean="0"/>
          </a:p>
          <a:p>
            <a:pPr marL="457200" indent="-457200">
              <a:buFont typeface="Wingdings" panose="05000000000000000000" pitchFamily="2" charset="2"/>
              <a:buChar char="q"/>
            </a:pPr>
            <a:r>
              <a:rPr lang="en-US" sz="2800" dirty="0" smtClean="0"/>
              <a:t>Some </a:t>
            </a:r>
            <a:r>
              <a:rPr lang="en-US" sz="2800" dirty="0"/>
              <a:t>mutated fertilized ova develop into abnormal  embryos.</a:t>
            </a:r>
          </a:p>
        </p:txBody>
      </p:sp>
    </p:spTree>
    <p:extLst>
      <p:ext uri="{BB962C8B-B14F-4D97-AF65-F5344CB8AC3E}">
        <p14:creationId xmlns:p14="http://schemas.microsoft.com/office/powerpoint/2010/main" val="411517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0435" y="783522"/>
            <a:ext cx="3661130" cy="523220"/>
          </a:xfrm>
          <a:prstGeom prst="rect">
            <a:avLst/>
          </a:prstGeom>
        </p:spPr>
        <p:txBody>
          <a:bodyPr wrap="none">
            <a:spAutoFit/>
          </a:bodyPr>
          <a:lstStyle/>
          <a:p>
            <a:r>
              <a:rPr lang="en-US" sz="2800" b="1" dirty="0"/>
              <a:t>Developmental Toxicity</a:t>
            </a:r>
          </a:p>
        </p:txBody>
      </p:sp>
      <p:sp>
        <p:nvSpPr>
          <p:cNvPr id="4" name="object 11"/>
          <p:cNvSpPr/>
          <p:nvPr/>
        </p:nvSpPr>
        <p:spPr>
          <a:xfrm>
            <a:off x="2667565" y="1792418"/>
            <a:ext cx="6651247" cy="294094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2054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779</Words>
  <Application>Microsoft Office PowerPoint</Application>
  <PresentationFormat>Widescreen</PresentationFormat>
  <Paragraphs>73</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8</cp:revision>
  <dcterms:created xsi:type="dcterms:W3CDTF">2020-04-13T07:15:30Z</dcterms:created>
  <dcterms:modified xsi:type="dcterms:W3CDTF">2020-04-13T08:30:05Z</dcterms:modified>
</cp:coreProperties>
</file>