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2" r:id="rId1"/>
  </p:sldMasterIdLst>
  <p:notesMasterIdLst>
    <p:notesMasterId r:id="rId16"/>
  </p:notesMasterIdLst>
  <p:sldIdLst>
    <p:sldId id="272" r:id="rId2"/>
    <p:sldId id="260" r:id="rId3"/>
    <p:sldId id="258" r:id="rId4"/>
    <p:sldId id="261" r:id="rId5"/>
    <p:sldId id="267" r:id="rId6"/>
    <p:sldId id="268" r:id="rId7"/>
    <p:sldId id="262" r:id="rId8"/>
    <p:sldId id="271" r:id="rId9"/>
    <p:sldId id="263" r:id="rId10"/>
    <p:sldId id="270" r:id="rId11"/>
    <p:sldId id="265" r:id="rId12"/>
    <p:sldId id="266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/>
    <p:restoredTop sz="82445"/>
  </p:normalViewPr>
  <p:slideViewPr>
    <p:cSldViewPr snapToGrid="0" snapToObjects="1">
      <p:cViewPr>
        <p:scale>
          <a:sx n="70" d="100"/>
          <a:sy n="70" d="100"/>
        </p:scale>
        <p:origin x="78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4" Type="http://schemas.openxmlformats.org/officeDocument/2006/relationships/chartUserShapes" Target="../drawings/drawing2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4" Type="http://schemas.openxmlformats.org/officeDocument/2006/relationships/chartUserShapes" Target="../drawings/drawing3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694494215008838"/>
          <c:y val="0.173742071881607"/>
          <c:w val="0.897387313192994"/>
          <c:h val="0.5773145111617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Utility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0.0</c:v>
                </c:pt>
                <c:pt idx="1">
                  <c:v>15.0</c:v>
                </c:pt>
                <c:pt idx="2">
                  <c:v>28.0</c:v>
                </c:pt>
                <c:pt idx="3">
                  <c:v>39.0</c:v>
                </c:pt>
                <c:pt idx="4">
                  <c:v>48.0</c:v>
                </c:pt>
                <c:pt idx="5">
                  <c:v>55.0</c:v>
                </c:pt>
                <c:pt idx="6">
                  <c:v>60.0</c:v>
                </c:pt>
                <c:pt idx="7">
                  <c:v>63.0</c:v>
                </c:pt>
                <c:pt idx="8">
                  <c:v>63.0</c:v>
                </c:pt>
                <c:pt idx="9">
                  <c:v>62.0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4288592"/>
        <c:axId val="2104457120"/>
      </c:lineChart>
      <c:catAx>
        <c:axId val="210428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457120"/>
        <c:crosses val="autoZero"/>
        <c:auto val="1"/>
        <c:lblAlgn val="ctr"/>
        <c:lblOffset val="100"/>
        <c:noMultiLvlLbl val="0"/>
      </c:catAx>
      <c:valAx>
        <c:axId val="210445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28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694494215008838"/>
          <c:y val="0.173742071881607"/>
          <c:w val="0.897387313192994"/>
          <c:h val="0.577314511161792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Marginal Utility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0.0</c:v>
                </c:pt>
                <c:pt idx="1">
                  <c:v>15.0</c:v>
                </c:pt>
                <c:pt idx="2">
                  <c:v>13.0</c:v>
                </c:pt>
                <c:pt idx="3">
                  <c:v>11.0</c:v>
                </c:pt>
                <c:pt idx="4">
                  <c:v>9.0</c:v>
                </c:pt>
                <c:pt idx="5">
                  <c:v>7.0</c:v>
                </c:pt>
                <c:pt idx="6">
                  <c:v>5.0</c:v>
                </c:pt>
                <c:pt idx="7">
                  <c:v>3.0</c:v>
                </c:pt>
                <c:pt idx="8">
                  <c:v>0.0</c:v>
                </c:pt>
                <c:pt idx="9">
                  <c:v>-1.0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1357168"/>
        <c:axId val="-2131112704"/>
      </c:lineChart>
      <c:catAx>
        <c:axId val="-213135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112704"/>
        <c:crosses val="autoZero"/>
        <c:auto val="1"/>
        <c:lblAlgn val="ctr"/>
        <c:lblOffset val="100"/>
        <c:noMultiLvlLbl val="0"/>
      </c:catAx>
      <c:valAx>
        <c:axId val="-213111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35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694494215008838"/>
          <c:y val="0.173742071881607"/>
          <c:w val="0.897387313192994"/>
          <c:h val="0.5773145111617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Utility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0.0</c:v>
                </c:pt>
                <c:pt idx="1">
                  <c:v>15.0</c:v>
                </c:pt>
                <c:pt idx="2">
                  <c:v>28.0</c:v>
                </c:pt>
                <c:pt idx="3">
                  <c:v>39.0</c:v>
                </c:pt>
                <c:pt idx="4">
                  <c:v>48.0</c:v>
                </c:pt>
                <c:pt idx="5">
                  <c:v>55.0</c:v>
                </c:pt>
                <c:pt idx="6">
                  <c:v>60.0</c:v>
                </c:pt>
                <c:pt idx="7">
                  <c:v>63.0</c:v>
                </c:pt>
                <c:pt idx="8">
                  <c:v>63.0</c:v>
                </c:pt>
                <c:pt idx="9">
                  <c:v>62.0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Marginal Utility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0.0</c:v>
                </c:pt>
                <c:pt idx="1">
                  <c:v>15.0</c:v>
                </c:pt>
                <c:pt idx="2">
                  <c:v>13.0</c:v>
                </c:pt>
                <c:pt idx="3">
                  <c:v>11.0</c:v>
                </c:pt>
                <c:pt idx="4">
                  <c:v>9.0</c:v>
                </c:pt>
                <c:pt idx="5">
                  <c:v>7.0</c:v>
                </c:pt>
                <c:pt idx="6">
                  <c:v>5.0</c:v>
                </c:pt>
                <c:pt idx="7">
                  <c:v>3.0</c:v>
                </c:pt>
                <c:pt idx="8">
                  <c:v>0.0</c:v>
                </c:pt>
                <c:pt idx="9">
                  <c:v>-1.0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05072768"/>
        <c:axId val="2109462608"/>
      </c:lineChart>
      <c:catAx>
        <c:axId val="-210507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462608"/>
        <c:crosses val="autoZero"/>
        <c:auto val="1"/>
        <c:lblAlgn val="ctr"/>
        <c:lblOffset val="100"/>
        <c:noMultiLvlLbl val="0"/>
      </c:catAx>
      <c:valAx>
        <c:axId val="210946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507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0.11154</cdr:x>
      <cdr:y>0.09144</cdr:y>
    </cdr:from>
    <cdr:to>
      <cdr:x>0.11432</cdr:x>
      <cdr:y>0.74885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172960" y="397890"/>
          <a:ext cx="29234" cy="28606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0.06678</cdr:x>
      <cdr:y>0.74602</cdr:y>
    </cdr:from>
    <cdr:to>
      <cdr:x>0.95845</cdr:x>
      <cdr:y>0.75065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702204" y="3246178"/>
          <a:ext cx="9376445" cy="201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0.06111</cdr:x>
      <cdr:y>0.17824</cdr:y>
    </cdr:from>
    <cdr:to>
      <cdr:x>0.06389</cdr:x>
      <cdr:y>0.83565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79400" y="488950"/>
          <a:ext cx="12700" cy="1803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0.06156</cdr:x>
      <cdr:y>0.67457</cdr:y>
    </cdr:from>
    <cdr:to>
      <cdr:x>0.95323</cdr:x>
      <cdr:y>0.6792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306493" y="2026106"/>
          <a:ext cx="4439074" cy="139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0.06111</cdr:x>
      <cdr:y>0.17824</cdr:y>
    </cdr:from>
    <cdr:to>
      <cdr:x>0.06389</cdr:x>
      <cdr:y>0.83565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79400" y="488950"/>
          <a:ext cx="12700" cy="1803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0.06156</cdr:x>
      <cdr:y>0.67457</cdr:y>
    </cdr:from>
    <cdr:to>
      <cdr:x>0.95323</cdr:x>
      <cdr:y>0.6792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306493" y="2026106"/>
          <a:ext cx="4439074" cy="139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B9997-FF2F-9344-938E-1A5567F66CAC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19766-6A21-8146-860B-7519DE0B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4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9766-6A21-8146-860B-7519DE0BF2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9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9766-6A21-8146-860B-7519DE0BF2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9766-6A21-8146-860B-7519DE0BF2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7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9766-6A21-8146-860B-7519DE0BF2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85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9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2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93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061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77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6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60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1059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209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148651-4E09-F640-A9B6-9CE5FB7C3F7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4C3767-46EC-E546-8281-E4134669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Theory of Consumer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The theory of consumer behavior deals with how consumers allocate and spend their limited income among all the different goods and services to maximize their Utility.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07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Analysis of Table 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TU rises, MU falls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TU at maximum level, when MU=0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TU falls when MU negative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TU in general increase with quantity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If TU increases, MU &gt; 0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If TU decreases, MU &lt;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6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123338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38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46087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85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25910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610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Explanation to the graph</a:t>
            </a:r>
            <a:endParaRPr lang="en-US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•The negative slope of the marginal utility curve reflects the law of diminishing marginal utility. </a:t>
            </a:r>
          </a:p>
          <a:p>
            <a:pPr marL="0" indent="0">
              <a:buNone/>
            </a:pP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•Saturation point is when the total utility is unchanged. Here TU will be maximum and MU will be zero. After this point, if a consumer will consume additional units of the product TU will decrease and MU becomes negative.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2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Cardinal and Ordinal Approach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There are two theories that seek to explain the consumer behavior.</a:t>
            </a:r>
          </a:p>
          <a:p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The Cardinal Approach.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Which explains utility is measureable.</a:t>
            </a:r>
          </a:p>
          <a:p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The Ordinal Approach.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Which explains consumer can rank their preferences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9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6384"/>
            <a:ext cx="10515600" cy="5390579"/>
          </a:xfrm>
        </p:spPr>
        <p:txBody>
          <a:bodyPr/>
          <a:lstStyle/>
          <a:p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Cardinal Utility</a:t>
            </a:r>
          </a:p>
          <a:p>
            <a:pPr marL="0" indent="0">
              <a:buNone/>
            </a:pPr>
            <a:endParaRPr lang="en-US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The 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Cardinal utility was formulated by Neo-classical economists, who hold that utility is measurable and can be expressed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quantitatively, like length, height, weight, temperature, etc. This concept is known as cardinal utility concept.</a:t>
            </a: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They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coined the term ‘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Util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‘ expands to Units of utility. It is assumed that one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util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is equal to one unit of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money.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1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Utility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When we speak of utility, we refer to the satisfaction or benefits that a consumer derives of his consumption.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Utility is satisfying power of a Commodity.</a:t>
            </a:r>
          </a:p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latin typeface="Times New Roman" charset="0"/>
                <a:ea typeface="Times New Roman" charset="0"/>
                <a:cs typeface="Times New Roman" charset="0"/>
              </a:rPr>
              <a:t>Utils</a:t>
            </a:r>
            <a:endParaRPr lang="en-US" sz="4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This theory assumes that satisfaction can be measured. The unit of measures of utility is called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utils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5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Law of diminishing marginal utility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•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Suppose a person consumes the first apple, he derives the highest level of utility. If he consumes the second apple, he will get lesser satisfaction than first apple.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•The utility that he gets from the third apple will be still less.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•If he continues to consume more and more apples, utility from each apple goes on diminishing as the intensity of his desire goes on diminishing.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Thus, the law of diminishing marginal utility simply tells us that we obtain less and less marginal utility from the successive units of a commodity as we consume more and more of it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2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Assumptions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Tastes, preferences,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etc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of the customer remain constant.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Income of the consumer also remain constant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Units of the goods are identical or similar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process of consumption is continuous.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Units of the goods are not very small in size.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7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Total Utility(TU) and Marginal Utility (MU)</a:t>
            </a:r>
            <a:b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7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• 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Total Utility (TU)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 It is the total amount of satisfaction or pleasure a person derives from consuming some specific.</a:t>
            </a:r>
          </a:p>
          <a:p>
            <a:pPr marL="0" indent="0">
              <a:buNone/>
            </a:pP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Formula:  TU = TU1 + TU2 + TU3 + TU4 + TU5 +…..TUN</a:t>
            </a:r>
          </a:p>
          <a:p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• Marginal Utility (MU):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It is an additional satisfaction that an individual derives from consuming an additional unit of a good or services</a:t>
            </a:r>
          </a:p>
          <a:p>
            <a:pPr marL="0" indent="0">
              <a:buNone/>
            </a:pP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Formula: 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700" dirty="0" smtClean="0"/>
              <a:t>MU = Change in total utility / change in quantity 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MU = TUN- TUN-1/ QN- QN-1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14016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TUN = 28, TUN-1=15, QN= 2 and QN-1=1, </a:t>
            </a:r>
          </a:p>
          <a:p>
            <a:pPr marL="0" indent="0">
              <a:buNone/>
            </a:pPr>
            <a:r>
              <a:rPr lang="en-US" dirty="0" smtClean="0"/>
              <a:t>After putting the values in formula,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 =  28-15/ 2-1 </a:t>
            </a:r>
          </a:p>
          <a:p>
            <a:r>
              <a:rPr lang="en-US" dirty="0" smtClean="0"/>
              <a:t>MU = 13 / 1</a:t>
            </a:r>
          </a:p>
          <a:p>
            <a:r>
              <a:rPr lang="en-US" dirty="0" smtClean="0"/>
              <a:t>MU= 13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Another solution:</a:t>
            </a:r>
            <a:endParaRPr lang="en-US" dirty="0"/>
          </a:p>
          <a:p>
            <a:r>
              <a:rPr lang="en-US" dirty="0" smtClean="0"/>
              <a:t>MU =  62-63/ 9-8</a:t>
            </a:r>
          </a:p>
          <a:p>
            <a:r>
              <a:rPr lang="en-US" dirty="0" smtClean="0"/>
              <a:t>MU=   -1/ 1</a:t>
            </a:r>
          </a:p>
          <a:p>
            <a:r>
              <a:rPr lang="en-US" dirty="0" smtClean="0"/>
              <a:t>MU=  -1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65733"/>
              </p:ext>
            </p:extLst>
          </p:nvPr>
        </p:nvGraphicFramePr>
        <p:xfrm>
          <a:off x="1524000" y="3332163"/>
          <a:ext cx="9144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3" imgW="9144000" imgH="190500" progId="Word.Document.8">
                  <p:embed/>
                </p:oleObj>
              </mc:Choice>
              <mc:Fallback>
                <p:oleObj name="Document" r:id="rId3" imgW="9144000" imgH="1905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3332163"/>
                        <a:ext cx="9144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987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 (TU and MU)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387701"/>
              </p:ext>
            </p:extLst>
          </p:nvPr>
        </p:nvGraphicFramePr>
        <p:xfrm>
          <a:off x="1066800" y="2103438"/>
          <a:ext cx="10058400" cy="4055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Utility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Marginal Utility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7464" marR="87464"/>
                </a:tc>
              </a:tr>
              <a:tr h="368697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1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1162</TotalTime>
  <Words>635</Words>
  <Application>Microsoft Macintosh PowerPoint</Application>
  <PresentationFormat>Widescreen</PresentationFormat>
  <Paragraphs>105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Century Gothic</vt:lpstr>
      <vt:lpstr>Garamond</vt:lpstr>
      <vt:lpstr>Times New Roman</vt:lpstr>
      <vt:lpstr>Savon</vt:lpstr>
      <vt:lpstr>Document</vt:lpstr>
      <vt:lpstr>Theory of Consumer Behavior</vt:lpstr>
      <vt:lpstr>Cardinal and Ordinal Approach</vt:lpstr>
      <vt:lpstr>PowerPoint Presentation</vt:lpstr>
      <vt:lpstr>Utility</vt:lpstr>
      <vt:lpstr>Law of diminishing marginal utility</vt:lpstr>
      <vt:lpstr>Assumptions </vt:lpstr>
      <vt:lpstr>Total Utility(TU) and Marginal Utility (MU) </vt:lpstr>
      <vt:lpstr>Formula:    MU = Change in total utility / change in quantity   MU = TUN- TUN-1/ QN- QN-1 </vt:lpstr>
      <vt:lpstr>For example (TU and MU)</vt:lpstr>
      <vt:lpstr>Analysis of Table </vt:lpstr>
      <vt:lpstr>PowerPoint Presentation</vt:lpstr>
      <vt:lpstr>PowerPoint Presentation</vt:lpstr>
      <vt:lpstr>PowerPoint Presentation</vt:lpstr>
      <vt:lpstr>Explanation to the graph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2020-04-09T06:31:03Z</dcterms:created>
  <dcterms:modified xsi:type="dcterms:W3CDTF">2020-04-12T21:22:35Z</dcterms:modified>
</cp:coreProperties>
</file>