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4"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0C2980A-111A-46A7-B9A7-7D8278748CD9}" type="datetimeFigureOut">
              <a:rPr lang="en-US" smtClean="0"/>
              <a:pPr/>
              <a:t>12-Jun-18</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264406BA-FAC2-4509-9552-36B77E2FDE6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0C2980A-111A-46A7-B9A7-7D8278748CD9}" type="datetimeFigureOut">
              <a:rPr lang="en-US" smtClean="0"/>
              <a:pPr/>
              <a:t>12-Jun-18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4406BA-FAC2-4509-9552-36B77E2FDE66}" type="slidenum">
              <a:rPr lang="en-US" smtClean="0"/>
              <a:pPr/>
              <a:t>‹#›</a:t>
            </a:fld>
            <a:endParaRPr lang="en-US"/>
          </a:p>
        </p:txBody>
      </p:sp>
    </p:spTree>
  </p:cSld>
  <p:clrMapOvr>
    <a:masterClrMapping/>
  </p:clrMapOvr>
  <p:transition spd="slow">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0C2980A-111A-46A7-B9A7-7D8278748CD9}" type="datetimeFigureOut">
              <a:rPr lang="en-US" smtClean="0"/>
              <a:pPr/>
              <a:t>12-Jun-18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4406BA-FAC2-4509-9552-36B77E2FDE66}" type="slidenum">
              <a:rPr lang="en-US" smtClean="0"/>
              <a:pPr/>
              <a:t>‹#›</a:t>
            </a:fld>
            <a:endParaRPr lang="en-US"/>
          </a:p>
        </p:txBody>
      </p:sp>
    </p:spTree>
  </p:cSld>
  <p:clrMapOvr>
    <a:masterClrMapping/>
  </p:clrMapOvr>
  <p:transition spd="slow">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0C2980A-111A-46A7-B9A7-7D8278748CD9}" type="datetimeFigureOut">
              <a:rPr lang="en-US" smtClean="0"/>
              <a:pPr/>
              <a:t>12-Jun-18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4406BA-FAC2-4509-9552-36B77E2FDE66}" type="slidenum">
              <a:rPr lang="en-US" smtClean="0"/>
              <a:pPr/>
              <a:t>‹#›</a:t>
            </a:fld>
            <a:endParaRPr lang="en-US"/>
          </a:p>
        </p:txBody>
      </p:sp>
    </p:spTree>
  </p:cSld>
  <p:clrMapOvr>
    <a:masterClrMapping/>
  </p:clrMapOvr>
  <p:transition spd="slow">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0C2980A-111A-46A7-B9A7-7D8278748CD9}" type="datetimeFigureOut">
              <a:rPr lang="en-US" smtClean="0"/>
              <a:pPr/>
              <a:t>12-Jun-18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4406BA-FAC2-4509-9552-36B77E2FDE6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0C2980A-111A-46A7-B9A7-7D8278748CD9}" type="datetimeFigureOut">
              <a:rPr lang="en-US" smtClean="0"/>
              <a:pPr/>
              <a:t>12-Jun-18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4406BA-FAC2-4509-9552-36B77E2FDE66}" type="slidenum">
              <a:rPr lang="en-US" smtClean="0"/>
              <a:pPr/>
              <a:t>‹#›</a:t>
            </a:fld>
            <a:endParaRPr lang="en-US"/>
          </a:p>
        </p:txBody>
      </p:sp>
    </p:spTree>
  </p:cSld>
  <p:clrMapOvr>
    <a:masterClrMapping/>
  </p:clrMapOvr>
  <p:transition spd="slow">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0C2980A-111A-46A7-B9A7-7D8278748CD9}" type="datetimeFigureOut">
              <a:rPr lang="en-US" smtClean="0"/>
              <a:pPr/>
              <a:t>12-Jun-18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4406BA-FAC2-4509-9552-36B77E2FDE66}" type="slidenum">
              <a:rPr lang="en-US" smtClean="0"/>
              <a:pPr/>
              <a:t>‹#›</a:t>
            </a:fld>
            <a:endParaRPr lang="en-US"/>
          </a:p>
        </p:txBody>
      </p:sp>
    </p:spTree>
  </p:cSld>
  <p:clrMapOvr>
    <a:masterClrMapping/>
  </p:clrMapOvr>
  <p:transition spd="slow">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0C2980A-111A-46A7-B9A7-7D8278748CD9}" type="datetimeFigureOut">
              <a:rPr lang="en-US" smtClean="0"/>
              <a:pPr/>
              <a:t>12-Jun-18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4406BA-FAC2-4509-9552-36B77E2FDE66}" type="slidenum">
              <a:rPr lang="en-US" smtClean="0"/>
              <a:pPr/>
              <a:t>‹#›</a:t>
            </a:fld>
            <a:endParaRPr lang="en-US"/>
          </a:p>
        </p:txBody>
      </p:sp>
    </p:spTree>
  </p:cSld>
  <p:clrMapOvr>
    <a:masterClrMapping/>
  </p:clrMapOvr>
  <p:transition spd="slow">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C2980A-111A-46A7-B9A7-7D8278748CD9}" type="datetimeFigureOut">
              <a:rPr lang="en-US" smtClean="0"/>
              <a:pPr/>
              <a:t>12-Jun-18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4406BA-FAC2-4509-9552-36B77E2FDE66}" type="slidenum">
              <a:rPr lang="en-US" smtClean="0"/>
              <a:pPr/>
              <a:t>‹#›</a:t>
            </a:fld>
            <a:endParaRPr lang="en-US"/>
          </a:p>
        </p:txBody>
      </p:sp>
    </p:spTree>
  </p:cSld>
  <p:clrMapOvr>
    <a:masterClrMapping/>
  </p:clrMapOvr>
  <p:transition spd="slow">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0C2980A-111A-46A7-B9A7-7D8278748CD9}" type="datetimeFigureOut">
              <a:rPr lang="en-US" smtClean="0"/>
              <a:pPr/>
              <a:t>12-Jun-18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4406BA-FAC2-4509-9552-36B77E2FDE66}" type="slidenum">
              <a:rPr lang="en-US" smtClean="0"/>
              <a:pPr/>
              <a:t>‹#›</a:t>
            </a:fld>
            <a:endParaRPr lang="en-US"/>
          </a:p>
        </p:txBody>
      </p:sp>
    </p:spTree>
  </p:cSld>
  <p:clrMapOvr>
    <a:masterClrMapping/>
  </p:clrMapOvr>
  <p:transition spd="slow">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0C2980A-111A-46A7-B9A7-7D8278748CD9}" type="datetimeFigureOut">
              <a:rPr lang="en-US" smtClean="0"/>
              <a:pPr/>
              <a:t>12-Jun-18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264406BA-FAC2-4509-9552-36B77E2FDE66}"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slow">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0C2980A-111A-46A7-B9A7-7D8278748CD9}" type="datetimeFigureOut">
              <a:rPr lang="en-US" smtClean="0"/>
              <a:pPr/>
              <a:t>12-Jun-18</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64406BA-FAC2-4509-9552-36B77E2FDE66}"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slow">
    <p:wedge/>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mage.slidesharecdn.com/eclecticmethod-150601191611-lva1-app6892/95/eclectic-method-4-638.jpg?cb=1433186232"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ge.slidesharecdn.com/eclecticmethod-150601191611-lva1-app6892/95/eclectic-method-5-638.jpg?cb=1433186232"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image.slidesharecdn.com/eclecticmethod-150601191611-lva1-app6892/95/eclectic-method-7-638.jpg?cb=1433186232"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ECLECTIC METHOD</a:t>
            </a:r>
            <a:endParaRPr lang="en-US" dirty="0"/>
          </a:p>
        </p:txBody>
      </p:sp>
      <p:sp>
        <p:nvSpPr>
          <p:cNvPr id="3" name="Subtitle 2"/>
          <p:cNvSpPr>
            <a:spLocks noGrp="1"/>
          </p:cNvSpPr>
          <p:nvPr>
            <p:ph type="subTitle" idx="1"/>
          </p:nvPr>
        </p:nvSpPr>
        <p:spPr/>
        <p:txBody>
          <a:bodyPr/>
          <a:lstStyle/>
          <a:p>
            <a:r>
              <a:rPr lang="en-US" dirty="0" smtClean="0"/>
              <a:t>Azhar Pervaiz</a:t>
            </a:r>
            <a:endParaRPr lang="en-US" dirty="0"/>
          </a:p>
        </p:txBody>
      </p:sp>
    </p:spTree>
  </p:cSld>
  <p:clrMapOvr>
    <a:masterClrMapping/>
  </p:clrMapOvr>
  <p:transition spd="slow">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219200"/>
            <a:ext cx="7772400" cy="1143000"/>
          </a:xfrm>
        </p:spPr>
        <p:txBody>
          <a:bodyPr>
            <a:normAutofit fontScale="90000"/>
          </a:bodyPr>
          <a:lstStyle/>
          <a:p>
            <a:r>
              <a:rPr lang="en-US" dirty="0" smtClean="0"/>
              <a:t/>
            </a:r>
            <a:br>
              <a:rPr lang="en-US" dirty="0" smtClean="0"/>
            </a:br>
            <a:r>
              <a:rPr lang="en-US" dirty="0" smtClean="0"/>
              <a:t>‘A thousand teachers, a thousand methods’</a:t>
            </a:r>
            <a:br>
              <a:rPr lang="en-US" dirty="0" smtClean="0"/>
            </a:br>
            <a:endParaRPr lang="en-US" dirty="0"/>
          </a:p>
        </p:txBody>
      </p:sp>
      <p:sp>
        <p:nvSpPr>
          <p:cNvPr id="3" name="Content Placeholder 2"/>
          <p:cNvSpPr>
            <a:spLocks noGrp="1"/>
          </p:cNvSpPr>
          <p:nvPr>
            <p:ph idx="1"/>
          </p:nvPr>
        </p:nvSpPr>
        <p:spPr/>
        <p:txBody>
          <a:bodyPr/>
          <a:lstStyle/>
          <a:p>
            <a:r>
              <a:rPr lang="en-US" dirty="0" smtClean="0"/>
              <a:t>Outline </a:t>
            </a:r>
          </a:p>
          <a:p>
            <a:r>
              <a:rPr lang="en-US" dirty="0" smtClean="0"/>
              <a:t>I</a:t>
            </a:r>
            <a:r>
              <a:rPr lang="en-US" dirty="0"/>
              <a:t>. Basic Concepts </a:t>
            </a:r>
            <a:endParaRPr lang="en-US" dirty="0" smtClean="0"/>
          </a:p>
          <a:p>
            <a:r>
              <a:rPr lang="en-US" dirty="0" smtClean="0"/>
              <a:t>II</a:t>
            </a:r>
            <a:r>
              <a:rPr lang="en-US" dirty="0"/>
              <a:t>. General overview of the method </a:t>
            </a:r>
            <a:endParaRPr lang="en-US" dirty="0" smtClean="0"/>
          </a:p>
          <a:p>
            <a:r>
              <a:rPr lang="en-US" dirty="0" smtClean="0"/>
              <a:t>III</a:t>
            </a:r>
            <a:r>
              <a:rPr lang="en-US" dirty="0"/>
              <a:t>. Advantages of the method </a:t>
            </a:r>
            <a:endParaRPr lang="en-US" dirty="0" smtClean="0"/>
          </a:p>
          <a:p>
            <a:r>
              <a:rPr lang="en-US" dirty="0" smtClean="0"/>
              <a:t>VI</a:t>
            </a:r>
            <a:r>
              <a:rPr lang="en-US" dirty="0"/>
              <a:t>. Criteria for Effective teaching Methods</a:t>
            </a:r>
          </a:p>
          <a:p>
            <a:endParaRPr lang="en-US" dirty="0"/>
          </a:p>
        </p:txBody>
      </p:sp>
    </p:spTree>
  </p:cSld>
  <p:clrMapOvr>
    <a:masterClrMapping/>
  </p:clrMapOvr>
  <p:transition spd="slow">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8229600" cy="1143000"/>
          </a:xfrm>
        </p:spPr>
        <p:txBody>
          <a:bodyPr/>
          <a:lstStyle/>
          <a:p>
            <a:r>
              <a:rPr lang="en-US" dirty="0" smtClean="0"/>
              <a:t>Basic concepts</a:t>
            </a:r>
            <a:endParaRPr lang="en-US" dirty="0"/>
          </a:p>
        </p:txBody>
      </p:sp>
      <p:sp>
        <p:nvSpPr>
          <p:cNvPr id="3" name="Content Placeholder 2"/>
          <p:cNvSpPr>
            <a:spLocks noGrp="1"/>
          </p:cNvSpPr>
          <p:nvPr>
            <p:ph idx="1"/>
          </p:nvPr>
        </p:nvSpPr>
        <p:spPr>
          <a:xfrm>
            <a:off x="457200" y="1447800"/>
            <a:ext cx="8229600" cy="5410200"/>
          </a:xfrm>
        </p:spPr>
        <p:txBody>
          <a:bodyPr>
            <a:normAutofit lnSpcReduction="10000"/>
          </a:bodyPr>
          <a:lstStyle/>
          <a:p>
            <a:r>
              <a:rPr lang="en-US" sz="2800" dirty="0"/>
              <a:t>I. Basic Concepts </a:t>
            </a:r>
            <a:endParaRPr lang="en-US" sz="2800" dirty="0" smtClean="0"/>
          </a:p>
          <a:p>
            <a:r>
              <a:rPr lang="en-US" sz="2800" dirty="0" smtClean="0"/>
              <a:t>Approach </a:t>
            </a:r>
            <a:r>
              <a:rPr lang="en-US" sz="2800" dirty="0"/>
              <a:t>Provides principles to decide what kind of content and what sort of procedures are appropriate. </a:t>
            </a:r>
            <a:endParaRPr lang="en-US" sz="2800" dirty="0" smtClean="0"/>
          </a:p>
          <a:p>
            <a:r>
              <a:rPr lang="en-US" sz="2800" dirty="0" smtClean="0"/>
              <a:t>Method </a:t>
            </a:r>
          </a:p>
          <a:p>
            <a:pPr>
              <a:buNone/>
            </a:pPr>
            <a:r>
              <a:rPr lang="en-US" sz="2800" dirty="0" smtClean="0"/>
              <a:t>It </a:t>
            </a:r>
            <a:r>
              <a:rPr lang="en-US" sz="2800" dirty="0"/>
              <a:t>is HOW the teaching is to be conducted. It is a practical realization of an approach</a:t>
            </a:r>
          </a:p>
          <a:p>
            <a:pPr>
              <a:buNone/>
            </a:pPr>
            <a:r>
              <a:rPr lang="en-US" sz="2800" dirty="0">
                <a:hlinkClick r:id="rId2" tooltip="Technique&#10;Any of a wide variety of activities or devices in..."/>
              </a:rPr>
              <a:t> </a:t>
            </a:r>
            <a:r>
              <a:rPr lang="en-US" sz="2800" dirty="0" smtClean="0"/>
              <a:t>Technique</a:t>
            </a:r>
          </a:p>
          <a:p>
            <a:r>
              <a:rPr lang="en-US" sz="2800" dirty="0" smtClean="0"/>
              <a:t> </a:t>
            </a:r>
            <a:r>
              <a:rPr lang="en-US" sz="2800" dirty="0"/>
              <a:t>Any of a wide variety of activities or devices in the language classroom for realizing lesson objectives. It must be consistent with ‘a method ’ and in harmony with an ‘approach’</a:t>
            </a:r>
          </a:p>
          <a:p>
            <a:endParaRPr lang="en-US" sz="2800" dirty="0"/>
          </a:p>
        </p:txBody>
      </p:sp>
    </p:spTree>
  </p:cSld>
  <p:clrMapOvr>
    <a:masterClrMapping/>
  </p:clrMapOvr>
  <p:transition spd="slow">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hlinkClick r:id="rId2" tooltip="II. General overview of the method&#10;A main proponent of the ..."/>
              </a:rPr>
              <a:t>5. </a:t>
            </a:r>
            <a:r>
              <a:rPr lang="en-US" dirty="0" smtClean="0"/>
              <a:t>II. General overview of the method</a:t>
            </a:r>
          </a:p>
          <a:p>
            <a:r>
              <a:rPr lang="en-US" dirty="0" smtClean="0"/>
              <a:t> A main proponent of the eclectic approach is Rivers (1981). According to him, an eclectic </a:t>
            </a:r>
            <a:r>
              <a:rPr lang="en-US" dirty="0" err="1" smtClean="0"/>
              <a:t>appraoch</a:t>
            </a:r>
            <a:r>
              <a:rPr lang="en-US" dirty="0" smtClean="0"/>
              <a:t> allows language teachers to « absorb the best techniques of all the well known language teaching methods into their classroom procedures, using them for the purposes for which they are most </a:t>
            </a:r>
            <a:r>
              <a:rPr lang="en-US" dirty="0" err="1" smtClean="0"/>
              <a:t>approproate</a:t>
            </a:r>
            <a:r>
              <a:rPr lang="en-US" dirty="0" smtClean="0"/>
              <a:t> » Origin: late 17th century (as a term in philosophy): from Greek </a:t>
            </a:r>
            <a:r>
              <a:rPr lang="en-US" dirty="0" err="1" smtClean="0"/>
              <a:t>eklektikos</a:t>
            </a:r>
            <a:r>
              <a:rPr lang="en-US" dirty="0" smtClean="0"/>
              <a:t>, from </a:t>
            </a:r>
            <a:r>
              <a:rPr lang="en-US" dirty="0" err="1" smtClean="0"/>
              <a:t>eklegein</a:t>
            </a:r>
            <a:r>
              <a:rPr lang="en-US" dirty="0" smtClean="0"/>
              <a:t> ‘pick out’, from </a:t>
            </a:r>
            <a:r>
              <a:rPr lang="en-US" dirty="0" err="1" smtClean="0"/>
              <a:t>ek</a:t>
            </a:r>
            <a:r>
              <a:rPr lang="en-US" dirty="0" smtClean="0"/>
              <a:t> ‘out’ + </a:t>
            </a:r>
            <a:r>
              <a:rPr lang="en-US" dirty="0" err="1" smtClean="0"/>
              <a:t>lege</a:t>
            </a:r>
            <a:r>
              <a:rPr lang="en-US" dirty="0" smtClean="0"/>
              <a:t> in ‘choose’</a:t>
            </a:r>
          </a:p>
          <a:p>
            <a:endParaRPr lang="en-US" dirty="0"/>
          </a:p>
        </p:txBody>
      </p:sp>
    </p:spTree>
  </p:cSld>
  <p:clrMapOvr>
    <a:masterClrMapping/>
  </p:clrMapOvr>
  <p:transition spd="slow">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Only well-trained teachers can become eclectic: teachers with no theoretical thinking about the advantages and drawbacks of any approach cannot use it.</a:t>
            </a:r>
          </a:p>
          <a:p>
            <a:r>
              <a:rPr lang="en-US" dirty="0" smtClean="0">
                <a:hlinkClick r:id="rId2" tooltip="The eclectic method is a combination of all the teaching&#10;ap..."/>
              </a:rPr>
              <a:t>7. </a:t>
            </a:r>
            <a:r>
              <a:rPr lang="en-US" dirty="0" smtClean="0"/>
              <a:t>The eclectic method is a combination of all the teaching approaches</a:t>
            </a:r>
          </a:p>
        </p:txBody>
      </p:sp>
    </p:spTree>
  </p:cSld>
  <p:clrMapOvr>
    <a:masterClrMapping/>
  </p:clrMapOvr>
  <p:transition spd="slow">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a:t>
            </a:r>
            <a:endParaRPr lang="en-US" dirty="0"/>
          </a:p>
        </p:txBody>
      </p:sp>
      <p:sp>
        <p:nvSpPr>
          <p:cNvPr id="3" name="Content Placeholder 2"/>
          <p:cNvSpPr>
            <a:spLocks noGrp="1"/>
          </p:cNvSpPr>
          <p:nvPr>
            <p:ph idx="1"/>
          </p:nvPr>
        </p:nvSpPr>
        <p:spPr/>
        <p:txBody>
          <a:bodyPr/>
          <a:lstStyle/>
          <a:p>
            <a:r>
              <a:rPr lang="en-US" dirty="0" smtClean="0"/>
              <a:t>Multiple tasks, high interaction, lively learning and fast results are the salient features of this method A main proponent of the eclectic approach is Rivers (1981). According to him, an eclectic </a:t>
            </a:r>
            <a:r>
              <a:rPr lang="en-US" dirty="0" err="1" smtClean="0"/>
              <a:t>appraoch</a:t>
            </a:r>
            <a:r>
              <a:rPr lang="en-US" dirty="0" smtClean="0"/>
              <a:t> allows language teachers to « absorb the best techniques of all the well known language teaching methods into their classroom procedures, using them for the purposes for which they are most </a:t>
            </a:r>
            <a:r>
              <a:rPr lang="en-US" dirty="0" err="1" smtClean="0"/>
              <a:t>approproate</a:t>
            </a:r>
            <a:r>
              <a:rPr lang="en-US" dirty="0" smtClean="0"/>
              <a:t> » p.55</a:t>
            </a:r>
          </a:p>
          <a:p>
            <a:pPr>
              <a:buNone/>
            </a:pPr>
            <a:endParaRPr lang="en-US" dirty="0" smtClean="0"/>
          </a:p>
          <a:p>
            <a:endParaRPr lang="en-US" dirty="0"/>
          </a:p>
        </p:txBody>
      </p:sp>
    </p:spTree>
  </p:cSld>
  <p:clrMapOvr>
    <a:masterClrMapping/>
  </p:clrMapOvr>
  <p:transition spd="slow">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Flexibility in choosing any aspect or method that teachers think suitable for teaching </a:t>
            </a:r>
            <a:endParaRPr lang="en-US" dirty="0" smtClean="0"/>
          </a:p>
          <a:p>
            <a:r>
              <a:rPr lang="en-US" dirty="0" smtClean="0"/>
              <a:t>Giving </a:t>
            </a:r>
            <a:r>
              <a:rPr lang="en-US" dirty="0" smtClean="0"/>
              <a:t>a chance to students to see different kinds of teaching techniques that break monotony It helps connect life experiences to the ideas presented Teachers have the chance to choose different kinds of teaching techniques in each class</a:t>
            </a:r>
          </a:p>
          <a:p>
            <a:endParaRPr lang="en-US" dirty="0" smtClean="0"/>
          </a:p>
          <a:p>
            <a:endParaRPr lang="en-US" dirty="0"/>
          </a:p>
        </p:txBody>
      </p:sp>
    </p:spTree>
  </p:cSld>
  <p:clrMapOvr>
    <a:masterClrMapping/>
  </p:clrMapOvr>
  <p:transition spd="slow">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VI. Criteria for effective teaching methods It must be simple for both teacher and learner, and must be within the capabilities of all teachers. Also, the teacher must feel that pupils are progressing satisfactorily. It must bring about a balance between the spoken and written or printed word (and must be flexible enough for the teacher to concentrate on the area (s)he wants). It must overcome the conflict between fluency and accuracy.</a:t>
            </a:r>
          </a:p>
          <a:p>
            <a:endParaRPr lang="en-US" dirty="0"/>
          </a:p>
        </p:txBody>
      </p:sp>
    </p:spTree>
  </p:cSld>
  <p:clrMapOvr>
    <a:masterClrMapping/>
  </p:clrMapOvr>
  <p:transition spd="slow">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It must reflect the linguistic habits the child has already acquired by learning his/her mother tongue and their ability to assimilate a new language. It must enable work done with modern teaching aids (e.g. audio-visual aids, computer) to be an extension of the method used in class. It must be sufficiently flexible to cope with various class conditions ( as far as pupils' specific / general interests are concerned )</a:t>
            </a:r>
          </a:p>
          <a:p>
            <a:r>
              <a:rPr lang="en-US" dirty="0" smtClean="0"/>
              <a:t>It must ensure that pupils are given the opportunity of having the greatest number of meaningful contacts possible both with and in the foreign language</a:t>
            </a:r>
          </a:p>
          <a:p>
            <a:endParaRPr lang="en-US" dirty="0"/>
          </a:p>
        </p:txBody>
      </p:sp>
    </p:spTree>
  </p:cSld>
  <p:clrMapOvr>
    <a:masterClrMapping/>
  </p:clrMapOvr>
  <p:transition spd="slow">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TotalTime>
  <Words>406</Words>
  <Application>Microsoft Office PowerPoint</Application>
  <PresentationFormat>On-screen Show (4:3)</PresentationFormat>
  <Paragraphs>26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Flow</vt:lpstr>
      <vt:lpstr>ECLECTIC METHOD</vt:lpstr>
      <vt:lpstr> ‘A thousand teachers, a thousand methods’ </vt:lpstr>
      <vt:lpstr>Basic concepts</vt:lpstr>
      <vt:lpstr>Slide 4</vt:lpstr>
      <vt:lpstr>Slide 5</vt:lpstr>
      <vt:lpstr>Advantages</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6</cp:revision>
  <dcterms:created xsi:type="dcterms:W3CDTF">2018-04-22T17:38:59Z</dcterms:created>
  <dcterms:modified xsi:type="dcterms:W3CDTF">2018-06-12T05:18:55Z</dcterms:modified>
</cp:coreProperties>
</file>