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1" r:id="rId5"/>
    <p:sldId id="262" r:id="rId6"/>
    <p:sldId id="281" r:id="rId7"/>
    <p:sldId id="279" r:id="rId8"/>
    <p:sldId id="280" r:id="rId9"/>
    <p:sldId id="263" r:id="rId10"/>
    <p:sldId id="264" r:id="rId11"/>
    <p:sldId id="265" r:id="rId12"/>
    <p:sldId id="272" r:id="rId13"/>
    <p:sldId id="273" r:id="rId14"/>
    <p:sldId id="274" r:id="rId15"/>
    <p:sldId id="275" r:id="rId16"/>
    <p:sldId id="266" r:id="rId17"/>
    <p:sldId id="267" r:id="rId18"/>
    <p:sldId id="277" r:id="rId19"/>
    <p:sldId id="268" r:id="rId20"/>
    <p:sldId id="260" r:id="rId21"/>
    <p:sldId id="258" r:id="rId22"/>
    <p:sldId id="259" r:id="rId23"/>
    <p:sldId id="269" r:id="rId24"/>
    <p:sldId id="278" r:id="rId25"/>
    <p:sldId id="270"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4" autoAdjust="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5E980-28D6-454D-9C13-64B3907B18CF}"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E980-28D6-454D-9C13-64B3907B18CF}"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E980-28D6-454D-9C13-64B3907B18CF}"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E980-28D6-454D-9C13-64B3907B18CF}"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5E980-28D6-454D-9C13-64B3907B18CF}"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5E980-28D6-454D-9C13-64B3907B18CF}"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5E980-28D6-454D-9C13-64B3907B18CF}"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5E980-28D6-454D-9C13-64B3907B18CF}"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E980-28D6-454D-9C13-64B3907B18CF}"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5E980-28D6-454D-9C13-64B3907B18CF}"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5E980-28D6-454D-9C13-64B3907B18CF}"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9A46-6097-4222-A120-2798D72920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5E980-28D6-454D-9C13-64B3907B18CF}"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9A46-6097-4222-A120-2798D72920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rb.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ex" TargetMode="External"/><Relationship Id="rId2" Type="http://schemas.openxmlformats.org/officeDocument/2006/relationships/hyperlink" Target="http://en.wikipedia.org/wiki/Popul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Demography </a:t>
            </a:r>
            <a:endParaRPr lang="en-US" sz="6600" dirty="0">
              <a:solidFill>
                <a:srgbClr val="FF0000"/>
              </a:solidFill>
            </a:endParaRPr>
          </a:p>
        </p:txBody>
      </p:sp>
      <p:sp>
        <p:nvSpPr>
          <p:cNvPr id="3" name="Content Placeholder 2"/>
          <p:cNvSpPr>
            <a:spLocks noGrp="1"/>
          </p:cNvSpPr>
          <p:nvPr>
            <p:ph idx="1"/>
          </p:nvPr>
        </p:nvSpPr>
        <p:spPr/>
        <p:txBody>
          <a:bodyPr>
            <a:normAutofit/>
          </a:bodyPr>
          <a:lstStyle/>
          <a:p>
            <a:pPr marL="571500" indent="-571500">
              <a:buNone/>
            </a:pPr>
            <a:r>
              <a:rPr lang="en-US" sz="4800" dirty="0" smtClean="0">
                <a:solidFill>
                  <a:srgbClr val="FFC000"/>
                </a:solidFill>
              </a:rPr>
              <a:t>3-population processes</a:t>
            </a:r>
          </a:p>
          <a:p>
            <a:pPr marL="571500" indent="-571500">
              <a:buNone/>
            </a:pPr>
            <a:r>
              <a:rPr lang="en-US" sz="4800" dirty="0" smtClean="0">
                <a:solidFill>
                  <a:srgbClr val="0070C0"/>
                </a:solidFill>
              </a:rPr>
              <a:t>4-population distribution</a:t>
            </a:r>
          </a:p>
          <a:p>
            <a:pPr marL="571500" indent="-571500">
              <a:buNone/>
            </a:pPr>
            <a:r>
              <a:rPr lang="en-US" sz="4800" dirty="0" smtClean="0">
                <a:solidFill>
                  <a:srgbClr val="00B050"/>
                </a:solidFill>
              </a:rPr>
              <a:t>5-population structure</a:t>
            </a:r>
          </a:p>
          <a:p>
            <a:pPr marL="571500" indent="-571500">
              <a:buNone/>
            </a:pPr>
            <a:r>
              <a:rPr lang="en-US" sz="4800" dirty="0" smtClean="0">
                <a:solidFill>
                  <a:srgbClr val="7030A0"/>
                </a:solidFill>
              </a:rPr>
              <a:t>6-population characteristics</a:t>
            </a:r>
            <a:endParaRPr lang="en-US" sz="4800"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6">
                    <a:lumMod val="50000"/>
                  </a:schemeClr>
                </a:solidFill>
              </a:rPr>
              <a:t>Population size</a:t>
            </a:r>
            <a:endParaRPr lang="en-US" sz="5400"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20000"/>
          </a:bodyPr>
          <a:lstStyle/>
          <a:p>
            <a:pPr fontAlgn="base"/>
            <a:r>
              <a:rPr lang="en-US" sz="4300" dirty="0" smtClean="0">
                <a:solidFill>
                  <a:srgbClr val="00B0F0"/>
                </a:solidFill>
              </a:rPr>
              <a:t>How many people there are in a given place. </a:t>
            </a:r>
            <a:r>
              <a:rPr lang="en-US" dirty="0" smtClean="0"/>
              <a:t>Pakistan’s population has surge to a staggering 207.8 million, showing an increase of 75.4 million people in 19 years, according to results of the 6th Population and Housing Census 2017.</a:t>
            </a:r>
          </a:p>
          <a:p>
            <a:pPr fontAlgn="base"/>
            <a:r>
              <a:rPr lang="en-US" dirty="0" smtClean="0"/>
              <a:t>The population was just over 130 million in 1998, the year when the 5</a:t>
            </a:r>
            <a:r>
              <a:rPr lang="en-US" baseline="30000" dirty="0" smtClean="0"/>
              <a:t>th</a:t>
            </a:r>
            <a:r>
              <a:rPr lang="en-US" dirty="0" smtClean="0"/>
              <a:t>census had been conducted. This means the country has seen an increase in the population at an annual rate of 2.4%.</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1596" t="42090" r="21589" b="12452"/>
          <a:stretch>
            <a:fillRect/>
          </a:stretch>
        </p:blipFill>
        <p:spPr bwMode="auto">
          <a:xfrm>
            <a:off x="0" y="0"/>
            <a:ext cx="9144000" cy="472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3700" t="11785" r="21589" b="4034"/>
          <a:stretch>
            <a:fillRect/>
          </a:stretch>
        </p:blipFill>
        <p:spPr bwMode="auto">
          <a:xfrm>
            <a:off x="0" y="0"/>
            <a:ext cx="9144000" cy="7010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Continued---</a:t>
            </a:r>
            <a:endParaRPr lang="en-US" sz="5400" dirty="0">
              <a:solidFill>
                <a:srgbClr val="FF0000"/>
              </a:solidFill>
            </a:endParaRPr>
          </a:p>
        </p:txBody>
      </p:sp>
      <p:pic>
        <p:nvPicPr>
          <p:cNvPr id="3074" name="Picture 2"/>
          <p:cNvPicPr>
            <a:picLocks noGrp="1" noChangeAspect="1" noChangeArrowheads="1"/>
          </p:cNvPicPr>
          <p:nvPr>
            <p:ph idx="1"/>
          </p:nvPr>
        </p:nvPicPr>
        <p:blipFill>
          <a:blip r:embed="rId2"/>
          <a:srcRect l="3700" t="10102" r="21589" b="59593"/>
          <a:stretch>
            <a:fillRect/>
          </a:stretch>
        </p:blipFill>
        <p:spPr bwMode="auto">
          <a:xfrm>
            <a:off x="0" y="1447800"/>
            <a:ext cx="9144000" cy="4419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2648" t="11785" r="21589" b="5717"/>
          <a:stretch>
            <a:fillRect/>
          </a:stretch>
        </p:blipFill>
        <p:spPr bwMode="auto">
          <a:xfrm>
            <a:off x="0" y="0"/>
            <a:ext cx="9144000" cy="6705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or decline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the number of people in that place is changing over time.</a:t>
            </a:r>
          </a:p>
          <a:p>
            <a:r>
              <a:rPr lang="en-US" dirty="0" smtClean="0"/>
              <a:t>Many people fear that the Earth's population is growing at a terrifying clip. By the year 2050 the number of people is expected to increase more than 37 percent, to 9.5 billion. There is concern that mankind will run out of natural resources, jobs, food, housing, social services, infrastructure, even physical space.</a:t>
            </a:r>
          </a:p>
          <a:p>
            <a:r>
              <a:rPr lang="en-US" b="1" dirty="0" smtClean="0"/>
              <a:t> </a:t>
            </a:r>
            <a:r>
              <a:rPr lang="en-US" b="1" dirty="0" smtClean="0">
                <a:solidFill>
                  <a:srgbClr val="FF0000"/>
                </a:solidFill>
              </a:rPr>
              <a:t>Pakistan’s population is expected to climb to 403 million by 2050, a United Nations (UN) report.</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 </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According to a new forecast by the </a:t>
            </a:r>
            <a:r>
              <a:rPr lang="en-US" dirty="0" smtClean="0">
                <a:hlinkClick r:id="rId2"/>
              </a:rPr>
              <a:t>Population Reference Bureau</a:t>
            </a:r>
            <a:r>
              <a:rPr lang="en-US" dirty="0" smtClean="0"/>
              <a:t>, a Washington-based research group, some countries will see their numbers drop as much as 25 percent by the year 2050. </a:t>
            </a:r>
          </a:p>
          <a:p>
            <a:r>
              <a:rPr lang="en-US" dirty="0" smtClean="0"/>
              <a:t>This can cause problems: Declining population means a smaller workforce and lower tax rolls. Certain regions will see the greatest proportional decline.</a:t>
            </a:r>
          </a:p>
          <a:p>
            <a:r>
              <a:rPr lang="en-US" dirty="0" smtClean="0"/>
              <a:t> The biggest drops are projected for East Asia(</a:t>
            </a:r>
            <a:r>
              <a:rPr lang="en-US" dirty="0" err="1" smtClean="0"/>
              <a:t>eg</a:t>
            </a:r>
            <a:r>
              <a:rPr lang="en-US" dirty="0" smtClean="0"/>
              <a:t> In 2014, Japan's population was estimated at 127 million; this figure is expected to shrink to 107 million (16%) by 2040 and to 97 million (24%) by 2050 should the current demographic trend continue.)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 </a:t>
            </a:r>
            <a:endParaRPr lang="en-US" dirty="0"/>
          </a:p>
        </p:txBody>
      </p:sp>
      <p:sp>
        <p:nvSpPr>
          <p:cNvPr id="3" name="Content Placeholder 2"/>
          <p:cNvSpPr>
            <a:spLocks noGrp="1"/>
          </p:cNvSpPr>
          <p:nvPr>
            <p:ph idx="1"/>
          </p:nvPr>
        </p:nvSpPr>
        <p:spPr/>
        <p:txBody>
          <a:bodyPr/>
          <a:lstStyle/>
          <a:p>
            <a:r>
              <a:rPr lang="en-US" dirty="0" smtClean="0"/>
              <a:t>And in eastern Europe(</a:t>
            </a:r>
            <a:r>
              <a:rPr lang="en-US" dirty="0" err="1" smtClean="0"/>
              <a:t>eg</a:t>
            </a:r>
            <a:r>
              <a:rPr lang="en-US" dirty="0" smtClean="0"/>
              <a:t> Bulgaria by 23%,Latvia 22%,Moldova 19%,Ukraine 18%, Croatia, Lithuania and Romani 17%, Serbia, Poland and Hungary 15%)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C000"/>
                </a:solidFill>
              </a:rPr>
              <a:t>Population processes</a:t>
            </a:r>
            <a:endParaRPr lang="en-US" sz="5400"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The levels and trends in fertility,mortality,and migration that are determining population size and change.</a:t>
            </a:r>
          </a:p>
          <a:p>
            <a:pPr>
              <a:buFont typeface="Wingdings" pitchFamily="2" charset="2"/>
              <a:buChar char="Ø"/>
            </a:pPr>
            <a:r>
              <a:rPr lang="en-US" dirty="0" smtClean="0"/>
              <a:t>Which can be thought of as capturing life’s three main moments:</a:t>
            </a:r>
          </a:p>
          <a:p>
            <a:pPr marL="571500" indent="-571500">
              <a:buFont typeface="+mj-lt"/>
              <a:buAutoNum type="romanUcPeriod"/>
            </a:pPr>
            <a:r>
              <a:rPr lang="en-US" dirty="0" smtClean="0"/>
              <a:t>Hatching</a:t>
            </a:r>
          </a:p>
          <a:p>
            <a:pPr marL="571500" indent="-571500">
              <a:buFont typeface="+mj-lt"/>
              <a:buAutoNum type="romanUcPeriod"/>
            </a:pPr>
            <a:r>
              <a:rPr lang="en-US" dirty="0" smtClean="0"/>
              <a:t>Matching and</a:t>
            </a:r>
          </a:p>
          <a:p>
            <a:pPr marL="571500" indent="-571500">
              <a:buFont typeface="+mj-lt"/>
              <a:buAutoNum type="romanUcPeriod"/>
            </a:pPr>
            <a:r>
              <a:rPr lang="en-US" dirty="0" smtClean="0"/>
              <a:t>dispatching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Demography vs. population studies</a:t>
            </a:r>
            <a:endParaRPr lang="en-US" b="1" dirty="0">
              <a:solidFill>
                <a:srgbClr val="FF0000"/>
              </a:solidFill>
            </a:endParaRPr>
          </a:p>
        </p:txBody>
      </p:sp>
      <p:pic>
        <p:nvPicPr>
          <p:cNvPr id="1026" name="Picture 2"/>
          <p:cNvPicPr>
            <a:picLocks noGrp="1" noChangeAspect="1" noChangeArrowheads="1"/>
          </p:cNvPicPr>
          <p:nvPr>
            <p:ph idx="1"/>
          </p:nvPr>
        </p:nvPicPr>
        <p:blipFill>
          <a:blip r:embed="rId2"/>
          <a:srcRect l="30007" t="28621" r="30007" b="30971"/>
          <a:stretch>
            <a:fillRect/>
          </a:stretch>
        </p:blipFill>
        <p:spPr bwMode="auto">
          <a:xfrm>
            <a:off x="0" y="1600200"/>
            <a:ext cx="9144000" cy="5486400"/>
          </a:xfrm>
          <a:prstGeom prst="rect">
            <a:avLst/>
          </a:prstGeom>
          <a:ln>
            <a:headEnd/>
            <a:tailEnd/>
          </a:ln>
        </p:spPr>
        <p:style>
          <a:lnRef idx="1">
            <a:schemeClr val="accent4"/>
          </a:lnRef>
          <a:fillRef idx="3">
            <a:schemeClr val="accent4"/>
          </a:fillRef>
          <a:effectRef idx="2">
            <a:schemeClr val="accent4"/>
          </a:effectRef>
          <a:fontRef idx="minor">
            <a:schemeClr val="lt1"/>
          </a:fontRef>
        </p:style>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13171" t="21887" r="38425" b="292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study</a:t>
            </a:r>
            <a:endParaRPr lang="en-US" dirty="0"/>
          </a:p>
        </p:txBody>
      </p:sp>
      <p:sp>
        <p:nvSpPr>
          <p:cNvPr id="3" name="Content Placeholder 2"/>
          <p:cNvSpPr>
            <a:spLocks noGrp="1"/>
          </p:cNvSpPr>
          <p:nvPr>
            <p:ph idx="1"/>
          </p:nvPr>
        </p:nvSpPr>
        <p:spPr/>
        <p:txBody>
          <a:bodyPr/>
          <a:lstStyle/>
          <a:p>
            <a:r>
              <a:rPr lang="en-US" dirty="0"/>
              <a:t> </a:t>
            </a:r>
            <a:r>
              <a:rPr lang="en-US" b="1" dirty="0"/>
              <a:t>population study</a:t>
            </a:r>
            <a:r>
              <a:rPr lang="en-US" dirty="0"/>
              <a:t> is a study of a group of individuals taken from the general </a:t>
            </a:r>
            <a:r>
              <a:rPr lang="en-US" dirty="0">
                <a:hlinkClick r:id="rId2" tooltip="Population"/>
              </a:rPr>
              <a:t>population</a:t>
            </a:r>
            <a:r>
              <a:rPr lang="en-US" dirty="0"/>
              <a:t> who share a common characteristic, such as age, </a:t>
            </a:r>
            <a:r>
              <a:rPr lang="en-US" dirty="0">
                <a:hlinkClick r:id="rId3" tooltip="Sex"/>
              </a:rPr>
              <a:t>sex</a:t>
            </a:r>
            <a:r>
              <a:rPr lang="en-US" dirty="0"/>
              <a:t>, or health condition.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rPr>
              <a:t>population distribution</a:t>
            </a:r>
            <a:br>
              <a:rPr lang="en-US" dirty="0" smtClean="0">
                <a:solidFill>
                  <a:srgbClr val="0070C0"/>
                </a:solidFill>
              </a:rPr>
            </a:b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Where people are located and why?</a:t>
            </a:r>
          </a:p>
          <a:p>
            <a:pPr>
              <a:buFont typeface="Wingdings" pitchFamily="2" charset="2"/>
              <a:buChar char="Ø"/>
            </a:pPr>
            <a:r>
              <a:rPr lang="en-US" dirty="0" smtClean="0"/>
              <a:t>Population distribution is the arrangement of the population on a certain area in accordance with conditions and requirements of the society.</a:t>
            </a:r>
          </a:p>
          <a:p>
            <a:pPr>
              <a:buNone/>
            </a:pPr>
            <a:r>
              <a:rPr lang="en-US" dirty="0" smtClean="0"/>
              <a:t/>
            </a:r>
            <a:br>
              <a:rPr lang="en-US" dirty="0" smtClean="0"/>
            </a:br>
            <a:r>
              <a:rPr lang="en-US" dirty="0" smtClean="0"/>
              <a:t>Population distribution over a territory is described by the population density which is calculated by the rate between the numbers of people on an area to the total population. The unit of the population density is persons/km2.population density of Pakistan In 2017 was 247.14</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B050"/>
                </a:solidFill>
              </a:rPr>
              <a:t>Population structure</a:t>
            </a:r>
            <a:endParaRPr lang="en-US" sz="5400" dirty="0">
              <a:solidFill>
                <a:srgbClr val="00B050"/>
              </a:solidFill>
            </a:endParaRPr>
          </a:p>
        </p:txBody>
      </p:sp>
      <p:sp>
        <p:nvSpPr>
          <p:cNvPr id="3" name="Content Placeholder 2"/>
          <p:cNvSpPr>
            <a:spLocks noGrp="1"/>
          </p:cNvSpPr>
          <p:nvPr>
            <p:ph idx="1"/>
          </p:nvPr>
        </p:nvSpPr>
        <p:spPr/>
        <p:txBody>
          <a:bodyPr>
            <a:normAutofit fontScale="92500"/>
          </a:bodyPr>
          <a:lstStyle/>
          <a:p>
            <a:r>
              <a:rPr lang="en-US" dirty="0" smtClean="0"/>
              <a:t>How many males and females there are of each age.</a:t>
            </a:r>
          </a:p>
          <a:p>
            <a:r>
              <a:rPr lang="en-US" b="1" dirty="0" smtClean="0"/>
              <a:t>at birth: </a:t>
            </a:r>
            <a:r>
              <a:rPr lang="en-US" dirty="0" smtClean="0"/>
              <a:t>1.05 male(s)/female </a:t>
            </a:r>
            <a:br>
              <a:rPr lang="en-US" dirty="0" smtClean="0"/>
            </a:br>
            <a:r>
              <a:rPr lang="en-US" b="1" dirty="0" smtClean="0"/>
              <a:t>0-14 years:</a:t>
            </a:r>
            <a:r>
              <a:rPr lang="en-US" dirty="0" smtClean="0"/>
              <a:t> 1.06 male(s)/female </a:t>
            </a:r>
            <a:br>
              <a:rPr lang="en-US" dirty="0" smtClean="0"/>
            </a:br>
            <a:r>
              <a:rPr lang="en-US" b="1" dirty="0" smtClean="0"/>
              <a:t>15-24 years:</a:t>
            </a:r>
            <a:r>
              <a:rPr lang="en-US" dirty="0" smtClean="0"/>
              <a:t> 1.07 male(s)/female </a:t>
            </a:r>
            <a:br>
              <a:rPr lang="en-US" dirty="0" smtClean="0"/>
            </a:br>
            <a:r>
              <a:rPr lang="en-US" b="1" dirty="0" smtClean="0"/>
              <a:t>25-54 years:</a:t>
            </a:r>
            <a:r>
              <a:rPr lang="en-US" dirty="0" smtClean="0"/>
              <a:t> 1.08 male(s)/female </a:t>
            </a:r>
            <a:br>
              <a:rPr lang="en-US" dirty="0" smtClean="0"/>
            </a:br>
            <a:r>
              <a:rPr lang="en-US" b="1" dirty="0" smtClean="0"/>
              <a:t>55-64 years:</a:t>
            </a:r>
            <a:r>
              <a:rPr lang="en-US" dirty="0" smtClean="0"/>
              <a:t> 1.06 male(s)/female </a:t>
            </a:r>
            <a:br>
              <a:rPr lang="en-US" dirty="0" smtClean="0"/>
            </a:br>
            <a:r>
              <a:rPr lang="en-US" b="1" dirty="0" smtClean="0"/>
              <a:t>65 years and over:</a:t>
            </a:r>
            <a:r>
              <a:rPr lang="en-US" dirty="0" smtClean="0"/>
              <a:t> 0.89 male(s)/female </a:t>
            </a:r>
            <a:br>
              <a:rPr lang="en-US" dirty="0" smtClean="0"/>
            </a:br>
            <a:r>
              <a:rPr lang="en-US" b="1" dirty="0" smtClean="0"/>
              <a:t>total population:</a:t>
            </a:r>
            <a:r>
              <a:rPr lang="en-US" dirty="0" smtClean="0"/>
              <a:t> 1.06 male(s)/female (2014 est.)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Age structure:</a:t>
            </a:r>
          </a:p>
          <a:p>
            <a:r>
              <a:rPr lang="en-US" b="1" dirty="0" smtClean="0"/>
              <a:t> 0-14 years: </a:t>
            </a:r>
            <a:r>
              <a:rPr lang="en-US" dirty="0" smtClean="0"/>
              <a:t>31.36% (male 33,005,623/female 31,265,463)</a:t>
            </a:r>
            <a:br>
              <a:rPr lang="en-US" dirty="0" smtClean="0"/>
            </a:br>
            <a:r>
              <a:rPr lang="en-US" b="1" dirty="0" smtClean="0"/>
              <a:t>15-24 years: </a:t>
            </a:r>
            <a:r>
              <a:rPr lang="en-US" dirty="0" smtClean="0"/>
              <a:t>21.14% (male 22,337,897/female 20,980,455)</a:t>
            </a:r>
            <a:br>
              <a:rPr lang="en-US" dirty="0" smtClean="0"/>
            </a:br>
            <a:r>
              <a:rPr lang="en-US" b="1" dirty="0" smtClean="0"/>
              <a:t>25-54 years: </a:t>
            </a:r>
            <a:r>
              <a:rPr lang="en-US" dirty="0" smtClean="0"/>
              <a:t>37.45% (male 39,846,417/female 36,907,683)</a:t>
            </a:r>
            <a:br>
              <a:rPr lang="en-US" dirty="0" smtClean="0"/>
            </a:br>
            <a:r>
              <a:rPr lang="en-US" b="1" dirty="0" smtClean="0"/>
              <a:t>55-64 years: </a:t>
            </a:r>
            <a:r>
              <a:rPr lang="en-US" dirty="0" smtClean="0"/>
              <a:t>5.57% (male 5,739,817/female 5,669,495)</a:t>
            </a:r>
            <a:br>
              <a:rPr lang="en-US" dirty="0" smtClean="0"/>
            </a:br>
            <a:r>
              <a:rPr lang="en-US" b="1" dirty="0" smtClean="0"/>
              <a:t>65 years and over: </a:t>
            </a:r>
            <a:r>
              <a:rPr lang="en-US" dirty="0" smtClean="0"/>
              <a:t>4.48% (male 4,261,917/female 4,910,094) (2017 est.)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rPr>
              <a:t>Population characteristics</a:t>
            </a:r>
            <a:endParaRPr lang="en-US" sz="4800" dirty="0">
              <a:solidFill>
                <a:srgbClr val="0070C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What people are like in a given place, in terms of variables such as education,income,occupation,family and household relationships, immigrant and refugee status.</a:t>
            </a:r>
          </a:p>
          <a:p>
            <a:pPr>
              <a:buFont typeface="Wingdings" pitchFamily="2" charset="2"/>
              <a:buChar char="Ø"/>
            </a:pPr>
            <a:r>
              <a:rPr lang="en-US" dirty="0" smtClean="0"/>
              <a:t>And many other characteristics that add up to who we are as individuals or group of people.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Micro and Macro Demography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sz="4000" dirty="0" smtClean="0">
                <a:solidFill>
                  <a:srgbClr val="92D050"/>
                </a:solidFill>
              </a:rPr>
              <a:t>Micro Demography</a:t>
            </a:r>
          </a:p>
          <a:p>
            <a:pPr>
              <a:buNone/>
            </a:pPr>
            <a:r>
              <a:rPr lang="en-US" sz="4000" dirty="0" smtClean="0">
                <a:solidFill>
                  <a:srgbClr val="92D050"/>
                </a:solidFill>
              </a:rPr>
              <a:t>   </a:t>
            </a:r>
            <a:r>
              <a:rPr lang="en-US" sz="4000" dirty="0" smtClean="0"/>
              <a:t>Micro demography is the narrow view of population studies. Among others, Hauser and Duncan include the study of fertility, mortality, distribution, migration, etc. of an individual, a family or group of a particular city or area or community.</a:t>
            </a:r>
            <a:endParaRPr lang="en-US" sz="4000" dirty="0" smtClean="0">
              <a:solidFill>
                <a:srgbClr val="92D050"/>
              </a:solidFill>
            </a:endParaRPr>
          </a:p>
          <a:p>
            <a:pPr>
              <a:buNone/>
            </a:pPr>
            <a:endParaRPr lang="en-US" dirty="0">
              <a:solidFill>
                <a:srgbClr val="92D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Micro Demography</a:t>
            </a:r>
            <a:endParaRPr lang="en-US" dirty="0"/>
          </a:p>
        </p:txBody>
      </p:sp>
      <p:sp>
        <p:nvSpPr>
          <p:cNvPr id="3" name="Content Placeholder 2"/>
          <p:cNvSpPr>
            <a:spLocks noGrp="1"/>
          </p:cNvSpPr>
          <p:nvPr>
            <p:ph idx="1"/>
          </p:nvPr>
        </p:nvSpPr>
        <p:spPr/>
        <p:txBody>
          <a:bodyPr/>
          <a:lstStyle/>
          <a:p>
            <a:r>
              <a:rPr lang="en-US" dirty="0" smtClean="0"/>
              <a:t>As pointed out by Bogue, </a:t>
            </a:r>
            <a:r>
              <a:rPr lang="en-US" b="1" dirty="0" smtClean="0"/>
              <a:t>“Micro demography is the study of the growth, distribution and redistribution of the population within community, state, economic area or other local area.”</a:t>
            </a:r>
            <a:r>
              <a:rPr lang="en-US" dirty="0" smtClean="0"/>
              <a:t> According to the micro view, demography is primarily concerned with quantative relations of demographic phenomena.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C000"/>
                </a:solidFill>
              </a:rPr>
              <a:t>Macro Demography</a:t>
            </a:r>
            <a:endParaRPr lang="en-US" sz="5400" dirty="0">
              <a:solidFill>
                <a:srgbClr val="FFC000"/>
              </a:solidFill>
            </a:endParaRPr>
          </a:p>
        </p:txBody>
      </p:sp>
      <p:sp>
        <p:nvSpPr>
          <p:cNvPr id="3" name="Content Placeholder 2"/>
          <p:cNvSpPr>
            <a:spLocks noGrp="1"/>
          </p:cNvSpPr>
          <p:nvPr>
            <p:ph idx="1"/>
          </p:nvPr>
        </p:nvSpPr>
        <p:spPr/>
        <p:txBody>
          <a:bodyPr/>
          <a:lstStyle/>
          <a:p>
            <a:r>
              <a:rPr lang="en-US" dirty="0" smtClean="0"/>
              <a:t>A majority of writers take the macro view of population studies and include the qualitative aspects of demography. </a:t>
            </a:r>
          </a:p>
          <a:p>
            <a:r>
              <a:rPr lang="en-US" dirty="0" smtClean="0"/>
              <a:t>To them, demography includes the interrelationships between population and social, economic and cultural conditions of the country and their effects on population growth.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Macro Demography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studies size, composition and distribution of population, and long run changes in them.</a:t>
            </a:r>
          </a:p>
          <a:p>
            <a:r>
              <a:rPr lang="en-US" dirty="0" smtClean="0"/>
              <a:t> Why migrations take place and what are their effects?</a:t>
            </a:r>
          </a:p>
          <a:p>
            <a:r>
              <a:rPr lang="en-US" dirty="0" smtClean="0"/>
              <a:t> What leads to urbanization and what are its consequences?</a:t>
            </a:r>
          </a:p>
          <a:p>
            <a:r>
              <a:rPr lang="en-US" dirty="0" smtClean="0"/>
              <a:t> All these form part of macro aspects of population studies which also include unemployment, poverty and policies relating to them; population control and family welfare; and theories of population, migration and urbanization, etc.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population</a:t>
            </a:r>
            <a:endParaRPr lang="en-US" sz="7200" dirty="0">
              <a:solidFill>
                <a:srgbClr val="FF0000"/>
              </a:solidFill>
            </a:endParaRPr>
          </a:p>
        </p:txBody>
      </p:sp>
      <p:pic>
        <p:nvPicPr>
          <p:cNvPr id="1026" name="Picture 2"/>
          <p:cNvPicPr>
            <a:picLocks noGrp="1" noChangeAspect="1" noChangeArrowheads="1"/>
          </p:cNvPicPr>
          <p:nvPr>
            <p:ph idx="1"/>
          </p:nvPr>
        </p:nvPicPr>
        <p:blipFill>
          <a:blip r:embed="rId2"/>
          <a:srcRect l="13171" t="40407" r="38425" b="27604"/>
          <a:stretch>
            <a:fillRect/>
          </a:stretch>
        </p:blipFill>
        <p:spPr bwMode="auto">
          <a:xfrm>
            <a:off x="0" y="1676400"/>
            <a:ext cx="9144000" cy="5181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Macro Demography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Prof. Bogue explains macro demography as “the mathematical and statistical study of the size, composition, and spatial distribution of human population and of changes over time in these aspects through the operations of the five processes of fertility, mortality, marriage, migration and social mobility.</a:t>
            </a:r>
          </a:p>
          <a:p>
            <a:r>
              <a:rPr lang="en-US" dirty="0" smtClean="0"/>
              <a:t> It maintains a continuous descriptive and comparative analysis of trends, in each of these processes and in their net result.</a:t>
            </a:r>
          </a:p>
          <a:p>
            <a:r>
              <a:rPr lang="en-US" dirty="0" smtClean="0"/>
              <a:t> Its long run goal is to develop theories to explain the events.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14223" t="21887" r="38425" b="5454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 </a:t>
            </a:r>
            <a:endParaRPr lang="en-US" dirty="0"/>
          </a:p>
        </p:txBody>
      </p:sp>
      <p:sp>
        <p:nvSpPr>
          <p:cNvPr id="3" name="Content Placeholder 2"/>
          <p:cNvSpPr>
            <a:spLocks noGrp="1"/>
          </p:cNvSpPr>
          <p:nvPr>
            <p:ph idx="1"/>
          </p:nvPr>
        </p:nvSpPr>
        <p:spPr/>
        <p:txBody>
          <a:bodyPr/>
          <a:lstStyle/>
          <a:p>
            <a:r>
              <a:rPr lang="en-US" dirty="0" smtClean="0"/>
              <a:t>The scientific study of human population.</a:t>
            </a:r>
          </a:p>
          <a:p>
            <a:r>
              <a:rPr lang="en-US" dirty="0" smtClean="0"/>
              <a:t>The term demography was coined in 1855 by Achille Guillard.</a:t>
            </a:r>
          </a:p>
          <a:p>
            <a:r>
              <a:rPr lang="en-US" dirty="0" smtClean="0"/>
              <a:t>It is a combination of two Greek words:</a:t>
            </a:r>
          </a:p>
          <a:p>
            <a:pPr marL="571500" indent="-571500">
              <a:buFont typeface="+mj-lt"/>
              <a:buAutoNum type="romanUcPeriod"/>
            </a:pPr>
            <a:r>
              <a:rPr lang="en-US" dirty="0" smtClean="0"/>
              <a:t>Demos ,which means people and</a:t>
            </a:r>
          </a:p>
          <a:p>
            <a:pPr marL="571500" indent="-571500">
              <a:buFont typeface="+mj-lt"/>
              <a:buAutoNum type="romanUcPeriod"/>
            </a:pPr>
            <a:r>
              <a:rPr lang="en-US" dirty="0" smtClean="0"/>
              <a:t>Graphein ,which means to write about.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Definitions </a:t>
            </a:r>
            <a:endParaRPr lang="en-US" sz="6000"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C000"/>
                </a:solidFill>
              </a:rPr>
              <a:t>The Oxford Dictionary of Economics </a:t>
            </a:r>
            <a:r>
              <a:rPr lang="en-US" dirty="0" smtClean="0"/>
              <a:t>defines demography as </a:t>
            </a:r>
            <a:r>
              <a:rPr lang="en-US" b="1" dirty="0" smtClean="0"/>
              <a:t>“The study of the characteristics of human populations.”</a:t>
            </a:r>
          </a:p>
          <a:p>
            <a:r>
              <a:rPr lang="en-US" dirty="0" smtClean="0"/>
              <a:t> </a:t>
            </a:r>
            <a:r>
              <a:rPr lang="en-US" dirty="0" smtClean="0">
                <a:solidFill>
                  <a:srgbClr val="0070C0"/>
                </a:solidFill>
              </a:rPr>
              <a:t>The UN Multilingual Demographic Dictionary</a:t>
            </a:r>
            <a:r>
              <a:rPr lang="en-US" dirty="0" smtClean="0"/>
              <a:t>, “Demography is the scientific study of human populations, primarily with respect to their size, their structure and their development.”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Continued--- </a:t>
            </a:r>
            <a:endParaRPr lang="en-US" sz="6000" dirty="0">
              <a:solidFill>
                <a:srgbClr val="FF0000"/>
              </a:solidFill>
            </a:endParaRPr>
          </a:p>
        </p:txBody>
      </p:sp>
      <p:sp>
        <p:nvSpPr>
          <p:cNvPr id="3" name="Content Placeholder 2"/>
          <p:cNvSpPr>
            <a:spLocks noGrp="1"/>
          </p:cNvSpPr>
          <p:nvPr>
            <p:ph idx="1"/>
          </p:nvPr>
        </p:nvSpPr>
        <p:spPr/>
        <p:txBody>
          <a:bodyPr/>
          <a:lstStyle/>
          <a:p>
            <a:r>
              <a:rPr lang="en-US" dirty="0" smtClean="0"/>
              <a:t>Donald J. </a:t>
            </a:r>
            <a:r>
              <a:rPr lang="en-US" dirty="0" err="1" smtClean="0"/>
              <a:t>Bougue</a:t>
            </a:r>
            <a:r>
              <a:rPr lang="en-US" dirty="0" smtClean="0"/>
              <a:t>, “Demography is a statistical and mathematical study of the size, composition, spatial distribution of human population, and of changes overtime in these aspects through the operation of the five processes of fertility, mortality, marriage, migration and social mobility.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 </a:t>
            </a:r>
            <a:endParaRPr lang="en-US" dirty="0"/>
          </a:p>
        </p:txBody>
      </p:sp>
      <p:sp>
        <p:nvSpPr>
          <p:cNvPr id="3" name="Content Placeholder 2"/>
          <p:cNvSpPr>
            <a:spLocks noGrp="1"/>
          </p:cNvSpPr>
          <p:nvPr>
            <p:ph idx="1"/>
          </p:nvPr>
        </p:nvSpPr>
        <p:spPr/>
        <p:txBody>
          <a:bodyPr/>
          <a:lstStyle/>
          <a:p>
            <a:r>
              <a:rPr lang="en-US" sz="4800" dirty="0" smtClean="0">
                <a:solidFill>
                  <a:srgbClr val="FFC000"/>
                </a:solidFill>
              </a:rPr>
              <a:t>Pressat:</a:t>
            </a:r>
            <a:r>
              <a:rPr lang="en-US" dirty="0" smtClean="0"/>
              <a:t>Demography is the study of human population in relation to the changes brought about by the interplay of Births, Deaths and Migration.</a:t>
            </a:r>
          </a:p>
          <a:p>
            <a:r>
              <a:rPr lang="en-US" sz="4400" dirty="0" smtClean="0">
                <a:solidFill>
                  <a:srgbClr val="92D050"/>
                </a:solidFill>
              </a:rPr>
              <a:t>Wrong: Demography</a:t>
            </a:r>
            <a:r>
              <a:rPr lang="en-US" dirty="0" smtClean="0"/>
              <a:t> is the statistical description and analysis of human population.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 </a:t>
            </a:r>
            <a:endParaRPr lang="en-US" dirty="0"/>
          </a:p>
        </p:txBody>
      </p:sp>
      <p:sp>
        <p:nvSpPr>
          <p:cNvPr id="3" name="Content Placeholder 2"/>
          <p:cNvSpPr>
            <a:spLocks noGrp="1"/>
          </p:cNvSpPr>
          <p:nvPr>
            <p:ph idx="1"/>
          </p:nvPr>
        </p:nvSpPr>
        <p:spPr/>
        <p:txBody>
          <a:bodyPr/>
          <a:lstStyle/>
          <a:p>
            <a:r>
              <a:rPr lang="en-US" dirty="0" smtClean="0"/>
              <a:t>Today modern demography is the study of the determinants and consequences of population change and is concerned with virtually everything that influences or can be influenced by</a:t>
            </a:r>
          </a:p>
          <a:p>
            <a:pPr marL="571500" indent="-571500">
              <a:buNone/>
            </a:pPr>
            <a:r>
              <a:rPr lang="en-US" sz="4400" dirty="0" smtClean="0">
                <a:solidFill>
                  <a:schemeClr val="accent6">
                    <a:lumMod val="50000"/>
                  </a:schemeClr>
                </a:solidFill>
              </a:rPr>
              <a:t>1-Population size</a:t>
            </a:r>
          </a:p>
          <a:p>
            <a:pPr marL="571500" indent="-571500">
              <a:buNone/>
            </a:pPr>
            <a:r>
              <a:rPr lang="en-US" sz="4000" dirty="0" smtClean="0"/>
              <a:t>2-Population growth or decline</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829</Words>
  <Application>Microsoft Office PowerPoint</Application>
  <PresentationFormat>On-screen Show (4:3)</PresentationFormat>
  <Paragraphs>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Demography vs. population studies</vt:lpstr>
      <vt:lpstr>population</vt:lpstr>
      <vt:lpstr>Slide 4</vt:lpstr>
      <vt:lpstr>Demography </vt:lpstr>
      <vt:lpstr>Definitions </vt:lpstr>
      <vt:lpstr>Continued--- </vt:lpstr>
      <vt:lpstr>Continued--- </vt:lpstr>
      <vt:lpstr>Demography </vt:lpstr>
      <vt:lpstr>Demography </vt:lpstr>
      <vt:lpstr>Population size</vt:lpstr>
      <vt:lpstr>Slide 12</vt:lpstr>
      <vt:lpstr>Slide 13</vt:lpstr>
      <vt:lpstr>Continued---</vt:lpstr>
      <vt:lpstr>Slide 15</vt:lpstr>
      <vt:lpstr>Population growth or decline</vt:lpstr>
      <vt:lpstr>Continued </vt:lpstr>
      <vt:lpstr>Continued </vt:lpstr>
      <vt:lpstr>Population processes</vt:lpstr>
      <vt:lpstr>Slide 20</vt:lpstr>
      <vt:lpstr>Population study</vt:lpstr>
      <vt:lpstr>population distribution </vt:lpstr>
      <vt:lpstr>Population structure</vt:lpstr>
      <vt:lpstr>Continued </vt:lpstr>
      <vt:lpstr>Population characteristics</vt:lpstr>
      <vt:lpstr>Micro and Macro Demography</vt:lpstr>
      <vt:lpstr>Micro Demography</vt:lpstr>
      <vt:lpstr>Macro Demography</vt:lpstr>
      <vt:lpstr>Macro Demography</vt:lpstr>
      <vt:lpstr>Macro Demography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JAFAR</dc:creator>
  <cp:lastModifiedBy>JAFFAR</cp:lastModifiedBy>
  <cp:revision>35</cp:revision>
  <dcterms:created xsi:type="dcterms:W3CDTF">2015-03-29T16:16:38Z</dcterms:created>
  <dcterms:modified xsi:type="dcterms:W3CDTF">2020-04-27T18:21:06Z</dcterms:modified>
</cp:coreProperties>
</file>