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8" r:id="rId2"/>
    <p:sldId id="258" r:id="rId3"/>
    <p:sldId id="296" r:id="rId4"/>
    <p:sldId id="309" r:id="rId5"/>
    <p:sldId id="303" r:id="rId6"/>
    <p:sldId id="304" r:id="rId7"/>
    <p:sldId id="305" r:id="rId8"/>
    <p:sldId id="300" r:id="rId9"/>
    <p:sldId id="306" r:id="rId10"/>
    <p:sldId id="290" r:id="rId11"/>
    <p:sldId id="298" r:id="rId12"/>
    <p:sldId id="299" r:id="rId13"/>
    <p:sldId id="291" r:id="rId14"/>
    <p:sldId id="279" r:id="rId15"/>
    <p:sldId id="310" r:id="rId16"/>
    <p:sldId id="301" r:id="rId17"/>
    <p:sldId id="302" r:id="rId18"/>
    <p:sldId id="262" r:id="rId19"/>
    <p:sldId id="277" r:id="rId20"/>
    <p:sldId id="278" r:id="rId21"/>
    <p:sldId id="308" r:id="rId22"/>
    <p:sldId id="260"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FF6699"/>
    <a:srgbClr val="FFFF66"/>
    <a:srgbClr val="FF00FF"/>
    <a:srgbClr val="008000"/>
    <a:srgbClr val="A50021"/>
    <a:srgbClr val="00FF00"/>
    <a:srgbClr val="339933"/>
    <a:srgbClr val="9900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86343" autoAdjust="0"/>
  </p:normalViewPr>
  <p:slideViewPr>
    <p:cSldViewPr>
      <p:cViewPr>
        <p:scale>
          <a:sx n="56" d="100"/>
          <a:sy n="56" d="100"/>
        </p:scale>
        <p:origin x="-1686"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05B1FE-CCB1-4A77-B458-613A69C63EAA}" type="datetimeFigureOut">
              <a:rPr lang="tr-TR" smtClean="0"/>
              <a:pPr/>
              <a:t>01.12.2012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940CB1-02A6-4917-B459-55165C45DE89}" type="slidenum">
              <a:rPr lang="tr-TR" smtClean="0"/>
              <a:pPr/>
              <a:t>‹#›</a:t>
            </a:fld>
            <a:endParaRPr lang="tr-TR"/>
          </a:p>
        </p:txBody>
      </p:sp>
    </p:spTree>
    <p:extLst>
      <p:ext uri="{BB962C8B-B14F-4D97-AF65-F5344CB8AC3E}">
        <p14:creationId xmlns:p14="http://schemas.microsoft.com/office/powerpoint/2010/main" val="25008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E1940CB1-02A6-4917-B459-55165C45DE89}" type="slidenum">
              <a:rPr lang="tr-TR" smtClean="0"/>
              <a:pPr/>
              <a:t>8</a:t>
            </a:fld>
            <a:endParaRPr lang="tr-TR"/>
          </a:p>
        </p:txBody>
      </p:sp>
    </p:spTree>
    <p:extLst>
      <p:ext uri="{BB962C8B-B14F-4D97-AF65-F5344CB8AC3E}">
        <p14:creationId xmlns:p14="http://schemas.microsoft.com/office/powerpoint/2010/main" val="46283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E1940CB1-02A6-4917-B459-55165C45DE89}" type="slidenum">
              <a:rPr lang="tr-TR" smtClean="0"/>
              <a:pPr/>
              <a:t>18</a:t>
            </a:fld>
            <a:endParaRPr lang="tr-TR"/>
          </a:p>
        </p:txBody>
      </p:sp>
    </p:spTree>
    <p:extLst>
      <p:ext uri="{BB962C8B-B14F-4D97-AF65-F5344CB8AC3E}">
        <p14:creationId xmlns:p14="http://schemas.microsoft.com/office/powerpoint/2010/main" val="1063033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E1940CB1-02A6-4917-B459-55165C45DE89}" type="slidenum">
              <a:rPr lang="tr-TR" smtClean="0"/>
              <a:pPr/>
              <a:t>19</a:t>
            </a:fld>
            <a:endParaRPr lang="tr-TR"/>
          </a:p>
        </p:txBody>
      </p:sp>
    </p:spTree>
    <p:extLst>
      <p:ext uri="{BB962C8B-B14F-4D97-AF65-F5344CB8AC3E}">
        <p14:creationId xmlns:p14="http://schemas.microsoft.com/office/powerpoint/2010/main" val="131062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914D63D-727F-49D6-888B-749920E71254}" type="datetimeFigureOut">
              <a:rPr lang="tr-TR" smtClean="0"/>
              <a:pPr/>
              <a:t>01.12.2012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331204-A0AF-4FDC-95FE-929ADEC0F878}" type="slidenum">
              <a:rPr lang="tr-TR" smtClean="0"/>
              <a:pPr/>
              <a:t>‹#›</a:t>
            </a:fld>
            <a:endParaRPr lang="tr-TR"/>
          </a:p>
        </p:txBody>
      </p:sp>
    </p:spTree>
  </p:cSld>
  <p:clrMapOvr>
    <a:masterClrMapping/>
  </p:clrMapOvr>
  <p:transition spd="slow" advTm="700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914D63D-727F-49D6-888B-749920E71254}" type="datetimeFigureOut">
              <a:rPr lang="tr-TR" smtClean="0"/>
              <a:pPr/>
              <a:t>01.12.2012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331204-A0AF-4FDC-95FE-929ADEC0F878}" type="slidenum">
              <a:rPr lang="tr-TR" smtClean="0"/>
              <a:pPr/>
              <a:t>‹#›</a:t>
            </a:fld>
            <a:endParaRPr lang="tr-TR"/>
          </a:p>
        </p:txBody>
      </p:sp>
    </p:spTree>
  </p:cSld>
  <p:clrMapOvr>
    <a:masterClrMapping/>
  </p:clrMapOvr>
  <p:transition spd="slow" advTm="700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914D63D-727F-49D6-888B-749920E71254}" type="datetimeFigureOut">
              <a:rPr lang="tr-TR" smtClean="0"/>
              <a:pPr/>
              <a:t>01.12.2012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331204-A0AF-4FDC-95FE-929ADEC0F878}" type="slidenum">
              <a:rPr lang="tr-TR" smtClean="0"/>
              <a:pPr/>
              <a:t>‹#›</a:t>
            </a:fld>
            <a:endParaRPr lang="tr-TR"/>
          </a:p>
        </p:txBody>
      </p:sp>
    </p:spTree>
  </p:cSld>
  <p:clrMapOvr>
    <a:masterClrMapping/>
  </p:clrMapOvr>
  <p:transition spd="slow" advTm="700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914D63D-727F-49D6-888B-749920E71254}" type="datetimeFigureOut">
              <a:rPr lang="tr-TR" smtClean="0"/>
              <a:pPr/>
              <a:t>01.12.2012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331204-A0AF-4FDC-95FE-929ADEC0F878}" type="slidenum">
              <a:rPr lang="tr-TR" smtClean="0"/>
              <a:pPr/>
              <a:t>‹#›</a:t>
            </a:fld>
            <a:endParaRPr lang="tr-TR"/>
          </a:p>
        </p:txBody>
      </p:sp>
    </p:spTree>
  </p:cSld>
  <p:clrMapOvr>
    <a:masterClrMapping/>
  </p:clrMapOvr>
  <p:transition spd="slow" advTm="700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914D63D-727F-49D6-888B-749920E71254}" type="datetimeFigureOut">
              <a:rPr lang="tr-TR" smtClean="0"/>
              <a:pPr/>
              <a:t>01.12.2012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8331204-A0AF-4FDC-95FE-929ADEC0F878}" type="slidenum">
              <a:rPr lang="tr-TR" smtClean="0"/>
              <a:pPr/>
              <a:t>‹#›</a:t>
            </a:fld>
            <a:endParaRPr lang="tr-TR"/>
          </a:p>
        </p:txBody>
      </p:sp>
    </p:spTree>
  </p:cSld>
  <p:clrMapOvr>
    <a:masterClrMapping/>
  </p:clrMapOvr>
  <p:transition spd="slow" advTm="700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914D63D-727F-49D6-888B-749920E71254}" type="datetimeFigureOut">
              <a:rPr lang="tr-TR" smtClean="0"/>
              <a:pPr/>
              <a:t>01.12.2012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8331204-A0AF-4FDC-95FE-929ADEC0F878}" type="slidenum">
              <a:rPr lang="tr-TR" smtClean="0"/>
              <a:pPr/>
              <a:t>‹#›</a:t>
            </a:fld>
            <a:endParaRPr lang="tr-TR"/>
          </a:p>
        </p:txBody>
      </p:sp>
    </p:spTree>
  </p:cSld>
  <p:clrMapOvr>
    <a:masterClrMapping/>
  </p:clrMapOvr>
  <p:transition spd="slow" advTm="700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914D63D-727F-49D6-888B-749920E71254}" type="datetimeFigureOut">
              <a:rPr lang="tr-TR" smtClean="0"/>
              <a:pPr/>
              <a:t>01.12.2012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8331204-A0AF-4FDC-95FE-929ADEC0F878}" type="slidenum">
              <a:rPr lang="tr-TR" smtClean="0"/>
              <a:pPr/>
              <a:t>‹#›</a:t>
            </a:fld>
            <a:endParaRPr lang="tr-TR"/>
          </a:p>
        </p:txBody>
      </p:sp>
    </p:spTree>
  </p:cSld>
  <p:clrMapOvr>
    <a:masterClrMapping/>
  </p:clrMapOvr>
  <p:transition spd="slow" advTm="700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914D63D-727F-49D6-888B-749920E71254}" type="datetimeFigureOut">
              <a:rPr lang="tr-TR" smtClean="0"/>
              <a:pPr/>
              <a:t>01.12.2012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8331204-A0AF-4FDC-95FE-929ADEC0F878}" type="slidenum">
              <a:rPr lang="tr-TR" smtClean="0"/>
              <a:pPr/>
              <a:t>‹#›</a:t>
            </a:fld>
            <a:endParaRPr lang="tr-TR"/>
          </a:p>
        </p:txBody>
      </p:sp>
    </p:spTree>
  </p:cSld>
  <p:clrMapOvr>
    <a:masterClrMapping/>
  </p:clrMapOvr>
  <p:transition spd="slow" advTm="700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914D63D-727F-49D6-888B-749920E71254}" type="datetimeFigureOut">
              <a:rPr lang="tr-TR" smtClean="0"/>
              <a:pPr/>
              <a:t>01.12.2012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8331204-A0AF-4FDC-95FE-929ADEC0F878}" type="slidenum">
              <a:rPr lang="tr-TR" smtClean="0"/>
              <a:pPr/>
              <a:t>‹#›</a:t>
            </a:fld>
            <a:endParaRPr lang="tr-TR"/>
          </a:p>
        </p:txBody>
      </p:sp>
    </p:spTree>
  </p:cSld>
  <p:clrMapOvr>
    <a:masterClrMapping/>
  </p:clrMapOvr>
  <p:transition spd="slow" advTm="700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914D63D-727F-49D6-888B-749920E71254}" type="datetimeFigureOut">
              <a:rPr lang="tr-TR" smtClean="0"/>
              <a:pPr/>
              <a:t>01.12.2012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8331204-A0AF-4FDC-95FE-929ADEC0F878}" type="slidenum">
              <a:rPr lang="tr-TR" smtClean="0"/>
              <a:pPr/>
              <a:t>‹#›</a:t>
            </a:fld>
            <a:endParaRPr lang="tr-TR"/>
          </a:p>
        </p:txBody>
      </p:sp>
    </p:spTree>
  </p:cSld>
  <p:clrMapOvr>
    <a:masterClrMapping/>
  </p:clrMapOvr>
  <p:transition spd="slow" advTm="700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914D63D-727F-49D6-888B-749920E71254}" type="datetimeFigureOut">
              <a:rPr lang="tr-TR" smtClean="0"/>
              <a:pPr/>
              <a:t>01.12.2012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8331204-A0AF-4FDC-95FE-929ADEC0F878}" type="slidenum">
              <a:rPr lang="tr-TR" smtClean="0"/>
              <a:pPr/>
              <a:t>‹#›</a:t>
            </a:fld>
            <a:endParaRPr lang="tr-TR"/>
          </a:p>
        </p:txBody>
      </p:sp>
    </p:spTree>
  </p:cSld>
  <p:clrMapOvr>
    <a:masterClrMapping/>
  </p:clrMapOvr>
  <p:transition spd="slow" advTm="700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4D63D-727F-49D6-888B-749920E71254}" type="datetimeFigureOut">
              <a:rPr lang="tr-TR" smtClean="0"/>
              <a:pPr/>
              <a:t>01.12.2012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31204-A0AF-4FDC-95FE-929ADEC0F87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7000">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Predicate_tree_1.png"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mgcpuzzles.com/mgcpuzzles/artgallery/Royce_McClure_artist/images/2003/butterflies_collection_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544" y="548616"/>
            <a:ext cx="7123281" cy="5850779"/>
          </a:xfrm>
          <a:prstGeom prst="rect">
            <a:avLst/>
          </a:prstGeom>
          <a:noFill/>
          <a:extLst>
            <a:ext uri="{909E8E84-426E-40DD-AFC4-6F175D3DCCD1}">
              <a14:hiddenFill xmlns:a14="http://schemas.microsoft.com/office/drawing/2010/main">
                <a:solidFill>
                  <a:srgbClr val="FFFFFF"/>
                </a:solidFill>
              </a14:hiddenFill>
            </a:ext>
          </a:extLst>
        </p:spPr>
      </p:pic>
      <p:sp>
        <p:nvSpPr>
          <p:cNvPr id="4" name="3 Metin kutusu"/>
          <p:cNvSpPr txBox="1"/>
          <p:nvPr/>
        </p:nvSpPr>
        <p:spPr>
          <a:xfrm rot="10800000" flipV="1">
            <a:off x="-2" y="1113233"/>
            <a:ext cx="9144001" cy="707886"/>
          </a:xfrm>
          <a:prstGeom prst="rect">
            <a:avLst/>
          </a:prstGeom>
          <a:noFill/>
        </p:spPr>
        <p:txBody>
          <a:bodyPr wrap="square" rtlCol="0">
            <a:spAutoFit/>
          </a:bodyPr>
          <a:lstStyle/>
          <a:p>
            <a:pPr algn="ctr"/>
            <a:r>
              <a:rPr lang="tr-TR" sz="4000" b="1" dirty="0" smtClean="0">
                <a:solidFill>
                  <a:schemeClr val="bg1">
                    <a:lumMod val="95000"/>
                  </a:schemeClr>
                </a:solidFill>
                <a:latin typeface="Constantia" pitchFamily="18" charset="0"/>
              </a:rPr>
              <a:t>  </a:t>
            </a:r>
            <a:endParaRPr lang="tr-TR" sz="4000" b="1" dirty="0">
              <a:solidFill>
                <a:schemeClr val="bg1">
                  <a:lumMod val="95000"/>
                </a:schemeClr>
              </a:solidFill>
              <a:latin typeface="Constantia" pitchFamily="18" charset="0"/>
            </a:endParaRPr>
          </a:p>
        </p:txBody>
      </p:sp>
      <p:sp>
        <p:nvSpPr>
          <p:cNvPr id="9" name="Title 8"/>
          <p:cNvSpPr>
            <a:spLocks noGrp="1"/>
          </p:cNvSpPr>
          <p:nvPr>
            <p:ph type="ctrTitle"/>
          </p:nvPr>
        </p:nvSpPr>
        <p:spPr>
          <a:xfrm>
            <a:off x="685798" y="1113232"/>
            <a:ext cx="7772400" cy="1055599"/>
          </a:xfrm>
        </p:spPr>
        <p:style>
          <a:lnRef idx="3">
            <a:schemeClr val="lt1"/>
          </a:lnRef>
          <a:fillRef idx="1">
            <a:schemeClr val="accent3"/>
          </a:fillRef>
          <a:effectRef idx="1">
            <a:schemeClr val="accent3"/>
          </a:effectRef>
          <a:fontRef idx="minor">
            <a:schemeClr val="lt1"/>
          </a:fontRef>
        </p:style>
        <p:txBody>
          <a:bodyPr>
            <a:normAutofit/>
          </a:bodyPr>
          <a:lstStyle/>
          <a:p>
            <a:r>
              <a:rPr lang="en-PH" sz="6000" b="1" dirty="0" smtClean="0">
                <a:solidFill>
                  <a:schemeClr val="bg1"/>
                </a:solidFill>
              </a:rPr>
              <a:t>Traditional Grammar</a:t>
            </a:r>
            <a:endParaRPr lang="en-PH" sz="6000" b="1" dirty="0">
              <a:solidFill>
                <a:schemeClr val="bg1"/>
              </a:solidFill>
            </a:endParaRPr>
          </a:p>
        </p:txBody>
      </p:sp>
      <p:sp>
        <p:nvSpPr>
          <p:cNvPr id="10" name="Subtitle 9"/>
          <p:cNvSpPr>
            <a:spLocks noGrp="1"/>
          </p:cNvSpPr>
          <p:nvPr>
            <p:ph type="subTitle" idx="1"/>
          </p:nvPr>
        </p:nvSpPr>
        <p:spPr>
          <a:xfrm>
            <a:off x="2321700" y="4239108"/>
            <a:ext cx="5591986" cy="1314199"/>
          </a:xfrm>
        </p:spPr>
        <p:style>
          <a:lnRef idx="1">
            <a:schemeClr val="accent2"/>
          </a:lnRef>
          <a:fillRef idx="2">
            <a:schemeClr val="accent2"/>
          </a:fillRef>
          <a:effectRef idx="1">
            <a:schemeClr val="accent2"/>
          </a:effectRef>
          <a:fontRef idx="minor">
            <a:schemeClr val="dk1"/>
          </a:fontRef>
        </p:style>
        <p:txBody>
          <a:bodyPr>
            <a:noAutofit/>
          </a:bodyPr>
          <a:lstStyle/>
          <a:p>
            <a:r>
              <a:rPr lang="en-PH" sz="2400" b="1" dirty="0" smtClean="0">
                <a:solidFill>
                  <a:schemeClr val="tx1"/>
                </a:solidFill>
              </a:rPr>
              <a:t>Presented by:     </a:t>
            </a:r>
            <a:r>
              <a:rPr lang="en-PH" sz="2400" b="1" dirty="0" err="1" smtClean="0">
                <a:solidFill>
                  <a:schemeClr val="tx1"/>
                </a:solidFill>
              </a:rPr>
              <a:t>Rogelyn</a:t>
            </a:r>
            <a:r>
              <a:rPr lang="en-PH" sz="2400" b="1" dirty="0" smtClean="0">
                <a:solidFill>
                  <a:schemeClr val="tx1"/>
                </a:solidFill>
              </a:rPr>
              <a:t>  A. </a:t>
            </a:r>
            <a:r>
              <a:rPr lang="en-PH" sz="2400" b="1" dirty="0" err="1" smtClean="0">
                <a:solidFill>
                  <a:schemeClr val="tx1"/>
                </a:solidFill>
              </a:rPr>
              <a:t>Casta</a:t>
            </a:r>
            <a:r>
              <a:rPr lang="el-GR" sz="2400" b="1" dirty="0" smtClean="0">
                <a:solidFill>
                  <a:schemeClr val="tx1"/>
                </a:solidFill>
              </a:rPr>
              <a:t>ῇ</a:t>
            </a:r>
            <a:r>
              <a:rPr lang="en-PH" sz="2400" b="1" dirty="0" err="1" smtClean="0">
                <a:solidFill>
                  <a:schemeClr val="tx1"/>
                </a:solidFill>
              </a:rPr>
              <a:t>eto</a:t>
            </a:r>
            <a:endParaRPr lang="en-PH" sz="2400" b="1" dirty="0" smtClean="0">
              <a:solidFill>
                <a:schemeClr val="tx1"/>
              </a:solidFill>
            </a:endParaRPr>
          </a:p>
          <a:p>
            <a:r>
              <a:rPr lang="en-PH" sz="2400" b="1" dirty="0" smtClean="0">
                <a:solidFill>
                  <a:schemeClr val="tx1"/>
                </a:solidFill>
              </a:rPr>
              <a:t>                  MED - English</a:t>
            </a:r>
            <a:endParaRPr lang="en-PH" sz="2400" b="1" dirty="0">
              <a:solidFill>
                <a:schemeClr val="tx1"/>
              </a:solidFill>
            </a:endParaRPr>
          </a:p>
        </p:txBody>
      </p:sp>
      <p:sp>
        <p:nvSpPr>
          <p:cNvPr id="5" name="4 Veri Yer Tutucusu"/>
          <p:cNvSpPr>
            <a:spLocks noGrp="1"/>
          </p:cNvSpPr>
          <p:nvPr>
            <p:ph type="dt" sz="half" idx="10"/>
          </p:nvPr>
        </p:nvSpPr>
        <p:spPr/>
        <p:txBody>
          <a:bodyPr/>
          <a:lstStyle/>
          <a:p>
            <a:r>
              <a:rPr lang="en-PH" sz="2400" b="1" dirty="0" smtClean="0">
                <a:solidFill>
                  <a:srgbClr val="FF0000"/>
                </a:solidFill>
              </a:rPr>
              <a:t>English</a:t>
            </a:r>
          </a:p>
          <a:p>
            <a:endParaRPr lang="tr-TR" sz="2400" b="1" dirty="0">
              <a:solidFill>
                <a:srgbClr val="FF0000"/>
              </a:solidFill>
            </a:endParaRPr>
          </a:p>
        </p:txBody>
      </p:sp>
      <p:sp>
        <p:nvSpPr>
          <p:cNvPr id="6" name="5 Metin kutusu"/>
          <p:cNvSpPr txBox="1"/>
          <p:nvPr/>
        </p:nvSpPr>
        <p:spPr>
          <a:xfrm>
            <a:off x="457200" y="5553307"/>
            <a:ext cx="2966224" cy="369332"/>
          </a:xfrm>
          <a:prstGeom prst="rect">
            <a:avLst/>
          </a:prstGeom>
          <a:noFill/>
        </p:spPr>
        <p:txBody>
          <a:bodyPr wrap="square" rtlCol="0">
            <a:spAutoFit/>
          </a:bodyPr>
          <a:lstStyle/>
          <a:p>
            <a:endParaRPr lang="tr-TR" dirty="0"/>
          </a:p>
        </p:txBody>
      </p:sp>
      <p:sp>
        <p:nvSpPr>
          <p:cNvPr id="2" name="AutoShape 2" descr="data:image/jpeg;base64,/9j/4AAQSkZJRgABAQAAAQABAAD/2wCEAAkGBhQSERUUExQWFRUVGSIaGBcYGRscHhsgHyEfIB4hHh4eISYfHB8kHhwgHzAgIyopLCwsGiAyNTAqNSYrLCsBCQoKDgwOGg8PGjQkHyU1LC8wKSosNCoqLSw0KjAwKSwyLC0sLDQsLCosLC0sLDQsNCwsLCwsLCwvLC8wLC0sLP/AABEIAMcA/QMBIgACEQEDEQH/xAAcAAACAwEBAQEAAAAAAAAAAAAFBgMEBwACAQj/xABBEAACAQIEBAQEBAUDAgUFAQABAhEDIQAEEjEFBkFREyJhcQcygZEUQqGxI1LB0fAzYvFy4SRTgpKiFUNUY7IX/8QAGwEAAgMBAQEAAAAAAAAAAAAABAUCAwYBAAf/xAA3EQABAgQDBgUDBAIBBQAAAAABAgMABBEhEjFBBRNRYXHwIoGRsdGhweEUMkLxI1IVJDNicvL/2gAMAwEAAhEDEQA/AM2yvCnqEsysTvLWB9huBi+OHzFOswpoOx3+v9f2xbrZ2lSIFR9JiACrXH0BBxJWyaV1EMAQJVjMAH+Y3iYFumDzMBoUN4IflZeuLHz49bQYocu0quWpnL06aDSFJKqZaP8AcGJ69jHriJuS4mYiPyjT+2FXlrm+rkazK0vSYw6A9OsQRY9RInuMaLw/mrL12RKDMzVCIUqV0SQPMT0kgTucI3i6g+C49YEwoNj6iM64xyS1KSp9YN/b/L4rZKKehjHmFj/KfzD32+hxpPHeA1L+I8sAdSpGle19yYkkT222wiVuG+GYkEagwnoRuDN7qfuBi9lZUL5xBVQbw7cAzDMAEVRaQ1RoFo7K2/SYFt74i5/qV/wlULUQJpXxCvW8MoLbCCDIFzbE/K0mSBIJCqO/aOuK/wASM+aijLJJZz5pCkzu3m/6og3sCZjAuD/Nl5x5J8IgDxDONSXLBT4S6lJ+QhfYREQBNvynphpqVjSXWYq+WStNdLA9iphTJtKkf9OM54znSrrTqCGUKIWSrA9RsYPY+2HblXhLuorPXrIHXyimVACwACfNMmJNwJO2DnpVMwClYy8vreA5dnAAlQvXMx5zGf1UHqxI1sog7hDp+qkye/mwb5U5oyyjQapV7SjtMfQi24Ej+mFvmPhVXLU2apqr0CWYMbHVEibWn+YWPYEgtnzISQz2mT77mB+3pIwGNnIWgpgtoONvEZRv3EeVMrWPjIoR9/EpeQn30wD9ZwsceyNdJ01dY9wpHuYg/WPfGZZLJ1Kh00dUxLlZhfSB2BH64vHlmoaiqwYlj+a29he5+v1wKnZqsYG8ryIrb1hqZjdN4lC3GtIv1+PHUiVKp8MuviyJ8s3upIYRvHQ7Th9oVtahqRWoswCpUrEdNNtMGIMxHTCynIRKMMxqVhYMtT9wy/8AfFrgXB0yoTw1L+OJct5YZLMn/TJJi/r0we082wClAv3wiKmHHFguZfaCtOuBVFOoCpEeGR8p6W/a3sQMVuYc3TotSpl/PU2Gzb2At+YwoJgAybwRglxJtK06j02fQ8gU/MxAEnykKSABMCdsZnn+NHNZ9cyiGEdCqnfShG+4kwTadzvvghLi3FpWnKlx7feKd2pGNs0JBsQL0pU1h84dw8UxIVRq3gb/AF7dAOgjAriXE6GWoMlXWCxMBUaTc/mML22aYwwU6qkgKYGxhpJHsLx798C+bcl4+XFIuia6qKrVICqSYEsggCCem04OUfDUQOFFVAIR6nEdQWSdpAmYmMMHLmeeh5nhaNQ21blu6j+UbE/bbEua+CGfpwVajWA6I5Bi3RgP3wI41RqrU01ab09ICqrCPKthF797dScVhwPDd6Q8SBMNFtQtaHCtl1qZiSAV0D1EgtH0iT7gYJoygDp9P2G/6YzHhlV/xdBFdk1HzaSRa5vBvt+uNY4J4VFwQhJO7sSx/r6/fCyZcDK92VQob2CFKUa1At9/vz6Ql/FThFdEy7MP4TgmRPz9j28tx7t2wCyPGHo0IRKRkCajUwzLAAgFpC7dIPrtjZufaJzPD6tGmNVZtJRPzSGBsOjaZgdZjFPhtAPSXwwKdMIsIV7iYIOwk7dxiSXUpTSOOrQwKJvWojNuBfEwUJd6RLGAdJWGt2I8twDuRvbAjivGxmGRlQUlEEIIaTuC20+xH9gx898m0/CarSQU6ieZlWyuPzEDZSJmB0HfCpkB5VDyhFlJuhv3B8pnsR/dts+XbxqcUM6dPiOSiW3bIFBw4GD3JNFquukMxoUS9QsYLKYB9WPoTH3xa5v485qU6FAAIoGlTbUQILtHsfMN5674WfENIqSqgo0Mwmbzv3BB39+uJPDpjiGY8Op4qAtofoRIH7W+mKNoSqUupOmYFLV1PM8KwVLyylTiG60FRXj0vw87xfgssMsH0M/UHf12x8y9MhQFUmLQoJj/ADp/2xKXjcgYCcSzKioYfTYAx1/ycV6VjczbglwF1vlelYm5up1CyzTqCmgszK0EmJhiPMLAThu5TAGQUk23M9TMDvNhGI+D8U4mtOKklQLFwNUdJhpP/qWfXFrIcw6WK1KVOmDck0jBPX5A0TuSQN+p3ETNqx3TXofmPnb5S4Kg0gDxLlXz+NRBWJY0xMg916x6biLWsKXA+PPRr6gPEJsybm0avYiN/XDznOJpoLJTFhus/wB7e+Eo8PUhao8r5l20rMQi2ZiAI8zSNwLbXtfhS6big4H8GAZd1KF0Wqo1NO9PaNF4RzZlKyhAdDRGnrY3JB3t/KRijx/hGXqgsaiyOynVtIYfl3OkgvEA+mFKpyedB/iBTuPL3+uCXBfh74wC18yATamqgme3zEAT2jtfpjglQg1QqLy42tVEK9a/iPGT52pUaWhFJf5VkT13U6QFtA1RI0yInEFfl/MVqGZzLsqQuqNckU7WSB+bcm1rbkgCOa+W2yjhCQYNjPa9/W21sapy9QyrZaiK5cu9NZFtFwdI1XElBNz3JiDF4Qho4jDCUYQQS5Wo84xrj+Vmof8A9YRDv+VFB/WcaNybw1PwKFWPmkmGeJ1GQAGi21lAwJ5w5ODNUq5VXUG702Oq8EtDG42JINgN9NpC8uczVMr5Gus/Kxi+2qT8pAgQbdbHe9s4VFR1gSelnECh7/MOHGxUFNkUag1tMSDcXInYevtgdT5INdYZgHAAGoFiQLn8wBMk9vTbDHwzNU80pqI9gANEAFfcxJLHa5FiRfFjOpTo02qu4VUFzMDrt6mLDvGLlthdxAbL2EjeXhO4bwGpkc0il1TxFimwOpahsSrKbgGCbGZUCZGGfinFfCoBs1TL0z8zUSGCwTcqW1U+8jWL37YQ+Z+ahmGpSCFpecBwdRZoB2IKgEarkT9ooV+Yq1RwHqNpcgNZRYmDBv0/c/VS8wlVFE3GvLlDFLy7pTdJGRjVOB8QGaorWVSFaQjNBNiRLgWUnSTbpAmTiEjQxJp/mBYwNMm1jMgXM+0+uAb8LzPDHqDLiaG5VgWE2GoMCCJAAImP0gyM270w9UKAToZFLfMVmVeI1KTOhgZE2O+FCnkOp3qbg8MzyI0P0gpU2mXThUTUafnh9esEcjXFJBrIBALMBczu0C5JE/Xp2Gd8vEAZpggWaioCQdVPUWdYm4/02BJvYdzhxo5gkU1Ty1fkWovlLyfLb5S4YQG7iJmDhdr0iHIbyuPL7x0M9jMTtJFrjB8mC6SFAfxtqQFGtuHdIRTc/vEUApnfnQaxczfG6gUkuXFdAza184MaQZYQSAIDqbiNthR5242ooJCEo9W06TZVlg0WnUwiQCRc9YZMlmadfKig4HiUh/CnqNyn9QD0jqJKHzFldSlZHzgrNrEea/QASZPRTj0o6jEpIGFSTfgoZA0FL5aaERxha0OpUk1Sb9DqO84ZOS/jAKL+HmD/AOHJhRBmiOkRMqB+Xft2Ogcz8IpVqCsqq9Op5gwgyGEggzN5mRjDOGct02bXVD+H0VYDN2JJB0BvYmPuX/gHEXoU1pUZWmVsitrUz87FSx02HUrsTYziyZTVNQKcxbzoTX0hu3tZLbgNOtIWDyrWpZ2kU/iIW8s/Mf8Ab6tG3eO9saDy9nqeh7zVVdSrMEr1I6wOpF4AuMWc7y34lMkSGiYNisibEdRO/cYzPj9WqjB3RldHKMwlCHU2ZehVx5hEeYP0jC/Ct5QLmY+sPZndFhSEroFXrwPwY1XLZM1EVnqkKb6E8oAva3ufviu9XwmYBiyG4m5B6yeoPfCFkucs0FGnTXXsRpdfQlevqQZxPW5+WP4tGqh7QpH3kftg5lkLVQqjGzMnMNJsmo4i4gzxzjACMJ2B9TcbAdzt74XOG8u1MxqDE+GdnDMWPppJKmNp/fA7JVPxlYrTkEXOox5ZiBEy09egtuZxomSpNSpjyiF3IvA7xAw335YbOHyilqZdlEltBurPlCpxX4f/AMJvDqNrRCStQDzLv5SI2IkC/a04R+HZNVMmoVLAwbi3+euNO5y5prZRvD8OPEFq6uahZRuFWAKZvcEHcHscZjXzb1GkoVUWEi073MQCf648w+VoxvUPAe/4rDqWWUJ3jqqnQfkH0j1mq6QASsrYxBJ7sCIn2b/ipW4hqgASFEAnridcjqPyyTtHvG3ri5U5dpizsQwsyoAQp6gkmCR1CyBtJMwQucdNkCkQemdSaRrg5jp1MyuXoItSmWKmtPlO8BBfWoIgtIHacS1eALXQuoXzSQAZJUtYxcxBEd5xnfNGdbL01Wk2h3BuLELEGO0yBbpOD3KKJXyiMpGpYDdxAgRA1AAg/mA8yWxl2pNL10mggFc84hsOOIrUmnIfOcTmiUQ0goEkBCFAnUYE94Ygn0mTgXk+FUixqggLJWkNvItgwHUswJnc2ODfG8hVanGqY2Y+aJBBBO+xMEzBgiYwF4bxgmp4Ao6Xpi4aAFAIAIaDIgiCJm3QThon/GKukdePOA0YXzRsGp01/MXarqBNRwFFiZiYvJnaQI779sA63OVGpXCEkINm+UT0+m5mw64lzPKObzteWKkdAviNAm1tI7zJNpucUONfDurTplgyuVgkDeD1sSIHUkjr2xL9aioCTaGbMgtvxEXi/wAw06LUCQVGnpYEXi433t7iMGeQuZMqwRMwtV69IwCqlwVG2qB5dIOjcAgRe8jU5TpijpdnqPoKhiiqs6pUyRrYRNiRfFbg1c0ErikqVKgIOkGAdrTYmA3e5WJBa/jNNPmnCGstLrQaqNvrDnxLjbB3rQwYmbITsZFiCLEAidiAdxjNeIIteo2kaVHmYnoNovuSYABPXfs+GozUZKgOUB0yGAYgSJFjBkfoZIJKDmaUtoQXYySN4Fh7AmTHWV7YIUThGEQ8dabcaBCc6dcrQPyVGv8A/bEgXBkT2F5DRYW9Bi6RmnZRWFXT1LayBEyQTIkgk26m2G/lXKPRgkRBV1a24IZZHuAe39WzQKSU67+EFJ0hWnzRC33tYC/XuTflAkVOXWFr+y0NgVz42z4U/MZfzpy0tCnQcPrNSnqJAgb9J6XwufgKhCkU306RfS1+szHrjeuNUEy9RKlMJ4bjUhgEDuFJuJJBtHzYm4PxxM2j6Q3kbSTB0sYnyk7jv2t3Bwp2jtBySQlwN4kccVD6U+YEEjauLPlEXD+Nitk9RWX8Ia09Yg/SQe+xG4OEDh/NvhaxmqbFH8pekSpEGV1JcGNhOr6HdyzXCHymqtQlgoLNTn5urR/uiY9gDO4G8Rq5DO0KjIyq+g+X5WmLWO5mNpxlZFaQpQbQVIURl/E6dOR1icxKpdAJzGvfGKGQ4zRqBUWoHpaixphmUSZGohJdSJmyyfU49cXogOdJQrYaf4hgxMaqihi0ea/QiIxnXGeVqtAibhtv7dv86YJcucIqVAYdgAL+eAP1A/4xrkSZbd3iTlpp16884zzkunBhKunHpWCeezmgSJEf02gjaPrirlKweopqIahmakmF6aV8s9pb1MWAM9n+BEDUGLAby2r7XM4n5MenVp1BqCVVUsCx0gnoJ2820m09RN7HltklbmliRn8xc5IuSjIKc1eUMrcy1AmmiKNGbSg0n/33cfTC9xnLVvBXyqtMyNSM7FjF5LQI3Fh1Mk4YjSpg1NKqQChWo2pXYEAldAWCwJgkkARacdxHS9IqgpI1gS9WpqmRBKMSir/uBF7YADjaABLoIqb1pe1q5E+dacNYAbKsf+Qg/wB+kWPh38QNPhZTNC8ilRq9wbBXnqDADdvUXZOfuN1aX8FBAZZnTIj1Bsbjb9DNs25q5f8AwVBHZpqt5mKmdMFdOnYgyZnYwMMnDeeG4mlAvlWDUm0vWkCkWi0GQQSROgBokemCEN4nAvP26xppN1O9AWK0gTmPhy1SkXSr4Nc2UAkI0/lMQQTvYQIuDuF/l3JlK8ZwMSnlKv5rAneZGk+k9SOhO1ZnWMsf4SFCDMVGLGbNbw4G22qMIefyYr0quaLeEyFaaKQDrAYLLXmBqK2PQSYvgth1AWSoWyiE0cRJTblpClxRvwGcStSA0yfJqBlTYr+lj3HWDjUcnxKnVy+umdQqr5YBm9o9COo6YDf/AOfI4Z6wr1WZQdZ0LFwAFFwJt7DAfiOSfIVdOXr1EVgTBIZTciYIZdoExtibmF6yTAX/ABzswoFA8X2hr4vwahXqU0rVCPApFSFIOnxIGpkJkLCggra8nQPM0vHPhqalCj4FYUyihE8Py613LagZY3n1FzAMLmHMXB8/lK34ttRLEEZhWDLNgAbDTtAVgBYAbYceUuc6rUkrKWNZISooEoQxhQF/KSTIKDylLhtZwNgUgDAa0ju5OHCYTOPcNq5au1N3YvolXB0+ZW6wBqMAiTeSDNsa18NuBUvwatTg6rG0kEd498JnP2Zo5tPHp61raL/KVmAfyMdI8wWSBJm28XeTOOlMqqqpCb6/CapqYgFvldYA8ovPXFzqiprEm1afkQGhCi4EKFSK8q8DADj/ACpmKwqVyvlOykjUANrDbv133OIfhRnTSzr0GICVVIIYsBI2nTc7i3Uge+NGz/GAykYznPMcpnqWYQ6YbcdPX6WP0xntjzrjhwOCnCLZspwEDrGi5TJuxJXQLXVzpB9AOh94+mAOeyFSjU8ahaogIUMNw3zU2judo6lGWQxAuDjtNa5qBG0PJpswZmAveRMkm0hh7749cczyGiarE6SpuDDRMbXJvbc3PQ40rgBTQwiZJSoFOYj7wHnalnDoNSorwA1IsNWoNCqgsr7k6jCgAk6YuSfioqk0aELTgmpUkRoUiWLbsvzAbKdJA1CSMkyXCRnK7EagpI1EWlovcAn6AGTJsMPKcNFKl4YqVFolhqBFV9REaZ1iLRYSR6YCEsP4w6dnlIFCfKLXMfMNGnRdmq/iarCAentTGwA/NUNhcfNIGYZTOVaDpWGzbqL2n999+5GxxpVPg1B4gM17FkU3+igz+uPvEuXKIQvWVVXzQ5MEldwJIMz0JHXtglqXDVSM++RilG1qHFhNtQcu8oE5biwqq9RaoKlfKtpUgX639Otj64rcC4aiOPEtWqeYL2AsPt19cKGezSCt/wCGYzNnFvcTbUMWxzFmUVfOJEgEqftNgLdOvY4ODmFIKrGNaxP4mt7Qimul6eh9od04yPGemUZQiK5dhCENGx6RJuZkI/yxirW+IQ0mhUpNUNGoTRqpU02mRJCsTHcXMLcXJD8GXNZ7RLaUJ/KL73uZj33xe43ygtImoCQqxa5kkxvv1H64UOz7RXuK1V3aCEJVMp/dzBNu/eB2a57FSurZug9Sii6adNX0BR6gDzDvcT1kAKui8hceTNZcuiLSAdlSksQiiLCAASSdRI6t7YR8xyr4hphRrNyVAmAN5i/1iJ7zgblmzWTZ/wAO4VdXnpsAV1C0xB0t01KQfXAO0tmqm04MljnYeWnp5wKZd9BxfuHLrTrG3MwAkwALknYAd/SMYdwTjlGnmC0+ENR02OkgHywRdZ+nvivxDmLP5o+HWrQoWdClVVwO+n5j6NOI8pkKdW7CR0Gw+p3+gxHY+x3JQKxquqmWlPvfhEG1PuOpQ2i161y5w5carPWUoxsTMQJt+gHsAe56YC0OEtTQ1dQa2rYz3Jk2vv7nDBy5Q/jk+Gai6BqJjyAmCx1K0gCZGmYxHx2pTp0q0MkF2hhAEHYwFWAB19JGNEy5gWWiLpGcWu7NlyrGBY0sLAelwe8rxHl63l332vH9MJmay70c070tVNh5gDB1K3XsQe37HBLJcWqV6LGkkMsAzfeRKgXY22tFt8Hsg/ipRoZikzdFqBoYatnBdoU6pBXYgiAps1VziXgtr/UAzziAhLQViBvlbhnrf0plFDhvO9ONNal5/wAr+YgdLifMP9rA9bnFziHE/wATTYXNNASFA0ra+lQZIBi5+3oT4ZyDR+Y6yZMFwA0TaR0OB3GcoKFdqcwrU2I9grf87dMeZkmkuB2l9OXxCZLbaCBXy7zjzz/mXzGWUJRaUuwW4CgAyB0jSJsN5wx/CmulXg/h0r1aVVmddQLCTIYD8ilbepVowWzPE8wctVCg0adIAKY06hOkKImdSw0wPtGEHl/iCcK4h4viO2XqIdaIASTfSHUkCVaTIPQ9DLcdYojE0MtM+cFtnArEY0vMVRSNMsHNOvTKsZ8oZdTraCZK6xqlRAG52FZDKU28Mk/w6Z1+Gh1moRcsqC7RL/KNge2KVX4m5Groy4NWnTqMabVHgBVbdjBY+Ykp00zqNhhvq8PSkxcrQoW0+OdAjoFkxfSdO/S2FqlFJNbE1z7z6VMGYkuGoMR53iKZdZUlAVOpGtot0g+VhuVW3a8gjMtygM03jVwppRCaSPMOh1LbTuRc7i461ON84ZLJ0WqU6tPNZjTFMCWWdpJEqove4LRHqMZ4XU1aKbN5SSdJPlBIuQP1wYywVIKUeHmRcxal8pNGrV118u6xt/MXNOQoZapRFRa0KU8IeeSw2LRpgTJvI98YjlsnVVg9FmUps4OkrbvvsenQ4JcS8KmB4bMWH5osQffA5875AkgGZtAkWn5p/uY2wWwUSyCKEkm5MW/oW8WJ9RqBkOPXv6xdzPFM9XDJrBVlCMKaoGZQIAlVDkeW97mJ3GIaHCqqrH+mJ2Zikm0n16XxsPBXoGin4dVI0iAIkSB8xG7bEjpIEbTVzvCFZpJaTvpA/t9frjOf86EqIKKe/wARd+gacNiR9YUeP8dRKD6ai6yIXSwJm0ERtEzPphRy/GK1SrS8V10qwlmAiJ6mMVaPBGMFpGI8/k2pkE3Sflkx7f8AfD9nZYlkZVMZtLTYSUuGp045RsfG6OmlSIFO1JSzJq3IsHdpYtpg6BETYYRuYOKNUVKAsqfNFizSSJjYKCbXj1Js6vx1WyKq6wyw1MQIpqfMw99WkE9ifWVXlblqtmhUrBbbiezMAg/63JAA7CT0xxQhKyQCVp4Zc/xSDfBKVLLUaaiWYgM4QT8wmPVgJMX+XT+bDAK75lLQtBiKb1HsqPMr5pmNoPZgDeMVOJ1KPDaZd6iGsQ601UiVam6BWE/9DdOsdTjP+W2zGcqVF8YrSpw2iRJkwqjqffoB7YiVpbTUxchh19VO/W/nDpxbj/hroyimpX0sHeAVsfK9PqCAshrG8Yy7idfNValT8UapqagSKkg99j6EH7Y2TK5cZbLFwgepcKtjqkSDHYiI7AqJ3mHNcsrXzZraVamlMNRUrIYN5k1qbGBrOk7krNpGIB1YNRDNllLIokVPHvKMl4ZwdqrFqaP5IPlVm27FQQPrh85FFPMU2p5ijTIYlbdYMXFipB7GetsaF4NIkU/FapMlQpIVPDkX0Qi3nt233RubuZlo1Mpr/wBTwiz1Op80KrdSwAknaWgHAk/jmmN3qMjrDrZ7gCiys0SqvSule9Y9UeKDhdc0nXTQklXIJJDGbkC5HmlYkzPfFfnTnnJVKWmk5q6gdSopH3ZgAPpPtg9xDgB4pQoVDUFGkAWUlNTNqiDEqFEAxMkzMC0pnEPhqlKTTzOvSDqDU4Ji8LDG9vS+EUlKy7q0OvEhwZ0yqNTbPXOOkPpxboVpF7lnj6uKbm5Q+ZZAJEQR5vKP5tvy7jynH3jtABBV1VGFaT5v/MDQyiNwAYmLkWO4CpU4NVoItdGEOoYDexuA0dY7bd8NnLvEUzCDxo1TpuCUpAwJA7ncmx0pA641ZWFL3jeYz6Q0lHV4BvEkfe9be/HrooU6zUsyjxv5enX3t3x84VlmAM2ubH3P9sMPNXCkpUlem4qLqVpBEgzsY/24l4RRpmszVCBTUktJ+YGCRNjdWJ2n74IThwlypoL2z9IJBAcxdaDr/wDMWeH5h6dOpUqUiyNSKFlJkAiQSvzbTEASOsThN5q5hSsIRm0rYSd9pt9O398PPFeIIiRT8RUVCmljJMwfKL2YRKzZrqBfC+/w28WmHVjTqESUZfLPW4mB9/bHKKoVUz9eVYT7Vmg02BkCSPKLPJOQBLKLEqNH0vHX/OmHyiivlyynS0GD1VgfuCGE4z3h61suAlYaHS6sflJHZhO46W9sGzxU0y2pn88uwhY1mYG5gERq3Mg+pxPHXSE8nKzM8wttqnhNRzrmPboesOI4iNIJ3KgsfWL/AK4x/mrjtStxAGlMhgi3jzTH9evrht49xN1oOaOmpFgVYfyzOlocgDeBEg3NjjNuG1WWtTqaWfQ4YwCZi56bwCccQMQrWgEBMycw05V9JB5/WNIo56s1FaNTMF9ABCBaa6QPKIXTrCydOo2kgWNsLXGF8/mOpRuDH2kDvb74PU0RTqRdRcWYaZ0TqjoQA2/upg7AV+BNWoT+Rf1I/tf7+mDCk4MIg8YRA/hvAlrwHOkFrwJgTeBIm2w+kjoxryRWzafhvxrMEBdEd2ZSwEAKDedJte19r4+KtNAzKdXhzrCkSNMal6w1+vX2IDbW5tpUqy16dTVRWkNCqCqgR+ZmAUAtDGCTbYkwKVtpoKCpjhzIEZVnOH16Cw9PxFP5lPpHmBuNh9hfHcG5deoXdnWkKUdNcnaLH9p32waq8dGZqCmpJLvCkwiAsY2JmBP5z6nBDlGqKjZum3mCsAs38qwnVmgaV2DHoBaMWLSlABgZ11dyk5aws8SpPrmqdc/KyxpPtHp0sceqvLDmmKiqHBE2uR9P1thwzXCEbcWMAi/QAD2gAAREQMBMxxhMvTNF5PRGgQRMwT0YDuIOJPJSoDjDiR2g24rdP+sDOW+aGyLMQuqnU+dZvPQzEyAW6wZ6b4bm+J9DcI5JmR5bXt+a9sZ7n8zTb5CZO8D/AIHbrizw7ga1KeokghipE7EAHb2YfWcZ6c2cw4vGoVPKL35oS6iEEED08oZKmQiMDOIVKCEeKQSvmCbliNh7TitxPjNYkpSBaN3CtafQgQfeRfrOFrMqbsSSx3Jw83y1IqBGMlpNRu4ae8Gc/wASrVaR8ViFYh1AESJI36KIMA3JM3GD2c5vbLgLSQkIAWBMaZ2mN2mJ9bWjFVMuKj0KahFUxVqNFgAJg+kD/L4+VaiVbwVpqxZj/MSZA/Y+hPtMMFTXSG42c044GBmBWgsKki1uCakmANatXq1PEqlmLCZebzcx++PdHOtQqLVpMVKm8HcTcH3jGg8rcGSvSerWdRTYaQhcTTWTpVpKsCdIOlWECN9QAujlvJ1lZ6K1CxtqQ9gBDK2tdMD5HFu98CvBrFT+o4pGFfTh8Qc4nxJBToIhB16dJERoAkfSWEH/AGnoBg2jmCVWWZpVNgBsoPYAX7gA/wApxlubyFTKBGmqopnVTYgNSA7MBLJLRDAlb7AbWDz3VdNFJQsiCxMjt9THe3pgVSgmCmWFOLJTrTv1gpxbnlMhQqgRUruStNbwAC0sRuFDMdzJIgfKWCo9Rc9kg1Qg1qYLTqEm/mERO0QBsQbAEYFcc4dJ1iXYjztc3+t7Dt0jEuS4UtIHS739RB9Yj13wQwwXAFAUPO0MmdlvnwgZcbQw8tc7TlEy7ND0RpHTUn5SPYWI9B3x7q50kapk4R81w7S8hyD0Pb7YIUOKFR55I/nAj7j+32xz9IlpR8POG0hPssH9PM+FQ10MFqtRiNJNoiPbbAp82+Wlln2/z/L+uCJawMi+wm/1AuPrGK+Wy8sxqSwPSwA9h095PW2JowpUIa7RCnGaS6cStOA70ipV5mFVCpT5hpMC8dIucVstzI4JGkaify7fKq/qFn6nBbM8oHR41IaSGGlT162P0xf5X5dD1HqnSLF1BMbDUR1vuOu2Ct8hKSsmiRWpjFTUxMMrDa6BfCo+ukLnFM5WhSSVvKxuIvv/AOoG3e+CnD/iHWpCHC1APYfsMN/E+WqVZfPRZtJYh1rAbqkW8OLDTuLz6zhLznLdLK5spWLFARE6WAkkDURCsAQdoBi8YEZ2lLu4kt58/Tj7xSWHH/C+Ri/9hQeh9oucU+Ii1qZUUnWetj/UYi5cz1PMVUpszIoABgAtCiAVWfNAE6ReAYvGPmb4dTsVpgCBcPqHmEi4sDH5dxB22E45JaBUy1RapWGIQnWnWYjWCO5Qj98dKgrW8M5PZ7+y1b1FKKsaGv29IazwihljozVKoyPejmqDSjrGzC4nraTfYiCTHDeTKLZWjVyR8WmEGuk8FtUQ2kiCG1SSoI7g7YVeD/EGtQAWFYTqem4AkzLFBMKT1A1KCZ8skCRecctka3iZWuppVIc0Zbb5WpuLwRJKt0vvjgUReGKnVk4iqitKmx4j/wAfI0tpBrMcPy1QSatWgVaPMjVac3Hyt50k6jB1+hMYWOLVaeWKsa9CooYoPDQ64YSSUKKYsJN4OPvHPiCMzVDZYKannRnrFF8WmRqUVEMKWW6zNyEtIEKGc4dmGrH8QGFQkBjUJkbbz6EH2OC2UqWbQtnZ9kNlOZPGhp50qeV/iL/E+ZqXmFIFmeZOnQvm+YwILOY3b03IxU4NwPxCC5IWZgX/AO0/1/U03L1PRAZXm2oA3gxY6iDf06j6CspmXylUpUkr9yB3E9O+2CN3hWCrL2hAXipOEQyUcvSp5zKhPDpAOpksUNmBl2bUBtZo7yML3LWdrf8A1FmpXDlyyvcFTJO0eaYgiLnti/y1RSpmQrgMr6llmVQJBgszo4A9SoMkXGA/D84MtmldohGKtubGxP0x6cGEJHT7xCXRvEuUzp8RpWcpOiaytMiAxiquoE7rpgGQf8jCRzNUVmZYN+h3B6Ef53xoOfh6epRZwekAH8wAHazexPY4z/iay4/nUneNxAH98UmpRAiQMQMCcvwcsxVWupgsOu039D/XDbkeCtTpqjObbBQBA9dIE979zivwPgcbM3TzL0HcTY/8YZeIUmyypqK1Q5bSQbwI+YCYN+w2NhjgQkUChE3FqWKaQlU+I0rjUsgSpqfKDPQSbk+awkk7Wx2ep0Kv53Zz1WmjGfdXuPQjBxfwNIimKas7bWaq/e4Ckge0fvgTT4kSpGsIutV1KqgBSbkrq1WF7A+pxYkFXi7+8HMPpU3gWSkDUDPyy84DKxpeRmYDZgRBCzYCTttvcbeuGDlRFzOZHVKKyqgELOw6gs0kb2Mm2F/jg1BAGDSCYUEEd56kxEkzeRNsNfwoRQKpEgnfb2Edepn6YFdxGqBDSQwhzwZH1NPzH3mvN1uGuWyjaAQNdpDaZBY9vN/L3nGicIpkU3aq7161IS5ItsD/AA6SwumDYmW9egV/iTl6f4K4GrUAt+rWH0A/Y4vcnczDMUYVkaqEVK9J3CSUULrWYDIQCSALEmfVeAUoESn0/wCTENReJ+PcYc5WvUFEmmKROp5iQASTYAk6vL0sQJm2UcGzqeGFHzAXGH/m7nCnUSplzpq00A8Q0/8ASBFwisTqcyBtbyrGzYQeF8i18+9R8qirTW8s2kXmwLexPYRvcSTLqUhZKkmnE5RyRmTLHGggnKmsE/8A6kukfwgSB369+/p+0Tj0cyDEUQBInzRbrvO5n6RhbWpVoVNNRmI231j3BEg/TFzM546TDwekAf2tg4TTSTS8MlqedQpSbEaFRBizmYL6gvUwDcC32JH2/rUrcNNRvM0g9tsSZKo1SmrEz+Uekf1JuT1wV4Xw0VKukfNpJ3O0iY/f6YJfUndbw8NdBAmzJMzSv1EzcVpHnL5UCFUQOgww5LlqqCrg0Sm7eJqBX/22IPc6RIgnE/D+XSkvUhVUSxNgAOp9N/vgZk/iFFWorqz5csPDYEApFtUMDII3sGAH0xlZt91SSJa5h5tfaAZbCGTQ8o+cdzOaoVPEdKdSiLAUSy6VBBMhwZnqSCYMSuPvK3FadfUtWmCA61BqIMiDqFlUDUpmwvpHYYYc5nVZQQ6sjC0E/swB/wCcJvE1FGpqSBNokR/xJPtJ+gSJt1+XMsu3S2sfPnHgt0qp4uPf0htoZOjqEqsDy9Y8oAmJv8o94xUzHB8tV1GpSqaSoRCrEaQPzEH5iTLGe+K3C8yWEG0WPv1GDtOpb/DhfiUhdMRB5GkCha02hOzXLlXKaqmUbx6Bu9J56XBdARqgAmemCXJ2fTNUmSoy0Upn+HXKs1Si1iYKFSqGfzEiem5wQznF6dCoGLhYHyggs3pp/vbCHl+NGjmqlZV0rUYlkEGAewNiRJsbMCwNmONBJrdWg7wVH+325w62dtNSDu1mifbmK1840vmTlJ6iBqlGjmAwOnM5bWGmBDOEDA9NlMhTcb4x2nwhmqmmQTUkgjbb322xr/B86Aj18u8KIatRIL0/MSFqKLN4ZsNQ89P/AHdE3mfMlc6avlE+ZmpuaohlhiC5JJjzaW22IGD6E2EM9qowthwXoaVFtOHplakImaybU2IZSpHRh/lvXrhh4bzJXy9JB5atA6mWnVUOgZgUYx/ML39MNWe4JSzNBtTeZflJjUoJtpM+a9ip6CZkzhPp0qlMNlnTV4fmDLEaWg9Ytee9yI7TlnKqpWmnY84VSpbmFYFZkaX8xxFRTrnF/Icey1bMU0rUvBosq0yVdzoMiasHVLRJK7EmYncpW5CzVUUymmororIyuCIcOyLf5WLIywbaiBPmEqmcoqaXZlOIcg9QBgrHT/KdrdY7iT+uDxMKSooXf6/SJvbOKVAIvUVhh5X42clVqa0/i+G6IflZGNgwkdLqVI2JGBw4O+YqJSpCWqkKI6ep7AAT7YqJTerGlRrE72+3c+mNe+FPLvhZVKpH8WsNRJMGCZUCdrX9Z9MLtsz6ZVnKptT89LxOSYUlZUrKhqO+PtEPEeV8zSdamWmpSpoA2X/M0QCQTux31EzPewwCPC6D5ltblR5WUkSCjrIaAJmIEEETquCL7BUgDSNJZrQbdLgj2+hxiXxa4UtOpRCqKYCMpVdhDagB6ecwOm3TGc2PtVZcDS/UWrrU8+dL1vpF04wlxBXlT+qdIbW4nl6K7yYIAFo20xuTAHZcKnE+dnaqwpKlIDcVAVmdtI3Ajv3x75FyFCtpWoxNSoQiKJJ+SoWYgENAIEnuRcTIlz/I+qlRTxCGpqVJmbTIAPYEt9z0w9cnMKqEUgKV2eHmypNzw86RBlOTHkMGYE9FC37zABPrecV+O8KaijOtBXABBK6xpPVioYi3pYdRjTMkArKCD5oCqFJF95ge8Am2mOpj63DZpKulD52EMApA0n5RpZtO3zKxHUrvhiHSmybQp3iga96RjfLHDjV11X8wgiARO0WBnqR0P6HBnkjNmnr6R0P+d8LGVz5yr1EYSjSJG46SJtf74u8Pz3h+bYPf/P39sQl1JUupOfvGgk3RvBXnT6RofEcmM9UpU2/0qcu8GCW6D7bn/ditx7kuiKTGmCTc6YLSLeVRuAB+Ym8CekDeB8whTa873/z/AD2wU43zKngsouzWiU/qT+2OzMuo3TGhbQkHFxzhFoUabvRoltMvBW8kHrYCSQNM2uemHf8AFmpkK6U0OpKsMq6CAouBAlrBV2gfw5MxhF4NmUas20qUItuEYluntv8A0w9cg09WczdFiw1PrItdZOoQW/NYGFNjuMDbQmN1Jl1VwM6ekZ6RU2zPnDkKkV9fmA2S5bGYRl1haqm1NrEnexMaWAmx3iJ6YXc5w4fiEpgmCAGtBDGQem0x9DjXuK8FdGp+BTRURvKsTubhmNwpkiLgA4WefsrXNJ8wKNEJRGkOplnUkL5oMnREEHTBB74A2PNszJVhyA1z94bbZnStCVIzOVNOvuOBqIQMpVNHWG+WZn1/7j9sGOGZk6vGQN5BZ7gAn6dpwv5DKVs5UCIGdgCYAsAN4A6+guTGNR4LyxQpZdKpasyMukUmtuLk6STp1SbATYAWkspl8oZJNkZXz6QHKPqWBKqVSoqaC5PLQefXlCbxrOV81C1My5pjdYEfYaQT7ziXO8uU6VCnUp1S6OdJLJpIaJgwSIsbz02GGHjXAa1Zlanl1pIxCLDAajEixIAJHQATG04gzNDXlRSpmPCJYsCCGfTtEnaXF/U2iy5o3w2pyg7akpKNSmJN1WzVU+f4g+XFRcu4A0tSERESBB2UT+uKPFQiU3ZwIANo/wAudvrgFwXmgUqZo5lGIU6qbUwJWdwZ3HXfriOlxNeI1WpjxEo0xMQC7GQoJiwAn1j9ljGzlrd3VLA58q+8Y7cePEuyde9TwhbyDVhqNJ3XTAMEwLHp7LbFqsmYqAaqrsCAfmMEESDHthhyfBlQ1RT1qdQP8SDe4EEAQT6yLC+KGZnUd5EgyCDIMdf3xs2ZRutVAV6X9Y9OO1cqgUv9KQu+AKbAT6nHrNoY1dDtjy9EvUPab/57/sMFWyWqnExBAE7SbD74sLYWFEigikrCCkm5MT8ncbekfKYan5knZlPz0z3Vt46y3VhgfzBxha9VxSJFFWIQOfNHQEzcKAFA2gTF8WaHKlR1LGoVpghaqrBYSbT2W9ybCR3w3cB4LlqTKq00Let295N/6YTTDqUBRTpY09uUMXJ8raRLK8jy66gXpTjAzkjOitT8F/mQgKRcleltzFr+3rhhzHK4UltIM9d5A2+gvHue+GKrwWhVHmVQYgEAW9f6/QYGcZztfhtEVgBmcuDFRDZ1nZ1bqJMENMGLxtkRtd1btGsz/E6nkePWLP0jZGIGh4ix+kIXMHLTBDUCaB+ZQZHuLWvhcyFI6WPXb+mHjjXxQy9ek9Oll6upxpBYqAJ62JP0/XCry7w2o2cWkNTI0Gow/L1LSdj77/bGlkpt0Nl2ZSRTiRlDeUWmqQvO4qOFLHneG7ljkpnC1KjeGN4gEmLzfbsLmew3LvwjXlculFWNSmo0hnUagOikiAYHUAdLHfFnJU1GlL6EiLT/ACi8ke04I8adUotEC4t6z06Yxk7tF6dWSs2rYQYoJxgUgJmc3Ikkm3UzjM+eeJeJmFpCCVplvck7fYThqzvENTEKwWBLH8oAsSe0T9bC5IwKy3JdOtmWrVNZANg1pjYsN1EAALJ2kkzAukMEsrfOaC3WLZyX3jW6GZp5D+4Z+H8Ho0aNHL5ULVZWLVnVVLawANzOmCSNMbCCdw1zM8ArVTrU7kz3kd9REyf6774K8IyXhjxG8qgbkwD3kg2+uF7iXxOTWVyqeOqHSz3Cz2Uqp1D19bTiYmpmZX/iFuf3MDIoycDfrAPgHOaszUa4BemQCYgPpbSHJTzSFAsQwv6jB+rnGekRl1R6iUtNNgrKqm8mdQIg3Ur3IMbDFaBqLVBpahVW8QZPuOoPb1xrHKvOL1AlGplKlF2MNVKkUrAknzAEG0BL7i/fSz8zNNJqykH7fWMsiUb/AJG8ZjneE1hV011gLBba6zeO94ntM4KZ/J6iXTaBHlGn/wCQ/wC2NA5i5bp15anVD1Fm2odRBXTuFIkbTHriTlvgNOvltFQFShgn2MR9bbd8LF7SCUpXS4NCB79IKbqlwVtGZZTJktEqCPSN7942/fBKrynVqg/xQs9l2/UYG5zL+LnGSgfmcpTYWBABEzYwQCfrg6mXz+VUFiCAs/xKYEX6mSJv16drY06JxCmwFCh4XhqxMNuJIUCBxGXzCznOV3yzBlqoWG0iP0ueu/ti5yZxXOUc+r0afiuwKtTBgFSRMkWUAx5jaw3xZ4pzg5XRUpU/cgtMHsRv9e3a5POcFfLZLLVklalZfFqFSQQrz4YAnYKbwN8QcQiYTuP96gDMG1bivKAppUu2oKa0zNx7iNSocSrvSLBE8QAHQtUkXJC+ZkQAGJm+FjmdKpXMioKQBTSxVwVqAjcSoZSthqMnykXUCFvhDF6NKktScxXqhiWYrpWmNNMEk7sSzewHpgtx7jwoZVCQvi1mK0wJggNDNe5VYG9yYBuCcU7O2QjZ+IpAqbZXpXrla0L3H96oJ4cMorfD/hOigxoo7GpUg1FAYkAQFAgrEySSGF4gQTjRKSrWQK8m5BBYliRYhtRZpBEG5uOm2Ebl7jIp5Ck4GksCRCyAfMJIMzdSbdAeukixxPnxGylPxqCOKzVFf8wbSBfzSY1MvWQB0kQPtuQem5dKW/8AYZdiLpZ8IcNM6Qycy5paVJaIUVHJBpqwnTEwxHYbTYyRhTOboZNlpyzPUEAAEsSNz/t1KSCTby++M245Rq5eprpPUCVFDISTOlpEXJ2OpJ6xiHKcRq0qyVXlnFyWJkz6+x3wPs3Zf6dGAqqDmdfvSL3n1PJ8IrSpoePONPzfCKdZtTJE73N9p2IPXuPrgdS4LTytYVaQ0ggpUF4uZDX2ggD2M9Me8jzIlUeVhPVdiPp/aR+2PlXOSD223xsJeVabT4B5/mMY/NTTiildRyyi5Wz5722+/wDz+2HLkflrK5jLM9WhTc+IygkTYBYG+MlzvF/DmPcfS+3cH741f4IZkvw5mP8A57//AMpjk6cLdjeGOy5coUTpDCnw+4eNspRH0P8AfE6cl5IbZamPof74uZ7O1Eby0TUWN1N5v0iOg6/mxBU4zUF/w1YjSDaJkj5Y7g2wnxqyrD3AnhFLOcu0aZ/hZSiwqfOAApMAKL/9BIj0O0k4q0+C0lCsnDU2MwyyPMRE/mkAH64v1OIeMFc5asfDcabRO943gFQDbqInrRXIKFJXL5lQsQmr5t+h3GzQftvNG6R/qPSJRLSogh4yBBTYFh5jIkD273Bi04L1eB0HQo1JSjiGU7EHcG+A9TJAEKcrXbQSqnXIKhiQTO8mGveY3icFKvF3D6RlqxGqNdoiYkQSYv1j6XIiWGj/ABHoI6IGj4a8N/8AwqP/ALT/AHxdyXJ+To/6eXpp7Dv9cTUOKu1TQcvVVb+ci1p6b3gR74Ig4sUkKFCKiJBahkYQufuK5fJNSmELqxAhiWgr2m9/83GX83fELMV0bwh4aCL21Me56Drbp3w+fGXhy1auVLflV4+64zXPZHxyKFOwkAmNjcfXfEG9lSqKzChc5DQeUBu7WdDgYRamZ19YM/D3gT5s6iW8CmZao8k1qseuyUwbDu0m5gaFxUUMuhJ+SmCzuSZGncDYD6dxgWM3SyWXRCQlGkAoAuSfTuxMmfUnCBzLzBUzp0DyUFMhTux7sbj1gCPc3xlmpJ/ar5U2miBr3r7RoHJhMqkB1d+EecjVz3FiUapUekrR4a6VU9YMaQYWCZnqd9zzfCbR/o5mvTJ+cU9LCR/60YQZHmG4P1H/AA148MvVq5V9KGtemzaY1EaSCSCLqBANiZG7DGp1svMBQxgAXFMxHYOLdzAEk4erBZOACg4UipsJUkVNedYx/lHk2pnaJIqOiyT4YJ0xMCQPm7bE9p2xqWV5eo5Kjloq6kov4tLSqlnZhcAIvmFybdCDPk8yhwzm1MvlhSyIc1GEuw0VNMkDVpBMaQ/5yi6lEk3XCbzHzbVLeBTd0Qgmt5pJdzqfzh2DAm5ZNOqbgwDiSi665YeEfXSsJ01Aqc/aHPNc45fLVUoUij1C5Qaz4ioKrgv4hBFIHUAdKBtN730qw08sBrVmBVSEY1ACWgxBm0HYCJGx1SDjETk18oEXIAJ2uY/rhx4Dz49H+Hm0aqghC9i40ahDT84UoYJuPU4veY3iQReLZZ9CjRX1huznJVKqddIUxVo3TwwqT0ZTphTY2sCJWCYIJSo58V2166VbSpRh/sRbj8r6lv0uvfAjhPHaTVJo1lZTe5M7EkEn5CBaWEnSJ2BF7meohpOwZQ0S5B8psbsAZRuhNwZ3MTgPCcYSrKDyKpKkC/07OhhO+JnAlFTWoGlwSrQBYEwLdQO/Qj2wA4FzcKeX/DZhWemCCpVtJAA2sCTbyiZCqWgSQQXqV62dNCm7aVCki4ZtLH5is/Nbyg2vqPSb9X4eqpUUaVVwxiSwlbbsxUKB1uyyTA2glJXuP33/ABrW30gR5oO6/OXCAVDjOTo1C6u9UAeVdGlpkHVuRFtidmwC4lxt8zV8V5IVNFNQZ0gAhZne5LE9ST3xZ5m4CuWcBaiu35gDJG3zRaZmwm3XaTPw/wCWKeZJqMushtKUyYWQAWZ+pUagNNpJ9Iw1XNgM79ZMBbgNEpHfKLHKfEvEyS0kbTUy5qsYuxDaSpA3ES41DaCfeChlq9dKVEjSi1GYMykKurQHLGLKsBj2ucEOb+U2ytUeCy6jDLpGjSJg/S0DrgVlKOYrsENUAXM1Hge09Tc2Bk3x6XnkrbFLVyqK+Yyit+XUg7zIeloHcyZldaIrB/CREYhdM2M99RUnTq6gD6+fCBX5QCgtJaTeQPptIxovDOTsrTAd3SoQoB8NGbfrqqCBMG6g7WGCfFeT6P4ao9aKKBZQRLFhZRe0ExYAEg9BiaXEpGGnfpEkziQKJT1P3z9zGPUOUsxWXxEQqILAt5QQCAY6m5/fFjNcPzVBWh2YKTcyQQOsnYRJ722GNKPC6dUk0TU8JPmr1RCzaFp0wAXY7RvJG3VSz+TqZsPRWoFCAuzEnTpT+bTqkXFryQIwOtxEukrKqRFv9TOu4UtApFzS/f30hPqVGqUy7RY2Pf6Y1T4X86jJ5MURS8TU5fVrj5gvTSdo3wi8L4TWqU/w6IKrzKhd9IufU/57YpZTNV8mzKVggkGm4NiPsR98RYnGnFFLxqetx/cHT0jMsNjdpwkcrffyjeOKfE7w6RZcsXaPkFUAkdYOg7CTt0wHy/OFRRSqPQzKIzKA9TNnQTc3/hSQYva8Yy3Kcdq5qqoZZcfIFmLmI0kmSTHXptjQMrkXaGrZyoKWWP8AEqBvKKkQEo2uVFiw3JgDqU21J4suUasPU/fM5e0NNjyWKW3s3Qknnpww0zNrxaq86NDN4VdECmC2aA1E9VD0wX9gPtihkPivRqko6ZhG6A5gHYGCD4QP9bA4rccWoQ34bJ1KdNxDV6wZneSOratANj0236Yz7M5N6brUUdiD0JUn9LR98ckptTwJWemVfOlYKm2WW8K0NEpH7s8rczfP7xrGb+IehYFHMsok6vxN7x18KekjtOBy/FlPOBl8wrKpYH8STt0/09rk39tjha4fxxHGmYYT5D8wjsTZr9Zn0x54zw/xEqGmDqUHYQQOsntEmT23wcFqrQwc7s6UW0XGdL5n5tGhcG+KChS60KjagLPmQY32lB3ueu5xb4n8YDSXUMmz2kjxYI+nhnvjJOU8xOumYPVSQSY9Iv0w8cKyylCZ84GxYfpaQT64b7totBVP7hEmVDiykGg9bd96ws86fFpuImmKNDwWUFZZ9d2IiPKoFx1xIyGlTAT5liD1kdfeb/XArnHl3wdVemIBguoFlaR5h2BNiOh97eqHNFGoPM2huobv6HY49LBBJSsxnNsSTrC0KQnmaZ8u9ImzuaqVINeoSJ8oJgA+wsJ9BfHrIZF67lKK62US0GAo/wBx2HtuegMYHZ2sMx/Dpy8kTpBP9P8Athv5JrNkqLU2o+Z6oqDzC4GkANpuLi0T64mt7cDdSqQemXxF8rIOPgTEwT596xTpfC/MszmpVyrMQJpstU6ReIIVWHWYj12w3cNyGcpJoetRaLCdbkDtLKrR21Fj62xC/PJQtNEgFj+adfT+QCYG9t/TB7I8UFYaqbJTTSIFUpJkdtx0P12EHCKZQ+PE6M4fttoFm9IwuvxmtVpmm1chL2AA3ABkqASDABU2sMUOB8v1KxJHlQGCe5HQe0iTsoIJ6T1bJ6SRcxv/AM7EYP8AL/MtNKPg1JW9nAkESTpYDzbmZE9NonDBlCSuijQQNPpKGsTaPEOGvfKDfDOUFcBRT1LBvt20nWZYkGdgqn+UYMZXlJBQda4ll1X/ADGB19SBBIswANiWwY4HzBlmEivSk7DWoP2MHFbmritIUyTUpj3YX6xuZwfhbBtlGXW48LanlSMw4zwMo+qm27HSQYNyxm20KB+uPZ4TnvCLVPFZN/MzMB737dO3vg9wXhlWu/iIupJ8pJEEjcD0B69TfoMM/GhW8PwyVXyEgaWfVG4hAGnrYG2KlMoUMXfWCkTjiVBvvpEHJHEKC5UOQKlR2PjahqMwWk6rGymCI2AiYwwZxKGYy7VEpE6bSrug6Ex51Gx3Bj3xlXLvMdTI1m1qjqWIdABYiV1Ie8SP9wMSLEaCnNOVrU2YVqKKR5wSRUAi40MJbtEEGSI/MUTzRSokCNC08labny7MRN8PqbK/hx5TEuyknrOlVsDIvM4XeE59+HVXpPsW1CNhMA/Tyi/39WPlDjRziPUZ2AOaFNUkfwafl0hYuC0wWmN8Q/FPh9Ghl2qERVYhabSZk79dtIM9Lx1wAlat7uF3B0gFy5tlEGc40uaqBwIMaT6gXB/f9MA+aeL0Ho0raa1FmUhVjxAPlLEeUXsSbmNrmB3J6VpLM5ZDYAkkyOonpeN9/bA/M5qKhkAi5hhI7/5740zUolUulCv45d8KQ2eSTIpKh4hl6n7QV4L8TqtBway+JE6GEakLHzPBs7gSAWNoWSQoGGF/iNlszV8XMlwiEtToEMQTsqyLSfmdzvYd8Z1madMgvOn+RLE/3HpI269MRcFyL5mvToyBraJJCiNzJ22HXFqk4LnWM4GkLGVOMaRneY83n28NDLEH5BAQH5rxYw0a+imPJqJK0crUycw+qZXy3SCIYK11O+wLb98aenCadKl4NaoYItlcsESQBvUcopiLnX0EyYOM25+5qqDMtTpONKqFFh/DF/ItgsaSCfKDJIN5xQ42hQooVESlZl5pz/AaHXpz+DFjKcwUqRYPqQhwVo6iEDCxNS+rbsZMkSMG9XDzTPi1xWrVWkhKbMJbbSTpc/8AumemMu4Rwarmqq0qS6naYEgCwJJJNgIGDOb4FmuHvTerSKkHysIZW9JEiYmxv6YQPyLRXhS4UqzAqKnhnGrTtVaxR4cKkfex+1YMZfh4yuYchz4ihtIYBSLdujJOqJMx3F2LhtE1aa1a9Y0MtT8tNUEt6xAOlj/OZYz2OLFLj9PP5d1SrQpVXZWqCqp1SABqDiYMhdxuTBiMLAzng1x4tMV0RiCiv5fQrEgqd7SOhG2F5Dr9UqFFj1y0qAOX9w0aUhtqv7Ryv1pUUFeOQh84fmPFj8MKlLLU/nzL1qkkLcgDVpHuRYTZcI/PXGkqO7gAKTCxILhR8xmD5u/oB0uQ4tzfVzUUxT0UxYU0kKY/mIgmOwgAgWwsZ3JsKgNcSri4gDTMbQOh++1sX7N2a4lzeuCnnU+Z1P0GkAzE6y00rCaqUCAAa0BzJOp6WiblXkhs3FasGWiOg3b69B+p6d8anxI5ell6lCmjJU8FtKySPlJFz5iSoJnv1nC5ydm6pBRggC2/4i0b/fFnn3i1VcoYp0nEBDVDedR7RsYiQ0xPScazAQAUxj1OFa6KjKuC5nw8wjdGselj/wBxjVeW8xT1FahMH5BqfTPXtB9ZGM04Fw/xK4GkHSpaDHTbff2xoPDsoqoWIVnn1Meh6A4uoA0QYfSbSnDhSacxnFvnLQlK67ypt8yxcGLTHX026jM+E8pmvVCDUYuSt/LNp/lkXk9I3kYZ+M0yzAafm6LaQLkWv/z9ifAxUoo7ggkiW1Dc+jfMvQCLbWxRuaJtf86Qvb/UKdLSqk3pjFKJAqTTStbCL2T4ImWULpCIL2MT7sdz74g4rmqfzmVRV/MxE9yLQB6T0wM4xzcFANZzqHyqANW/UCzDcSfvjuAcuPxNlc1FXLExAEid/N6/YD9cTxJlx4jU8IZPTJLeA0B1pavx7wm8c5nNUlaeoILC5uP3A9MOnDvi/TWihq0nap8rBWhbQddxu+oyJtp6CMM/F/gnlEp6tQVot5iJ9hefscZ+nJRpr/DGt9bLUV/y6YKkWmGVtyBdTha84HT484BS6tOUUOKRUOuncsJYXsepMk26z69NseMpwBgQQbn0kD/O+B3CatbxlWgC1SbRv9+gB6yMPuc4Zm8vljXq1EYU4Zqagzb/AHEC4BPQi++LMaU/uMODNNrQpwJ8QFga0r5Qq0+AV2J/hsYuesAdd9vXbA/iuUdfL4bRMlo/tNsarkuY1OVD0vM1VgGI/lmAYvHUEGYIa5lZrc2Zg6Wo/PBBHlE/LAkxbci3brGOJViWQbH3hC7tF4tgqAoc6aHhn6+kAPhrzYKSnLvFyTSPvuv3uO8n0ln4nV8Zr3WDMgQZIBswIIAmZBFxMTIyetk2JMWYGfXDZwbPZpXR8wz1aaGdDGC5i3Q6t5k/eYwWZgttm3GFxl0uPpIOZFucHePcFymjWjeUsWdogrpAY3i86hvcyd8AuH8qq4o13qilQr1CslVlFsVLSwENJm8LpMnEXMvHk8NqdKmyBzcP+UAgm/UkhRAsAvc4Jcg5sZjKZnKtcoNaA3tcwLiwIYX/APNwIheFCVG4550+RBC2cKnARQjIdLn1vHvhPDq+Rqt4aLWTMBoy9QNRqutMkrUCsp0AjVE7idiFIB8w8Rq52oHrgp4YKpSliFJ3kt5ix6k9gIAAGNH4CjPkzVptozPhnLVK1tQVWsZhQrldLeI9Qm+20JfOOaytOtSy9Gk1KjTpBPGZTrLfzkfnQbEje5WwAM9ykuYgm/H78tKcbx4OCnhMQcpZkGnp6qWU7CLgj3mf0wJ41kv/ABEGysZnsN2+18VOE1Gy2ZZaliCQ8eaOocdCJgyNwbb4Y2C1n1GNOmLXFzO43tH3A7yybVvEYdY0YJnGEpQfEMxCrUoB3YoulSTA3gdB6nDHwjghYBnYqvvc/wBv8tgrSWmkQALeijvuY6YWuYeYzqAotcXYiYPp69yfaNsWFSWUxYZdmVRicur6wyZzi6Uh1vYBd9rzsBuN++L3wxbJ1jX106f4kVC0OAx0GI06uxnURe8mxEIXD6dTMMWGimoFgZv2CiSSSevcn2xYo8Bd8ywo1Ar0RqarJXSRtGm87AdZMRY4S7RQqaZUnFh595iFZmXnnPCkU5Z166xuL0aWpKgVQ1OYaADBBBE7xefcDAjm7NUq2VqUqhA1gQZEhgZBEkQQR36nvjPxzvmqANPMr4jL+cQD9Yse1o+uPPBEq5+qCZ8P80226C/tJ+3rlGtlLZWHn1WTetfO0BPvPtrAWm2vPl1gVT5PzTVNWXp1KoU3ZWB/+Uwp/XFzgHNRy+YX8XS8QKdL6p1CCZkHZgevpEY0niVWvQoeDk0pBgI1M9qe2yhSGN53t1B2Oc5n4fZxiSfDZibnxJk7k3Eme+NHKPLmKuOICU/x1URxPCvfGGKSFoULpB00h64dxzLgVCalJvGqIKCgAPLEC1rLfuRAN2i/niPDKFdmSVNUCSJE9em4G99u2M4XlDM0P4zLoZGBWINxeRpkGCB9+u+HzgmVZP41ZaQrMukm5Yg7AmQesmSTa7ExDYKDYvkYWKlHFKqn4jzy5lzl2qpUBmmsiBJK9IG5sAIHUHAHnLMU6Cuqu5fNFXKNPlFjsTawAj6bCFscf5hq5WotBFCuFlXLMzEM0kXMyCIgn7gjCnXoJVqhqhdybknr06bAH2vjm8CiEpHwPOKUoUkqK9NOMeOEo6Vlfw7Cxueu/UYbU45pMkQkfKOgv7CfX6YDBUgIjFWO0XJP1ufYYh4jyzmyCxpVRTHmJZWg/eIGJuzTcvRC/wCXPWDJSYWFYki41p359mGjK5pC2qZZh5Vggj6RaSet4X0xBx7j4pLpnzGQKSzqa8CbWv09euFw1MyVimjaxdjTVjpEbAib9+22GT4Vcr+LmDmK8uVEU583u1+3yifza+q4pmJpphJKLnnxhq5Puu+GtONIYeTfhUtXTms/FR2AIpR5FHQEfmPfp774XviXxP8AB8SjJsMt4VJFcUwqh2uwlQNLQrKJION08MLpHX3FvYf1nH5m51U5ri2bKMP9VrmdlhfU9IxmJMuPTSlOqqR6aWplr+TAmAuEJQKkxsnLXMtLOUvEokkfKykeZCbwf6EWPp0t5nhQJ1U2FMn5pQNPUb7RJv1n0xi2RGaotGWqaDpIBUAGCQSCdN7x+mLmZ4zxstIrVto/hsqgxO4EXuZMScN3Nnu5p79IrfQZZWFy3WK/K/FxQq6dO7A6gBJvvffvB+2GL4g83o2Uemg81UhdunU/UD03x2OxxxAK0+UT3hKB0jN+DcwVssT4R3vB6HaRcQYsehG8wMaLwjNfw01h3apT8RnBS5YSztqF1XbSsGNrRH3HYMCRSsK3wKpFMyfaB/F+B6K9I7ByQR2uR+hUjF/LZ4HNrStpVTHlBjydSRqlYjy93uQb9jsCzpqwocjFuyR/1SO8wYs818vh01ruouPQLNp6gk+/0Bwk8A4t+AzS1iJQ+SooAMqb7GxggH6Y7HYW7MWSgtnKHe1mwChwZ5dY0TkzmSgy1EUly9QGmuk2hLnzQASE/wDgMDviJlTUQu0CO+4j2B+047HY1sskEiusYdwlt4IGQtCNw/N01ol6okq2kCDLgowVSwIIVIBjrMH5RHnJcQqoNNFVSd2MOzfVpUf+lR9cfcdgZhsKUqph26otgFMaFwnh9V+F1KDLUOceuCj6lmNKuFD6xpBRWNrSfXDBx7Jp471qn8LKVMsqICPEhnNqip+VlJAN1PykFpYDsdiKhhWQDr7/ANQKh4qRUgZQrcw8GpV6K/h6PgvRQGrWJCgtpJI0qzElisA+tyBfGd8P4y1B2IuTIYbSRsZ76r/847HY7isINklHch0GhqfaGbLPTrUtYG4AM/Sd+tz9cEeBcwrw9XXRr1gtT7BxuG66bTIv747HYumpZuaZwOioNIJcWpYqq9Iv8r82HMBhVvVEkwIDBib2sPm0x6g9LHVzeoXF9SmRa6wR9+vv6Y7HYEWgAkDIQwZ/7KVnMkDy7v1vHs5nUsRs0ib7+YD2iR9sCquZNiSe8z+vuMdjsVqFouQkVIp2QfiBiUqObzeXWpJVKngubgzGoQYkbgSOxx7+IHKH4YeJSJKP8wJgkjv372ietxfsdiKlFIqNIzLnifUTooD6iEvljnCpkswKtNUdwCp13BB3iLqbbg/vGNl5e51y/F6ZoeCUrGCaTnUpgiGDiJAMHSQO0HfHY7AM80lz/Kf3ClxY58YOQsggd5QzZLgtOmpA+beQqAESFE+XaenS2EjimXfh+Zp5mkxalVJJpTYm2qJMAsAp2iR2F+x2Ekk4pbdT3eClXMOvCq4rksJ0tJW5Fonbv/k4/MXEqnhZuqaZ+Wq4UyTbURebm3fHY7BWxR4nFcfx8xF9RQoFNqQdyfH1YBoII3F7e3fDDkeLgrN/uf747HY20ssrTQxXtdRm2Urdz5Wj/9k="/>
          <p:cNvSpPr>
            <a:spLocks noChangeAspect="1" noChangeArrowheads="1"/>
          </p:cNvSpPr>
          <p:nvPr/>
        </p:nvSpPr>
        <p:spPr bwMode="auto">
          <a:xfrm>
            <a:off x="155575" y="-906463"/>
            <a:ext cx="2409825" cy="1895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8" name="AutoShape 4" descr="data:image/jpeg;base64,/9j/4AAQSkZJRgABAQAAAQABAAD/2wCEAAkGBhQSERUUExQWFRUVGSIaGBcYGRscHhsgHyEfIB4hHh4eISYfHB8kHhwgHzAgIyopLCwsGiAyNTAqNSYrLCsBCQoKDgwOGg8PGjQkHyU1LC8wKSosNCoqLSw0KjAwKSwyLC0sLDQsLCosLC0sLDQsNCwsLCwsLCwvLC8wLC0sLP/AABEIAMcA/QMBIgACEQEDEQH/xAAcAAACAwEBAQEAAAAAAAAAAAAFBgMEBwACAQj/xABBEAACAQIEBAQEBAUDAgUFAQABAhEDIQAEEjEFBkFREyJhcQcygZEUQqGxI1LB0fAzYvFy4SRTgpKiFUNUY7IX/8QAGwEAAgMBAQEAAAAAAAAAAAAABAUCAwYBAAf/xAA3EQABAgQDBgUDBAIBBQAAAAABAgMABBEhEjFBBRNRYXHwIoGRsdGhweEUMkLxI1IVJDNicvL/2gAMAwEAAhEDEQA/AM2yvCnqEsysTvLWB9huBi+OHzFOswpoOx3+v9f2xbrZ2lSIFR9JiACrXH0BBxJWyaV1EMAQJVjMAH+Y3iYFumDzMBoUN4IflZeuLHz49bQYocu0quWpnL06aDSFJKqZaP8AcGJ69jHriJuS4mYiPyjT+2FXlrm+rkazK0vSYw6A9OsQRY9RInuMaLw/mrL12RKDMzVCIUqV0SQPMT0kgTucI3i6g+C49YEwoNj6iM64xyS1KSp9YN/b/L4rZKKehjHmFj/KfzD32+hxpPHeA1L+I8sAdSpGle19yYkkT222wiVuG+GYkEagwnoRuDN7qfuBi9lZUL5xBVQbw7cAzDMAEVRaQ1RoFo7K2/SYFt74i5/qV/wlULUQJpXxCvW8MoLbCCDIFzbE/K0mSBIJCqO/aOuK/wASM+aijLJJZz5pCkzu3m/6og3sCZjAuD/Nl5x5J8IgDxDONSXLBT4S6lJ+QhfYREQBNvynphpqVjSXWYq+WStNdLA9iphTJtKkf9OM54znSrrTqCGUKIWSrA9RsYPY+2HblXhLuorPXrIHXyimVACwACfNMmJNwJO2DnpVMwClYy8vreA5dnAAlQvXMx5zGf1UHqxI1sog7hDp+qkye/mwb5U5oyyjQapV7SjtMfQi24Ej+mFvmPhVXLU2apqr0CWYMbHVEibWn+YWPYEgtnzISQz2mT77mB+3pIwGNnIWgpgtoONvEZRv3EeVMrWPjIoR9/EpeQn30wD9ZwsceyNdJ01dY9wpHuYg/WPfGZZLJ1Kh00dUxLlZhfSB2BH64vHlmoaiqwYlj+a29he5+v1wKnZqsYG8ryIrb1hqZjdN4lC3GtIv1+PHUiVKp8MuviyJ8s3upIYRvHQ7Th9oVtahqRWoswCpUrEdNNtMGIMxHTCynIRKMMxqVhYMtT9wy/8AfFrgXB0yoTw1L+OJct5YZLMn/TJJi/r0we082wClAv3wiKmHHFguZfaCtOuBVFOoCpEeGR8p6W/a3sQMVuYc3TotSpl/PU2Gzb2At+YwoJgAybwRglxJtK06j02fQ8gU/MxAEnykKSABMCdsZnn+NHNZ9cyiGEdCqnfShG+4kwTadzvvghLi3FpWnKlx7feKd2pGNs0JBsQL0pU1h84dw8UxIVRq3gb/AF7dAOgjAriXE6GWoMlXWCxMBUaTc/mML22aYwwU6qkgKYGxhpJHsLx798C+bcl4+XFIuia6qKrVICqSYEsggCCem04OUfDUQOFFVAIR6nEdQWSdpAmYmMMHLmeeh5nhaNQ21blu6j+UbE/bbEua+CGfpwVajWA6I5Bi3RgP3wI41RqrU01ab09ICqrCPKthF797dScVhwPDd6Q8SBMNFtQtaHCtl1qZiSAV0D1EgtH0iT7gYJoygDp9P2G/6YzHhlV/xdBFdk1HzaSRa5vBvt+uNY4J4VFwQhJO7sSx/r6/fCyZcDK92VQob2CFKUa1At9/vz6Ql/FThFdEy7MP4TgmRPz9j28tx7t2wCyPGHo0IRKRkCajUwzLAAgFpC7dIPrtjZufaJzPD6tGmNVZtJRPzSGBsOjaZgdZjFPhtAPSXwwKdMIsIV7iYIOwk7dxiSXUpTSOOrQwKJvWojNuBfEwUJd6RLGAdJWGt2I8twDuRvbAjivGxmGRlQUlEEIIaTuC20+xH9gx898m0/CarSQU6ieZlWyuPzEDZSJmB0HfCpkB5VDyhFlJuhv3B8pnsR/dts+XbxqcUM6dPiOSiW3bIFBw4GD3JNFquukMxoUS9QsYLKYB9WPoTH3xa5v485qU6FAAIoGlTbUQILtHsfMN5674WfENIqSqgo0Mwmbzv3BB39+uJPDpjiGY8Op4qAtofoRIH7W+mKNoSqUupOmYFLV1PM8KwVLyylTiG60FRXj0vw87xfgssMsH0M/UHf12x8y9MhQFUmLQoJj/ADp/2xKXjcgYCcSzKioYfTYAx1/ycV6VjczbglwF1vlelYm5up1CyzTqCmgszK0EmJhiPMLAThu5TAGQUk23M9TMDvNhGI+D8U4mtOKklQLFwNUdJhpP/qWfXFrIcw6WK1KVOmDck0jBPX5A0TuSQN+p3ETNqx3TXofmPnb5S4Kg0gDxLlXz+NRBWJY0xMg916x6biLWsKXA+PPRr6gPEJsybm0avYiN/XDznOJpoLJTFhus/wB7e+Eo8PUhao8r5l20rMQi2ZiAI8zSNwLbXtfhS6big4H8GAZd1KF0Wqo1NO9PaNF4RzZlKyhAdDRGnrY3JB3t/KRijx/hGXqgsaiyOynVtIYfl3OkgvEA+mFKpyedB/iBTuPL3+uCXBfh74wC18yATamqgme3zEAT2jtfpjglQg1QqLy42tVEK9a/iPGT52pUaWhFJf5VkT13U6QFtA1RI0yInEFfl/MVqGZzLsqQuqNckU7WSB+bcm1rbkgCOa+W2yjhCQYNjPa9/W21sapy9QyrZaiK5cu9NZFtFwdI1XElBNz3JiDF4Qho4jDCUYQQS5Wo84xrj+Vmof8A9YRDv+VFB/WcaNybw1PwKFWPmkmGeJ1GQAGi21lAwJ5w5ODNUq5VXUG702Oq8EtDG42JINgN9NpC8uczVMr5Gus/Kxi+2qT8pAgQbdbHe9s4VFR1gSelnECh7/MOHGxUFNkUag1tMSDcXInYevtgdT5INdYZgHAAGoFiQLn8wBMk9vTbDHwzNU80pqI9gANEAFfcxJLHa5FiRfFjOpTo02qu4VUFzMDrt6mLDvGLlthdxAbL2EjeXhO4bwGpkc0il1TxFimwOpahsSrKbgGCbGZUCZGGfinFfCoBs1TL0z8zUSGCwTcqW1U+8jWL37YQ+Z+ahmGpSCFpecBwdRZoB2IKgEarkT9ooV+Yq1RwHqNpcgNZRYmDBv0/c/VS8wlVFE3GvLlDFLy7pTdJGRjVOB8QGaorWVSFaQjNBNiRLgWUnSTbpAmTiEjQxJp/mBYwNMm1jMgXM+0+uAb8LzPDHqDLiaG5VgWE2GoMCCJAAImP0gyM270w9UKAToZFLfMVmVeI1KTOhgZE2O+FCnkOp3qbg8MzyI0P0gpU2mXThUTUafnh9esEcjXFJBrIBALMBczu0C5JE/Xp2Gd8vEAZpggWaioCQdVPUWdYm4/02BJvYdzhxo5gkU1Ty1fkWovlLyfLb5S4YQG7iJmDhdr0iHIbyuPL7x0M9jMTtJFrjB8mC6SFAfxtqQFGtuHdIRTc/vEUApnfnQaxczfG6gUkuXFdAza184MaQZYQSAIDqbiNthR5242ooJCEo9W06TZVlg0WnUwiQCRc9YZMlmadfKig4HiUh/CnqNyn9QD0jqJKHzFldSlZHzgrNrEea/QASZPRTj0o6jEpIGFSTfgoZA0FL5aaERxha0OpUk1Sb9DqO84ZOS/jAKL+HmD/AOHJhRBmiOkRMqB+Xft2Ogcz8IpVqCsqq9Op5gwgyGEggzN5mRjDOGct02bXVD+H0VYDN2JJB0BvYmPuX/gHEXoU1pUZWmVsitrUz87FSx02HUrsTYziyZTVNQKcxbzoTX0hu3tZLbgNOtIWDyrWpZ2kU/iIW8s/Mf8Ab6tG3eO9saDy9nqeh7zVVdSrMEr1I6wOpF4AuMWc7y34lMkSGiYNisibEdRO/cYzPj9WqjB3RldHKMwlCHU2ZehVx5hEeYP0jC/Ct5QLmY+sPZndFhSEroFXrwPwY1XLZM1EVnqkKb6E8oAva3ufviu9XwmYBiyG4m5B6yeoPfCFkucs0FGnTXXsRpdfQlevqQZxPW5+WP4tGqh7QpH3kftg5lkLVQqjGzMnMNJsmo4i4gzxzjACMJ2B9TcbAdzt74XOG8u1MxqDE+GdnDMWPppJKmNp/fA7JVPxlYrTkEXOox5ZiBEy09egtuZxomSpNSpjyiF3IvA7xAw335YbOHyilqZdlEltBurPlCpxX4f/AMJvDqNrRCStQDzLv5SI2IkC/a04R+HZNVMmoVLAwbi3+euNO5y5prZRvD8OPEFq6uahZRuFWAKZvcEHcHscZjXzb1GkoVUWEi073MQCf648w+VoxvUPAe/4rDqWWUJ3jqqnQfkH0j1mq6QASsrYxBJ7sCIn2b/ipW4hqgASFEAnridcjqPyyTtHvG3ri5U5dpizsQwsyoAQp6gkmCR1CyBtJMwQucdNkCkQemdSaRrg5jp1MyuXoItSmWKmtPlO8BBfWoIgtIHacS1eALXQuoXzSQAZJUtYxcxBEd5xnfNGdbL01Wk2h3BuLELEGO0yBbpOD3KKJXyiMpGpYDdxAgRA1AAg/mA8yWxl2pNL10mggFc84hsOOIrUmnIfOcTmiUQ0goEkBCFAnUYE94Ygn0mTgXk+FUixqggLJWkNvItgwHUswJnc2ODfG8hVanGqY2Y+aJBBBO+xMEzBgiYwF4bxgmp4Ao6Xpi4aAFAIAIaDIgiCJm3QThon/GKukdePOA0YXzRsGp01/MXarqBNRwFFiZiYvJnaQI779sA63OVGpXCEkINm+UT0+m5mw64lzPKObzteWKkdAviNAm1tI7zJNpucUONfDurTplgyuVgkDeD1sSIHUkjr2xL9aioCTaGbMgtvxEXi/wAw06LUCQVGnpYEXi433t7iMGeQuZMqwRMwtV69IwCqlwVG2qB5dIOjcAgRe8jU5TpijpdnqPoKhiiqs6pUyRrYRNiRfFbg1c0ErikqVKgIOkGAdrTYmA3e5WJBa/jNNPmnCGstLrQaqNvrDnxLjbB3rQwYmbITsZFiCLEAidiAdxjNeIIteo2kaVHmYnoNovuSYABPXfs+GozUZKgOUB0yGAYgSJFjBkfoZIJKDmaUtoQXYySN4Fh7AmTHWV7YIUThGEQ8dabcaBCc6dcrQPyVGv8A/bEgXBkT2F5DRYW9Bi6RmnZRWFXT1LayBEyQTIkgk26m2G/lXKPRgkRBV1a24IZZHuAe39WzQKSU67+EFJ0hWnzRC33tYC/XuTflAkVOXWFr+y0NgVz42z4U/MZfzpy0tCnQcPrNSnqJAgb9J6XwufgKhCkU306RfS1+szHrjeuNUEy9RKlMJ4bjUhgEDuFJuJJBtHzYm4PxxM2j6Q3kbSTB0sYnyk7jv2t3Bwp2jtBySQlwN4kccVD6U+YEEjauLPlEXD+Nitk9RWX8Ia09Yg/SQe+xG4OEDh/NvhaxmqbFH8pekSpEGV1JcGNhOr6HdyzXCHymqtQlgoLNTn5urR/uiY9gDO4G8Rq5DO0KjIyq+g+X5WmLWO5mNpxlZFaQpQbQVIURl/E6dOR1icxKpdAJzGvfGKGQ4zRqBUWoHpaixphmUSZGohJdSJmyyfU49cXogOdJQrYaf4hgxMaqihi0ea/QiIxnXGeVqtAibhtv7dv86YJcucIqVAYdgAL+eAP1A/4xrkSZbd3iTlpp16884zzkunBhKunHpWCeezmgSJEf02gjaPrirlKweopqIahmakmF6aV8s9pb1MWAM9n+BEDUGLAby2r7XM4n5MenVp1BqCVVUsCx0gnoJ2820m09RN7HltklbmliRn8xc5IuSjIKc1eUMrcy1AmmiKNGbSg0n/33cfTC9xnLVvBXyqtMyNSM7FjF5LQI3Fh1Mk4YjSpg1NKqQChWo2pXYEAldAWCwJgkkARacdxHS9IqgpI1gS9WpqmRBKMSir/uBF7YADjaABLoIqb1pe1q5E+dacNYAbKsf+Qg/wB+kWPh38QNPhZTNC8ilRq9wbBXnqDADdvUXZOfuN1aX8FBAZZnTIj1Bsbjb9DNs25q5f8AwVBHZpqt5mKmdMFdOnYgyZnYwMMnDeeG4mlAvlWDUm0vWkCkWi0GQQSROgBokemCEN4nAvP26xppN1O9AWK0gTmPhy1SkXSr4Nc2UAkI0/lMQQTvYQIuDuF/l3JlK8ZwMSnlKv5rAneZGk+k9SOhO1ZnWMsf4SFCDMVGLGbNbw4G22qMIefyYr0quaLeEyFaaKQDrAYLLXmBqK2PQSYvgth1AWSoWyiE0cRJTblpClxRvwGcStSA0yfJqBlTYr+lj3HWDjUcnxKnVy+umdQqr5YBm9o9COo6YDf/AOfI4Z6wr1WZQdZ0LFwAFFwJt7DAfiOSfIVdOXr1EVgTBIZTciYIZdoExtibmF6yTAX/ABzswoFA8X2hr4vwahXqU0rVCPApFSFIOnxIGpkJkLCggra8nQPM0vHPhqalCj4FYUyihE8Py613LagZY3n1FzAMLmHMXB8/lK34ttRLEEZhWDLNgAbDTtAVgBYAbYceUuc6rUkrKWNZISooEoQxhQF/KSTIKDylLhtZwNgUgDAa0ju5OHCYTOPcNq5au1N3YvolXB0+ZW6wBqMAiTeSDNsa18NuBUvwatTg6rG0kEd498JnP2Zo5tPHp61raL/KVmAfyMdI8wWSBJm28XeTOOlMqqqpCb6/CapqYgFvldYA8ovPXFzqiprEm1afkQGhCi4EKFSK8q8DADj/ACpmKwqVyvlOykjUANrDbv133OIfhRnTSzr0GICVVIIYsBI2nTc7i3Uge+NGz/GAykYznPMcpnqWYQ6YbcdPX6WP0xntjzrjhwOCnCLZspwEDrGi5TJuxJXQLXVzpB9AOh94+mAOeyFSjU8ahaogIUMNw3zU2judo6lGWQxAuDjtNa5qBG0PJpswZmAveRMkm0hh7749cczyGiarE6SpuDDRMbXJvbc3PQ40rgBTQwiZJSoFOYj7wHnalnDoNSorwA1IsNWoNCqgsr7k6jCgAk6YuSfioqk0aELTgmpUkRoUiWLbsvzAbKdJA1CSMkyXCRnK7EagpI1EWlovcAn6AGTJsMPKcNFKl4YqVFolhqBFV9REaZ1iLRYSR6YCEsP4w6dnlIFCfKLXMfMNGnRdmq/iarCAentTGwA/NUNhcfNIGYZTOVaDpWGzbqL2n999+5GxxpVPg1B4gM17FkU3+igz+uPvEuXKIQvWVVXzQ5MEldwJIMz0JHXtglqXDVSM++RilG1qHFhNtQcu8oE5biwqq9RaoKlfKtpUgX639Otj64rcC4aiOPEtWqeYL2AsPt19cKGezSCt/wCGYzNnFvcTbUMWxzFmUVfOJEgEqftNgLdOvY4ODmFIKrGNaxP4mt7Qimul6eh9od04yPGemUZQiK5dhCENGx6RJuZkI/yxirW+IQ0mhUpNUNGoTRqpU02mRJCsTHcXMLcXJD8GXNZ7RLaUJ/KL73uZj33xe43ygtImoCQqxa5kkxvv1H64UOz7RXuK1V3aCEJVMp/dzBNu/eB2a57FSurZug9Sii6adNX0BR6gDzDvcT1kAKui8hceTNZcuiLSAdlSksQiiLCAASSdRI6t7YR8xyr4hphRrNyVAmAN5i/1iJ7zgblmzWTZ/wAO4VdXnpsAV1C0xB0t01KQfXAO0tmqm04MljnYeWnp5wKZd9BxfuHLrTrG3MwAkwALknYAd/SMYdwTjlGnmC0+ENR02OkgHywRdZ+nvivxDmLP5o+HWrQoWdClVVwO+n5j6NOI8pkKdW7CR0Gw+p3+gxHY+x3JQKxquqmWlPvfhEG1PuOpQ2i161y5w5carPWUoxsTMQJt+gHsAe56YC0OEtTQ1dQa2rYz3Jk2vv7nDBy5Q/jk+Gai6BqJjyAmCx1K0gCZGmYxHx2pTp0q0MkF2hhAEHYwFWAB19JGNEy5gWWiLpGcWu7NlyrGBY0sLAelwe8rxHl63l332vH9MJmay70c070tVNh5gDB1K3XsQe37HBLJcWqV6LGkkMsAzfeRKgXY22tFt8Hsg/ipRoZikzdFqBoYatnBdoU6pBXYgiAps1VziXgtr/UAzziAhLQViBvlbhnrf0plFDhvO9ONNal5/wAr+YgdLifMP9rA9bnFziHE/wATTYXNNASFA0ra+lQZIBi5+3oT4ZyDR+Y6yZMFwA0TaR0OB3GcoKFdqcwrU2I9grf87dMeZkmkuB2l9OXxCZLbaCBXy7zjzz/mXzGWUJRaUuwW4CgAyB0jSJsN5wx/CmulXg/h0r1aVVmddQLCTIYD8ilbepVowWzPE8wctVCg0adIAKY06hOkKImdSw0wPtGEHl/iCcK4h4viO2XqIdaIASTfSHUkCVaTIPQ9DLcdYojE0MtM+cFtnArEY0vMVRSNMsHNOvTKsZ8oZdTraCZK6xqlRAG52FZDKU28Mk/w6Z1+Gh1moRcsqC7RL/KNge2KVX4m5Groy4NWnTqMabVHgBVbdjBY+Ykp00zqNhhvq8PSkxcrQoW0+OdAjoFkxfSdO/S2FqlFJNbE1z7z6VMGYkuGoMR53iKZdZUlAVOpGtot0g+VhuVW3a8gjMtygM03jVwppRCaSPMOh1LbTuRc7i461ON84ZLJ0WqU6tPNZjTFMCWWdpJEqove4LRHqMZ4XU1aKbN5SSdJPlBIuQP1wYywVIKUeHmRcxal8pNGrV118u6xt/MXNOQoZapRFRa0KU8IeeSw2LRpgTJvI98YjlsnVVg9FmUps4OkrbvvsenQ4JcS8KmB4bMWH5osQffA5875AkgGZtAkWn5p/uY2wWwUSyCKEkm5MW/oW8WJ9RqBkOPXv6xdzPFM9XDJrBVlCMKaoGZQIAlVDkeW97mJ3GIaHCqqrH+mJ2Zikm0n16XxsPBXoGin4dVI0iAIkSB8xG7bEjpIEbTVzvCFZpJaTvpA/t9frjOf86EqIKKe/wARd+gacNiR9YUeP8dRKD6ai6yIXSwJm0ERtEzPphRy/GK1SrS8V10qwlmAiJ6mMVaPBGMFpGI8/k2pkE3Sflkx7f8AfD9nZYlkZVMZtLTYSUuGp045RsfG6OmlSIFO1JSzJq3IsHdpYtpg6BETYYRuYOKNUVKAsqfNFizSSJjYKCbXj1Js6vx1WyKq6wyw1MQIpqfMw99WkE9ifWVXlblqtmhUrBbbiezMAg/63JAA7CT0xxQhKyQCVp4Zc/xSDfBKVLLUaaiWYgM4QT8wmPVgJMX+XT+bDAK75lLQtBiKb1HsqPMr5pmNoPZgDeMVOJ1KPDaZd6iGsQ601UiVam6BWE/9DdOsdTjP+W2zGcqVF8YrSpw2iRJkwqjqffoB7YiVpbTUxchh19VO/W/nDpxbj/hroyimpX0sHeAVsfK9PqCAshrG8Yy7idfNValT8UapqagSKkg99j6EH7Y2TK5cZbLFwgepcKtjqkSDHYiI7AqJ3mHNcsrXzZraVamlMNRUrIYN5k1qbGBrOk7krNpGIB1YNRDNllLIokVPHvKMl4ZwdqrFqaP5IPlVm27FQQPrh85FFPMU2p5ijTIYlbdYMXFipB7GetsaF4NIkU/FapMlQpIVPDkX0Qi3nt233RubuZlo1Mpr/wBTwiz1Op80KrdSwAknaWgHAk/jmmN3qMjrDrZ7gCiys0SqvSule9Y9UeKDhdc0nXTQklXIJJDGbkC5HmlYkzPfFfnTnnJVKWmk5q6gdSopH3ZgAPpPtg9xDgB4pQoVDUFGkAWUlNTNqiDEqFEAxMkzMC0pnEPhqlKTTzOvSDqDU4Ji8LDG9vS+EUlKy7q0OvEhwZ0yqNTbPXOOkPpxboVpF7lnj6uKbm5Q+ZZAJEQR5vKP5tvy7jynH3jtABBV1VGFaT5v/MDQyiNwAYmLkWO4CpU4NVoItdGEOoYDexuA0dY7bd8NnLvEUzCDxo1TpuCUpAwJA7ncmx0pA641ZWFL3jeYz6Q0lHV4BvEkfe9be/HrooU6zUsyjxv5enX3t3x84VlmAM2ubH3P9sMPNXCkpUlem4qLqVpBEgzsY/24l4RRpmszVCBTUktJ+YGCRNjdWJ2n74IThwlypoL2z9IJBAcxdaDr/wDMWeH5h6dOpUqUiyNSKFlJkAiQSvzbTEASOsThN5q5hSsIRm0rYSd9pt9O398PPFeIIiRT8RUVCmljJMwfKL2YRKzZrqBfC+/w28WmHVjTqESUZfLPW4mB9/bHKKoVUz9eVYT7Vmg02BkCSPKLPJOQBLKLEqNH0vHX/OmHyiivlyynS0GD1VgfuCGE4z3h61suAlYaHS6sflJHZhO46W9sGzxU0y2pn88uwhY1mYG5gERq3Mg+pxPHXSE8nKzM8wttqnhNRzrmPboesOI4iNIJ3KgsfWL/AK4x/mrjtStxAGlMhgi3jzTH9evrht49xN1oOaOmpFgVYfyzOlocgDeBEg3NjjNuG1WWtTqaWfQ4YwCZi56bwCccQMQrWgEBMycw05V9JB5/WNIo56s1FaNTMF9ABCBaa6QPKIXTrCydOo2kgWNsLXGF8/mOpRuDH2kDvb74PU0RTqRdRcWYaZ0TqjoQA2/upg7AV+BNWoT+Rf1I/tf7+mDCk4MIg8YRA/hvAlrwHOkFrwJgTeBIm2w+kjoxryRWzafhvxrMEBdEd2ZSwEAKDedJte19r4+KtNAzKdXhzrCkSNMal6w1+vX2IDbW5tpUqy16dTVRWkNCqCqgR+ZmAUAtDGCTbYkwKVtpoKCpjhzIEZVnOH16Cw9PxFP5lPpHmBuNh9hfHcG5deoXdnWkKUdNcnaLH9p32waq8dGZqCmpJLvCkwiAsY2JmBP5z6nBDlGqKjZum3mCsAs38qwnVmgaV2DHoBaMWLSlABgZ11dyk5aws8SpPrmqdc/KyxpPtHp0sceqvLDmmKiqHBE2uR9P1thwzXCEbcWMAi/QAD2gAAREQMBMxxhMvTNF5PRGgQRMwT0YDuIOJPJSoDjDiR2g24rdP+sDOW+aGyLMQuqnU+dZvPQzEyAW6wZ6b4bm+J9DcI5JmR5bXt+a9sZ7n8zTb5CZO8D/AIHbrizw7ga1KeokghipE7EAHb2YfWcZ6c2cw4vGoVPKL35oS6iEEED08oZKmQiMDOIVKCEeKQSvmCbliNh7TitxPjNYkpSBaN3CtafQgQfeRfrOFrMqbsSSx3Jw83y1IqBGMlpNRu4ae8Gc/wASrVaR8ViFYh1AESJI36KIMA3JM3GD2c5vbLgLSQkIAWBMaZ2mN2mJ9bWjFVMuKj0KahFUxVqNFgAJg+kD/L4+VaiVbwVpqxZj/MSZA/Y+hPtMMFTXSG42c044GBmBWgsKki1uCakmANatXq1PEqlmLCZebzcx++PdHOtQqLVpMVKm8HcTcH3jGg8rcGSvSerWdRTYaQhcTTWTpVpKsCdIOlWECN9QAujlvJ1lZ6K1CxtqQ9gBDK2tdMD5HFu98CvBrFT+o4pGFfTh8Qc4nxJBToIhB16dJERoAkfSWEH/AGnoBg2jmCVWWZpVNgBsoPYAX7gA/wApxlubyFTKBGmqopnVTYgNSA7MBLJLRDAlb7AbWDz3VdNFJQsiCxMjt9THe3pgVSgmCmWFOLJTrTv1gpxbnlMhQqgRUruStNbwAC0sRuFDMdzJIgfKWCo9Rc9kg1Qg1qYLTqEm/mERO0QBsQbAEYFcc4dJ1iXYjztc3+t7Dt0jEuS4UtIHS739RB9Yj13wQwwXAFAUPO0MmdlvnwgZcbQw8tc7TlEy7ND0RpHTUn5SPYWI9B3x7q50kapk4R81w7S8hyD0Pb7YIUOKFR55I/nAj7j+32xz9IlpR8POG0hPssH9PM+FQ10MFqtRiNJNoiPbbAp82+Wlln2/z/L+uCJawMi+wm/1AuPrGK+Wy8sxqSwPSwA9h095PW2JowpUIa7RCnGaS6cStOA70ipV5mFVCpT5hpMC8dIucVstzI4JGkaify7fKq/qFn6nBbM8oHR41IaSGGlT162P0xf5X5dD1HqnSLF1BMbDUR1vuOu2Ct8hKSsmiRWpjFTUxMMrDa6BfCo+ukLnFM5WhSSVvKxuIvv/AOoG3e+CnD/iHWpCHC1APYfsMN/E+WqVZfPRZtJYh1rAbqkW8OLDTuLz6zhLznLdLK5spWLFARE6WAkkDURCsAQdoBi8YEZ2lLu4kt58/Tj7xSWHH/C+Ri/9hQeh9oucU+Ii1qZUUnWetj/UYi5cz1PMVUpszIoABgAtCiAVWfNAE6ReAYvGPmb4dTsVpgCBcPqHmEi4sDH5dxB22E45JaBUy1RapWGIQnWnWYjWCO5Qj98dKgrW8M5PZ7+y1b1FKKsaGv29IazwihljozVKoyPejmqDSjrGzC4nraTfYiCTHDeTKLZWjVyR8WmEGuk8FtUQ2kiCG1SSoI7g7YVeD/EGtQAWFYTqem4AkzLFBMKT1A1KCZ8skCRecctka3iZWuppVIc0Zbb5WpuLwRJKt0vvjgUReGKnVk4iqitKmx4j/wAfI0tpBrMcPy1QSatWgVaPMjVac3Hyt50k6jB1+hMYWOLVaeWKsa9CooYoPDQ64YSSUKKYsJN4OPvHPiCMzVDZYKannRnrFF8WmRqUVEMKWW6zNyEtIEKGc4dmGrH8QGFQkBjUJkbbz6EH2OC2UqWbQtnZ9kNlOZPGhp50qeV/iL/E+ZqXmFIFmeZOnQvm+YwILOY3b03IxU4NwPxCC5IWZgX/AO0/1/U03L1PRAZXm2oA3gxY6iDf06j6CspmXylUpUkr9yB3E9O+2CN3hWCrL2hAXipOEQyUcvSp5zKhPDpAOpksUNmBl2bUBtZo7yML3LWdrf8A1FmpXDlyyvcFTJO0eaYgiLnti/y1RSpmQrgMr6llmVQJBgszo4A9SoMkXGA/D84MtmldohGKtubGxP0x6cGEJHT7xCXRvEuUzp8RpWcpOiaytMiAxiquoE7rpgGQf8jCRzNUVmZYN+h3B6Ef53xoOfh6epRZwekAH8wAHazexPY4z/iay4/nUneNxAH98UmpRAiQMQMCcvwcsxVWupgsOu039D/XDbkeCtTpqjObbBQBA9dIE979zivwPgcbM3TzL0HcTY/8YZeIUmyypqK1Q5bSQbwI+YCYN+w2NhjgQkUChE3FqWKaQlU+I0rjUsgSpqfKDPQSbk+awkk7Wx2ep0Kv53Zz1WmjGfdXuPQjBxfwNIimKas7bWaq/e4Ckge0fvgTT4kSpGsIutV1KqgBSbkrq1WF7A+pxYkFXi7+8HMPpU3gWSkDUDPyy84DKxpeRmYDZgRBCzYCTttvcbeuGDlRFzOZHVKKyqgELOw6gs0kb2Mm2F/jg1BAGDSCYUEEd56kxEkzeRNsNfwoRQKpEgnfb2Edepn6YFdxGqBDSQwhzwZH1NPzH3mvN1uGuWyjaAQNdpDaZBY9vN/L3nGicIpkU3aq7161IS5ItsD/AA6SwumDYmW9egV/iTl6f4K4GrUAt+rWH0A/Y4vcnczDMUYVkaqEVK9J3CSUULrWYDIQCSALEmfVeAUoESn0/wCTENReJ+PcYc5WvUFEmmKROp5iQASTYAk6vL0sQJm2UcGzqeGFHzAXGH/m7nCnUSplzpq00A8Q0/8ASBFwisTqcyBtbyrGzYQeF8i18+9R8qirTW8s2kXmwLexPYRvcSTLqUhZKkmnE5RyRmTLHGggnKmsE/8A6kukfwgSB369+/p+0Tj0cyDEUQBInzRbrvO5n6RhbWpVoVNNRmI231j3BEg/TFzM546TDwekAf2tg4TTSTS8MlqedQpSbEaFRBizmYL6gvUwDcC32JH2/rUrcNNRvM0g9tsSZKo1SmrEz+Uekf1JuT1wV4Xw0VKukfNpJ3O0iY/f6YJfUndbw8NdBAmzJMzSv1EzcVpHnL5UCFUQOgww5LlqqCrg0Sm7eJqBX/22IPc6RIgnE/D+XSkvUhVUSxNgAOp9N/vgZk/iFFWorqz5csPDYEApFtUMDII3sGAH0xlZt91SSJa5h5tfaAZbCGTQ8o+cdzOaoVPEdKdSiLAUSy6VBBMhwZnqSCYMSuPvK3FadfUtWmCA61BqIMiDqFlUDUpmwvpHYYYc5nVZQQ6sjC0E/swB/wCcJvE1FGpqSBNokR/xJPtJ+gSJt1+XMsu3S2sfPnHgt0qp4uPf0htoZOjqEqsDy9Y8oAmJv8o94xUzHB8tV1GpSqaSoRCrEaQPzEH5iTLGe+K3C8yWEG0WPv1GDtOpb/DhfiUhdMRB5GkCha02hOzXLlXKaqmUbx6Bu9J56XBdARqgAmemCXJ2fTNUmSoy0Upn+HXKs1Si1iYKFSqGfzEiem5wQznF6dCoGLhYHyggs3pp/vbCHl+NGjmqlZV0rUYlkEGAewNiRJsbMCwNmONBJrdWg7wVH+325w62dtNSDu1mifbmK1840vmTlJ6iBqlGjmAwOnM5bWGmBDOEDA9NlMhTcb4x2nwhmqmmQTUkgjbb322xr/B86Aj18u8KIatRIL0/MSFqKLN4ZsNQ89P/AHdE3mfMlc6avlE+ZmpuaohlhiC5JJjzaW22IGD6E2EM9qowthwXoaVFtOHplakImaybU2IZSpHRh/lvXrhh4bzJXy9JB5atA6mWnVUOgZgUYx/ML39MNWe4JSzNBtTeZflJjUoJtpM+a9ip6CZkzhPp0qlMNlnTV4fmDLEaWg9Ytee9yI7TlnKqpWmnY84VSpbmFYFZkaX8xxFRTrnF/Icey1bMU0rUvBosq0yVdzoMiasHVLRJK7EmYncpW5CzVUUymmororIyuCIcOyLf5WLIywbaiBPmEqmcoqaXZlOIcg9QBgrHT/KdrdY7iT+uDxMKSooXf6/SJvbOKVAIvUVhh5X42clVqa0/i+G6IflZGNgwkdLqVI2JGBw4O+YqJSpCWqkKI6ep7AAT7YqJTerGlRrE72+3c+mNe+FPLvhZVKpH8WsNRJMGCZUCdrX9Z9MLtsz6ZVnKptT89LxOSYUlZUrKhqO+PtEPEeV8zSdamWmpSpoA2X/M0QCQTux31EzPewwCPC6D5ltblR5WUkSCjrIaAJmIEEETquCL7BUgDSNJZrQbdLgj2+hxiXxa4UtOpRCqKYCMpVdhDagB6ecwOm3TGc2PtVZcDS/UWrrU8+dL1vpF04wlxBXlT+qdIbW4nl6K7yYIAFo20xuTAHZcKnE+dnaqwpKlIDcVAVmdtI3Ajv3x75FyFCtpWoxNSoQiKJJ+SoWYgENAIEnuRcTIlz/I+qlRTxCGpqVJmbTIAPYEt9z0w9cnMKqEUgKV2eHmypNzw86RBlOTHkMGYE9FC37zABPrecV+O8KaijOtBXABBK6xpPVioYi3pYdRjTMkArKCD5oCqFJF95ge8Am2mOpj63DZpKulD52EMApA0n5RpZtO3zKxHUrvhiHSmybQp3iga96RjfLHDjV11X8wgiARO0WBnqR0P6HBnkjNmnr6R0P+d8LGVz5yr1EYSjSJG46SJtf74u8Pz3h+bYPf/P39sQl1JUupOfvGgk3RvBXnT6RofEcmM9UpU2/0qcu8GCW6D7bn/ditx7kuiKTGmCTc6YLSLeVRuAB+Ym8CekDeB8whTa873/z/AD2wU43zKngsouzWiU/qT+2OzMuo3TGhbQkHFxzhFoUabvRoltMvBW8kHrYCSQNM2uemHf8AFmpkK6U0OpKsMq6CAouBAlrBV2gfw5MxhF4NmUas20qUItuEYluntv8A0w9cg09WczdFiw1PrItdZOoQW/NYGFNjuMDbQmN1Jl1VwM6ekZ6RU2zPnDkKkV9fmA2S5bGYRl1haqm1NrEnexMaWAmx3iJ6YXc5w4fiEpgmCAGtBDGQem0x9DjXuK8FdGp+BTRURvKsTubhmNwpkiLgA4WefsrXNJ8wKNEJRGkOplnUkL5oMnREEHTBB74A2PNszJVhyA1z94bbZnStCVIzOVNOvuOBqIQMpVNHWG+WZn1/7j9sGOGZk6vGQN5BZ7gAn6dpwv5DKVs5UCIGdgCYAsAN4A6+guTGNR4LyxQpZdKpasyMukUmtuLk6STp1SbATYAWkspl8oZJNkZXz6QHKPqWBKqVSoqaC5PLQefXlCbxrOV81C1My5pjdYEfYaQT7ziXO8uU6VCnUp1S6OdJLJpIaJgwSIsbz02GGHjXAa1Zlanl1pIxCLDAajEixIAJHQATG04gzNDXlRSpmPCJYsCCGfTtEnaXF/U2iy5o3w2pyg7akpKNSmJN1WzVU+f4g+XFRcu4A0tSERESBB2UT+uKPFQiU3ZwIANo/wAudvrgFwXmgUqZo5lGIU6qbUwJWdwZ3HXfriOlxNeI1WpjxEo0xMQC7GQoJiwAn1j9ljGzlrd3VLA58q+8Y7cePEuyde9TwhbyDVhqNJ3XTAMEwLHp7LbFqsmYqAaqrsCAfmMEESDHthhyfBlQ1RT1qdQP8SDe4EEAQT6yLC+KGZnUd5EgyCDIMdf3xs2ZRutVAV6X9Y9OO1cqgUv9KQu+AKbAT6nHrNoY1dDtjy9EvUPab/57/sMFWyWqnExBAE7SbD74sLYWFEigikrCCkm5MT8ncbekfKYan5knZlPz0z3Vt46y3VhgfzBxha9VxSJFFWIQOfNHQEzcKAFA2gTF8WaHKlR1LGoVpghaqrBYSbT2W9ybCR3w3cB4LlqTKq00Let295N/6YTTDqUBRTpY09uUMXJ8raRLK8jy66gXpTjAzkjOitT8F/mQgKRcleltzFr+3rhhzHK4UltIM9d5A2+gvHue+GKrwWhVHmVQYgEAW9f6/QYGcZztfhtEVgBmcuDFRDZ1nZ1bqJMENMGLxtkRtd1btGsz/E6nkePWLP0jZGIGh4ix+kIXMHLTBDUCaB+ZQZHuLWvhcyFI6WPXb+mHjjXxQy9ek9Oll6upxpBYqAJ62JP0/XCry7w2o2cWkNTI0Gow/L1LSdj77/bGlkpt0Nl2ZSRTiRlDeUWmqQvO4qOFLHneG7ljkpnC1KjeGN4gEmLzfbsLmew3LvwjXlculFWNSmo0hnUagOikiAYHUAdLHfFnJU1GlL6EiLT/ACi8ke04I8adUotEC4t6z06Yxk7tF6dWSs2rYQYoJxgUgJmc3Ikkm3UzjM+eeJeJmFpCCVplvck7fYThqzvENTEKwWBLH8oAsSe0T9bC5IwKy3JdOtmWrVNZANg1pjYsN1EAALJ2kkzAukMEsrfOaC3WLZyX3jW6GZp5D+4Z+H8Ho0aNHL5ULVZWLVnVVLawANzOmCSNMbCCdw1zM8ArVTrU7kz3kd9REyf6774K8IyXhjxG8qgbkwD3kg2+uF7iXxOTWVyqeOqHSz3Cz2Uqp1D19bTiYmpmZX/iFuf3MDIoycDfrAPgHOaszUa4BemQCYgPpbSHJTzSFAsQwv6jB+rnGekRl1R6iUtNNgrKqm8mdQIg3Ur3IMbDFaBqLVBpahVW8QZPuOoPb1xrHKvOL1AlGplKlF2MNVKkUrAknzAEG0BL7i/fSz8zNNJqykH7fWMsiUb/AJG8ZjneE1hV011gLBba6zeO94ntM4KZ/J6iXTaBHlGn/wCQ/wC2NA5i5bp15anVD1Fm2odRBXTuFIkbTHriTlvgNOvltFQFShgn2MR9bbd8LF7SCUpXS4NCB79IKbqlwVtGZZTJktEqCPSN7942/fBKrynVqg/xQs9l2/UYG5zL+LnGSgfmcpTYWBABEzYwQCfrg6mXz+VUFiCAs/xKYEX6mSJv16drY06JxCmwFCh4XhqxMNuJIUCBxGXzCznOV3yzBlqoWG0iP0ueu/ti5yZxXOUc+r0afiuwKtTBgFSRMkWUAx5jaw3xZ4pzg5XRUpU/cgtMHsRv9e3a5POcFfLZLLVklalZfFqFSQQrz4YAnYKbwN8QcQiYTuP96gDMG1bivKAppUu2oKa0zNx7iNSocSrvSLBE8QAHQtUkXJC+ZkQAGJm+FjmdKpXMioKQBTSxVwVqAjcSoZSthqMnykXUCFvhDF6NKktScxXqhiWYrpWmNNMEk7sSzewHpgtx7jwoZVCQvi1mK0wJggNDNe5VYG9yYBuCcU7O2QjZ+IpAqbZXpXrla0L3H96oJ4cMorfD/hOigxoo7GpUg1FAYkAQFAgrEySSGF4gQTjRKSrWQK8m5BBYliRYhtRZpBEG5uOm2Ebl7jIp5Ck4GksCRCyAfMJIMzdSbdAeukixxPnxGylPxqCOKzVFf8wbSBfzSY1MvWQB0kQPtuQem5dKW/8AYZdiLpZ8IcNM6Qycy5paVJaIUVHJBpqwnTEwxHYbTYyRhTOboZNlpyzPUEAAEsSNz/t1KSCTby++M245Rq5eprpPUCVFDISTOlpEXJ2OpJ6xiHKcRq0qyVXlnFyWJkz6+x3wPs3Zf6dGAqqDmdfvSL3n1PJ8IrSpoePONPzfCKdZtTJE73N9p2IPXuPrgdS4LTytYVaQ0ggpUF4uZDX2ggD2M9Me8jzIlUeVhPVdiPp/aR+2PlXOSD223xsJeVabT4B5/mMY/NTTiildRyyi5Wz5722+/wDz+2HLkflrK5jLM9WhTc+IygkTYBYG+MlzvF/DmPcfS+3cH741f4IZkvw5mP8A57//AMpjk6cLdjeGOy5coUTpDCnw+4eNspRH0P8AfE6cl5IbZamPof74uZ7O1Eby0TUWN1N5v0iOg6/mxBU4zUF/w1YjSDaJkj5Y7g2wnxqyrD3AnhFLOcu0aZ/hZSiwqfOAApMAKL/9BIj0O0k4q0+C0lCsnDU2MwyyPMRE/mkAH64v1OIeMFc5asfDcabRO943gFQDbqInrRXIKFJXL5lQsQmr5t+h3GzQftvNG6R/qPSJRLSogh4yBBTYFh5jIkD273Bi04L1eB0HQo1JSjiGU7EHcG+A9TJAEKcrXbQSqnXIKhiQTO8mGveY3icFKvF3D6RlqxGqNdoiYkQSYv1j6XIiWGj/ABHoI6IGj4a8N/8AwqP/ALT/AHxdyXJ+To/6eXpp7Dv9cTUOKu1TQcvVVb+ci1p6b3gR74Ig4sUkKFCKiJBahkYQufuK5fJNSmELqxAhiWgr2m9/83GX83fELMV0bwh4aCL21Me56Drbp3w+fGXhy1auVLflV4+64zXPZHxyKFOwkAmNjcfXfEG9lSqKzChc5DQeUBu7WdDgYRamZ19YM/D3gT5s6iW8CmZao8k1qseuyUwbDu0m5gaFxUUMuhJ+SmCzuSZGncDYD6dxgWM3SyWXRCQlGkAoAuSfTuxMmfUnCBzLzBUzp0DyUFMhTux7sbj1gCPc3xlmpJ/ar5U2miBr3r7RoHJhMqkB1d+EecjVz3FiUapUekrR4a6VU9YMaQYWCZnqd9zzfCbR/o5mvTJ+cU9LCR/60YQZHmG4P1H/AA148MvVq5V9KGtemzaY1EaSCSCLqBANiZG7DGp1svMBQxgAXFMxHYOLdzAEk4erBZOACg4UipsJUkVNedYx/lHk2pnaJIqOiyT4YJ0xMCQPm7bE9p2xqWV5eo5Kjloq6kov4tLSqlnZhcAIvmFybdCDPk8yhwzm1MvlhSyIc1GEuw0VNMkDVpBMaQ/5yi6lEk3XCbzHzbVLeBTd0Qgmt5pJdzqfzh2DAm5ZNOqbgwDiSi665YeEfXSsJ01Aqc/aHPNc45fLVUoUij1C5Qaz4ioKrgv4hBFIHUAdKBtN730qw08sBrVmBVSEY1ACWgxBm0HYCJGx1SDjETk18oEXIAJ2uY/rhx4Dz49H+Hm0aqghC9i40ahDT84UoYJuPU4veY3iQReLZZ9CjRX1huznJVKqddIUxVo3TwwqT0ZTphTY2sCJWCYIJSo58V2166VbSpRh/sRbj8r6lv0uvfAjhPHaTVJo1lZTe5M7EkEn5CBaWEnSJ2BF7meohpOwZQ0S5B8psbsAZRuhNwZ3MTgPCcYSrKDyKpKkC/07OhhO+JnAlFTWoGlwSrQBYEwLdQO/Qj2wA4FzcKeX/DZhWemCCpVtJAA2sCTbyiZCqWgSQQXqV62dNCm7aVCki4ZtLH5is/Nbyg2vqPSb9X4eqpUUaVVwxiSwlbbsxUKB1uyyTA2glJXuP33/ABrW30gR5oO6/OXCAVDjOTo1C6u9UAeVdGlpkHVuRFtidmwC4lxt8zV8V5IVNFNQZ0gAhZne5LE9ST3xZ5m4CuWcBaiu35gDJG3zRaZmwm3XaTPw/wCWKeZJqMushtKUyYWQAWZ+pUagNNpJ9Iw1XNgM79ZMBbgNEpHfKLHKfEvEyS0kbTUy5qsYuxDaSpA3ES41DaCfeChlq9dKVEjSi1GYMykKurQHLGLKsBj2ucEOb+U2ytUeCy6jDLpGjSJg/S0DrgVlKOYrsENUAXM1Hge09Tc2Bk3x6XnkrbFLVyqK+Yyit+XUg7zIeloHcyZldaIrB/CREYhdM2M99RUnTq6gD6+fCBX5QCgtJaTeQPptIxovDOTsrTAd3SoQoB8NGbfrqqCBMG6g7WGCfFeT6P4ao9aKKBZQRLFhZRe0ExYAEg9BiaXEpGGnfpEkziQKJT1P3z9zGPUOUsxWXxEQqILAt5QQCAY6m5/fFjNcPzVBWh2YKTcyQQOsnYRJ722GNKPC6dUk0TU8JPmr1RCzaFp0wAXY7RvJG3VSz+TqZsPRWoFCAuzEnTpT+bTqkXFryQIwOtxEukrKqRFv9TOu4UtApFzS/f30hPqVGqUy7RY2Pf6Y1T4X86jJ5MURS8TU5fVrj5gvTSdo3wi8L4TWqU/w6IKrzKhd9IufU/57YpZTNV8mzKVggkGm4NiPsR98RYnGnFFLxqetx/cHT0jMsNjdpwkcrffyjeOKfE7w6RZcsXaPkFUAkdYOg7CTt0wHy/OFRRSqPQzKIzKA9TNnQTc3/hSQYva8Yy3Kcdq5qqoZZcfIFmLmI0kmSTHXptjQMrkXaGrZyoKWWP8AEqBvKKkQEo2uVFiw3JgDqU21J4suUasPU/fM5e0NNjyWKW3s3Qknnpww0zNrxaq86NDN4VdECmC2aA1E9VD0wX9gPtihkPivRqko6ZhG6A5gHYGCD4QP9bA4rccWoQ34bJ1KdNxDV6wZneSOratANj0236Yz7M5N6brUUdiD0JUn9LR98ckptTwJWemVfOlYKm2WW8K0NEpH7s8rczfP7xrGb+IehYFHMsok6vxN7x18KekjtOBy/FlPOBl8wrKpYH8STt0/09rk39tjha4fxxHGmYYT5D8wjsTZr9Zn0x54zw/xEqGmDqUHYQQOsntEmT23wcFqrQwc7s6UW0XGdL5n5tGhcG+KChS60KjagLPmQY32lB3ueu5xb4n8YDSXUMmz2kjxYI+nhnvjJOU8xOumYPVSQSY9Iv0w8cKyylCZ84GxYfpaQT64b7totBVP7hEmVDiykGg9bd96ws86fFpuImmKNDwWUFZZ9d2IiPKoFx1xIyGlTAT5liD1kdfeb/XArnHl3wdVemIBguoFlaR5h2BNiOh97eqHNFGoPM2huobv6HY49LBBJSsxnNsSTrC0KQnmaZ8u9ImzuaqVINeoSJ8oJgA+wsJ9BfHrIZF67lKK62US0GAo/wBx2HtuegMYHZ2sMx/Dpy8kTpBP9P8Athv5JrNkqLU2o+Z6oqDzC4GkANpuLi0T64mt7cDdSqQemXxF8rIOPgTEwT596xTpfC/MszmpVyrMQJpstU6ReIIVWHWYj12w3cNyGcpJoetRaLCdbkDtLKrR21Fj62xC/PJQtNEgFj+adfT+QCYG9t/TB7I8UFYaqbJTTSIFUpJkdtx0P12EHCKZQ+PE6M4fttoFm9IwuvxmtVpmm1chL2AA3ABkqASDABU2sMUOB8v1KxJHlQGCe5HQe0iTsoIJ6T1bJ6SRcxv/AM7EYP8AL/MtNKPg1JW9nAkESTpYDzbmZE9NonDBlCSuijQQNPpKGsTaPEOGvfKDfDOUFcBRT1LBvt20nWZYkGdgqn+UYMZXlJBQda4ll1X/ADGB19SBBIswANiWwY4HzBlmEivSk7DWoP2MHFbmritIUyTUpj3YX6xuZwfhbBtlGXW48LanlSMw4zwMo+qm27HSQYNyxm20KB+uPZ4TnvCLVPFZN/MzMB737dO3vg9wXhlWu/iIupJ8pJEEjcD0B69TfoMM/GhW8PwyVXyEgaWfVG4hAGnrYG2KlMoUMXfWCkTjiVBvvpEHJHEKC5UOQKlR2PjahqMwWk6rGymCI2AiYwwZxKGYy7VEpE6bSrug6Ex51Gx3Bj3xlXLvMdTI1m1qjqWIdABYiV1Ie8SP9wMSLEaCnNOVrU2YVqKKR5wSRUAi40MJbtEEGSI/MUTzRSokCNC08labny7MRN8PqbK/hx5TEuyknrOlVsDIvM4XeE59+HVXpPsW1CNhMA/Tyi/39WPlDjRziPUZ2AOaFNUkfwafl0hYuC0wWmN8Q/FPh9Ghl2qERVYhabSZk79dtIM9Lx1wAlat7uF3B0gFy5tlEGc40uaqBwIMaT6gXB/f9MA+aeL0Ho0raa1FmUhVjxAPlLEeUXsSbmNrmB3J6VpLM5ZDYAkkyOonpeN9/bA/M5qKhkAi5hhI7/5740zUolUulCv45d8KQ2eSTIpKh4hl6n7QV4L8TqtBway+JE6GEakLHzPBs7gSAWNoWSQoGGF/iNlszV8XMlwiEtToEMQTsqyLSfmdzvYd8Z1madMgvOn+RLE/3HpI269MRcFyL5mvToyBraJJCiNzJ22HXFqk4LnWM4GkLGVOMaRneY83n28NDLEH5BAQH5rxYw0a+imPJqJK0crUycw+qZXy3SCIYK11O+wLb98aenCadKl4NaoYItlcsESQBvUcopiLnX0EyYOM25+5qqDMtTpONKqFFh/DF/ItgsaSCfKDJIN5xQ42hQooVESlZl5pz/AaHXpz+DFjKcwUqRYPqQhwVo6iEDCxNS+rbsZMkSMG9XDzTPi1xWrVWkhKbMJbbSTpc/8AumemMu4Rwarmqq0qS6naYEgCwJJJNgIGDOb4FmuHvTerSKkHysIZW9JEiYmxv6YQPyLRXhS4UqzAqKnhnGrTtVaxR4cKkfex+1YMZfh4yuYchz4ihtIYBSLdujJOqJMx3F2LhtE1aa1a9Y0MtT8tNUEt6xAOlj/OZYz2OLFLj9PP5d1SrQpVXZWqCqp1SABqDiYMhdxuTBiMLAzng1x4tMV0RiCiv5fQrEgqd7SOhG2F5Dr9UqFFj1y0qAOX9w0aUhtqv7Ryv1pUUFeOQh84fmPFj8MKlLLU/nzL1qkkLcgDVpHuRYTZcI/PXGkqO7gAKTCxILhR8xmD5u/oB0uQ4tzfVzUUxT0UxYU0kKY/mIgmOwgAgWwsZ3JsKgNcSri4gDTMbQOh++1sX7N2a4lzeuCnnU+Z1P0GkAzE6y00rCaqUCAAa0BzJOp6WiblXkhs3FasGWiOg3b69B+p6d8anxI5ell6lCmjJU8FtKySPlJFz5iSoJnv1nC5ydm6pBRggC2/4i0b/fFnn3i1VcoYp0nEBDVDedR7RsYiQ0xPScazAQAUxj1OFa6KjKuC5nw8wjdGselj/wBxjVeW8xT1FahMH5BqfTPXtB9ZGM04Fw/xK4GkHSpaDHTbff2xoPDsoqoWIVnn1Meh6A4uoA0QYfSbSnDhSacxnFvnLQlK67ypt8yxcGLTHX026jM+E8pmvVCDUYuSt/LNp/lkXk9I3kYZ+M0yzAafm6LaQLkWv/z9ifAxUoo7ggkiW1Dc+jfMvQCLbWxRuaJtf86Qvb/UKdLSqk3pjFKJAqTTStbCL2T4ImWULpCIL2MT7sdz74g4rmqfzmVRV/MxE9yLQB6T0wM4xzcFANZzqHyqANW/UCzDcSfvjuAcuPxNlc1FXLExAEid/N6/YD9cTxJlx4jU8IZPTJLeA0B1pavx7wm8c5nNUlaeoILC5uP3A9MOnDvi/TWihq0nap8rBWhbQddxu+oyJtp6CMM/F/gnlEp6tQVot5iJ9hefscZ+nJRpr/DGt9bLUV/y6YKkWmGVtyBdTha84HT484BS6tOUUOKRUOuncsJYXsepMk26z69NseMpwBgQQbn0kD/O+B3CatbxlWgC1SbRv9+gB6yMPuc4Zm8vljXq1EYU4Zqagzb/AHEC4BPQi++LMaU/uMODNNrQpwJ8QFga0r5Qq0+AV2J/hsYuesAdd9vXbA/iuUdfL4bRMlo/tNsarkuY1OVD0vM1VgGI/lmAYvHUEGYIa5lZrc2Zg6Wo/PBBHlE/LAkxbci3brGOJViWQbH3hC7tF4tgqAoc6aHhn6+kAPhrzYKSnLvFyTSPvuv3uO8n0ln4nV8Zr3WDMgQZIBswIIAmZBFxMTIyetk2JMWYGfXDZwbPZpXR8wz1aaGdDGC5i3Q6t5k/eYwWZgttm3GFxl0uPpIOZFucHePcFymjWjeUsWdogrpAY3i86hvcyd8AuH8qq4o13qilQr1CslVlFsVLSwENJm8LpMnEXMvHk8NqdKmyBzcP+UAgm/UkhRAsAvc4Jcg5sZjKZnKtcoNaA3tcwLiwIYX/APNwIheFCVG4550+RBC2cKnARQjIdLn1vHvhPDq+Rqt4aLWTMBoy9QNRqutMkrUCsp0AjVE7idiFIB8w8Rq52oHrgp4YKpSliFJ3kt5ix6k9gIAAGNH4CjPkzVptozPhnLVK1tQVWsZhQrldLeI9Qm+20JfOOaytOtSy9Gk1KjTpBPGZTrLfzkfnQbEje5WwAM9ykuYgm/H78tKcbx4OCnhMQcpZkGnp6qWU7CLgj3mf0wJ41kv/ABEGysZnsN2+18VOE1Gy2ZZaliCQ8eaOocdCJgyNwbb4Y2C1n1GNOmLXFzO43tH3A7yybVvEYdY0YJnGEpQfEMxCrUoB3YoulSTA3gdB6nDHwjghYBnYqvvc/wBv8tgrSWmkQALeijvuY6YWuYeYzqAotcXYiYPp69yfaNsWFSWUxYZdmVRicur6wyZzi6Uh1vYBd9rzsBuN++L3wxbJ1jX106f4kVC0OAx0GI06uxnURe8mxEIXD6dTMMWGimoFgZv2CiSSSevcn2xYo8Bd8ywo1Ar0RqarJXSRtGm87AdZMRY4S7RQqaZUnFh595iFZmXnnPCkU5Z166xuL0aWpKgVQ1OYaADBBBE7xefcDAjm7NUq2VqUqhA1gQZEhgZBEkQQR36nvjPxzvmqANPMr4jL+cQD9Yse1o+uPPBEq5+qCZ8P80226C/tJ+3rlGtlLZWHn1WTetfO0BPvPtrAWm2vPl1gVT5PzTVNWXp1KoU3ZWB/+Uwp/XFzgHNRy+YX8XS8QKdL6p1CCZkHZgevpEY0niVWvQoeDk0pBgI1M9qe2yhSGN53t1B2Oc5n4fZxiSfDZibnxJk7k3Eme+NHKPLmKuOICU/x1URxPCvfGGKSFoULpB00h64dxzLgVCalJvGqIKCgAPLEC1rLfuRAN2i/niPDKFdmSVNUCSJE9em4G99u2M4XlDM0P4zLoZGBWINxeRpkGCB9+u+HzgmVZP41ZaQrMukm5Yg7AmQesmSTa7ExDYKDYvkYWKlHFKqn4jzy5lzl2qpUBmmsiBJK9IG5sAIHUHAHnLMU6Cuqu5fNFXKNPlFjsTawAj6bCFscf5hq5WotBFCuFlXLMzEM0kXMyCIgn7gjCnXoJVqhqhdybknr06bAH2vjm8CiEpHwPOKUoUkqK9NOMeOEo6Vlfw7Cxueu/UYbU45pMkQkfKOgv7CfX6YDBUgIjFWO0XJP1ufYYh4jyzmyCxpVRTHmJZWg/eIGJuzTcvRC/wCXPWDJSYWFYki41p359mGjK5pC2qZZh5Vggj6RaSet4X0xBx7j4pLpnzGQKSzqa8CbWv09euFw1MyVimjaxdjTVjpEbAib9+22GT4Vcr+LmDmK8uVEU583u1+3yifza+q4pmJpphJKLnnxhq5Puu+GtONIYeTfhUtXTms/FR2AIpR5FHQEfmPfp774XviXxP8AB8SjJsMt4VJFcUwqh2uwlQNLQrKJION08MLpHX3FvYf1nH5m51U5ri2bKMP9VrmdlhfU9IxmJMuPTSlOqqR6aWplr+TAmAuEJQKkxsnLXMtLOUvEokkfKykeZCbwf6EWPp0t5nhQJ1U2FMn5pQNPUb7RJv1n0xi2RGaotGWqaDpIBUAGCQSCdN7x+mLmZ4zxstIrVto/hsqgxO4EXuZMScN3Nnu5p79IrfQZZWFy3WK/K/FxQq6dO7A6gBJvvffvB+2GL4g83o2Uemg81UhdunU/UD03x2OxxxAK0+UT3hKB0jN+DcwVssT4R3vB6HaRcQYsehG8wMaLwjNfw01h3apT8RnBS5YSztqF1XbSsGNrRH3HYMCRSsK3wKpFMyfaB/F+B6K9I7ByQR2uR+hUjF/LZ4HNrStpVTHlBjydSRqlYjy93uQb9jsCzpqwocjFuyR/1SO8wYs818vh01ruouPQLNp6gk+/0Bwk8A4t+AzS1iJQ+SooAMqb7GxggH6Y7HYW7MWSgtnKHe1mwChwZ5dY0TkzmSgy1EUly9QGmuk2hLnzQASE/wDgMDviJlTUQu0CO+4j2B+047HY1sskEiusYdwlt4IGQtCNw/N01ol6okq2kCDLgowVSwIIVIBjrMH5RHnJcQqoNNFVSd2MOzfVpUf+lR9cfcdgZhsKUqph26otgFMaFwnh9V+F1KDLUOceuCj6lmNKuFD6xpBRWNrSfXDBx7Jp471qn8LKVMsqICPEhnNqip+VlJAN1PykFpYDsdiKhhWQDr7/ANQKh4qRUgZQrcw8GpV6K/h6PgvRQGrWJCgtpJI0qzElisA+tyBfGd8P4y1B2IuTIYbSRsZ76r/847HY7isINklHch0GhqfaGbLPTrUtYG4AM/Sd+tz9cEeBcwrw9XXRr1gtT7BxuG66bTIv747HYumpZuaZwOioNIJcWpYqq9Iv8r82HMBhVvVEkwIDBib2sPm0x6g9LHVzeoXF9SmRa6wR9+vv6Y7HYEWgAkDIQwZ/7KVnMkDy7v1vHs5nUsRs0ib7+YD2iR9sCquZNiSe8z+vuMdjsVqFouQkVIp2QfiBiUqObzeXWpJVKngubgzGoQYkbgSOxx7+IHKH4YeJSJKP8wJgkjv372ietxfsdiKlFIqNIzLnifUTooD6iEvljnCpkswKtNUdwCp13BB3iLqbbg/vGNl5e51y/F6ZoeCUrGCaTnUpgiGDiJAMHSQO0HfHY7AM80lz/Kf3ClxY58YOQsggd5QzZLgtOmpA+beQqAESFE+XaenS2EjimXfh+Zp5mkxalVJJpTYm2qJMAsAp2iR2F+x2Ekk4pbdT3eClXMOvCq4rksJ0tJW5Fonbv/k4/MXEqnhZuqaZ+Wq4UyTbURebm3fHY7BWxR4nFcfx8xF9RQoFNqQdyfH1YBoII3F7e3fDDkeLgrN/uf747HY20ssrTQxXtdRm2Urdz5Wj/9k="/>
          <p:cNvSpPr>
            <a:spLocks noChangeAspect="1" noChangeArrowheads="1"/>
          </p:cNvSpPr>
          <p:nvPr/>
        </p:nvSpPr>
        <p:spPr bwMode="auto">
          <a:xfrm>
            <a:off x="307975" y="-754063"/>
            <a:ext cx="2409825" cy="1895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Tree>
  </p:cSld>
  <p:clrMapOvr>
    <a:masterClrMapping/>
  </p:clrMapOvr>
  <p:transition spd="slow" advTm="7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2"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8" fill="hold" nodeType="click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wheel(8)">
                                      <p:cBhvr>
                                        <p:cTn id="16"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apollo-4.jpg"/>
          <p:cNvPicPr>
            <a:picLocks noChangeAspect="1"/>
          </p:cNvPicPr>
          <p:nvPr/>
        </p:nvPicPr>
        <p:blipFill>
          <a:blip r:embed="rId2" cstate="print"/>
          <a:stretch>
            <a:fillRect/>
          </a:stretch>
        </p:blipFill>
        <p:spPr>
          <a:xfrm>
            <a:off x="735483" y="117348"/>
            <a:ext cx="7673035" cy="6623304"/>
          </a:xfrm>
          <a:prstGeom prst="roundRect">
            <a:avLst/>
          </a:prstGeom>
          <a:ln w="76200">
            <a:solidFill>
              <a:srgbClr val="92D050"/>
            </a:solidFill>
          </a:ln>
          <a:effectLst/>
        </p:spPr>
      </p:pic>
      <p:pic>
        <p:nvPicPr>
          <p:cNvPr id="7" name="6 Resim" descr="apollo-4.jpg"/>
          <p:cNvPicPr>
            <a:picLocks noChangeAspect="1"/>
          </p:cNvPicPr>
          <p:nvPr/>
        </p:nvPicPr>
        <p:blipFill>
          <a:blip r:embed="rId2" cstate="print"/>
          <a:stretch>
            <a:fillRect/>
          </a:stretch>
        </p:blipFill>
        <p:spPr>
          <a:xfrm>
            <a:off x="1296924" y="601980"/>
            <a:ext cx="6550152" cy="5654040"/>
          </a:xfrm>
          <a:prstGeom prst="roundRect">
            <a:avLst/>
          </a:prstGeom>
          <a:ln w="76200">
            <a:solidFill>
              <a:srgbClr val="FFFF00"/>
            </a:solidFill>
          </a:ln>
          <a:effectLst/>
        </p:spPr>
      </p:pic>
      <p:pic>
        <p:nvPicPr>
          <p:cNvPr id="8" name="7 Resim" descr="apollo-4.jpg"/>
          <p:cNvPicPr>
            <a:picLocks noChangeAspect="1"/>
          </p:cNvPicPr>
          <p:nvPr/>
        </p:nvPicPr>
        <p:blipFill>
          <a:blip r:embed="rId2" cstate="print"/>
          <a:stretch>
            <a:fillRect/>
          </a:stretch>
        </p:blipFill>
        <p:spPr>
          <a:xfrm>
            <a:off x="1577645" y="844296"/>
            <a:ext cx="5988710" cy="5169408"/>
          </a:xfrm>
          <a:prstGeom prst="roundRect">
            <a:avLst/>
          </a:prstGeom>
          <a:ln w="76200">
            <a:solidFill>
              <a:schemeClr val="accent4">
                <a:lumMod val="60000"/>
                <a:lumOff val="40000"/>
              </a:schemeClr>
            </a:solidFill>
          </a:ln>
          <a:effectLst/>
        </p:spPr>
      </p:pic>
      <p:pic>
        <p:nvPicPr>
          <p:cNvPr id="9" name="8 Resim" descr="apollo-4.jpg"/>
          <p:cNvPicPr>
            <a:picLocks noChangeAspect="1"/>
          </p:cNvPicPr>
          <p:nvPr/>
        </p:nvPicPr>
        <p:blipFill>
          <a:blip r:embed="rId2" cstate="print"/>
          <a:stretch>
            <a:fillRect/>
          </a:stretch>
        </p:blipFill>
        <p:spPr>
          <a:xfrm>
            <a:off x="2326234" y="1490472"/>
            <a:ext cx="4491533" cy="3877056"/>
          </a:xfrm>
          <a:prstGeom prst="roundRect">
            <a:avLst/>
          </a:prstGeom>
          <a:ln w="76200">
            <a:solidFill>
              <a:schemeClr val="accent2">
                <a:lumMod val="60000"/>
                <a:lumOff val="40000"/>
              </a:schemeClr>
            </a:solidFill>
          </a:ln>
          <a:effectLst/>
        </p:spPr>
      </p:pic>
      <p:pic>
        <p:nvPicPr>
          <p:cNvPr id="10" name="1 Resim" descr="apollo-4.jpg"/>
          <p:cNvPicPr>
            <a:picLocks noChangeAspect="1"/>
          </p:cNvPicPr>
          <p:nvPr/>
        </p:nvPicPr>
        <p:blipFill>
          <a:blip r:embed="rId2" cstate="print"/>
          <a:stretch>
            <a:fillRect/>
          </a:stretch>
        </p:blipFill>
        <p:spPr>
          <a:xfrm>
            <a:off x="2578883" y="1708557"/>
            <a:ext cx="3986235" cy="3440887"/>
          </a:xfrm>
          <a:prstGeom prst="roundRect">
            <a:avLst/>
          </a:prstGeom>
          <a:ln w="76200">
            <a:solidFill>
              <a:schemeClr val="accent5">
                <a:lumMod val="60000"/>
                <a:lumOff val="40000"/>
              </a:schemeClr>
            </a:solidFill>
          </a:ln>
          <a:effectLst/>
        </p:spPr>
      </p:pic>
      <p:sp>
        <p:nvSpPr>
          <p:cNvPr id="2" name="Title 1"/>
          <p:cNvSpPr>
            <a:spLocks noGrp="1"/>
          </p:cNvSpPr>
          <p:nvPr>
            <p:ph type="title"/>
          </p:nvPr>
        </p:nvSpPr>
        <p:spPr>
          <a:xfrm>
            <a:off x="-1" y="0"/>
            <a:ext cx="2578883" cy="6858000"/>
          </a:xfrm>
        </p:spPr>
        <p:style>
          <a:lnRef idx="1">
            <a:schemeClr val="accent2"/>
          </a:lnRef>
          <a:fillRef idx="2">
            <a:schemeClr val="accent2"/>
          </a:fillRef>
          <a:effectRef idx="1">
            <a:schemeClr val="accent2"/>
          </a:effectRef>
          <a:fontRef idx="minor">
            <a:schemeClr val="dk1"/>
          </a:fontRef>
        </p:style>
        <p:txBody>
          <a:bodyPr>
            <a:noAutofit/>
          </a:bodyPr>
          <a:lstStyle/>
          <a:p>
            <a:pPr algn="l"/>
            <a:r>
              <a:rPr lang="en-PH" sz="2800" dirty="0" smtClean="0">
                <a:solidFill>
                  <a:schemeClr val="tx1"/>
                </a:solidFill>
              </a:rPr>
              <a:t>Traditional </a:t>
            </a:r>
            <a:r>
              <a:rPr lang="en-PH" sz="2800" dirty="0">
                <a:solidFill>
                  <a:schemeClr val="tx1"/>
                </a:solidFill>
              </a:rPr>
              <a:t>grammar is a framework for the </a:t>
            </a:r>
            <a:r>
              <a:rPr lang="en-PH" sz="2800" dirty="0" smtClean="0">
                <a:solidFill>
                  <a:schemeClr val="tx1"/>
                </a:solidFill>
              </a:rPr>
              <a:t>description of </a:t>
            </a:r>
            <a:r>
              <a:rPr lang="en-PH" sz="2800" dirty="0">
                <a:solidFill>
                  <a:schemeClr val="tx1"/>
                </a:solidFill>
              </a:rPr>
              <a:t>the structure of </a:t>
            </a:r>
            <a:r>
              <a:rPr lang="en-PH" sz="2800" dirty="0" smtClean="0">
                <a:solidFill>
                  <a:schemeClr val="tx1"/>
                </a:solidFill>
              </a:rPr>
              <a:t>language. Concepts </a:t>
            </a:r>
            <a:r>
              <a:rPr lang="en-PH" sz="2800" dirty="0">
                <a:solidFill>
                  <a:schemeClr val="tx1"/>
                </a:solidFill>
              </a:rPr>
              <a:t>treated in traditional grammars include:</a:t>
            </a:r>
            <a:r>
              <a:rPr lang="en-PH" sz="2800" dirty="0"/>
              <a:t/>
            </a:r>
            <a:br>
              <a:rPr lang="en-PH" sz="2800" dirty="0"/>
            </a:br>
            <a:endParaRPr lang="en-PH" sz="2800" dirty="0">
              <a:solidFill>
                <a:schemeClr val="tx2">
                  <a:lumMod val="50000"/>
                </a:schemeClr>
              </a:solidFill>
            </a:endParaRPr>
          </a:p>
        </p:txBody>
      </p:sp>
      <p:sp>
        <p:nvSpPr>
          <p:cNvPr id="3" name="Content Placeholder 2"/>
          <p:cNvSpPr>
            <a:spLocks noGrp="1"/>
          </p:cNvSpPr>
          <p:nvPr>
            <p:ph sz="half" idx="1"/>
          </p:nvPr>
        </p:nvSpPr>
        <p:spPr>
          <a:xfrm flipH="1">
            <a:off x="5922180" y="3429000"/>
            <a:ext cx="2340312" cy="990132"/>
          </a:xfrm>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marL="0" indent="0">
              <a:buNone/>
            </a:pPr>
            <a:r>
              <a:rPr lang="en-PH" sz="5400" b="1" dirty="0" smtClean="0"/>
              <a:t>  </a:t>
            </a:r>
          </a:p>
          <a:p>
            <a:pPr marL="0" indent="0">
              <a:buNone/>
            </a:pPr>
            <a:r>
              <a:rPr lang="en-PH" sz="5400" b="1" dirty="0"/>
              <a:t> </a:t>
            </a:r>
            <a:r>
              <a:rPr lang="en-PH" sz="5400" b="1" dirty="0" smtClean="0"/>
              <a:t>  </a:t>
            </a:r>
            <a:r>
              <a:rPr lang="en-PH" sz="13500" b="1" dirty="0" smtClean="0">
                <a:latin typeface="Raavi" pitchFamily="34" charset="0"/>
                <a:cs typeface="Raavi" pitchFamily="34" charset="0"/>
              </a:rPr>
              <a:t>Subject</a:t>
            </a:r>
          </a:p>
        </p:txBody>
      </p:sp>
    </p:spTree>
  </p:cSld>
  <p:clrMapOvr>
    <a:masterClrMapping/>
  </p:clrMapOvr>
  <p:transition spd="slow" advTm="7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32" fill="hold" nodeType="withEffect">
                                  <p:stCondLst>
                                    <p:cond delay="0"/>
                                  </p:stCondLst>
                                  <p:childTnLst>
                                    <p:animEffect transition="out" filter="diamond(out)">
                                      <p:cBhvr>
                                        <p:cTn id="6" dur="5000"/>
                                        <p:tgtEl>
                                          <p:spTgt spid="7"/>
                                        </p:tgtEl>
                                      </p:cBhvr>
                                    </p:animEffect>
                                    <p:set>
                                      <p:cBhvr>
                                        <p:cTn id="7" dur="1" fill="hold">
                                          <p:stCondLst>
                                            <p:cond delay="4999"/>
                                          </p:stCondLst>
                                        </p:cTn>
                                        <p:tgtEl>
                                          <p:spTgt spid="7"/>
                                        </p:tgtEl>
                                        <p:attrNameLst>
                                          <p:attrName>style.visibility</p:attrName>
                                        </p:attrNameLst>
                                      </p:cBhvr>
                                      <p:to>
                                        <p:strVal val="hidden"/>
                                      </p:to>
                                    </p:se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5000"/>
                                        <p:tgtEl>
                                          <p:spTgt spid="8"/>
                                        </p:tgtEl>
                                      </p:cBhvr>
                                    </p:animEffect>
                                  </p:childTnLst>
                                </p:cTn>
                              </p:par>
                              <p:par>
                                <p:cTn id="11" presetID="8" presetClass="exit" presetSubtype="32" fill="hold" nodeType="withEffect">
                                  <p:stCondLst>
                                    <p:cond delay="0"/>
                                  </p:stCondLst>
                                  <p:childTnLst>
                                    <p:animEffect transition="out" filter="diamond(out)">
                                      <p:cBhvr>
                                        <p:cTn id="12" dur="5000"/>
                                        <p:tgtEl>
                                          <p:spTgt spid="8"/>
                                        </p:tgtEl>
                                      </p:cBhvr>
                                    </p:animEffect>
                                    <p:set>
                                      <p:cBhvr>
                                        <p:cTn id="13" dur="1" fill="hold">
                                          <p:stCondLst>
                                            <p:cond delay="4999"/>
                                          </p:stCondLst>
                                        </p:cTn>
                                        <p:tgtEl>
                                          <p:spTgt spid="8"/>
                                        </p:tgtEl>
                                        <p:attrNameLst>
                                          <p:attrName>style.visibility</p:attrName>
                                        </p:attrNameLst>
                                      </p:cBhvr>
                                      <p:to>
                                        <p:strVal val="hidden"/>
                                      </p:to>
                                    </p:set>
                                  </p:childTnLst>
                                </p:cTn>
                              </p:par>
                              <p:par>
                                <p:cTn id="14" presetID="8"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5000"/>
                                        <p:tgtEl>
                                          <p:spTgt spid="9"/>
                                        </p:tgtEl>
                                      </p:cBhvr>
                                    </p:animEffect>
                                  </p:childTnLst>
                                </p:cTn>
                              </p:par>
                              <p:par>
                                <p:cTn id="17" presetID="8" presetClass="exit" presetSubtype="32" fill="hold" nodeType="withEffect">
                                  <p:stCondLst>
                                    <p:cond delay="0"/>
                                  </p:stCondLst>
                                  <p:childTnLst>
                                    <p:animEffect transition="out" filter="diamond(out)">
                                      <p:cBhvr>
                                        <p:cTn id="18" dur="5000"/>
                                        <p:tgtEl>
                                          <p:spTgt spid="9"/>
                                        </p:tgtEl>
                                      </p:cBhvr>
                                    </p:animEffect>
                                    <p:set>
                                      <p:cBhvr>
                                        <p:cTn id="19" dur="1" fill="hold">
                                          <p:stCondLst>
                                            <p:cond delay="4999"/>
                                          </p:stCondLst>
                                        </p:cTn>
                                        <p:tgtEl>
                                          <p:spTgt spid="9"/>
                                        </p:tgtEl>
                                        <p:attrNameLst>
                                          <p:attrName>style.visibility</p:attrName>
                                        </p:attrNameLst>
                                      </p:cBhvr>
                                      <p:to>
                                        <p:strVal val="hidden"/>
                                      </p:to>
                                    </p:set>
                                  </p:childTnLst>
                                </p:cTn>
                              </p:par>
                              <p:par>
                                <p:cTn id="20" presetID="8"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5000"/>
                                        <p:tgtEl>
                                          <p:spTgt spid="10"/>
                                        </p:tgtEl>
                                      </p:cBhvr>
                                    </p:animEffect>
                                  </p:childTnLst>
                                </p:cTn>
                              </p:par>
                              <p:par>
                                <p:cTn id="23" presetID="8" presetClass="exit" presetSubtype="32" fill="hold" nodeType="withEffect">
                                  <p:stCondLst>
                                    <p:cond delay="0"/>
                                  </p:stCondLst>
                                  <p:childTnLst>
                                    <p:animEffect transition="out" filter="diamond(out)">
                                      <p:cBhvr>
                                        <p:cTn id="24" dur="5000"/>
                                        <p:tgtEl>
                                          <p:spTgt spid="10"/>
                                        </p:tgtEl>
                                      </p:cBhvr>
                                    </p:animEffect>
                                    <p:set>
                                      <p:cBhvr>
                                        <p:cTn id="25" dur="1" fill="hold">
                                          <p:stCondLst>
                                            <p:cond delay="4999"/>
                                          </p:stCondLst>
                                        </p:cTn>
                                        <p:tgtEl>
                                          <p:spTgt spid="10"/>
                                        </p:tgtEl>
                                        <p:attrNameLst>
                                          <p:attrName>style.visibility</p:attrName>
                                        </p:attrNameLst>
                                      </p:cBhvr>
                                      <p:to>
                                        <p:strVal val="hidden"/>
                                      </p:to>
                                    </p:set>
                                  </p:childTnLst>
                                </p:cTn>
                              </p:par>
                            </p:childTnLst>
                          </p:cTn>
                        </p:par>
                        <p:par>
                          <p:cTn id="26" fill="hold">
                            <p:stCondLst>
                              <p:cond delay="5000"/>
                            </p:stCondLst>
                            <p:childTnLst>
                              <p:par>
                                <p:cTn id="27" presetID="19" presetClass="entr" presetSubtype="10" repeatCount="200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0" fill="hold"/>
                                        <p:tgtEl>
                                          <p:spTgt spid="6"/>
                                        </p:tgtEl>
                                        <p:attrNameLst>
                                          <p:attrName>ppt_w</p:attrName>
                                        </p:attrNameLst>
                                      </p:cBhvr>
                                      <p:tavLst>
                                        <p:tav tm="0" fmla="#ppt_w*sin(2.5*pi*$)">
                                          <p:val>
                                            <p:fltVal val="0"/>
                                          </p:val>
                                        </p:tav>
                                        <p:tav tm="100000">
                                          <p:val>
                                            <p:fltVal val="1"/>
                                          </p:val>
                                        </p:tav>
                                      </p:tavLst>
                                    </p:anim>
                                    <p:anim calcmode="lin" valueType="num">
                                      <p:cBhvr>
                                        <p:cTn id="30" dur="3000" fill="hold"/>
                                        <p:tgtEl>
                                          <p:spTgt spid="6"/>
                                        </p:tgtEl>
                                        <p:attrNameLst>
                                          <p:attrName>ppt_h</p:attrName>
                                        </p:attrNameLst>
                                      </p:cBhvr>
                                      <p:tavLst>
                                        <p:tav tm="0">
                                          <p:val>
                                            <p:strVal val="#ppt_h"/>
                                          </p:val>
                                        </p:tav>
                                        <p:tav tm="100000">
                                          <p:val>
                                            <p:strVal val="#ppt_h"/>
                                          </p:val>
                                        </p:tav>
                                      </p:tavLst>
                                    </p:anim>
                                  </p:childTnLst>
                                </p:cTn>
                              </p:par>
                              <p:par>
                                <p:cTn id="31" presetID="19" presetClass="entr" presetSubtype="5" repeatCount="200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3000" fill="hold"/>
                                        <p:tgtEl>
                                          <p:spTgt spid="7"/>
                                        </p:tgtEl>
                                        <p:attrNameLst>
                                          <p:attrName>ppt_w</p:attrName>
                                        </p:attrNameLst>
                                      </p:cBhvr>
                                      <p:tavLst>
                                        <p:tav tm="0">
                                          <p:val>
                                            <p:strVal val="#ppt_w"/>
                                          </p:val>
                                        </p:tav>
                                        <p:tav tm="100000">
                                          <p:val>
                                            <p:strVal val="#ppt_w"/>
                                          </p:val>
                                        </p:tav>
                                      </p:tavLst>
                                    </p:anim>
                                    <p:anim calcmode="lin" valueType="num">
                                      <p:cBhvr>
                                        <p:cTn id="34" dur="3000" fill="hold"/>
                                        <p:tgtEl>
                                          <p:spTgt spid="7"/>
                                        </p:tgtEl>
                                        <p:attrNameLst>
                                          <p:attrName>ppt_h</p:attrName>
                                        </p:attrNameLst>
                                      </p:cBhvr>
                                      <p:tavLst>
                                        <p:tav tm="0" fmla="#ppt_h*sin(2.5*pi*$)">
                                          <p:val>
                                            <p:fltVal val="0"/>
                                          </p:val>
                                        </p:tav>
                                        <p:tav tm="100000">
                                          <p:val>
                                            <p:fltVal val="1"/>
                                          </p:val>
                                        </p:tav>
                                      </p:tavLst>
                                    </p:anim>
                                  </p:childTnLst>
                                </p:cTn>
                              </p:par>
                              <p:par>
                                <p:cTn id="35" presetID="19" presetClass="entr" presetSubtype="10" repeatCount="200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3000" fill="hold"/>
                                        <p:tgtEl>
                                          <p:spTgt spid="8"/>
                                        </p:tgtEl>
                                        <p:attrNameLst>
                                          <p:attrName>ppt_w</p:attrName>
                                        </p:attrNameLst>
                                      </p:cBhvr>
                                      <p:tavLst>
                                        <p:tav tm="0" fmla="#ppt_w*sin(2.5*pi*$)">
                                          <p:val>
                                            <p:fltVal val="0"/>
                                          </p:val>
                                        </p:tav>
                                        <p:tav tm="100000">
                                          <p:val>
                                            <p:fltVal val="1"/>
                                          </p:val>
                                        </p:tav>
                                      </p:tavLst>
                                    </p:anim>
                                    <p:anim calcmode="lin" valueType="num">
                                      <p:cBhvr>
                                        <p:cTn id="38" dur="3000" fill="hold"/>
                                        <p:tgtEl>
                                          <p:spTgt spid="8"/>
                                        </p:tgtEl>
                                        <p:attrNameLst>
                                          <p:attrName>ppt_h</p:attrName>
                                        </p:attrNameLst>
                                      </p:cBhvr>
                                      <p:tavLst>
                                        <p:tav tm="0">
                                          <p:val>
                                            <p:strVal val="#ppt_h"/>
                                          </p:val>
                                        </p:tav>
                                        <p:tav tm="100000">
                                          <p:val>
                                            <p:strVal val="#ppt_h"/>
                                          </p:val>
                                        </p:tav>
                                      </p:tavLst>
                                    </p:anim>
                                  </p:childTnLst>
                                </p:cTn>
                              </p:par>
                              <p:par>
                                <p:cTn id="39" presetID="19" presetClass="entr" presetSubtype="5" repeatCount="200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3000" fill="hold"/>
                                        <p:tgtEl>
                                          <p:spTgt spid="9"/>
                                        </p:tgtEl>
                                        <p:attrNameLst>
                                          <p:attrName>ppt_w</p:attrName>
                                        </p:attrNameLst>
                                      </p:cBhvr>
                                      <p:tavLst>
                                        <p:tav tm="0">
                                          <p:val>
                                            <p:strVal val="#ppt_w"/>
                                          </p:val>
                                        </p:tav>
                                        <p:tav tm="100000">
                                          <p:val>
                                            <p:strVal val="#ppt_w"/>
                                          </p:val>
                                        </p:tav>
                                      </p:tavLst>
                                    </p:anim>
                                    <p:anim calcmode="lin" valueType="num">
                                      <p:cBhvr>
                                        <p:cTn id="42" dur="3000" fill="hold"/>
                                        <p:tgtEl>
                                          <p:spTgt spid="9"/>
                                        </p:tgtEl>
                                        <p:attrNameLst>
                                          <p:attrName>ppt_h</p:attrName>
                                        </p:attrNameLst>
                                      </p:cBhvr>
                                      <p:tavLst>
                                        <p:tav tm="0" fmla="#ppt_h*sin(2.5*pi*$)">
                                          <p:val>
                                            <p:fltVal val="0"/>
                                          </p:val>
                                        </p:tav>
                                        <p:tav tm="100000">
                                          <p:val>
                                            <p:fltVal val="1"/>
                                          </p:val>
                                        </p:tav>
                                      </p:tavLst>
                                    </p:anim>
                                  </p:childTnLst>
                                </p:cTn>
                              </p:par>
                              <p:par>
                                <p:cTn id="43" presetID="19" presetClass="entr" presetSubtype="10" repeatCount="200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3000" fill="hold"/>
                                        <p:tgtEl>
                                          <p:spTgt spid="10"/>
                                        </p:tgtEl>
                                        <p:attrNameLst>
                                          <p:attrName>ppt_w</p:attrName>
                                        </p:attrNameLst>
                                      </p:cBhvr>
                                      <p:tavLst>
                                        <p:tav tm="0" fmla="#ppt_w*sin(2.5*pi*$)">
                                          <p:val>
                                            <p:fltVal val="0"/>
                                          </p:val>
                                        </p:tav>
                                        <p:tav tm="100000">
                                          <p:val>
                                            <p:fltVal val="1"/>
                                          </p:val>
                                        </p:tav>
                                      </p:tavLst>
                                    </p:anim>
                                    <p:anim calcmode="lin" valueType="num">
                                      <p:cBhvr>
                                        <p:cTn id="46" dur="3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bg/>
                                          </p:spTgt>
                                        </p:tgtEl>
                                        <p:attrNameLst>
                                          <p:attrName>style.visibility</p:attrName>
                                        </p:attrNameLst>
                                      </p:cBhvr>
                                      <p:to>
                                        <p:strVal val="visible"/>
                                      </p:to>
                                    </p:set>
                                    <p:animEffect transition="in" filter="fade">
                                      <p:cBhvr>
                                        <p:cTn id="51" dur="1000"/>
                                        <p:tgtEl>
                                          <p:spTgt spid="3">
                                            <p:bg/>
                                          </p:spTgt>
                                        </p:tgtEl>
                                      </p:cBhvr>
                                    </p:animEffect>
                                    <p:anim calcmode="lin" valueType="num">
                                      <p:cBhvr>
                                        <p:cTn id="52" dur="1000" fill="hold"/>
                                        <p:tgtEl>
                                          <p:spTgt spid="3">
                                            <p:bg/>
                                          </p:spTgt>
                                        </p:tgtEl>
                                        <p:attrNameLst>
                                          <p:attrName>ppt_x</p:attrName>
                                        </p:attrNameLst>
                                      </p:cBhvr>
                                      <p:tavLst>
                                        <p:tav tm="0">
                                          <p:val>
                                            <p:strVal val="#ppt_x"/>
                                          </p:val>
                                        </p:tav>
                                        <p:tav tm="100000">
                                          <p:val>
                                            <p:strVal val="#ppt_x"/>
                                          </p:val>
                                        </p:tav>
                                      </p:tavLst>
                                    </p:anim>
                                    <p:anim calcmode="lin" valueType="num">
                                      <p:cBhvr>
                                        <p:cTn id="5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fade">
                                      <p:cBhvr>
                                        <p:cTn id="58" dur="1000"/>
                                        <p:tgtEl>
                                          <p:spTgt spid="3">
                                            <p:txEl>
                                              <p:pRg st="0" end="0"/>
                                            </p:txEl>
                                          </p:spTgt>
                                        </p:tgtEl>
                                      </p:cBhvr>
                                    </p:animEffect>
                                    <p:anim calcmode="lin" valueType="num">
                                      <p:cBhvr>
                                        <p:cTn id="5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xEl>
                                              <p:pRg st="1" end="1"/>
                                            </p:txEl>
                                          </p:spTgt>
                                        </p:tgtEl>
                                        <p:attrNameLst>
                                          <p:attrName>style.visibility</p:attrName>
                                        </p:attrNameLst>
                                      </p:cBhvr>
                                      <p:to>
                                        <p:strVal val="visible"/>
                                      </p:to>
                                    </p:set>
                                    <p:animEffect transition="in" filter="fade">
                                      <p:cBhvr>
                                        <p:cTn id="65" dur="1000"/>
                                        <p:tgtEl>
                                          <p:spTgt spid="3">
                                            <p:txEl>
                                              <p:pRg st="1" end="1"/>
                                            </p:txEl>
                                          </p:spTgt>
                                        </p:tgtEl>
                                      </p:cBhvr>
                                    </p:animEffect>
                                    <p:anim calcmode="lin" valueType="num">
                                      <p:cBhvr>
                                        <p:cTn id="6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436" y="368592"/>
            <a:ext cx="8499636" cy="6300840"/>
          </a:xfrm>
          <a:ln w="12700"/>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n-PH" dirty="0">
                <a:solidFill>
                  <a:schemeClr val="tx1"/>
                </a:solidFill>
              </a:rPr>
              <a:t>The </a:t>
            </a:r>
            <a:r>
              <a:rPr lang="en-PH" b="1" dirty="0">
                <a:solidFill>
                  <a:schemeClr val="tx1"/>
                </a:solidFill>
              </a:rPr>
              <a:t>subject</a:t>
            </a:r>
            <a:r>
              <a:rPr lang="en-PH" dirty="0">
                <a:solidFill>
                  <a:schemeClr val="tx1"/>
                </a:solidFill>
              </a:rPr>
              <a:t> </a:t>
            </a:r>
            <a:r>
              <a:rPr lang="en-PH" dirty="0" smtClean="0">
                <a:solidFill>
                  <a:schemeClr val="tx1"/>
                </a:solidFill>
              </a:rPr>
              <a:t>(abbreviated </a:t>
            </a:r>
            <a:r>
              <a:rPr lang="en-PH" b="1" cap="small" dirty="0" smtClean="0">
                <a:solidFill>
                  <a:schemeClr val="tx1"/>
                </a:solidFill>
              </a:rPr>
              <a:t>SUB</a:t>
            </a:r>
            <a:r>
              <a:rPr lang="en-PH" dirty="0" smtClean="0">
                <a:solidFill>
                  <a:schemeClr val="tx1"/>
                </a:solidFill>
              </a:rPr>
              <a:t> </a:t>
            </a:r>
            <a:r>
              <a:rPr lang="en-PH" dirty="0">
                <a:solidFill>
                  <a:schemeClr val="tx1"/>
                </a:solidFill>
              </a:rPr>
              <a:t>or </a:t>
            </a:r>
            <a:r>
              <a:rPr lang="en-PH" b="1" cap="small" dirty="0">
                <a:solidFill>
                  <a:schemeClr val="tx1"/>
                </a:solidFill>
              </a:rPr>
              <a:t>SU</a:t>
            </a:r>
            <a:r>
              <a:rPr lang="en-PH" dirty="0">
                <a:solidFill>
                  <a:schemeClr val="tx1"/>
                </a:solidFill>
              </a:rPr>
              <a:t>) is one of the two main </a:t>
            </a:r>
            <a:r>
              <a:rPr lang="en-PH" dirty="0" smtClean="0">
                <a:solidFill>
                  <a:schemeClr val="tx1"/>
                </a:solidFill>
              </a:rPr>
              <a:t>constitutes </a:t>
            </a:r>
            <a:r>
              <a:rPr lang="en-PH" dirty="0">
                <a:solidFill>
                  <a:schemeClr val="tx1"/>
                </a:solidFill>
              </a:rPr>
              <a:t>of a </a:t>
            </a:r>
            <a:r>
              <a:rPr lang="en-PH" dirty="0" smtClean="0">
                <a:solidFill>
                  <a:schemeClr val="tx1"/>
                </a:solidFill>
              </a:rPr>
              <a:t>clause, </a:t>
            </a:r>
            <a:r>
              <a:rPr lang="en-PH" dirty="0">
                <a:solidFill>
                  <a:schemeClr val="tx1"/>
                </a:solidFill>
              </a:rPr>
              <a:t>according to a tradition that can be tracked back to </a:t>
            </a:r>
            <a:r>
              <a:rPr lang="en-PH" dirty="0" smtClean="0">
                <a:solidFill>
                  <a:schemeClr val="tx1"/>
                </a:solidFill>
              </a:rPr>
              <a:t>Aristotle </a:t>
            </a:r>
            <a:r>
              <a:rPr lang="en-PH" dirty="0">
                <a:solidFill>
                  <a:schemeClr val="tx1"/>
                </a:solidFill>
              </a:rPr>
              <a:t>and that is associated </a:t>
            </a:r>
            <a:r>
              <a:rPr lang="en-PH" dirty="0" smtClean="0">
                <a:solidFill>
                  <a:schemeClr val="tx1"/>
                </a:solidFill>
              </a:rPr>
              <a:t>with phrase structure grammar; </a:t>
            </a:r>
            <a:r>
              <a:rPr lang="en-PH" dirty="0">
                <a:solidFill>
                  <a:schemeClr val="tx1"/>
                </a:solidFill>
              </a:rPr>
              <a:t>the other constituent is the </a:t>
            </a:r>
            <a:r>
              <a:rPr lang="en-PH" dirty="0" smtClean="0">
                <a:solidFill>
                  <a:schemeClr val="tx1"/>
                </a:solidFill>
              </a:rPr>
              <a:t>predicate. </a:t>
            </a:r>
            <a:r>
              <a:rPr lang="en-PH" dirty="0">
                <a:solidFill>
                  <a:schemeClr val="tx1"/>
                </a:solidFill>
              </a:rPr>
              <a:t>According to another tradition, i.e. the one associated with </a:t>
            </a:r>
            <a:r>
              <a:rPr lang="en-PH" dirty="0" smtClean="0">
                <a:solidFill>
                  <a:schemeClr val="tx1"/>
                </a:solidFill>
              </a:rPr>
              <a:t>predicate logic and dependency grammars, </a:t>
            </a:r>
            <a:r>
              <a:rPr lang="en-PH" dirty="0">
                <a:solidFill>
                  <a:schemeClr val="tx1"/>
                </a:solidFill>
              </a:rPr>
              <a:t>the subject is the most prominent overt argument of the predicate. Both traditions see the subject in English governing </a:t>
            </a:r>
            <a:r>
              <a:rPr lang="en-PH" dirty="0" smtClean="0">
                <a:solidFill>
                  <a:schemeClr val="tx1"/>
                </a:solidFill>
              </a:rPr>
              <a:t>agreement </a:t>
            </a:r>
            <a:r>
              <a:rPr lang="en-PH" dirty="0">
                <a:solidFill>
                  <a:schemeClr val="tx1"/>
                </a:solidFill>
              </a:rPr>
              <a:t>on the verb or auxiliary verb that carries the main </a:t>
            </a:r>
            <a:r>
              <a:rPr lang="en-PH" dirty="0" smtClean="0">
                <a:solidFill>
                  <a:schemeClr val="tx1"/>
                </a:solidFill>
              </a:rPr>
              <a:t>tense </a:t>
            </a:r>
            <a:r>
              <a:rPr lang="en-PH" dirty="0">
                <a:solidFill>
                  <a:schemeClr val="tx1"/>
                </a:solidFill>
              </a:rPr>
              <a:t>of the sentence, as exemplified by the difference in verb forms between </a:t>
            </a:r>
            <a:r>
              <a:rPr lang="en-PH" i="1" dirty="0">
                <a:solidFill>
                  <a:schemeClr val="tx1"/>
                </a:solidFill>
              </a:rPr>
              <a:t>he eats</a:t>
            </a:r>
            <a:r>
              <a:rPr lang="en-PH" dirty="0">
                <a:solidFill>
                  <a:schemeClr val="tx1"/>
                </a:solidFill>
              </a:rPr>
              <a:t> and </a:t>
            </a:r>
            <a:r>
              <a:rPr lang="en-PH" i="1" dirty="0">
                <a:solidFill>
                  <a:schemeClr val="tx1"/>
                </a:solidFill>
              </a:rPr>
              <a:t>they eat</a:t>
            </a:r>
            <a:r>
              <a:rPr lang="en-PH" dirty="0">
                <a:solidFill>
                  <a:schemeClr val="tx1"/>
                </a:solidFill>
              </a:rPr>
              <a:t>.</a:t>
            </a:r>
          </a:p>
          <a:p>
            <a:endParaRPr lang="en-PH" dirty="0"/>
          </a:p>
        </p:txBody>
      </p:sp>
    </p:spTree>
    <p:extLst>
      <p:ext uri="{BB962C8B-B14F-4D97-AF65-F5344CB8AC3E}">
        <p14:creationId xmlns:p14="http://schemas.microsoft.com/office/powerpoint/2010/main" val="124813051"/>
      </p:ext>
    </p:extLst>
  </p:cSld>
  <p:clrMapOvr>
    <a:masterClrMapping/>
  </p:clrMapOvr>
  <p:transition spd="slow" advTm="7000">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436" y="278580"/>
            <a:ext cx="8461128" cy="639085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PH"/>
          </a:p>
        </p:txBody>
      </p:sp>
      <p:sp>
        <p:nvSpPr>
          <p:cNvPr id="4" name="Rectangle 3"/>
          <p:cNvSpPr/>
          <p:nvPr/>
        </p:nvSpPr>
        <p:spPr>
          <a:xfrm>
            <a:off x="341436" y="197346"/>
            <a:ext cx="8461128" cy="6555641"/>
          </a:xfrm>
          <a:prstGeom prst="rect">
            <a:avLst/>
          </a:prstGeom>
        </p:spPr>
        <p:txBody>
          <a:bodyPr wrap="square">
            <a:spAutoFit/>
          </a:bodyPr>
          <a:lstStyle/>
          <a:p>
            <a:r>
              <a:rPr lang="en-PH" sz="2800" dirty="0"/>
              <a:t>The predicate in </a:t>
            </a:r>
            <a:r>
              <a:rPr lang="en-PH" sz="2800" dirty="0" smtClean="0"/>
              <a:t>traditional grammar is </a:t>
            </a:r>
            <a:r>
              <a:rPr lang="en-PH" sz="2800" dirty="0"/>
              <a:t>inspired by propositional logic of antiquity </a:t>
            </a:r>
            <a:r>
              <a:rPr lang="en-PH" sz="2800" dirty="0" smtClean="0"/>
              <a:t>.A </a:t>
            </a:r>
            <a:r>
              <a:rPr lang="en-PH" sz="2800" dirty="0"/>
              <a:t>predicate is seen as a property that a subject has or is characterized by. A predicate is therefore an expression that can be </a:t>
            </a:r>
            <a:r>
              <a:rPr lang="en-PH" sz="2800" i="1" dirty="0"/>
              <a:t>true of</a:t>
            </a:r>
            <a:r>
              <a:rPr lang="en-PH" sz="2800" dirty="0"/>
              <a:t> something</a:t>
            </a:r>
            <a:r>
              <a:rPr lang="en-PH" sz="2800" dirty="0" smtClean="0"/>
              <a:t>. Thus</a:t>
            </a:r>
            <a:r>
              <a:rPr lang="en-PH" sz="2800" dirty="0"/>
              <a:t>, the expression "is moving" is true of those things that are moving. This classical understanding of predicates was adopted more or less directly into Latin and Greek grammars and from there it made its way into English grammars, where it is applied directly to the analysis of sentence </a:t>
            </a:r>
            <a:r>
              <a:rPr lang="en-PH" sz="2800" dirty="0" smtClean="0"/>
              <a:t>structure. </a:t>
            </a:r>
            <a:r>
              <a:rPr lang="en-PH" sz="2800" dirty="0"/>
              <a:t>The predicate is one of the two main parts of a </a:t>
            </a:r>
            <a:r>
              <a:rPr lang="en-PH" sz="2800" dirty="0" smtClean="0"/>
              <a:t>sentence (the </a:t>
            </a:r>
            <a:r>
              <a:rPr lang="en-PH" sz="2800" dirty="0"/>
              <a:t>other being the </a:t>
            </a:r>
            <a:r>
              <a:rPr lang="en-PH" sz="2800" dirty="0" smtClean="0"/>
              <a:t>subject, which </a:t>
            </a:r>
            <a:r>
              <a:rPr lang="en-PH" sz="2800" dirty="0"/>
              <a:t>the predicate </a:t>
            </a:r>
            <a:r>
              <a:rPr lang="en-PH" sz="2800" dirty="0" smtClean="0"/>
              <a:t>modifies). </a:t>
            </a:r>
            <a:r>
              <a:rPr lang="en-PH" sz="2800" dirty="0"/>
              <a:t>The predicate must contain a </a:t>
            </a:r>
            <a:r>
              <a:rPr lang="en-PH" sz="2800" dirty="0" smtClean="0"/>
              <a:t>verb, </a:t>
            </a:r>
            <a:r>
              <a:rPr lang="en-PH" sz="2800" dirty="0"/>
              <a:t>and the verb requires, permits, or precludes other sentence elements to complete the predicate. </a:t>
            </a:r>
          </a:p>
        </p:txBody>
      </p:sp>
    </p:spTree>
    <p:extLst>
      <p:ext uri="{BB962C8B-B14F-4D97-AF65-F5344CB8AC3E}">
        <p14:creationId xmlns:p14="http://schemas.microsoft.com/office/powerpoint/2010/main" val="1265558977"/>
      </p:ext>
    </p:extLst>
  </p:cSld>
  <p:clrMapOvr>
    <a:masterClrMapping/>
  </p:clrMapOvr>
  <p:transition spd="slow" advTm="7000">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kelebekler vadisi 415.JPG"/>
          <p:cNvPicPr>
            <a:picLocks noChangeAspect="1"/>
          </p:cNvPicPr>
          <p:nvPr/>
        </p:nvPicPr>
        <p:blipFill>
          <a:blip r:embed="rId2" cstate="print"/>
          <a:stretch>
            <a:fillRect/>
          </a:stretch>
        </p:blipFill>
        <p:spPr>
          <a:xfrm>
            <a:off x="557715" y="188568"/>
            <a:ext cx="8062436" cy="2070276"/>
          </a:xfrm>
          <a:prstGeom prst="round2DiagRect">
            <a:avLst/>
          </a:prstGeom>
          <a:ln w="190500" cap="sq">
            <a:solidFill>
              <a:schemeClr val="accent5"/>
            </a:solidFill>
            <a:prstDash val="solid"/>
            <a:miter lim="800000"/>
          </a:ln>
          <a:effectLst>
            <a:outerShdw blurRad="254000" algn="bl" rotWithShape="0">
              <a:srgbClr val="000000">
                <a:alpha val="43000"/>
              </a:srgbClr>
            </a:outerShdw>
          </a:effectLst>
          <a:scene3d>
            <a:camera prst="orthographicFront"/>
            <a:lightRig rig="threePt" dir="t">
              <a:rot lat="0" lon="0" rev="2100000"/>
            </a:lightRig>
          </a:scene3d>
          <a:sp3d extrusionH="25400">
            <a:bevelT w="304800" h="152400" prst="hardEdge"/>
            <a:extrusionClr>
              <a:srgbClr val="000000"/>
            </a:extrusionClr>
          </a:sp3d>
        </p:spPr>
      </p:pic>
      <p:pic>
        <p:nvPicPr>
          <p:cNvPr id="3" name="Picture 2" descr="Predicate tree 1">
            <a:hlinkClick r:id="rId3" tooltip="&quot;Predicate tree 1&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1412" y="2528880"/>
            <a:ext cx="8821176" cy="4329120"/>
          </a:xfrm>
          <a:prstGeom prst="rect">
            <a:avLst/>
          </a:prstGeom>
          <a:noFill/>
          <a:ln>
            <a:noFill/>
          </a:ln>
        </p:spPr>
      </p:pic>
    </p:spTree>
  </p:cSld>
  <p:clrMapOvr>
    <a:masterClrMapping/>
  </p:clrMapOvr>
  <p:transition spd="slow" advTm="7000">
    <p:cover/>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par>
                          <p:cTn id="8" fill="hold">
                            <p:stCondLst>
                              <p:cond delay="30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3000"/>
                                        <p:tgtEl>
                                          <p:spTgt spid="2"/>
                                        </p:tgtEl>
                                      </p:cBhvr>
                                    </p:animEffect>
                                  </p:childTnLst>
                                </p:cTn>
                              </p:par>
                            </p:childTnLst>
                          </p:cTn>
                        </p:par>
                        <p:par>
                          <p:cTn id="12" fill="hold">
                            <p:stCondLst>
                              <p:cond delay="6000"/>
                            </p:stCondLst>
                            <p:childTnLst>
                              <p:par>
                                <p:cTn id="13" presetID="6" presetClass="emph" presetSubtype="0" accel="50000" decel="50000" autoRev="1" fill="hold" nodeType="afterEffect">
                                  <p:stCondLst>
                                    <p:cond delay="0"/>
                                  </p:stCondLst>
                                  <p:childTnLst>
                                    <p:animScale>
                                      <p:cBhvr>
                                        <p:cTn id="14" dur="2000" fill="hold"/>
                                        <p:tgtEl>
                                          <p:spTgt spid="2"/>
                                        </p:tgtEl>
                                      </p:cBhvr>
                                      <p:by x="50000" y="50000"/>
                                    </p:animScale>
                                  </p:childTnLst>
                                </p:cTn>
                              </p:par>
                            </p:childTnLst>
                          </p:cTn>
                        </p:par>
                        <p:par>
                          <p:cTn id="15" fill="hold">
                            <p:stCondLst>
                              <p:cond delay="10000"/>
                            </p:stCondLst>
                            <p:childTnLst>
                              <p:par>
                                <p:cTn id="16" presetID="7" presetClass="exit" presetSubtype="1" fill="hold" nodeType="afterEffect">
                                  <p:stCondLst>
                                    <p:cond delay="0"/>
                                  </p:stCondLst>
                                  <p:childTnLst>
                                    <p:anim calcmode="lin" valueType="num">
                                      <p:cBhvr additive="base">
                                        <p:cTn id="17" dur="2000"/>
                                        <p:tgtEl>
                                          <p:spTgt spid="2"/>
                                        </p:tgtEl>
                                        <p:attrNameLst>
                                          <p:attrName>ppt_x</p:attrName>
                                        </p:attrNameLst>
                                      </p:cBhvr>
                                      <p:tavLst>
                                        <p:tav tm="0">
                                          <p:val>
                                            <p:strVal val="ppt_x"/>
                                          </p:val>
                                        </p:tav>
                                        <p:tav tm="100000">
                                          <p:val>
                                            <p:strVal val="ppt_x"/>
                                          </p:val>
                                        </p:tav>
                                      </p:tavLst>
                                    </p:anim>
                                    <p:anim calcmode="lin" valueType="num">
                                      <p:cBhvr additive="base">
                                        <p:cTn id="18" dur="2000"/>
                                        <p:tgtEl>
                                          <p:spTgt spid="2"/>
                                        </p:tgtEl>
                                        <p:attrNameLst>
                                          <p:attrName>ppt_y</p:attrName>
                                        </p:attrNameLst>
                                      </p:cBhvr>
                                      <p:tavLst>
                                        <p:tav tm="0">
                                          <p:val>
                                            <p:strVal val="ppt_y"/>
                                          </p:val>
                                        </p:tav>
                                        <p:tav tm="100000">
                                          <p:val>
                                            <p:strVal val="0-ppt_h/2"/>
                                          </p:val>
                                        </p:tav>
                                      </p:tavLst>
                                    </p:anim>
                                    <p:set>
                                      <p:cBhvr>
                                        <p:cTn id="19" dur="1" fill="hold">
                                          <p:stCondLst>
                                            <p:cond delay="1999"/>
                                          </p:stCondLst>
                                        </p:cTn>
                                        <p:tgtEl>
                                          <p:spTgt spid="2"/>
                                        </p:tgtEl>
                                        <p:attrNameLst>
                                          <p:attrName>style.visibility</p:attrName>
                                        </p:attrNameLst>
                                      </p:cBhvr>
                                      <p:to>
                                        <p:strVal val="hidden"/>
                                      </p:to>
                                    </p:set>
                                  </p:childTnLst>
                                </p:cTn>
                              </p:par>
                              <p:par>
                                <p:cTn id="20" presetID="3" presetClass="exit" presetSubtype="5" fill="hold" nodeType="withEffect">
                                  <p:stCondLst>
                                    <p:cond delay="0"/>
                                  </p:stCondLst>
                                  <p:childTnLst>
                                    <p:animEffect transition="out" filter="blinds(vertical)">
                                      <p:cBhvr>
                                        <p:cTn id="21" dur="2000"/>
                                        <p:tgtEl>
                                          <p:spTgt spid="2"/>
                                        </p:tgtEl>
                                      </p:cBhvr>
                                    </p:animEffect>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lampides.jpg"/>
          <p:cNvPicPr>
            <a:picLocks noChangeAspect="1"/>
          </p:cNvPicPr>
          <p:nvPr/>
        </p:nvPicPr>
        <p:blipFill>
          <a:blip r:embed="rId2" cstate="print"/>
          <a:stretch>
            <a:fillRect/>
          </a:stretch>
        </p:blipFill>
        <p:spPr>
          <a:xfrm>
            <a:off x="251424" y="257280"/>
            <a:ext cx="4538750" cy="6343441"/>
          </a:xfrm>
          <a:prstGeom prst="roundRect">
            <a:avLst/>
          </a:prstGeom>
          <a:ln w="190500" cap="sq">
            <a:solidFill>
              <a:schemeClr val="accent5">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ounded Rectangle 3"/>
          <p:cNvSpPr/>
          <p:nvPr/>
        </p:nvSpPr>
        <p:spPr>
          <a:xfrm>
            <a:off x="4932048" y="458603"/>
            <a:ext cx="4050540" cy="614211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PH" sz="2400" dirty="0"/>
              <a:t>An </a:t>
            </a:r>
            <a:r>
              <a:rPr lang="en-PH" sz="2400" b="1" dirty="0"/>
              <a:t>object</a:t>
            </a:r>
            <a:r>
              <a:rPr lang="en-PH" sz="2400" dirty="0"/>
              <a:t> in </a:t>
            </a:r>
            <a:r>
              <a:rPr lang="en-PH" sz="2400" dirty="0" smtClean="0"/>
              <a:t>grammar </a:t>
            </a:r>
            <a:r>
              <a:rPr lang="en-PH" sz="2400" dirty="0"/>
              <a:t>is part of a </a:t>
            </a:r>
            <a:r>
              <a:rPr lang="en-PH" sz="2400" dirty="0" smtClean="0"/>
              <a:t>sentence, </a:t>
            </a:r>
            <a:r>
              <a:rPr lang="en-PH" sz="2400" dirty="0"/>
              <a:t>and often part of the </a:t>
            </a:r>
            <a:r>
              <a:rPr lang="en-PH" sz="2400" dirty="0" smtClean="0"/>
              <a:t>predicate. </a:t>
            </a:r>
            <a:r>
              <a:rPr lang="en-PH" sz="2400" dirty="0"/>
              <a:t>It denotes somebody or something involved in the subject's "performance" of </a:t>
            </a:r>
            <a:r>
              <a:rPr lang="en-PH" sz="2400" dirty="0" smtClean="0"/>
              <a:t>the verb. </a:t>
            </a:r>
            <a:r>
              <a:rPr lang="en-PH" sz="2400" dirty="0"/>
              <a:t>Basically, it is what or whom the verb is acting upon. As an example, the following sentence is given:</a:t>
            </a:r>
          </a:p>
          <a:p>
            <a:r>
              <a:rPr lang="en-PH" sz="2400" dirty="0" smtClean="0"/>
              <a:t>"</a:t>
            </a:r>
            <a:r>
              <a:rPr lang="en-PH" sz="2400" i="1" dirty="0"/>
              <a:t>Bobby scored </a:t>
            </a:r>
            <a:r>
              <a:rPr lang="en-PH" sz="2400" b="1" i="1" dirty="0"/>
              <a:t>a goal</a:t>
            </a:r>
            <a:r>
              <a:rPr lang="en-PH" sz="2400" dirty="0"/>
              <a:t>", "a goal" is the obj</a:t>
            </a:r>
            <a:r>
              <a:rPr lang="en-PH" dirty="0"/>
              <a:t>ect.</a:t>
            </a:r>
          </a:p>
        </p:txBody>
      </p:sp>
    </p:spTree>
  </p:cSld>
  <p:clrMapOvr>
    <a:masterClrMapping/>
  </p:clrMapOvr>
  <p:transition spd="slow" advTm="7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496" y="1178700"/>
            <a:ext cx="7741032" cy="4950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3200" dirty="0"/>
              <a:t>A </a:t>
            </a:r>
            <a:r>
              <a:rPr lang="en-PH" sz="3200" b="1" dirty="0"/>
              <a:t>sentence</a:t>
            </a:r>
            <a:r>
              <a:rPr lang="en-PH" sz="3200" dirty="0"/>
              <a:t> is a </a:t>
            </a:r>
            <a:r>
              <a:rPr lang="en-PH" sz="3200" dirty="0" smtClean="0"/>
              <a:t>grammatical unit </a:t>
            </a:r>
            <a:r>
              <a:rPr lang="en-PH" sz="3200" dirty="0"/>
              <a:t>consisting of one or more </a:t>
            </a:r>
            <a:r>
              <a:rPr lang="en-PH" sz="3200" dirty="0" smtClean="0"/>
              <a:t>words</a:t>
            </a:r>
            <a:r>
              <a:rPr lang="en-PH" sz="3200" u="sng" dirty="0" smtClean="0"/>
              <a:t> </a:t>
            </a:r>
            <a:r>
              <a:rPr lang="en-PH" sz="3200" dirty="0" smtClean="0"/>
              <a:t>that </a:t>
            </a:r>
            <a:r>
              <a:rPr lang="en-PH" sz="3200" dirty="0"/>
              <a:t>bear minimal syntactic relation to the words that precede or follow it. A sentence can include words grouped meaningfully to express a statement, </a:t>
            </a:r>
            <a:r>
              <a:rPr lang="en-PH" sz="3200" dirty="0" smtClean="0"/>
              <a:t>question, exclamation</a:t>
            </a:r>
            <a:r>
              <a:rPr lang="en-PH" sz="3200" dirty="0"/>
              <a:t>, request, </a:t>
            </a:r>
            <a:r>
              <a:rPr lang="en-PH" sz="3200" dirty="0" smtClean="0"/>
              <a:t>command, </a:t>
            </a:r>
            <a:r>
              <a:rPr lang="en-PH" sz="3200" dirty="0"/>
              <a:t>or </a:t>
            </a:r>
            <a:r>
              <a:rPr lang="en-PH" sz="3200" dirty="0" smtClean="0"/>
              <a:t>suggestion.</a:t>
            </a:r>
            <a:endParaRPr lang="en-PH" sz="3200" dirty="0"/>
          </a:p>
        </p:txBody>
      </p:sp>
    </p:spTree>
    <p:extLst>
      <p:ext uri="{BB962C8B-B14F-4D97-AF65-F5344CB8AC3E}">
        <p14:creationId xmlns:p14="http://schemas.microsoft.com/office/powerpoint/2010/main" val="2995377700"/>
      </p:ext>
    </p:extLst>
  </p:cSld>
  <p:clrMapOvr>
    <a:masterClrMapping/>
  </p:clrMapOvr>
  <p:transition spd="slow" advTm="7000">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1448" y="458604"/>
            <a:ext cx="8461128" cy="60308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PH" sz="3200" dirty="0"/>
              <a:t>In </a:t>
            </a:r>
            <a:r>
              <a:rPr lang="en-PH" sz="3200" dirty="0" smtClean="0"/>
              <a:t>grammar </a:t>
            </a:r>
            <a:r>
              <a:rPr lang="en-PH" sz="3200" dirty="0"/>
              <a:t>an </a:t>
            </a:r>
            <a:r>
              <a:rPr lang="en-PH" sz="3200" b="1" dirty="0"/>
              <a:t>adverbial</a:t>
            </a:r>
            <a:r>
              <a:rPr lang="en-PH" sz="3200" dirty="0"/>
              <a:t> is a word (an </a:t>
            </a:r>
            <a:r>
              <a:rPr lang="en-PH" sz="3200" dirty="0" err="1" smtClean="0"/>
              <a:t>adverd</a:t>
            </a:r>
            <a:r>
              <a:rPr lang="en-PH" sz="3200" dirty="0" smtClean="0"/>
              <a:t>) or </a:t>
            </a:r>
            <a:r>
              <a:rPr lang="en-PH" sz="3200" dirty="0"/>
              <a:t>a group of words (an </a:t>
            </a:r>
            <a:r>
              <a:rPr lang="en-PH" sz="3200" dirty="0" err="1" smtClean="0"/>
              <a:t>adverbisl</a:t>
            </a:r>
            <a:r>
              <a:rPr lang="en-PH" sz="3200" dirty="0" smtClean="0"/>
              <a:t> phrase or </a:t>
            </a:r>
            <a:r>
              <a:rPr lang="en-PH" sz="3200" dirty="0"/>
              <a:t>an </a:t>
            </a:r>
            <a:r>
              <a:rPr lang="en-PH" sz="3200" dirty="0" smtClean="0"/>
              <a:t>adverbial clause) </a:t>
            </a:r>
            <a:r>
              <a:rPr lang="en-PH" sz="3200" dirty="0"/>
              <a:t>that modifies or tells us something about the </a:t>
            </a:r>
            <a:r>
              <a:rPr lang="en-PH" sz="3200" dirty="0" smtClean="0"/>
              <a:t>sentence or </a:t>
            </a:r>
            <a:r>
              <a:rPr lang="en-PH" sz="3200" dirty="0"/>
              <a:t>the </a:t>
            </a:r>
            <a:r>
              <a:rPr lang="en-PH" sz="3200" dirty="0" smtClean="0"/>
              <a:t>verb. </a:t>
            </a:r>
            <a:r>
              <a:rPr lang="en-PH" sz="3200" dirty="0"/>
              <a:t>The word </a:t>
            </a:r>
            <a:r>
              <a:rPr lang="en-PH" sz="3200" i="1" dirty="0"/>
              <a:t>adverbial</a:t>
            </a:r>
            <a:r>
              <a:rPr lang="en-PH" sz="3200" dirty="0"/>
              <a:t> is also used as an adjective, meaning 'having the same function as an adverb'. Look at the examples below:</a:t>
            </a:r>
          </a:p>
          <a:p>
            <a:r>
              <a:rPr lang="en-PH" sz="3200" i="1" dirty="0"/>
              <a:t>Danny speaks </a:t>
            </a:r>
            <a:r>
              <a:rPr lang="en-PH" sz="3200" b="1" i="1" dirty="0"/>
              <a:t>fluently</a:t>
            </a:r>
            <a:r>
              <a:rPr lang="en-PH" sz="3200" i="1" dirty="0"/>
              <a:t>.</a:t>
            </a:r>
            <a:r>
              <a:rPr lang="en-PH" sz="3200" dirty="0"/>
              <a:t> (telling us more about the verb)</a:t>
            </a:r>
          </a:p>
        </p:txBody>
      </p:sp>
    </p:spTree>
    <p:extLst>
      <p:ext uri="{BB962C8B-B14F-4D97-AF65-F5344CB8AC3E}">
        <p14:creationId xmlns:p14="http://schemas.microsoft.com/office/powerpoint/2010/main" val="4145648696"/>
      </p:ext>
    </p:extLst>
  </p:cSld>
  <p:clrMapOvr>
    <a:masterClrMapping/>
  </p:clrMapOvr>
  <p:transition spd="slow" advTm="7000">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46713" y="164592"/>
            <a:ext cx="5599355" cy="657782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en-PH" sz="2600" dirty="0"/>
              <a:t>A</a:t>
            </a:r>
            <a:r>
              <a:rPr lang="en-PH" sz="2600" b="1" dirty="0"/>
              <a:t> </a:t>
            </a:r>
            <a:r>
              <a:rPr lang="en-PH" sz="2600" b="1" dirty="0" smtClean="0"/>
              <a:t>clause </a:t>
            </a:r>
            <a:r>
              <a:rPr lang="en-PH" sz="2600" dirty="0" smtClean="0"/>
              <a:t>typically </a:t>
            </a:r>
            <a:r>
              <a:rPr lang="en-PH" sz="2600" dirty="0"/>
              <a:t>contains at least a </a:t>
            </a:r>
            <a:r>
              <a:rPr lang="en-PH" sz="2600" dirty="0" smtClean="0"/>
              <a:t>subject </a:t>
            </a:r>
            <a:r>
              <a:rPr lang="en-PH" sz="2600" dirty="0"/>
              <a:t>noun phrase and a </a:t>
            </a:r>
            <a:r>
              <a:rPr lang="en-PH" sz="2600" dirty="0" smtClean="0"/>
              <a:t>finite verb. While </a:t>
            </a:r>
            <a:r>
              <a:rPr lang="en-PH" sz="2600" dirty="0"/>
              <a:t>the subject is usually a noun phrase, other kinds of </a:t>
            </a:r>
            <a:r>
              <a:rPr lang="en-PH" sz="2600" dirty="0" smtClean="0"/>
              <a:t>phrases(such </a:t>
            </a:r>
            <a:r>
              <a:rPr lang="en-PH" sz="2600" dirty="0"/>
              <a:t>as </a:t>
            </a:r>
            <a:r>
              <a:rPr lang="en-PH" sz="2600" dirty="0" smtClean="0"/>
              <a:t>gerund phrases</a:t>
            </a:r>
            <a:r>
              <a:rPr lang="en-PH" sz="2600" dirty="0"/>
              <a:t>) work as well, and some languages allow subjects to be omitted. There are two types of clauses: </a:t>
            </a:r>
            <a:r>
              <a:rPr lang="en-PH" sz="2600" b="1" dirty="0"/>
              <a:t>independent</a:t>
            </a:r>
            <a:r>
              <a:rPr lang="en-PH" sz="2600" dirty="0"/>
              <a:t> and </a:t>
            </a:r>
            <a:r>
              <a:rPr lang="en-PH" sz="2600" b="1" dirty="0"/>
              <a:t>subordinate (dependent)</a:t>
            </a:r>
            <a:r>
              <a:rPr lang="en-PH" sz="2600" dirty="0"/>
              <a:t>. An independent clause demonstrates a complete thought; it is a complete sentence: for example, </a:t>
            </a:r>
            <a:r>
              <a:rPr lang="en-PH" sz="2600" i="1" dirty="0"/>
              <a:t>I am sad</a:t>
            </a:r>
            <a:r>
              <a:rPr lang="en-PH" sz="2600" dirty="0"/>
              <a:t>. A subordinate clause is not a complete sentence: for example, </a:t>
            </a:r>
            <a:r>
              <a:rPr lang="en-PH" sz="2600" i="1" dirty="0"/>
              <a:t>because I have no friends</a:t>
            </a:r>
            <a:r>
              <a:rPr lang="en-PH" sz="2000" dirty="0"/>
              <a:t>. </a:t>
            </a:r>
          </a:p>
        </p:txBody>
      </p:sp>
      <p:pic>
        <p:nvPicPr>
          <p:cNvPr id="3" name="2 Resim" descr="kırık beyaz.jpg"/>
          <p:cNvPicPr>
            <a:picLocks noChangeAspect="1"/>
          </p:cNvPicPr>
          <p:nvPr/>
        </p:nvPicPr>
        <p:blipFill>
          <a:blip r:embed="rId2" cstate="print"/>
          <a:stretch>
            <a:fillRect/>
          </a:stretch>
        </p:blipFill>
        <p:spPr>
          <a:xfrm>
            <a:off x="1" y="164592"/>
            <a:ext cx="3131808" cy="6528816"/>
          </a:xfrm>
          <a:prstGeom prst="round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69099159"/>
      </p:ext>
    </p:extLst>
  </p:cSld>
  <p:clrMapOvr>
    <a:masterClrMapping/>
  </p:clrMapOvr>
  <p:transition spd="slow" advTm="7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5000"/>
                                        <p:tgtEl>
                                          <p:spTgt spid="3"/>
                                        </p:tgtEl>
                                      </p:cBhvr>
                                    </p:animEffect>
                                  </p:childTnLst>
                                </p:cTn>
                              </p:par>
                              <p:par>
                                <p:cTn id="8" presetID="2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3000" fill="hold"/>
                                        <p:tgtEl>
                                          <p:spTgt spid="3"/>
                                        </p:tgtEl>
                                        <p:attrNameLst>
                                          <p:attrName>ppt_w</p:attrName>
                                        </p:attrNameLst>
                                      </p:cBhvr>
                                      <p:tavLst>
                                        <p:tav tm="0">
                                          <p:val>
                                            <p:fltVal val="0"/>
                                          </p:val>
                                        </p:tav>
                                        <p:tav tm="100000">
                                          <p:val>
                                            <p:strVal val="#ppt_w"/>
                                          </p:val>
                                        </p:tav>
                                      </p:tavLst>
                                    </p:anim>
                                    <p:anim calcmode="lin" valueType="num">
                                      <p:cBhvr>
                                        <p:cTn id="11" dur="3000" fill="hold"/>
                                        <p:tgtEl>
                                          <p:spTgt spid="3"/>
                                        </p:tgtEl>
                                        <p:attrNameLst>
                                          <p:attrName>ppt_h</p:attrName>
                                        </p:attrNameLst>
                                      </p:cBhvr>
                                      <p:tavLst>
                                        <p:tav tm="0">
                                          <p:val>
                                            <p:fltVal val="0"/>
                                          </p:val>
                                        </p:tav>
                                        <p:tav tm="100000">
                                          <p:val>
                                            <p:strVal val="#ppt_h"/>
                                          </p:val>
                                        </p:tav>
                                      </p:tavLst>
                                    </p:anim>
                                  </p:childTnLst>
                                </p:cTn>
                              </p:par>
                              <p:par>
                                <p:cTn id="12" presetID="6" presetClass="emph" presetSubtype="0" repeatCount="2000" accel="50000" decel="50000" fill="hold" nodeType="withEffect">
                                  <p:stCondLst>
                                    <p:cond delay="0"/>
                                  </p:stCondLst>
                                  <p:childTnLst>
                                    <p:animScale>
                                      <p:cBhvr>
                                        <p:cTn id="13" dur="5000" fill="hold"/>
                                        <p:tgtEl>
                                          <p:spTgt spid="3"/>
                                        </p:tgtEl>
                                      </p:cBhvr>
                                      <p:by x="25000" y="25000"/>
                                    </p:animScale>
                                  </p:childTnLst>
                                </p:cTn>
                              </p:par>
                              <p:par>
                                <p:cTn id="14" presetID="7" presetClass="exit" presetSubtype="2" fill="hold" nodeType="withEffect">
                                  <p:stCondLst>
                                    <p:cond delay="0"/>
                                  </p:stCondLst>
                                  <p:childTnLst>
                                    <p:anim calcmode="lin" valueType="num">
                                      <p:cBhvr additive="base">
                                        <p:cTn id="15" dur="5000"/>
                                        <p:tgtEl>
                                          <p:spTgt spid="3"/>
                                        </p:tgtEl>
                                        <p:attrNameLst>
                                          <p:attrName>ppt_x</p:attrName>
                                        </p:attrNameLst>
                                      </p:cBhvr>
                                      <p:tavLst>
                                        <p:tav tm="0">
                                          <p:val>
                                            <p:strVal val="ppt_x"/>
                                          </p:val>
                                        </p:tav>
                                        <p:tav tm="100000">
                                          <p:val>
                                            <p:strVal val="1+ppt_w/2"/>
                                          </p:val>
                                        </p:tav>
                                      </p:tavLst>
                                    </p:anim>
                                    <p:anim calcmode="lin" valueType="num">
                                      <p:cBhvr additive="base">
                                        <p:cTn id="16" dur="5000"/>
                                        <p:tgtEl>
                                          <p:spTgt spid="3"/>
                                        </p:tgtEl>
                                        <p:attrNameLst>
                                          <p:attrName>ppt_y</p:attrName>
                                        </p:attrNameLst>
                                      </p:cBhvr>
                                      <p:tavLst>
                                        <p:tav tm="0">
                                          <p:val>
                                            <p:strVal val="ppt_y"/>
                                          </p:val>
                                        </p:tav>
                                        <p:tav tm="100000">
                                          <p:val>
                                            <p:strVal val="ppt_y"/>
                                          </p:val>
                                        </p:tav>
                                      </p:tavLst>
                                    </p:anim>
                                    <p:set>
                                      <p:cBhvr>
                                        <p:cTn id="17" dur="1" fill="hold">
                                          <p:stCondLst>
                                            <p:cond delay="4999"/>
                                          </p:stCondLst>
                                        </p:cTn>
                                        <p:tgtEl>
                                          <p:spTgt spid="3"/>
                                        </p:tgtEl>
                                        <p:attrNameLst>
                                          <p:attrName>style.visibility</p:attrName>
                                        </p:attrNameLst>
                                      </p:cBhvr>
                                      <p:to>
                                        <p:strVal val="hidden"/>
                                      </p:to>
                                    </p:set>
                                  </p:childTnLst>
                                </p:cTn>
                              </p:par>
                              <p:par>
                                <p:cTn id="18" presetID="5" presetClass="exit" presetSubtype="5" fill="hold" nodeType="withEffect">
                                  <p:stCondLst>
                                    <p:cond delay="0"/>
                                  </p:stCondLst>
                                  <p:childTnLst>
                                    <p:animEffect transition="out" filter="checkerboard(down)">
                                      <p:cBhvr>
                                        <p:cTn id="19" dur="5000"/>
                                        <p:tgtEl>
                                          <p:spTgt spid="3"/>
                                        </p:tgtEl>
                                      </p:cBhvr>
                                    </p:animEffect>
                                    <p:set>
                                      <p:cBhvr>
                                        <p:cTn id="20" dur="1" fill="hold">
                                          <p:stCondLst>
                                            <p:cond delay="4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jpg"/>
          <p:cNvPicPr>
            <a:picLocks noChangeAspect="1"/>
          </p:cNvPicPr>
          <p:nvPr/>
        </p:nvPicPr>
        <p:blipFill>
          <a:blip r:embed="rId3" cstate="print"/>
          <a:stretch>
            <a:fillRect/>
          </a:stretch>
        </p:blipFill>
        <p:spPr>
          <a:xfrm>
            <a:off x="2823419" y="1103900"/>
            <a:ext cx="3740728" cy="4463934"/>
          </a:xfrm>
          <a:prstGeom prst="rect">
            <a:avLst/>
          </a:prstGeom>
          <a:ln w="190500" cap="sq">
            <a:solidFill>
              <a:srgbClr val="00B050"/>
            </a:solidFill>
            <a:prstDash val="solid"/>
            <a:miter lim="800000"/>
          </a:ln>
          <a:effectLst>
            <a:outerShdw blurRad="254000" algn="bl" rotWithShape="0">
              <a:srgbClr val="000000">
                <a:alpha val="43000"/>
              </a:srgbClr>
            </a:outerShdw>
          </a:effectLst>
          <a:scene3d>
            <a:camera prst="isometricOffAxis2Left"/>
            <a:lightRig rig="threePt" dir="t">
              <a:rot lat="0" lon="0" rev="2100000"/>
            </a:lightRig>
          </a:scene3d>
          <a:sp3d extrusionH="25400">
            <a:bevelT w="304800" h="152400" prst="hardEdge"/>
            <a:extrusionClr>
              <a:srgbClr val="000000"/>
            </a:extrusionClr>
          </a:sp3d>
        </p:spPr>
      </p:pic>
      <p:sp>
        <p:nvSpPr>
          <p:cNvPr id="2" name="Rectangle 1"/>
          <p:cNvSpPr/>
          <p:nvPr/>
        </p:nvSpPr>
        <p:spPr>
          <a:xfrm>
            <a:off x="-1717" y="0"/>
            <a:ext cx="3041796" cy="689502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PH" sz="2500" dirty="0"/>
              <a:t>A </a:t>
            </a:r>
            <a:r>
              <a:rPr lang="en-PH" sz="2500" b="1" dirty="0"/>
              <a:t>noun</a:t>
            </a:r>
            <a:r>
              <a:rPr lang="en-PH" sz="2500" dirty="0"/>
              <a:t> is a </a:t>
            </a:r>
            <a:r>
              <a:rPr lang="en-PH" sz="2500" dirty="0" smtClean="0">
                <a:solidFill>
                  <a:schemeClr val="tx1"/>
                </a:solidFill>
              </a:rPr>
              <a:t>part of speech </a:t>
            </a:r>
            <a:r>
              <a:rPr lang="en-PH" sz="2500" dirty="0" smtClean="0"/>
              <a:t>typically </a:t>
            </a:r>
            <a:r>
              <a:rPr lang="en-PH" sz="2500" dirty="0"/>
              <a:t>denoting a person, thing, place or idea.</a:t>
            </a:r>
          </a:p>
          <a:p>
            <a:r>
              <a:rPr lang="en-PH" sz="2500" dirty="0"/>
              <a:t>In </a:t>
            </a:r>
            <a:r>
              <a:rPr lang="en-PH" sz="2500" dirty="0" smtClean="0"/>
              <a:t>linguistics, </a:t>
            </a:r>
            <a:r>
              <a:rPr lang="en-PH" sz="2500" dirty="0"/>
              <a:t>a noun is a member of a large, </a:t>
            </a:r>
            <a:r>
              <a:rPr lang="en-PH" sz="2500" dirty="0" smtClean="0"/>
              <a:t>open lexical category whose </a:t>
            </a:r>
            <a:r>
              <a:rPr lang="en-PH" sz="2500" i="1" dirty="0"/>
              <a:t>members can occur </a:t>
            </a:r>
            <a:r>
              <a:rPr lang="en-PH" sz="2500" dirty="0"/>
              <a:t>as the main word in the </a:t>
            </a:r>
            <a:r>
              <a:rPr lang="en-PH" sz="2500" dirty="0" smtClean="0"/>
              <a:t>subject of </a:t>
            </a:r>
            <a:r>
              <a:rPr lang="en-PH" sz="2500" dirty="0"/>
              <a:t>a </a:t>
            </a:r>
            <a:r>
              <a:rPr lang="en-PH" sz="2500" dirty="0" smtClean="0"/>
              <a:t>clause, the object, </a:t>
            </a:r>
            <a:r>
              <a:rPr lang="en-PH" sz="2500" dirty="0"/>
              <a:t>of </a:t>
            </a:r>
            <a:r>
              <a:rPr lang="en-PH" sz="2500" dirty="0" smtClean="0"/>
              <a:t>a verb, </a:t>
            </a:r>
            <a:r>
              <a:rPr lang="en-PH" sz="2500" dirty="0"/>
              <a:t>or the object of a </a:t>
            </a:r>
            <a:r>
              <a:rPr lang="en-PH" sz="2500" dirty="0" smtClean="0"/>
              <a:t>preposition.</a:t>
            </a:r>
            <a:endParaRPr lang="en-PH" sz="2500" dirty="0"/>
          </a:p>
          <a:p>
            <a:r>
              <a:rPr lang="en-PH" sz="2500" dirty="0" smtClean="0"/>
              <a:t>The syntactic rules </a:t>
            </a:r>
            <a:r>
              <a:rPr lang="en-PH" sz="2500" dirty="0"/>
              <a:t>for nouns differ from language to language. </a:t>
            </a:r>
          </a:p>
        </p:txBody>
      </p:sp>
      <p:sp>
        <p:nvSpPr>
          <p:cNvPr id="7" name="Rectangle 6"/>
          <p:cNvSpPr/>
          <p:nvPr/>
        </p:nvSpPr>
        <p:spPr>
          <a:xfrm>
            <a:off x="6442364" y="0"/>
            <a:ext cx="2861772" cy="68580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PH" sz="2300" dirty="0" smtClean="0"/>
              <a:t>An </a:t>
            </a:r>
            <a:r>
              <a:rPr lang="en-PH" sz="2300" b="1" dirty="0"/>
              <a:t>adjective</a:t>
            </a:r>
            <a:r>
              <a:rPr lang="en-PH" sz="2300" dirty="0"/>
              <a:t> is a 'describing' word; the main </a:t>
            </a:r>
            <a:r>
              <a:rPr lang="en-PH" sz="2300" dirty="0" smtClean="0"/>
              <a:t>syntactic </a:t>
            </a:r>
            <a:r>
              <a:rPr lang="en-PH" sz="2300" dirty="0"/>
              <a:t>role of which is to </a:t>
            </a:r>
            <a:r>
              <a:rPr lang="en-PH" sz="2300" dirty="0" smtClean="0"/>
              <a:t>qualify </a:t>
            </a:r>
            <a:r>
              <a:rPr lang="en-PH" sz="2300" dirty="0"/>
              <a:t>a </a:t>
            </a:r>
            <a:r>
              <a:rPr lang="en-PH" sz="2300" dirty="0" smtClean="0"/>
              <a:t>noun </a:t>
            </a:r>
            <a:r>
              <a:rPr lang="en-PH" sz="2300" dirty="0"/>
              <a:t>or </a:t>
            </a:r>
            <a:r>
              <a:rPr lang="en-PH" sz="2300" dirty="0" smtClean="0"/>
              <a:t>noun phrase, </a:t>
            </a:r>
            <a:r>
              <a:rPr lang="en-PH" sz="2300" dirty="0"/>
              <a:t>giving more information about the object signified</a:t>
            </a:r>
            <a:r>
              <a:rPr lang="en-PH" sz="2300" dirty="0" smtClean="0"/>
              <a:t>.</a:t>
            </a:r>
            <a:endParaRPr lang="en-PH" sz="2300" dirty="0"/>
          </a:p>
          <a:p>
            <a:r>
              <a:rPr lang="en-PH" sz="2300" dirty="0"/>
              <a:t>Adjectives are one of the traditional eight </a:t>
            </a:r>
            <a:r>
              <a:rPr lang="en-PH" sz="2300" dirty="0" smtClean="0"/>
              <a:t>English parts of speech, </a:t>
            </a:r>
            <a:r>
              <a:rPr lang="en-PH" sz="2300" dirty="0"/>
              <a:t>although </a:t>
            </a:r>
            <a:r>
              <a:rPr lang="en-PH" sz="2300" dirty="0" smtClean="0"/>
              <a:t>linguists </a:t>
            </a:r>
            <a:r>
              <a:rPr lang="en-PH" sz="2300" dirty="0"/>
              <a:t>today distinguish adjectives from words such </a:t>
            </a:r>
            <a:r>
              <a:rPr lang="en-PH" sz="2300" dirty="0" smtClean="0"/>
              <a:t>as </a:t>
            </a:r>
            <a:r>
              <a:rPr lang="en-PH" sz="2300" dirty="0" err="1" smtClean="0"/>
              <a:t>determinerst</a:t>
            </a:r>
            <a:r>
              <a:rPr lang="en-PH" sz="2300" dirty="0" smtClean="0"/>
              <a:t> hat </a:t>
            </a:r>
            <a:r>
              <a:rPr lang="en-PH" sz="2300" dirty="0"/>
              <a:t>formerly were considered to be </a:t>
            </a:r>
            <a:r>
              <a:rPr lang="en-PH" sz="2300" dirty="0" smtClean="0"/>
              <a:t>adjectives</a:t>
            </a:r>
            <a:endParaRPr lang="en-PH" sz="2300" dirty="0"/>
          </a:p>
        </p:txBody>
      </p:sp>
    </p:spTree>
  </p:cSld>
  <p:clrMapOvr>
    <a:masterClrMapping/>
  </p:clrMapOvr>
  <p:transition spd="slow" advTm="7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43200000">
                                      <p:cBhvr>
                                        <p:cTn id="10" dur="2000" fill="hold"/>
                                        <p:tgtEl>
                                          <p:spTgt spid="4"/>
                                        </p:tgtEl>
                                        <p:attrNameLst>
                                          <p:attrName>r</p:attrName>
                                        </p:attrNameLst>
                                      </p:cBhvr>
                                    </p:animRot>
                                  </p:childTnLst>
                                </p:cTn>
                              </p:par>
                              <p:par>
                                <p:cTn id="11" presetID="7" presetClass="exit" presetSubtype="1" fill="hold" nodeType="withEffect">
                                  <p:stCondLst>
                                    <p:cond delay="0"/>
                                  </p:stCondLst>
                                  <p:childTnLst>
                                    <p:anim calcmode="lin" valueType="num">
                                      <p:cBhvr additive="base">
                                        <p:cTn id="12" dur="2000"/>
                                        <p:tgtEl>
                                          <p:spTgt spid="4"/>
                                        </p:tgtEl>
                                        <p:attrNameLst>
                                          <p:attrName>ppt_x</p:attrName>
                                        </p:attrNameLst>
                                      </p:cBhvr>
                                      <p:tavLst>
                                        <p:tav tm="0">
                                          <p:val>
                                            <p:strVal val="ppt_x"/>
                                          </p:val>
                                        </p:tav>
                                        <p:tav tm="100000">
                                          <p:val>
                                            <p:strVal val="ppt_x"/>
                                          </p:val>
                                        </p:tav>
                                      </p:tavLst>
                                    </p:anim>
                                    <p:anim calcmode="lin" valueType="num">
                                      <p:cBhvr additive="base">
                                        <p:cTn id="13" dur="2000"/>
                                        <p:tgtEl>
                                          <p:spTgt spid="4"/>
                                        </p:tgtEl>
                                        <p:attrNameLst>
                                          <p:attrName>ppt_y</p:attrName>
                                        </p:attrNameLst>
                                      </p:cBhvr>
                                      <p:tavLst>
                                        <p:tav tm="0">
                                          <p:val>
                                            <p:strVal val="ppt_y"/>
                                          </p:val>
                                        </p:tav>
                                        <p:tav tm="100000">
                                          <p:val>
                                            <p:strVal val="0-ppt_h/2"/>
                                          </p:val>
                                        </p:tav>
                                      </p:tavLst>
                                    </p:anim>
                                    <p:set>
                                      <p:cBhvr>
                                        <p:cTn id="14"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kırık beyaz.jpg"/>
          <p:cNvPicPr>
            <a:picLocks noChangeAspect="1"/>
          </p:cNvPicPr>
          <p:nvPr/>
        </p:nvPicPr>
        <p:blipFill>
          <a:blip r:embed="rId3" cstate="print"/>
          <a:stretch>
            <a:fillRect/>
          </a:stretch>
        </p:blipFill>
        <p:spPr>
          <a:xfrm>
            <a:off x="4500600" y="154331"/>
            <a:ext cx="4871550" cy="6528816"/>
          </a:xfrm>
          <a:prstGeom prst="roundRect">
            <a:avLst/>
          </a:prstGeom>
          <a:ln w="190500" cap="sq">
            <a:solidFill>
              <a:srgbClr val="FFC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2 Resim" descr="kırık beyaz.jpg"/>
          <p:cNvPicPr>
            <a:picLocks noChangeAspect="1"/>
          </p:cNvPicPr>
          <p:nvPr/>
        </p:nvPicPr>
        <p:blipFill>
          <a:blip r:embed="rId3" cstate="print"/>
          <a:stretch>
            <a:fillRect/>
          </a:stretch>
        </p:blipFill>
        <p:spPr>
          <a:xfrm>
            <a:off x="0" y="102030"/>
            <a:ext cx="4500600" cy="6528816"/>
          </a:xfrm>
          <a:prstGeom prst="round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Rectangle 3"/>
          <p:cNvSpPr/>
          <p:nvPr/>
        </p:nvSpPr>
        <p:spPr>
          <a:xfrm>
            <a:off x="881508" y="2708904"/>
            <a:ext cx="7561008" cy="4149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PH" sz="2000" dirty="0"/>
              <a:t>A </a:t>
            </a:r>
            <a:r>
              <a:rPr lang="en-PH" sz="2000" b="1" dirty="0"/>
              <a:t>verb</a:t>
            </a:r>
            <a:r>
              <a:rPr lang="en-PH" sz="2000" dirty="0"/>
              <a:t>, from the Latin </a:t>
            </a:r>
            <a:r>
              <a:rPr lang="en-PH" sz="2000" i="1" dirty="0"/>
              <a:t>verbum</a:t>
            </a:r>
            <a:r>
              <a:rPr lang="en-PH" sz="2000" dirty="0"/>
              <a:t> meaning </a:t>
            </a:r>
            <a:r>
              <a:rPr lang="en-PH" sz="2000" i="1" dirty="0"/>
              <a:t>word</a:t>
            </a:r>
            <a:r>
              <a:rPr lang="en-PH" sz="2000" dirty="0"/>
              <a:t>, is a </a:t>
            </a:r>
            <a:r>
              <a:rPr lang="en-PH" sz="2000" dirty="0" smtClean="0"/>
              <a:t>word that </a:t>
            </a:r>
            <a:r>
              <a:rPr lang="en-PH" sz="2000" dirty="0"/>
              <a:t>in </a:t>
            </a:r>
            <a:r>
              <a:rPr lang="en-PH" sz="2000" dirty="0" smtClean="0"/>
              <a:t>syntax  </a:t>
            </a:r>
            <a:r>
              <a:rPr lang="en-PH" sz="2000" dirty="0"/>
              <a:t>conveys an action (</a:t>
            </a:r>
            <a:r>
              <a:rPr lang="en-PH" sz="2000" i="1" dirty="0"/>
              <a:t>bring</a:t>
            </a:r>
            <a:r>
              <a:rPr lang="en-PH" sz="2000" dirty="0"/>
              <a:t>, </a:t>
            </a:r>
            <a:r>
              <a:rPr lang="en-PH" sz="2000" i="1" dirty="0"/>
              <a:t>read</a:t>
            </a:r>
            <a:r>
              <a:rPr lang="en-PH" sz="2000" dirty="0"/>
              <a:t>, </a:t>
            </a:r>
            <a:r>
              <a:rPr lang="en-PH" sz="2000" i="1" dirty="0"/>
              <a:t>walk</a:t>
            </a:r>
            <a:r>
              <a:rPr lang="en-PH" sz="2000" dirty="0"/>
              <a:t>, </a:t>
            </a:r>
            <a:r>
              <a:rPr lang="en-PH" sz="2000" i="1" dirty="0"/>
              <a:t>run</a:t>
            </a:r>
            <a:r>
              <a:rPr lang="en-PH" sz="2000" dirty="0"/>
              <a:t>, </a:t>
            </a:r>
            <a:r>
              <a:rPr lang="en-PH" sz="2000" i="1" dirty="0"/>
              <a:t>learn</a:t>
            </a:r>
            <a:r>
              <a:rPr lang="en-PH" sz="2000" dirty="0"/>
              <a:t>), an occurrence (</a:t>
            </a:r>
            <a:r>
              <a:rPr lang="en-PH" sz="2000" i="1" dirty="0"/>
              <a:t>happen</a:t>
            </a:r>
            <a:r>
              <a:rPr lang="en-PH" sz="2000" dirty="0"/>
              <a:t>, </a:t>
            </a:r>
            <a:r>
              <a:rPr lang="en-PH" sz="2000" i="1" dirty="0"/>
              <a:t>become</a:t>
            </a:r>
            <a:r>
              <a:rPr lang="en-PH" sz="2000" dirty="0"/>
              <a:t>), or a state of being (</a:t>
            </a:r>
            <a:r>
              <a:rPr lang="en-PH" sz="2000" i="1" dirty="0"/>
              <a:t>be</a:t>
            </a:r>
            <a:r>
              <a:rPr lang="en-PH" sz="2000" dirty="0"/>
              <a:t>, </a:t>
            </a:r>
            <a:r>
              <a:rPr lang="en-PH" sz="2000" i="1" dirty="0"/>
              <a:t>exist</a:t>
            </a:r>
            <a:r>
              <a:rPr lang="en-PH" sz="2000" dirty="0"/>
              <a:t>, </a:t>
            </a:r>
            <a:r>
              <a:rPr lang="en-PH" sz="2000" i="1" dirty="0"/>
              <a:t>stand</a:t>
            </a:r>
            <a:r>
              <a:rPr lang="en-PH" sz="2000" dirty="0"/>
              <a:t>). In the usual description of </a:t>
            </a:r>
            <a:r>
              <a:rPr lang="en-PH" sz="2000" dirty="0" smtClean="0"/>
              <a:t>English the </a:t>
            </a:r>
            <a:r>
              <a:rPr lang="en-PH" sz="2000" dirty="0"/>
              <a:t>basic form, with or without </a:t>
            </a:r>
            <a:r>
              <a:rPr lang="en-PH" sz="2000" dirty="0" smtClean="0"/>
              <a:t>the participle </a:t>
            </a:r>
            <a:r>
              <a:rPr lang="en-PH" sz="2000" i="1" dirty="0" smtClean="0"/>
              <a:t>to</a:t>
            </a:r>
            <a:r>
              <a:rPr lang="en-PH" sz="2000" dirty="0"/>
              <a:t>, is the </a:t>
            </a:r>
            <a:r>
              <a:rPr lang="en-PH" sz="2000" dirty="0" smtClean="0"/>
              <a:t>infinitives. </a:t>
            </a:r>
            <a:r>
              <a:rPr lang="en-PH" sz="2000" dirty="0"/>
              <a:t>In many </a:t>
            </a:r>
            <a:r>
              <a:rPr lang="en-PH" sz="2000" dirty="0" smtClean="0"/>
              <a:t>languages, </a:t>
            </a:r>
            <a:r>
              <a:rPr lang="en-PH" sz="2000" dirty="0"/>
              <a:t>verbs are </a:t>
            </a:r>
            <a:r>
              <a:rPr lang="en-PH" sz="2000" dirty="0" smtClean="0"/>
              <a:t>inflected </a:t>
            </a:r>
            <a:r>
              <a:rPr lang="en-PH" sz="2000" dirty="0"/>
              <a:t>(modified in form) to encode </a:t>
            </a:r>
            <a:r>
              <a:rPr lang="en-PH" sz="2000" dirty="0" smtClean="0"/>
              <a:t>tense, aspect, mood and voice. </a:t>
            </a:r>
            <a:r>
              <a:rPr lang="en-PH" sz="2000" dirty="0"/>
              <a:t>A verb may also agree with the </a:t>
            </a:r>
            <a:r>
              <a:rPr lang="en-PH" sz="2000" dirty="0" smtClean="0"/>
              <a:t>person, gender and/or number  </a:t>
            </a:r>
            <a:r>
              <a:rPr lang="en-PH" sz="2000" dirty="0"/>
              <a:t>of some of its arguments, such as </a:t>
            </a:r>
            <a:r>
              <a:rPr lang="en-PH" sz="2000" dirty="0" smtClean="0"/>
              <a:t>its subject, </a:t>
            </a:r>
            <a:r>
              <a:rPr lang="en-PH" sz="2000" dirty="0"/>
              <a:t>or </a:t>
            </a:r>
            <a:r>
              <a:rPr lang="en-PH" sz="2000" dirty="0" smtClean="0"/>
              <a:t>object. </a:t>
            </a:r>
            <a:r>
              <a:rPr lang="en-PH" sz="2000" dirty="0"/>
              <a:t>In many languages, verbs have a present tense, to indicate that an action is being carried out; a past tense, to indicate that an action has been done; and a future tense, to indicate that an action will be done.</a:t>
            </a:r>
          </a:p>
        </p:txBody>
      </p:sp>
    </p:spTree>
  </p:cSld>
  <p:clrMapOvr>
    <a:masterClrMapping/>
  </p:clrMapOvr>
  <p:transition spd="slow" advTm="7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0"/>
                                        <p:tgtEl>
                                          <p:spTgt spid="2"/>
                                        </p:tgtEl>
                                      </p:cBhvr>
                                    </p:animEffect>
                                  </p:childTnLst>
                                </p:cTn>
                              </p:par>
                              <p:par>
                                <p:cTn id="8" presetID="2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3000" fill="hold"/>
                                        <p:tgtEl>
                                          <p:spTgt spid="2"/>
                                        </p:tgtEl>
                                        <p:attrNameLst>
                                          <p:attrName>ppt_w</p:attrName>
                                        </p:attrNameLst>
                                      </p:cBhvr>
                                      <p:tavLst>
                                        <p:tav tm="0">
                                          <p:val>
                                            <p:fltVal val="0"/>
                                          </p:val>
                                        </p:tav>
                                        <p:tav tm="100000">
                                          <p:val>
                                            <p:strVal val="#ppt_w"/>
                                          </p:val>
                                        </p:tav>
                                      </p:tavLst>
                                    </p:anim>
                                    <p:anim calcmode="lin" valueType="num">
                                      <p:cBhvr>
                                        <p:cTn id="11" dur="3000" fill="hold"/>
                                        <p:tgtEl>
                                          <p:spTgt spid="2"/>
                                        </p:tgtEl>
                                        <p:attrNameLst>
                                          <p:attrName>ppt_h</p:attrName>
                                        </p:attrNameLst>
                                      </p:cBhvr>
                                      <p:tavLst>
                                        <p:tav tm="0">
                                          <p:val>
                                            <p:fltVal val="0"/>
                                          </p:val>
                                        </p:tav>
                                        <p:tav tm="100000">
                                          <p:val>
                                            <p:strVal val="#ppt_h"/>
                                          </p:val>
                                        </p:tav>
                                      </p:tavLst>
                                    </p:anim>
                                  </p:childTnLst>
                                </p:cTn>
                              </p:par>
                              <p:par>
                                <p:cTn id="12" presetID="3" presetClass="entr" presetSubtype="5"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vertical)">
                                      <p:cBhvr>
                                        <p:cTn id="14" dur="5000"/>
                                        <p:tgtEl>
                                          <p:spTgt spid="3"/>
                                        </p:tgtEl>
                                      </p:cBhvr>
                                    </p:animEffect>
                                  </p:childTnLst>
                                </p:cTn>
                              </p:par>
                              <p:par>
                                <p:cTn id="15" presetID="2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3000" fill="hold"/>
                                        <p:tgtEl>
                                          <p:spTgt spid="3"/>
                                        </p:tgtEl>
                                        <p:attrNameLst>
                                          <p:attrName>ppt_w</p:attrName>
                                        </p:attrNameLst>
                                      </p:cBhvr>
                                      <p:tavLst>
                                        <p:tav tm="0">
                                          <p:val>
                                            <p:fltVal val="0"/>
                                          </p:val>
                                        </p:tav>
                                        <p:tav tm="100000">
                                          <p:val>
                                            <p:strVal val="#ppt_w"/>
                                          </p:val>
                                        </p:tav>
                                      </p:tavLst>
                                    </p:anim>
                                    <p:anim calcmode="lin" valueType="num">
                                      <p:cBhvr>
                                        <p:cTn id="18" dur="3000" fill="hold"/>
                                        <p:tgtEl>
                                          <p:spTgt spid="3"/>
                                        </p:tgtEl>
                                        <p:attrNameLst>
                                          <p:attrName>ppt_h</p:attrName>
                                        </p:attrNameLst>
                                      </p:cBhvr>
                                      <p:tavLst>
                                        <p:tav tm="0">
                                          <p:val>
                                            <p:fltVal val="0"/>
                                          </p:val>
                                        </p:tav>
                                        <p:tav tm="100000">
                                          <p:val>
                                            <p:strVal val="#ppt_h"/>
                                          </p:val>
                                        </p:tav>
                                      </p:tavLst>
                                    </p:anim>
                                  </p:childTnLst>
                                </p:cTn>
                              </p:par>
                            </p:childTnLst>
                          </p:cTn>
                        </p:par>
                        <p:par>
                          <p:cTn id="19" fill="hold">
                            <p:stCondLst>
                              <p:cond delay="5000"/>
                            </p:stCondLst>
                            <p:childTnLst>
                              <p:par>
                                <p:cTn id="20" presetID="6" presetClass="emph" presetSubtype="0" repeatCount="2000" accel="50000" decel="50000" fill="hold" nodeType="afterEffect">
                                  <p:stCondLst>
                                    <p:cond delay="0"/>
                                  </p:stCondLst>
                                  <p:childTnLst>
                                    <p:animScale>
                                      <p:cBhvr>
                                        <p:cTn id="21" dur="5000" fill="hold"/>
                                        <p:tgtEl>
                                          <p:spTgt spid="2"/>
                                        </p:tgtEl>
                                      </p:cBhvr>
                                      <p:by x="50000" y="50000"/>
                                    </p:animScale>
                                  </p:childTnLst>
                                </p:cTn>
                              </p:par>
                              <p:par>
                                <p:cTn id="22" presetID="6" presetClass="emph" presetSubtype="0" repeatCount="2000" accel="50000" decel="50000" fill="hold" nodeType="withEffect">
                                  <p:stCondLst>
                                    <p:cond delay="0"/>
                                  </p:stCondLst>
                                  <p:childTnLst>
                                    <p:animScale>
                                      <p:cBhvr>
                                        <p:cTn id="23" dur="5000" fill="hold"/>
                                        <p:tgtEl>
                                          <p:spTgt spid="3"/>
                                        </p:tgtEl>
                                      </p:cBhvr>
                                      <p:by x="25000" y="25000"/>
                                    </p:animScale>
                                  </p:childTnLst>
                                </p:cTn>
                              </p:par>
                            </p:childTnLst>
                          </p:cTn>
                        </p:par>
                        <p:par>
                          <p:cTn id="24" fill="hold">
                            <p:stCondLst>
                              <p:cond delay="15000"/>
                            </p:stCondLst>
                            <p:childTnLst>
                              <p:par>
                                <p:cTn id="25" presetID="7" presetClass="exit" presetSubtype="8" fill="hold" nodeType="afterEffect">
                                  <p:stCondLst>
                                    <p:cond delay="0"/>
                                  </p:stCondLst>
                                  <p:childTnLst>
                                    <p:anim calcmode="lin" valueType="num">
                                      <p:cBhvr additive="base">
                                        <p:cTn id="26" dur="5000"/>
                                        <p:tgtEl>
                                          <p:spTgt spid="2"/>
                                        </p:tgtEl>
                                        <p:attrNameLst>
                                          <p:attrName>ppt_x</p:attrName>
                                        </p:attrNameLst>
                                      </p:cBhvr>
                                      <p:tavLst>
                                        <p:tav tm="0">
                                          <p:val>
                                            <p:strVal val="ppt_x"/>
                                          </p:val>
                                        </p:tav>
                                        <p:tav tm="100000">
                                          <p:val>
                                            <p:strVal val="0-ppt_w/2"/>
                                          </p:val>
                                        </p:tav>
                                      </p:tavLst>
                                    </p:anim>
                                    <p:anim calcmode="lin" valueType="num">
                                      <p:cBhvr additive="base">
                                        <p:cTn id="27" dur="5000"/>
                                        <p:tgtEl>
                                          <p:spTgt spid="2"/>
                                        </p:tgtEl>
                                        <p:attrNameLst>
                                          <p:attrName>ppt_y</p:attrName>
                                        </p:attrNameLst>
                                      </p:cBhvr>
                                      <p:tavLst>
                                        <p:tav tm="0">
                                          <p:val>
                                            <p:strVal val="ppt_y"/>
                                          </p:val>
                                        </p:tav>
                                        <p:tav tm="100000">
                                          <p:val>
                                            <p:strVal val="ppt_y"/>
                                          </p:val>
                                        </p:tav>
                                      </p:tavLst>
                                    </p:anim>
                                    <p:set>
                                      <p:cBhvr>
                                        <p:cTn id="28" dur="1" fill="hold">
                                          <p:stCondLst>
                                            <p:cond delay="4999"/>
                                          </p:stCondLst>
                                        </p:cTn>
                                        <p:tgtEl>
                                          <p:spTgt spid="2"/>
                                        </p:tgtEl>
                                        <p:attrNameLst>
                                          <p:attrName>style.visibility</p:attrName>
                                        </p:attrNameLst>
                                      </p:cBhvr>
                                      <p:to>
                                        <p:strVal val="hidden"/>
                                      </p:to>
                                    </p:set>
                                  </p:childTnLst>
                                </p:cTn>
                              </p:par>
                              <p:par>
                                <p:cTn id="29" presetID="5" presetClass="exit" presetSubtype="5" fill="hold" nodeType="withEffect">
                                  <p:stCondLst>
                                    <p:cond delay="0"/>
                                  </p:stCondLst>
                                  <p:childTnLst>
                                    <p:animEffect transition="out" filter="checkerboard(down)">
                                      <p:cBhvr>
                                        <p:cTn id="30" dur="5000"/>
                                        <p:tgtEl>
                                          <p:spTgt spid="2"/>
                                        </p:tgtEl>
                                      </p:cBhvr>
                                    </p:animEffect>
                                    <p:set>
                                      <p:cBhvr>
                                        <p:cTn id="31" dur="1" fill="hold">
                                          <p:stCondLst>
                                            <p:cond delay="4999"/>
                                          </p:stCondLst>
                                        </p:cTn>
                                        <p:tgtEl>
                                          <p:spTgt spid="2"/>
                                        </p:tgtEl>
                                        <p:attrNameLst>
                                          <p:attrName>style.visibility</p:attrName>
                                        </p:attrNameLst>
                                      </p:cBhvr>
                                      <p:to>
                                        <p:strVal val="hidden"/>
                                      </p:to>
                                    </p:set>
                                  </p:childTnLst>
                                </p:cTn>
                              </p:par>
                              <p:par>
                                <p:cTn id="32" presetID="7" presetClass="exit" presetSubtype="2" fill="hold" nodeType="withEffect">
                                  <p:stCondLst>
                                    <p:cond delay="0"/>
                                  </p:stCondLst>
                                  <p:childTnLst>
                                    <p:anim calcmode="lin" valueType="num">
                                      <p:cBhvr additive="base">
                                        <p:cTn id="33" dur="5000"/>
                                        <p:tgtEl>
                                          <p:spTgt spid="3"/>
                                        </p:tgtEl>
                                        <p:attrNameLst>
                                          <p:attrName>ppt_x</p:attrName>
                                        </p:attrNameLst>
                                      </p:cBhvr>
                                      <p:tavLst>
                                        <p:tav tm="0">
                                          <p:val>
                                            <p:strVal val="ppt_x"/>
                                          </p:val>
                                        </p:tav>
                                        <p:tav tm="100000">
                                          <p:val>
                                            <p:strVal val="1+ppt_w/2"/>
                                          </p:val>
                                        </p:tav>
                                      </p:tavLst>
                                    </p:anim>
                                    <p:anim calcmode="lin" valueType="num">
                                      <p:cBhvr additive="base">
                                        <p:cTn id="34" dur="5000"/>
                                        <p:tgtEl>
                                          <p:spTgt spid="3"/>
                                        </p:tgtEl>
                                        <p:attrNameLst>
                                          <p:attrName>ppt_y</p:attrName>
                                        </p:attrNameLst>
                                      </p:cBhvr>
                                      <p:tavLst>
                                        <p:tav tm="0">
                                          <p:val>
                                            <p:strVal val="ppt_y"/>
                                          </p:val>
                                        </p:tav>
                                        <p:tav tm="100000">
                                          <p:val>
                                            <p:strVal val="ppt_y"/>
                                          </p:val>
                                        </p:tav>
                                      </p:tavLst>
                                    </p:anim>
                                    <p:set>
                                      <p:cBhvr>
                                        <p:cTn id="35" dur="1" fill="hold">
                                          <p:stCondLst>
                                            <p:cond delay="4999"/>
                                          </p:stCondLst>
                                        </p:cTn>
                                        <p:tgtEl>
                                          <p:spTgt spid="3"/>
                                        </p:tgtEl>
                                        <p:attrNameLst>
                                          <p:attrName>style.visibility</p:attrName>
                                        </p:attrNameLst>
                                      </p:cBhvr>
                                      <p:to>
                                        <p:strVal val="hidden"/>
                                      </p:to>
                                    </p:set>
                                  </p:childTnLst>
                                </p:cTn>
                              </p:par>
                              <p:par>
                                <p:cTn id="36" presetID="5" presetClass="exit" presetSubtype="5" fill="hold" nodeType="withEffect">
                                  <p:stCondLst>
                                    <p:cond delay="0"/>
                                  </p:stCondLst>
                                  <p:childTnLst>
                                    <p:animEffect transition="out" filter="checkerboard(down)">
                                      <p:cBhvr>
                                        <p:cTn id="37" dur="5000"/>
                                        <p:tgtEl>
                                          <p:spTgt spid="3"/>
                                        </p:tgtEl>
                                      </p:cBhvr>
                                    </p:animEffect>
                                    <p:set>
                                      <p:cBhvr>
                                        <p:cTn id="38" dur="1" fill="hold">
                                          <p:stCondLst>
                                            <p:cond delay="4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apoll0-3.jpg"/>
          <p:cNvPicPr>
            <a:picLocks noChangeAspect="1"/>
          </p:cNvPicPr>
          <p:nvPr/>
        </p:nvPicPr>
        <p:blipFill>
          <a:blip r:embed="rId2" cstate="print"/>
          <a:stretch>
            <a:fillRect/>
          </a:stretch>
        </p:blipFill>
        <p:spPr>
          <a:xfrm>
            <a:off x="6012192" y="278579"/>
            <a:ext cx="2880384" cy="6120815"/>
          </a:xfrm>
          <a:prstGeom prst="round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439563" y="458604"/>
            <a:ext cx="5212581" cy="5509200"/>
          </a:xfrm>
          <a:prstGeom prst="rect">
            <a:avLst/>
          </a:prstGeom>
        </p:spPr>
        <p:txBody>
          <a:bodyPr wrap="square">
            <a:spAutoFit/>
          </a:bodyPr>
          <a:lstStyle/>
          <a:p>
            <a:r>
              <a:rPr lang="en-PH" sz="2800" b="1" dirty="0" smtClean="0">
                <a:solidFill>
                  <a:schemeClr val="bg1"/>
                </a:solidFill>
              </a:rPr>
              <a:t>  </a:t>
            </a:r>
            <a:r>
              <a:rPr lang="en-PH" sz="3200" dirty="0" smtClean="0">
                <a:solidFill>
                  <a:schemeClr val="bg1"/>
                </a:solidFill>
              </a:rPr>
              <a:t>Traditional Grammar is </a:t>
            </a:r>
            <a:r>
              <a:rPr lang="en-PH" sz="3200" dirty="0">
                <a:solidFill>
                  <a:schemeClr val="bg1"/>
                </a:solidFill>
              </a:rPr>
              <a:t>applied to summarize the range of methods found in the pre-linguistic era of grammatical study. The whole approach of this method emphasizes on correctness, linguistic purism, literary excellence, the priority of the written mode of language and the use of Latin models.</a:t>
            </a:r>
          </a:p>
        </p:txBody>
      </p:sp>
    </p:spTree>
  </p:cSld>
  <p:clrMapOvr>
    <a:masterClrMapping/>
  </p:clrMapOvr>
  <p:transition spd="slow" advTm="7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childTnLst>
                          </p:cTn>
                        </p:par>
                        <p:par>
                          <p:cTn id="12" fill="hold">
                            <p:stCondLst>
                              <p:cond delay="3000"/>
                            </p:stCondLst>
                            <p:childTnLst>
                              <p:par>
                                <p:cTn id="13" presetID="6" presetClass="emph" presetSubtype="0" repeatCount="2000" accel="50000" decel="50000" autoRev="1" fill="hold" nodeType="afterEffect">
                                  <p:stCondLst>
                                    <p:cond delay="0"/>
                                  </p:stCondLst>
                                  <p:childTnLst>
                                    <p:animScale>
                                      <p:cBhvr>
                                        <p:cTn id="14" dur="1000" fill="hold"/>
                                        <p:tgtEl>
                                          <p:spTgt spid="4"/>
                                        </p:tgtEl>
                                      </p:cBhvr>
                                      <p:by x="50000" y="100000"/>
                                    </p:animScale>
                                  </p:childTnLst>
                                </p:cTn>
                              </p:par>
                            </p:childTnLst>
                          </p:cTn>
                        </p:par>
                        <p:par>
                          <p:cTn id="15" fill="hold">
                            <p:stCondLst>
                              <p:cond delay="7000"/>
                            </p:stCondLst>
                            <p:childTnLst>
                              <p:par>
                                <p:cTn id="16" presetID="7" presetClass="exit" presetSubtype="2" fill="hold" nodeType="afterEffect">
                                  <p:stCondLst>
                                    <p:cond delay="0"/>
                                  </p:stCondLst>
                                  <p:childTnLst>
                                    <p:anim calcmode="lin" valueType="num">
                                      <p:cBhvr additive="base">
                                        <p:cTn id="17" dur="3000"/>
                                        <p:tgtEl>
                                          <p:spTgt spid="4"/>
                                        </p:tgtEl>
                                        <p:attrNameLst>
                                          <p:attrName>ppt_x</p:attrName>
                                        </p:attrNameLst>
                                      </p:cBhvr>
                                      <p:tavLst>
                                        <p:tav tm="0">
                                          <p:val>
                                            <p:strVal val="ppt_x"/>
                                          </p:val>
                                        </p:tav>
                                        <p:tav tm="100000">
                                          <p:val>
                                            <p:strVal val="1+ppt_w/2"/>
                                          </p:val>
                                        </p:tav>
                                      </p:tavLst>
                                    </p:anim>
                                    <p:anim calcmode="lin" valueType="num">
                                      <p:cBhvr additive="base">
                                        <p:cTn id="18" dur="3000"/>
                                        <p:tgtEl>
                                          <p:spTgt spid="4"/>
                                        </p:tgtEl>
                                        <p:attrNameLst>
                                          <p:attrName>ppt_y</p:attrName>
                                        </p:attrNameLst>
                                      </p:cBhvr>
                                      <p:tavLst>
                                        <p:tav tm="0">
                                          <p:val>
                                            <p:strVal val="ppt_y"/>
                                          </p:val>
                                        </p:tav>
                                        <p:tav tm="100000">
                                          <p:val>
                                            <p:strVal val="ppt_y"/>
                                          </p:val>
                                        </p:tav>
                                      </p:tavLst>
                                    </p:anim>
                                    <p:set>
                                      <p:cBhvr>
                                        <p:cTn id="19" dur="1" fill="hold">
                                          <p:stCondLst>
                                            <p:cond delay="2999"/>
                                          </p:stCondLst>
                                        </p:cTn>
                                        <p:tgtEl>
                                          <p:spTgt spid="4"/>
                                        </p:tgtEl>
                                        <p:attrNameLst>
                                          <p:attrName>style.visibility</p:attrName>
                                        </p:attrNameLst>
                                      </p:cBhvr>
                                      <p:to>
                                        <p:strVal val="hidden"/>
                                      </p:to>
                                    </p:set>
                                  </p:childTnLst>
                                </p:cTn>
                              </p:par>
                              <p:par>
                                <p:cTn id="20" presetID="21" presetClass="exit" presetSubtype="4" fill="hold" nodeType="withEffect">
                                  <p:stCondLst>
                                    <p:cond delay="0"/>
                                  </p:stCondLst>
                                  <p:childTnLst>
                                    <p:animEffect transition="out" filter="wheel(4)">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kelebekler vadisi 604.JPG"/>
          <p:cNvPicPr>
            <a:picLocks noChangeAspect="1"/>
          </p:cNvPicPr>
          <p:nvPr/>
        </p:nvPicPr>
        <p:blipFill>
          <a:blip r:embed="rId2" cstate="print"/>
          <a:stretch>
            <a:fillRect/>
          </a:stretch>
        </p:blipFill>
        <p:spPr>
          <a:xfrm>
            <a:off x="4391976" y="5053488"/>
            <a:ext cx="4603147" cy="1766412"/>
          </a:xfrm>
          <a:prstGeom prst="roundRect">
            <a:avLst/>
          </a:prstGeom>
          <a:solidFill>
            <a:srgbClr val="FFFFFF">
              <a:shade val="85000"/>
            </a:srgbClr>
          </a:solidFill>
          <a:ln w="190500" cap="rnd">
            <a:solidFill>
              <a:schemeClr val="tx2">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2 Resim" descr="kelebekler vadisi 604.JPG"/>
          <p:cNvPicPr>
            <a:picLocks noChangeAspect="1"/>
          </p:cNvPicPr>
          <p:nvPr/>
        </p:nvPicPr>
        <p:blipFill>
          <a:blip r:embed="rId2" cstate="print"/>
          <a:stretch>
            <a:fillRect/>
          </a:stretch>
        </p:blipFill>
        <p:spPr>
          <a:xfrm>
            <a:off x="-31147" y="3068952"/>
            <a:ext cx="4603147" cy="3969072"/>
          </a:xfrm>
          <a:prstGeom prst="roundRect">
            <a:avLst/>
          </a:prstGeom>
          <a:solidFill>
            <a:srgbClr val="FFFFFF">
              <a:shade val="85000"/>
            </a:srgbClr>
          </a:solidFill>
          <a:ln w="190500" cap="rnd">
            <a:solidFill>
              <a:srgbClr val="FFC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Rounded Rectangle 3"/>
          <p:cNvSpPr/>
          <p:nvPr/>
        </p:nvSpPr>
        <p:spPr>
          <a:xfrm>
            <a:off x="3883050" y="188568"/>
            <a:ext cx="5260949" cy="44105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PH" sz="2400" dirty="0"/>
              <a:t>A</a:t>
            </a:r>
            <a:r>
              <a:rPr lang="en-PH" sz="2400" dirty="0" smtClean="0"/>
              <a:t> </a:t>
            </a:r>
            <a:r>
              <a:rPr lang="en-PH" sz="2400" b="1" dirty="0"/>
              <a:t>conjunction</a:t>
            </a:r>
            <a:r>
              <a:rPr lang="en-PH" sz="2400" dirty="0"/>
              <a:t> </a:t>
            </a:r>
            <a:r>
              <a:rPr lang="en-PH" sz="2400" dirty="0" smtClean="0"/>
              <a:t>(abbreviated </a:t>
            </a:r>
            <a:r>
              <a:rPr lang="en-PH" sz="2400" b="1" cap="small" dirty="0" smtClean="0"/>
              <a:t>CONJ</a:t>
            </a:r>
            <a:r>
              <a:rPr lang="en-PH" sz="2400" dirty="0" smtClean="0"/>
              <a:t> </a:t>
            </a:r>
            <a:r>
              <a:rPr lang="en-PH" sz="2400" dirty="0"/>
              <a:t>or </a:t>
            </a:r>
            <a:r>
              <a:rPr lang="en-PH" sz="2400" b="1" cap="small" dirty="0"/>
              <a:t>CNJ</a:t>
            </a:r>
            <a:r>
              <a:rPr lang="en-PH" sz="2400" dirty="0"/>
              <a:t>) is a </a:t>
            </a:r>
            <a:r>
              <a:rPr lang="en-PH" sz="2400" dirty="0" smtClean="0"/>
              <a:t>part of speech that </a:t>
            </a:r>
            <a:r>
              <a:rPr lang="en-PH" sz="2400" dirty="0"/>
              <a:t>connects two words, </a:t>
            </a:r>
            <a:r>
              <a:rPr lang="en-PH" sz="2400" dirty="0" smtClean="0"/>
              <a:t>sentences, phrase, clauses together</a:t>
            </a:r>
            <a:r>
              <a:rPr lang="en-PH" sz="2400" dirty="0"/>
              <a:t>. A </a:t>
            </a:r>
            <a:r>
              <a:rPr lang="en-PH" sz="2400" b="1" dirty="0"/>
              <a:t>discourse connective</a:t>
            </a:r>
            <a:r>
              <a:rPr lang="en-PH" sz="2400" dirty="0"/>
              <a:t> is a conjunction joining sentences. </a:t>
            </a:r>
            <a:r>
              <a:rPr lang="en-PH" sz="2400" dirty="0" smtClean="0"/>
              <a:t>The </a:t>
            </a:r>
            <a:r>
              <a:rPr lang="en-PH" sz="2400" dirty="0"/>
              <a:t>definition may also be extended to idiomatic phrases that behave as a unit with the same single-word conjunction (</a:t>
            </a:r>
            <a:r>
              <a:rPr lang="en-PH" sz="2400" i="1" dirty="0"/>
              <a:t>as well as</a:t>
            </a:r>
            <a:r>
              <a:rPr lang="en-PH" sz="2400" dirty="0"/>
              <a:t>, </a:t>
            </a:r>
            <a:r>
              <a:rPr lang="en-PH" sz="2400" i="1" dirty="0"/>
              <a:t>provided that</a:t>
            </a:r>
            <a:r>
              <a:rPr lang="en-PH" sz="2400" dirty="0"/>
              <a:t>, etc</a:t>
            </a:r>
            <a:r>
              <a:rPr lang="en-PH" sz="2400" dirty="0" smtClean="0"/>
              <a:t>.).</a:t>
            </a:r>
            <a:endParaRPr lang="en-PH" sz="2400" dirty="0"/>
          </a:p>
        </p:txBody>
      </p:sp>
    </p:spTree>
  </p:cSld>
  <p:clrMapOvr>
    <a:masterClrMapping/>
  </p:clrMapOvr>
  <p:transition spd="slow" advTm="7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repeatCount="2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
                                          </p:val>
                                        </p:tav>
                                        <p:tav tm="100000">
                                          <p:val>
                                            <p:strVal val="#ppt_w"/>
                                          </p:val>
                                        </p:tav>
                                      </p:tavLst>
                                    </p:anim>
                                    <p:anim calcmode="lin" valueType="num">
                                      <p:cBhvr>
                                        <p:cTn id="8" dur="3000" fill="hold"/>
                                        <p:tgtEl>
                                          <p:spTgt spid="2"/>
                                        </p:tgtEl>
                                        <p:attrNameLst>
                                          <p:attrName>ppt_h</p:attrName>
                                        </p:attrNameLst>
                                      </p:cBhvr>
                                      <p:tavLst>
                                        <p:tav tm="0" fmla="#ppt_h*sin(2.5*pi*$)">
                                          <p:val>
                                            <p:fltVal val="0"/>
                                          </p:val>
                                        </p:tav>
                                        <p:tav tm="100000">
                                          <p:val>
                                            <p:fltVal val="1"/>
                                          </p:val>
                                        </p:tav>
                                      </p:tavLst>
                                    </p:anim>
                                  </p:childTnLst>
                                </p:cTn>
                              </p:par>
                              <p:par>
                                <p:cTn id="9" presetID="19" presetClass="entr" presetSubtype="10" repeatCount="2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000" fill="hold"/>
                                        <p:tgtEl>
                                          <p:spTgt spid="3"/>
                                        </p:tgtEl>
                                        <p:attrNameLst>
                                          <p:attrName>ppt_w</p:attrName>
                                        </p:attrNameLst>
                                      </p:cBhvr>
                                      <p:tavLst>
                                        <p:tav tm="0" fmla="#ppt_w*sin(2.5*pi*$)">
                                          <p:val>
                                            <p:fltVal val="0"/>
                                          </p:val>
                                        </p:tav>
                                        <p:tav tm="100000">
                                          <p:val>
                                            <p:fltVal val="1"/>
                                          </p:val>
                                        </p:tav>
                                      </p:tavLst>
                                    </p:anim>
                                    <p:anim calcmode="lin" valueType="num">
                                      <p:cBhvr>
                                        <p:cTn id="12" dur="30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6000"/>
                            </p:stCondLst>
                            <p:childTnLst>
                              <p:par>
                                <p:cTn id="14" presetID="13" presetClass="entr" presetSubtype="16" repeatCount="2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in)">
                                      <p:cBhvr>
                                        <p:cTn id="16" dur="3000"/>
                                        <p:tgtEl>
                                          <p:spTgt spid="2"/>
                                        </p:tgtEl>
                                      </p:cBhvr>
                                    </p:animEffect>
                                  </p:childTnLst>
                                </p:cTn>
                              </p:par>
                              <p:par>
                                <p:cTn id="17" presetID="8" presetClass="entr" presetSubtype="32" repeatCount="200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out)">
                                      <p:cBhvr>
                                        <p:cTn id="19" dur="3000"/>
                                        <p:tgtEl>
                                          <p:spTgt spid="3"/>
                                        </p:tgtEl>
                                      </p:cBhvr>
                                    </p:animEffect>
                                  </p:childTnLst>
                                </p:cTn>
                              </p:par>
                            </p:childTnLst>
                          </p:cTn>
                        </p:par>
                        <p:par>
                          <p:cTn id="20" fill="hold">
                            <p:stCondLst>
                              <p:cond delay="12000"/>
                            </p:stCondLst>
                            <p:childTnLst>
                              <p:par>
                                <p:cTn id="21" presetID="35" presetClass="path" presetSubtype="0" accel="50000" decel="50000" autoRev="1" fill="hold" nodeType="afterEffect">
                                  <p:stCondLst>
                                    <p:cond delay="0"/>
                                  </p:stCondLst>
                                  <p:childTnLst>
                                    <p:animMotion origin="layout" path="M 0 0  L -0.25 0  E" pathEditMode="relative" ptsTypes="">
                                      <p:cBhvr>
                                        <p:cTn id="22" dur="2000" fill="hold"/>
                                        <p:tgtEl>
                                          <p:spTgt spid="2"/>
                                        </p:tgtEl>
                                        <p:attrNameLst>
                                          <p:attrName>ppt_x</p:attrName>
                                          <p:attrName>ppt_y</p:attrName>
                                        </p:attrNameLst>
                                      </p:cBhvr>
                                    </p:animMotion>
                                  </p:childTnLst>
                                </p:cTn>
                              </p:par>
                              <p:par>
                                <p:cTn id="23" presetID="63" presetClass="path" presetSubtype="0" accel="50000" decel="50000" autoRev="1" fill="hold" nodeType="withEffect">
                                  <p:stCondLst>
                                    <p:cond delay="0"/>
                                  </p:stCondLst>
                                  <p:childTnLst>
                                    <p:animMotion origin="layout" path="M 0 0  L 0.25 0  E" pathEditMode="relative" ptsTypes="">
                                      <p:cBhvr>
                                        <p:cTn id="24" dur="2000" fill="hold"/>
                                        <p:tgtEl>
                                          <p:spTgt spid="3"/>
                                        </p:tgtEl>
                                        <p:attrNameLst>
                                          <p:attrName>ppt_x</p:attrName>
                                          <p:attrName>ppt_y</p:attrName>
                                        </p:attrNameLst>
                                      </p:cBhvr>
                                    </p:animMotion>
                                  </p:childTnLst>
                                </p:cTn>
                              </p:par>
                            </p:childTnLst>
                          </p:cTn>
                        </p:par>
                        <p:par>
                          <p:cTn id="25" fill="hold">
                            <p:stCondLst>
                              <p:cond delay="16000"/>
                            </p:stCondLst>
                            <p:childTnLst>
                              <p:par>
                                <p:cTn id="26" presetID="7" presetClass="exit" presetSubtype="8" fill="hold" nodeType="afterEffect">
                                  <p:stCondLst>
                                    <p:cond delay="0"/>
                                  </p:stCondLst>
                                  <p:childTnLst>
                                    <p:anim calcmode="lin" valueType="num">
                                      <p:cBhvr additive="base">
                                        <p:cTn id="27" dur="3000"/>
                                        <p:tgtEl>
                                          <p:spTgt spid="2"/>
                                        </p:tgtEl>
                                        <p:attrNameLst>
                                          <p:attrName>ppt_x</p:attrName>
                                        </p:attrNameLst>
                                      </p:cBhvr>
                                      <p:tavLst>
                                        <p:tav tm="0">
                                          <p:val>
                                            <p:strVal val="ppt_x"/>
                                          </p:val>
                                        </p:tav>
                                        <p:tav tm="100000">
                                          <p:val>
                                            <p:strVal val="0-ppt_w/2"/>
                                          </p:val>
                                        </p:tav>
                                      </p:tavLst>
                                    </p:anim>
                                    <p:anim calcmode="lin" valueType="num">
                                      <p:cBhvr additive="base">
                                        <p:cTn id="28" dur="3000"/>
                                        <p:tgtEl>
                                          <p:spTgt spid="2"/>
                                        </p:tgtEl>
                                        <p:attrNameLst>
                                          <p:attrName>ppt_y</p:attrName>
                                        </p:attrNameLst>
                                      </p:cBhvr>
                                      <p:tavLst>
                                        <p:tav tm="0">
                                          <p:val>
                                            <p:strVal val="ppt_y"/>
                                          </p:val>
                                        </p:tav>
                                        <p:tav tm="100000">
                                          <p:val>
                                            <p:strVal val="ppt_y"/>
                                          </p:val>
                                        </p:tav>
                                      </p:tavLst>
                                    </p:anim>
                                    <p:set>
                                      <p:cBhvr>
                                        <p:cTn id="29" dur="1" fill="hold">
                                          <p:stCondLst>
                                            <p:cond delay="2999"/>
                                          </p:stCondLst>
                                        </p:cTn>
                                        <p:tgtEl>
                                          <p:spTgt spid="2"/>
                                        </p:tgtEl>
                                        <p:attrNameLst>
                                          <p:attrName>style.visibility</p:attrName>
                                        </p:attrNameLst>
                                      </p:cBhvr>
                                      <p:to>
                                        <p:strVal val="hidden"/>
                                      </p:to>
                                    </p:set>
                                  </p:childTnLst>
                                </p:cTn>
                              </p:par>
                              <p:par>
                                <p:cTn id="30" presetID="18" presetClass="exit" presetSubtype="12" fill="hold" nodeType="withEffect">
                                  <p:stCondLst>
                                    <p:cond delay="0"/>
                                  </p:stCondLst>
                                  <p:childTnLst>
                                    <p:animEffect transition="out" filter="strips(downLeft)">
                                      <p:cBhvr>
                                        <p:cTn id="31" dur="3000"/>
                                        <p:tgtEl>
                                          <p:spTgt spid="2"/>
                                        </p:tgtEl>
                                      </p:cBhvr>
                                    </p:animEffect>
                                    <p:set>
                                      <p:cBhvr>
                                        <p:cTn id="32" dur="1" fill="hold">
                                          <p:stCondLst>
                                            <p:cond delay="2999"/>
                                          </p:stCondLst>
                                        </p:cTn>
                                        <p:tgtEl>
                                          <p:spTgt spid="2"/>
                                        </p:tgtEl>
                                        <p:attrNameLst>
                                          <p:attrName>style.visibility</p:attrName>
                                        </p:attrNameLst>
                                      </p:cBhvr>
                                      <p:to>
                                        <p:strVal val="hidden"/>
                                      </p:to>
                                    </p:set>
                                  </p:childTnLst>
                                </p:cTn>
                              </p:par>
                              <p:par>
                                <p:cTn id="33" presetID="7" presetClass="exit" presetSubtype="2" fill="hold" nodeType="withEffect">
                                  <p:stCondLst>
                                    <p:cond delay="0"/>
                                  </p:stCondLst>
                                  <p:childTnLst>
                                    <p:anim calcmode="lin" valueType="num">
                                      <p:cBhvr additive="base">
                                        <p:cTn id="34" dur="3000"/>
                                        <p:tgtEl>
                                          <p:spTgt spid="3"/>
                                        </p:tgtEl>
                                        <p:attrNameLst>
                                          <p:attrName>ppt_x</p:attrName>
                                        </p:attrNameLst>
                                      </p:cBhvr>
                                      <p:tavLst>
                                        <p:tav tm="0">
                                          <p:val>
                                            <p:strVal val="ppt_x"/>
                                          </p:val>
                                        </p:tav>
                                        <p:tav tm="100000">
                                          <p:val>
                                            <p:strVal val="1+ppt_w/2"/>
                                          </p:val>
                                        </p:tav>
                                      </p:tavLst>
                                    </p:anim>
                                    <p:anim calcmode="lin" valueType="num">
                                      <p:cBhvr additive="base">
                                        <p:cTn id="35" dur="3000"/>
                                        <p:tgtEl>
                                          <p:spTgt spid="3"/>
                                        </p:tgtEl>
                                        <p:attrNameLst>
                                          <p:attrName>ppt_y</p:attrName>
                                        </p:attrNameLst>
                                      </p:cBhvr>
                                      <p:tavLst>
                                        <p:tav tm="0">
                                          <p:val>
                                            <p:strVal val="ppt_y"/>
                                          </p:val>
                                        </p:tav>
                                        <p:tav tm="100000">
                                          <p:val>
                                            <p:strVal val="ppt_y"/>
                                          </p:val>
                                        </p:tav>
                                      </p:tavLst>
                                    </p:anim>
                                    <p:set>
                                      <p:cBhvr>
                                        <p:cTn id="36" dur="1" fill="hold">
                                          <p:stCondLst>
                                            <p:cond delay="2999"/>
                                          </p:stCondLst>
                                        </p:cTn>
                                        <p:tgtEl>
                                          <p:spTgt spid="3"/>
                                        </p:tgtEl>
                                        <p:attrNameLst>
                                          <p:attrName>style.visibility</p:attrName>
                                        </p:attrNameLst>
                                      </p:cBhvr>
                                      <p:to>
                                        <p:strVal val="hidden"/>
                                      </p:to>
                                    </p:set>
                                  </p:childTnLst>
                                </p:cTn>
                              </p:par>
                              <p:par>
                                <p:cTn id="37" presetID="18" presetClass="exit" presetSubtype="3" fill="hold" nodeType="withEffect">
                                  <p:stCondLst>
                                    <p:cond delay="0"/>
                                  </p:stCondLst>
                                  <p:childTnLst>
                                    <p:animEffect transition="out" filter="strips(upRight)">
                                      <p:cBhvr>
                                        <p:cTn id="38" dur="3000"/>
                                        <p:tgtEl>
                                          <p:spTgt spid="3"/>
                                        </p:tgtEl>
                                      </p:cBhvr>
                                    </p:animEffect>
                                    <p:set>
                                      <p:cBhvr>
                                        <p:cTn id="39" dur="1" fill="hold">
                                          <p:stCondLst>
                                            <p:cond delay="2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uçurtma böceği.JPG"/>
          <p:cNvPicPr>
            <a:picLocks noChangeAspect="1"/>
          </p:cNvPicPr>
          <p:nvPr/>
        </p:nvPicPr>
        <p:blipFill>
          <a:blip r:embed="rId2" cstate="print"/>
          <a:stretch>
            <a:fillRect/>
          </a:stretch>
        </p:blipFill>
        <p:spPr>
          <a:xfrm>
            <a:off x="461764" y="514953"/>
            <a:ext cx="3030092" cy="5877099"/>
          </a:xfrm>
          <a:prstGeom prst="roundRect">
            <a:avLst/>
          </a:prstGeom>
          <a:solidFill>
            <a:srgbClr val="FFFFFF">
              <a:shade val="85000"/>
            </a:srgbClr>
          </a:solidFill>
          <a:ln w="1905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4031928" y="638628"/>
            <a:ext cx="4680624" cy="55807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PH" sz="2000" b="1" dirty="0" smtClean="0"/>
              <a:t>Despite </a:t>
            </a:r>
            <a:r>
              <a:rPr lang="en-PH" sz="2000" b="1" dirty="0"/>
              <a:t>the fact that traditional grammar is informal, unscientific full of contradictions and inconsistencies, inexplicit, inadequate, and prescriptive uneconomical and unwholesome and it ignores spoken language, language change, contemporary usage and all the varieties of language. </a:t>
            </a:r>
            <a:r>
              <a:rPr lang="en-PH" sz="2000" b="1" dirty="0" smtClean="0"/>
              <a:t>It  </a:t>
            </a:r>
            <a:r>
              <a:rPr lang="en-PH" sz="2000" b="1" dirty="0"/>
              <a:t>is still crucial unit of English language. It is not in so much what traditional grammar actually tells us about language that is the real worrying factor as what it does not tell us. Thus there is no need for whole scale change, it surely needs to be mended rather than ended</a:t>
            </a:r>
            <a:r>
              <a:rPr lang="en-PH" dirty="0"/>
              <a:t>.</a:t>
            </a:r>
          </a:p>
        </p:txBody>
      </p:sp>
    </p:spTree>
    <p:extLst>
      <p:ext uri="{BB962C8B-B14F-4D97-AF65-F5344CB8AC3E}">
        <p14:creationId xmlns:p14="http://schemas.microsoft.com/office/powerpoint/2010/main" val="1840187353"/>
      </p:ext>
    </p:extLst>
  </p:cSld>
  <p:clrMapOvr>
    <a:masterClrMapping/>
  </p:clrMapOvr>
  <p:transition spd="slow" advTm="7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childTnLst>
                                </p:cTn>
                              </p:par>
                              <p:par>
                                <p:cTn id="9" presetID="9" presetClass="entr" presetSubtype="0" fill="hold" nodeType="withEffect">
                                  <p:stCondLst>
                                    <p:cond delay="0"/>
                                  </p:stCondLst>
                                  <p:iterate type="lt">
                                    <p:tmPct val="0"/>
                                  </p:iterate>
                                  <p:childTnLst>
                                    <p:set>
                                      <p:cBhvr>
                                        <p:cTn id="10" dur="1" fill="hold">
                                          <p:stCondLst>
                                            <p:cond delay="0"/>
                                          </p:stCondLst>
                                        </p:cTn>
                                        <p:tgtEl>
                                          <p:spTgt spid="3"/>
                                        </p:tgtEl>
                                        <p:attrNameLst>
                                          <p:attrName>style.visibility</p:attrName>
                                        </p:attrNameLst>
                                      </p:cBhvr>
                                      <p:to>
                                        <p:strVal val="visible"/>
                                      </p:to>
                                    </p:set>
                                    <p:animEffect transition="in" filter="dissolve">
                                      <p:cBhvr>
                                        <p:cTn id="11" dur="3000"/>
                                        <p:tgtEl>
                                          <p:spTgt spid="3"/>
                                        </p:tgtEl>
                                      </p:cBhvr>
                                    </p:animEffect>
                                  </p:childTnLst>
                                </p:cTn>
                              </p:par>
                              <p:par>
                                <p:cTn id="12" presetID="35" presetClass="entr" presetSubtype="0" fill="hold" nodeType="withEffect">
                                  <p:stCondLst>
                                    <p:cond delay="0"/>
                                  </p:stCondLst>
                                  <p:iterate type="lt">
                                    <p:tmPct val="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3000"/>
                                        <p:tgtEl>
                                          <p:spTgt spid="3"/>
                                        </p:tgtEl>
                                      </p:cBhvr>
                                    </p:animEffect>
                                    <p:anim calcmode="lin" valueType="num">
                                      <p:cBhvr>
                                        <p:cTn id="15" dur="3000" fill="hold"/>
                                        <p:tgtEl>
                                          <p:spTgt spid="3"/>
                                        </p:tgtEl>
                                        <p:attrNameLst>
                                          <p:attrName>style.rotation</p:attrName>
                                        </p:attrNameLst>
                                      </p:cBhvr>
                                      <p:tavLst>
                                        <p:tav tm="0">
                                          <p:val>
                                            <p:fltVal val="720"/>
                                          </p:val>
                                        </p:tav>
                                        <p:tav tm="100000">
                                          <p:val>
                                            <p:fltVal val="0"/>
                                          </p:val>
                                        </p:tav>
                                      </p:tavLst>
                                    </p:anim>
                                    <p:anim calcmode="lin" valueType="num">
                                      <p:cBhvr>
                                        <p:cTn id="16" dur="3000" fill="hold"/>
                                        <p:tgtEl>
                                          <p:spTgt spid="3"/>
                                        </p:tgtEl>
                                        <p:attrNameLst>
                                          <p:attrName>ppt_h</p:attrName>
                                        </p:attrNameLst>
                                      </p:cBhvr>
                                      <p:tavLst>
                                        <p:tav tm="0">
                                          <p:val>
                                            <p:fltVal val="0"/>
                                          </p:val>
                                        </p:tav>
                                        <p:tav tm="100000">
                                          <p:val>
                                            <p:strVal val="#ppt_h"/>
                                          </p:val>
                                        </p:tav>
                                      </p:tavLst>
                                    </p:anim>
                                    <p:anim calcmode="lin" valueType="num">
                                      <p:cBhvr>
                                        <p:cTn id="17" dur="3000" fill="hold"/>
                                        <p:tgtEl>
                                          <p:spTgt spid="3"/>
                                        </p:tgtEl>
                                        <p:attrNameLst>
                                          <p:attrName>ppt_w</p:attrName>
                                        </p:attrNameLst>
                                      </p:cBhvr>
                                      <p:tavLst>
                                        <p:tav tm="0">
                                          <p:val>
                                            <p:fltVal val="0"/>
                                          </p:val>
                                        </p:tav>
                                        <p:tav tm="100000">
                                          <p:val>
                                            <p:strVal val="#ppt_w"/>
                                          </p:val>
                                        </p:tav>
                                      </p:tavLst>
                                    </p:anim>
                                  </p:childTnLst>
                                </p:cTn>
                              </p:par>
                            </p:childTnLst>
                          </p:cTn>
                        </p:par>
                        <p:par>
                          <p:cTn id="18" fill="hold">
                            <p:stCondLst>
                              <p:cond delay="3000"/>
                            </p:stCondLst>
                            <p:childTnLst>
                              <p:par>
                                <p:cTn id="19" presetID="23" presetClass="entr" presetSubtype="272" fill="hold" nodeType="afterEffect">
                                  <p:stCondLst>
                                    <p:cond delay="0"/>
                                  </p:stCondLst>
                                  <p:iterate type="lt">
                                    <p:tmPct val="0"/>
                                  </p:iterate>
                                  <p:childTnLst>
                                    <p:set>
                                      <p:cBhvr>
                                        <p:cTn id="20" dur="1" fill="hold">
                                          <p:stCondLst>
                                            <p:cond delay="0"/>
                                          </p:stCondLst>
                                        </p:cTn>
                                        <p:tgtEl>
                                          <p:spTgt spid="3"/>
                                        </p:tgtEl>
                                        <p:attrNameLst>
                                          <p:attrName>style.visibility</p:attrName>
                                        </p:attrNameLst>
                                      </p:cBhvr>
                                      <p:to>
                                        <p:strVal val="visible"/>
                                      </p:to>
                                    </p:set>
                                    <p:anim calcmode="lin" valueType="num">
                                      <p:cBhvr>
                                        <p:cTn id="21" dur="2000" fill="hold"/>
                                        <p:tgtEl>
                                          <p:spTgt spid="3"/>
                                        </p:tgtEl>
                                        <p:attrNameLst>
                                          <p:attrName>ppt_w</p:attrName>
                                        </p:attrNameLst>
                                      </p:cBhvr>
                                      <p:tavLst>
                                        <p:tav tm="0">
                                          <p:val>
                                            <p:strVal val="2/3*#ppt_w"/>
                                          </p:val>
                                        </p:tav>
                                        <p:tav tm="100000">
                                          <p:val>
                                            <p:strVal val="#ppt_w"/>
                                          </p:val>
                                        </p:tav>
                                      </p:tavLst>
                                    </p:anim>
                                    <p:anim calcmode="lin" valueType="num">
                                      <p:cBhvr>
                                        <p:cTn id="22" dur="2000" fill="hold"/>
                                        <p:tgtEl>
                                          <p:spTgt spid="3"/>
                                        </p:tgtEl>
                                        <p:attrNameLst>
                                          <p:attrName>ppt_h</p:attrName>
                                        </p:attrNameLst>
                                      </p:cBhvr>
                                      <p:tavLst>
                                        <p:tav tm="0">
                                          <p:val>
                                            <p:strVal val="2/3*#ppt_h"/>
                                          </p:val>
                                        </p:tav>
                                        <p:tav tm="100000">
                                          <p:val>
                                            <p:strVal val="#ppt_h"/>
                                          </p:val>
                                        </p:tav>
                                      </p:tavLst>
                                    </p:anim>
                                  </p:childTnLst>
                                </p:cTn>
                              </p:par>
                              <p:par>
                                <p:cTn id="23" presetID="21" presetClass="entr" presetSubtype="3" fill="hold" nodeType="withEffect">
                                  <p:stCondLst>
                                    <p:cond delay="0"/>
                                  </p:stCondLst>
                                  <p:iterate type="lt">
                                    <p:tmPct val="0"/>
                                  </p:iterate>
                                  <p:childTnLst>
                                    <p:set>
                                      <p:cBhvr>
                                        <p:cTn id="24" dur="1" fill="hold">
                                          <p:stCondLst>
                                            <p:cond delay="0"/>
                                          </p:stCondLst>
                                        </p:cTn>
                                        <p:tgtEl>
                                          <p:spTgt spid="3"/>
                                        </p:tgtEl>
                                        <p:attrNameLst>
                                          <p:attrName>style.visibility</p:attrName>
                                        </p:attrNameLst>
                                      </p:cBhvr>
                                      <p:to>
                                        <p:strVal val="visible"/>
                                      </p:to>
                                    </p:set>
                                    <p:animEffect transition="in" filter="wheel(3)">
                                      <p:cBhvr>
                                        <p:cTn id="25" dur="2000"/>
                                        <p:tgtEl>
                                          <p:spTgt spid="3"/>
                                        </p:tgtEl>
                                      </p:cBhvr>
                                    </p:animEffect>
                                  </p:childTnLst>
                                </p:cTn>
                              </p:par>
                            </p:childTnLst>
                          </p:cTn>
                        </p:par>
                        <p:par>
                          <p:cTn id="26" fill="hold">
                            <p:stCondLst>
                              <p:cond delay="5000"/>
                            </p:stCondLst>
                            <p:childTnLst>
                              <p:par>
                                <p:cTn id="27" presetID="64" presetClass="path" presetSubtype="0" accel="50000" decel="50000" autoRev="1" fill="hold" nodeType="afterEffect">
                                  <p:stCondLst>
                                    <p:cond delay="0"/>
                                  </p:stCondLst>
                                  <p:iterate type="lt">
                                    <p:tmPct val="0"/>
                                  </p:iterate>
                                  <p:childTnLst>
                                    <p:animMotion origin="layout" path="M 0 0  L 0 -0.33333  E" pathEditMode="relative" ptsTypes="">
                                      <p:cBhvr>
                                        <p:cTn id="28" dur="500" fill="hold"/>
                                        <p:tgtEl>
                                          <p:spTgt spid="3"/>
                                        </p:tgtEl>
                                        <p:attrNameLst>
                                          <p:attrName>ppt_x</p:attrName>
                                          <p:attrName>ppt_y</p:attrName>
                                        </p:attrNameLst>
                                      </p:cBhvr>
                                    </p:animMotion>
                                  </p:childTnLst>
                                </p:cTn>
                              </p:par>
                            </p:childTnLst>
                          </p:cTn>
                        </p:par>
                        <p:par>
                          <p:cTn id="29" fill="hold">
                            <p:stCondLst>
                              <p:cond delay="6000"/>
                            </p:stCondLst>
                            <p:childTnLst>
                              <p:par>
                                <p:cTn id="30" presetID="42" presetClass="path" presetSubtype="0" accel="50000" decel="50000" autoRev="1" fill="hold" nodeType="afterEffect">
                                  <p:stCondLst>
                                    <p:cond delay="0"/>
                                  </p:stCondLst>
                                  <p:iterate type="lt">
                                    <p:tmPct val="0"/>
                                  </p:iterate>
                                  <p:childTnLst>
                                    <p:animMotion origin="layout" path="M 0 0  L 0 0.33333  E" pathEditMode="relative" ptsTypes="">
                                      <p:cBhvr>
                                        <p:cTn id="31" dur="500" fill="hold"/>
                                        <p:tgtEl>
                                          <p:spTgt spid="3"/>
                                        </p:tgtEl>
                                        <p:attrNameLst>
                                          <p:attrName>ppt_x</p:attrName>
                                          <p:attrName>ppt_y</p:attrName>
                                        </p:attrNameLst>
                                      </p:cBhvr>
                                    </p:animMotion>
                                  </p:childTnLst>
                                </p:cTn>
                              </p:par>
                            </p:childTnLst>
                          </p:cTn>
                        </p:par>
                        <p:par>
                          <p:cTn id="32" fill="hold">
                            <p:stCondLst>
                              <p:cond delay="7000"/>
                            </p:stCondLst>
                            <p:childTnLst>
                              <p:par>
                                <p:cTn id="33" presetID="23" presetClass="exit" presetSubtype="272" fill="hold" nodeType="afterEffect">
                                  <p:stCondLst>
                                    <p:cond delay="0"/>
                                  </p:stCondLst>
                                  <p:iterate type="lt">
                                    <p:tmPct val="0"/>
                                  </p:iterate>
                                  <p:childTnLst>
                                    <p:anim calcmode="lin" valueType="num">
                                      <p:cBhvr>
                                        <p:cTn id="34" dur="2000"/>
                                        <p:tgtEl>
                                          <p:spTgt spid="3"/>
                                        </p:tgtEl>
                                        <p:attrNameLst>
                                          <p:attrName>ppt_w</p:attrName>
                                        </p:attrNameLst>
                                      </p:cBhvr>
                                      <p:tavLst>
                                        <p:tav tm="0">
                                          <p:val>
                                            <p:strVal val="ppt_w"/>
                                          </p:val>
                                        </p:tav>
                                        <p:tav tm="100000">
                                          <p:val>
                                            <p:strVal val="4/3*ppt_w"/>
                                          </p:val>
                                        </p:tav>
                                      </p:tavLst>
                                    </p:anim>
                                    <p:anim calcmode="lin" valueType="num">
                                      <p:cBhvr>
                                        <p:cTn id="35" dur="2000"/>
                                        <p:tgtEl>
                                          <p:spTgt spid="3"/>
                                        </p:tgtEl>
                                        <p:attrNameLst>
                                          <p:attrName>ppt_h</p:attrName>
                                        </p:attrNameLst>
                                      </p:cBhvr>
                                      <p:tavLst>
                                        <p:tav tm="0">
                                          <p:val>
                                            <p:strVal val="ppt_h"/>
                                          </p:val>
                                        </p:tav>
                                        <p:tav tm="100000">
                                          <p:val>
                                            <p:strVal val="4/3*ppt_h"/>
                                          </p:val>
                                        </p:tav>
                                      </p:tavLst>
                                    </p:anim>
                                    <p:set>
                                      <p:cBhvr>
                                        <p:cTn id="36"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DSC_0064.JPG"/>
          <p:cNvPicPr>
            <a:picLocks noChangeAspect="1"/>
          </p:cNvPicPr>
          <p:nvPr/>
        </p:nvPicPr>
        <p:blipFill>
          <a:blip r:embed="rId2" cstate="print"/>
          <a:stretch>
            <a:fillRect/>
          </a:stretch>
        </p:blipFill>
        <p:spPr>
          <a:xfrm>
            <a:off x="2024980" y="0"/>
            <a:ext cx="5094040" cy="4834682"/>
          </a:xfrm>
          <a:prstGeom prst="rect">
            <a:avLst/>
          </a:prstGeom>
          <a:ln w="190500" cap="sq">
            <a:solidFill>
              <a:schemeClr val="accent6">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2 Resim" descr="DSC_0064.JPG"/>
          <p:cNvPicPr>
            <a:picLocks noChangeAspect="1"/>
          </p:cNvPicPr>
          <p:nvPr/>
        </p:nvPicPr>
        <p:blipFill>
          <a:blip r:embed="rId2" cstate="print"/>
          <a:stretch>
            <a:fillRect/>
          </a:stretch>
        </p:blipFill>
        <p:spPr>
          <a:xfrm>
            <a:off x="0" y="2023318"/>
            <a:ext cx="5094040" cy="4834682"/>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3 Resim" descr="DSC_0064.JPG"/>
          <p:cNvPicPr>
            <a:picLocks noChangeAspect="1"/>
          </p:cNvPicPr>
          <p:nvPr/>
        </p:nvPicPr>
        <p:blipFill>
          <a:blip r:embed="rId2" cstate="print"/>
          <a:stretch>
            <a:fillRect/>
          </a:stretch>
        </p:blipFill>
        <p:spPr>
          <a:xfrm>
            <a:off x="4049960" y="1011659"/>
            <a:ext cx="5094040" cy="4834682"/>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Oval 1"/>
          <p:cNvSpPr/>
          <p:nvPr/>
        </p:nvSpPr>
        <p:spPr>
          <a:xfrm>
            <a:off x="161412" y="548616"/>
            <a:ext cx="3150420" cy="108014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PH" sz="3600" b="1" dirty="0" err="1" smtClean="0"/>
              <a:t>Salamat</a:t>
            </a:r>
            <a:r>
              <a:rPr lang="en-PH" sz="3600" b="1" dirty="0" smtClean="0"/>
              <a:t>!!!</a:t>
            </a:r>
          </a:p>
        </p:txBody>
      </p:sp>
    </p:spTree>
  </p:cSld>
  <p:clrMapOvr>
    <a:masterClrMapping/>
  </p:clrMapOvr>
  <p:transition spd="slow" advTm="7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3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3000"/>
                                        <p:tgtEl>
                                          <p:spTgt spid="4"/>
                                        </p:tgtEl>
                                      </p:cBhvr>
                                    </p:animEffect>
                                  </p:childTnLst>
                                </p:cTn>
                              </p:par>
                              <p:par>
                                <p:cTn id="11" presetID="21"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3000"/>
                                        <p:tgtEl>
                                          <p:spTgt spid="3"/>
                                        </p:tgtEl>
                                      </p:cBhvr>
                                    </p:animEffect>
                                  </p:childTnLst>
                                </p:cTn>
                              </p:par>
                            </p:childTnLst>
                          </p:cTn>
                        </p:par>
                        <p:par>
                          <p:cTn id="14" fill="hold">
                            <p:stCondLst>
                              <p:cond delay="3000"/>
                            </p:stCondLst>
                            <p:childTnLst>
                              <p:par>
                                <p:cTn id="15" presetID="19" presetClass="entr" presetSubtype="5"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3000" fill="hold"/>
                                        <p:tgtEl>
                                          <p:spTgt spid="5"/>
                                        </p:tgtEl>
                                        <p:attrNameLst>
                                          <p:attrName>ppt_w</p:attrName>
                                        </p:attrNameLst>
                                      </p:cBhvr>
                                      <p:tavLst>
                                        <p:tav tm="0">
                                          <p:val>
                                            <p:strVal val="#ppt_w"/>
                                          </p:val>
                                        </p:tav>
                                        <p:tav tm="100000">
                                          <p:val>
                                            <p:strVal val="#ppt_w"/>
                                          </p:val>
                                        </p:tav>
                                      </p:tavLst>
                                    </p:anim>
                                    <p:anim calcmode="lin" valueType="num">
                                      <p:cBhvr>
                                        <p:cTn id="18" dur="3000" fill="hold"/>
                                        <p:tgtEl>
                                          <p:spTgt spid="5"/>
                                        </p:tgtEl>
                                        <p:attrNameLst>
                                          <p:attrName>ppt_h</p:attrName>
                                        </p:attrNameLst>
                                      </p:cBhvr>
                                      <p:tavLst>
                                        <p:tav tm="0" fmla="#ppt_h*sin(2.5*pi*$)">
                                          <p:val>
                                            <p:fltVal val="0"/>
                                          </p:val>
                                        </p:tav>
                                        <p:tav tm="100000">
                                          <p:val>
                                            <p:fltVal val="1"/>
                                          </p:val>
                                        </p:tav>
                                      </p:tavLst>
                                    </p:anim>
                                  </p:childTnLst>
                                </p:cTn>
                              </p:par>
                              <p:par>
                                <p:cTn id="19" presetID="19" presetClass="entr" presetSubtype="5"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3000" fill="hold"/>
                                        <p:tgtEl>
                                          <p:spTgt spid="4"/>
                                        </p:tgtEl>
                                        <p:attrNameLst>
                                          <p:attrName>ppt_w</p:attrName>
                                        </p:attrNameLst>
                                      </p:cBhvr>
                                      <p:tavLst>
                                        <p:tav tm="0">
                                          <p:val>
                                            <p:strVal val="#ppt_w"/>
                                          </p:val>
                                        </p:tav>
                                        <p:tav tm="100000">
                                          <p:val>
                                            <p:strVal val="#ppt_w"/>
                                          </p:val>
                                        </p:tav>
                                      </p:tavLst>
                                    </p:anim>
                                    <p:anim calcmode="lin" valueType="num">
                                      <p:cBhvr>
                                        <p:cTn id="22" dur="3000" fill="hold"/>
                                        <p:tgtEl>
                                          <p:spTgt spid="4"/>
                                        </p:tgtEl>
                                        <p:attrNameLst>
                                          <p:attrName>ppt_h</p:attrName>
                                        </p:attrNameLst>
                                      </p:cBhvr>
                                      <p:tavLst>
                                        <p:tav tm="0" fmla="#ppt_h*sin(2.5*pi*$)">
                                          <p:val>
                                            <p:fltVal val="0"/>
                                          </p:val>
                                        </p:tav>
                                        <p:tav tm="100000">
                                          <p:val>
                                            <p:fltVal val="1"/>
                                          </p:val>
                                        </p:tav>
                                      </p:tavLst>
                                    </p:anim>
                                  </p:childTnLst>
                                </p:cTn>
                              </p:par>
                              <p:par>
                                <p:cTn id="23" presetID="19" presetClass="entr" presetSubtype="5"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3000" fill="hold"/>
                                        <p:tgtEl>
                                          <p:spTgt spid="3"/>
                                        </p:tgtEl>
                                        <p:attrNameLst>
                                          <p:attrName>ppt_w</p:attrName>
                                        </p:attrNameLst>
                                      </p:cBhvr>
                                      <p:tavLst>
                                        <p:tav tm="0">
                                          <p:val>
                                            <p:strVal val="#ppt_w"/>
                                          </p:val>
                                        </p:tav>
                                        <p:tav tm="100000">
                                          <p:val>
                                            <p:strVal val="#ppt_w"/>
                                          </p:val>
                                        </p:tav>
                                      </p:tavLst>
                                    </p:anim>
                                    <p:anim calcmode="lin" valueType="num">
                                      <p:cBhvr>
                                        <p:cTn id="26" dur="3000" fill="hold"/>
                                        <p:tgtEl>
                                          <p:spTgt spid="3"/>
                                        </p:tgtEl>
                                        <p:attrNameLst>
                                          <p:attrName>ppt_h</p:attrName>
                                        </p:attrNameLst>
                                      </p:cBhvr>
                                      <p:tavLst>
                                        <p:tav tm="0" fmla="#ppt_h*sin(2.5*pi*$)">
                                          <p:val>
                                            <p:fltVal val="0"/>
                                          </p:val>
                                        </p:tav>
                                        <p:tav tm="100000">
                                          <p:val>
                                            <p:fltVal val="1"/>
                                          </p:val>
                                        </p:tav>
                                      </p:tavLst>
                                    </p:anim>
                                  </p:childTnLst>
                                </p:cTn>
                              </p:par>
                            </p:childTnLst>
                          </p:cTn>
                        </p:par>
                        <p:par>
                          <p:cTn id="27" fill="hold">
                            <p:stCondLst>
                              <p:cond delay="6000"/>
                            </p:stCondLst>
                            <p:childTnLst>
                              <p:par>
                                <p:cTn id="28" presetID="8" presetClass="emph" presetSubtype="0" fill="hold" nodeType="afterEffect">
                                  <p:stCondLst>
                                    <p:cond delay="0"/>
                                  </p:stCondLst>
                                  <p:childTnLst>
                                    <p:animRot by="21600000">
                                      <p:cBhvr>
                                        <p:cTn id="29" dur="2000" fill="hold"/>
                                        <p:tgtEl>
                                          <p:spTgt spid="5"/>
                                        </p:tgtEl>
                                        <p:attrNameLst>
                                          <p:attrName>r</p:attrName>
                                        </p:attrNameLst>
                                      </p:cBhvr>
                                    </p:animRot>
                                  </p:childTnLst>
                                </p:cTn>
                              </p:par>
                              <p:par>
                                <p:cTn id="30" presetID="8" presetClass="emph" presetSubtype="0" fill="hold" nodeType="withEffect">
                                  <p:stCondLst>
                                    <p:cond delay="0"/>
                                  </p:stCondLst>
                                  <p:childTnLst>
                                    <p:animRot by="21600000">
                                      <p:cBhvr>
                                        <p:cTn id="31" dur="2000" fill="hold"/>
                                        <p:tgtEl>
                                          <p:spTgt spid="4"/>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3"/>
                                        </p:tgtEl>
                                        <p:attrNameLst>
                                          <p:attrName>r</p:attrName>
                                        </p:attrNameLst>
                                      </p:cBhvr>
                                    </p:animRot>
                                  </p:childTnLst>
                                </p:cTn>
                              </p:par>
                            </p:childTnLst>
                          </p:cTn>
                        </p:par>
                        <p:par>
                          <p:cTn id="34" fill="hold">
                            <p:stCondLst>
                              <p:cond delay="8000"/>
                            </p:stCondLst>
                            <p:childTnLst>
                              <p:par>
                                <p:cTn id="35" presetID="20" presetClass="exit" presetSubtype="0" fill="hold" nodeType="afterEffect">
                                  <p:stCondLst>
                                    <p:cond delay="0"/>
                                  </p:stCondLst>
                                  <p:childTnLst>
                                    <p:animEffect transition="out" filter="wedge">
                                      <p:cBhvr>
                                        <p:cTn id="36" dur="3000"/>
                                        <p:tgtEl>
                                          <p:spTgt spid="5"/>
                                        </p:tgtEl>
                                      </p:cBhvr>
                                    </p:animEffect>
                                    <p:set>
                                      <p:cBhvr>
                                        <p:cTn id="37" dur="1" fill="hold">
                                          <p:stCondLst>
                                            <p:cond delay="2999"/>
                                          </p:stCondLst>
                                        </p:cTn>
                                        <p:tgtEl>
                                          <p:spTgt spid="5"/>
                                        </p:tgtEl>
                                        <p:attrNameLst>
                                          <p:attrName>style.visibility</p:attrName>
                                        </p:attrNameLst>
                                      </p:cBhvr>
                                      <p:to>
                                        <p:strVal val="hidden"/>
                                      </p:to>
                                    </p:set>
                                  </p:childTnLst>
                                </p:cTn>
                              </p:par>
                              <p:par>
                                <p:cTn id="38" presetID="20" presetClass="exit" presetSubtype="0" fill="hold" nodeType="withEffect">
                                  <p:stCondLst>
                                    <p:cond delay="0"/>
                                  </p:stCondLst>
                                  <p:childTnLst>
                                    <p:animEffect transition="out" filter="wedge">
                                      <p:cBhvr>
                                        <p:cTn id="39" dur="3000"/>
                                        <p:tgtEl>
                                          <p:spTgt spid="4"/>
                                        </p:tgtEl>
                                      </p:cBhvr>
                                    </p:animEffect>
                                    <p:set>
                                      <p:cBhvr>
                                        <p:cTn id="40" dur="1" fill="hold">
                                          <p:stCondLst>
                                            <p:cond delay="2999"/>
                                          </p:stCondLst>
                                        </p:cTn>
                                        <p:tgtEl>
                                          <p:spTgt spid="4"/>
                                        </p:tgtEl>
                                        <p:attrNameLst>
                                          <p:attrName>style.visibility</p:attrName>
                                        </p:attrNameLst>
                                      </p:cBhvr>
                                      <p:to>
                                        <p:strVal val="hidden"/>
                                      </p:to>
                                    </p:set>
                                  </p:childTnLst>
                                </p:cTn>
                              </p:par>
                              <p:par>
                                <p:cTn id="41" presetID="20" presetClass="exit" presetSubtype="0" fill="hold" nodeType="withEffect">
                                  <p:stCondLst>
                                    <p:cond delay="0"/>
                                  </p:stCondLst>
                                  <p:childTnLst>
                                    <p:animEffect transition="out" filter="wedge">
                                      <p:cBhvr>
                                        <p:cTn id="42" dur="3000"/>
                                        <p:tgtEl>
                                          <p:spTgt spid="3"/>
                                        </p:tgtEl>
                                      </p:cBhvr>
                                    </p:animEffect>
                                    <p:set>
                                      <p:cBhvr>
                                        <p:cTn id="43" dur="1" fill="hold">
                                          <p:stCondLst>
                                            <p:cond delay="2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butterflyutopia.com/BIG/493-butterfl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832" y="-31643"/>
            <a:ext cx="288038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0" y="0"/>
            <a:ext cx="3311832" cy="6857999"/>
          </a:xfrm>
        </p:spPr>
        <p:txBody>
          <a:bodyPr>
            <a:normAutofit/>
          </a:bodyPr>
          <a:lstStyle/>
          <a:p>
            <a:r>
              <a:rPr lang="en-PH" sz="2200" b="1" dirty="0">
                <a:solidFill>
                  <a:schemeClr val="bg1"/>
                </a:solidFill>
              </a:rPr>
              <a:t>Traditional grammarians considered Latin as their model because English is a part of the Indo-European family of languages, and to which Latin and Greek also belong. It did have similar grammatical elements.</a:t>
            </a:r>
            <a:br>
              <a:rPr lang="en-PH" sz="2200" b="1" dirty="0">
                <a:solidFill>
                  <a:schemeClr val="bg1"/>
                </a:solidFill>
              </a:rPr>
            </a:br>
            <a:r>
              <a:rPr lang="en-PH" sz="2200" b="1" dirty="0">
                <a:solidFill>
                  <a:schemeClr val="bg1"/>
                </a:solidFill>
              </a:rPr>
              <a:t>If you study the form of traditional grammar, the rules of classical languages were followed considering that English did not have grammar of its own. And English followed Latin grammar. </a:t>
            </a:r>
          </a:p>
        </p:txBody>
      </p:sp>
      <p:sp>
        <p:nvSpPr>
          <p:cNvPr id="6" name="Subtitle 5"/>
          <p:cNvSpPr>
            <a:spLocks noGrp="1"/>
          </p:cNvSpPr>
          <p:nvPr>
            <p:ph type="subTitle" idx="1"/>
          </p:nvPr>
        </p:nvSpPr>
        <p:spPr>
          <a:xfrm>
            <a:off x="6192216" y="0"/>
            <a:ext cx="2951784" cy="6858000"/>
          </a:xfrm>
        </p:spPr>
        <p:txBody>
          <a:bodyPr>
            <a:normAutofit/>
          </a:bodyPr>
          <a:lstStyle/>
          <a:p>
            <a:r>
              <a:rPr lang="en-PH" b="1" dirty="0" smtClean="0">
                <a:solidFill>
                  <a:schemeClr val="bg1"/>
                </a:solidFill>
              </a:rPr>
              <a:t> </a:t>
            </a:r>
            <a:r>
              <a:rPr lang="en-PH" sz="3000" b="1" dirty="0">
                <a:solidFill>
                  <a:schemeClr val="bg1"/>
                </a:solidFill>
              </a:rPr>
              <a:t>Besides the parts of speech, traditional grammatical analysis also makes use of numerous other categories, just like 'number', 'gender', 'person', 'tense' and 'voice'.</a:t>
            </a:r>
            <a:br>
              <a:rPr lang="en-PH" sz="3000" b="1" dirty="0">
                <a:solidFill>
                  <a:schemeClr val="bg1"/>
                </a:solidFill>
              </a:rPr>
            </a:br>
            <a:endParaRPr lang="en-PH" sz="3000" dirty="0"/>
          </a:p>
        </p:txBody>
      </p:sp>
    </p:spTree>
    <p:extLst>
      <p:ext uri="{BB962C8B-B14F-4D97-AF65-F5344CB8AC3E}">
        <p14:creationId xmlns:p14="http://schemas.microsoft.com/office/powerpoint/2010/main" val="940979610"/>
      </p:ext>
    </p:extLst>
  </p:cSld>
  <p:clrMapOvr>
    <a:masterClrMapping/>
  </p:clrMapOvr>
  <p:transition spd="slow" advTm="7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1517" y="3186791"/>
            <a:ext cx="5206686" cy="3985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rot="21443662">
            <a:off x="476461" y="-397"/>
            <a:ext cx="8173938" cy="6126124"/>
          </a:xfrm>
        </p:spPr>
        <p:txBody>
          <a:bodyPr>
            <a:normAutofit/>
          </a:bodyPr>
          <a:lstStyle/>
          <a:p>
            <a:pPr marL="0" indent="0">
              <a:buNone/>
            </a:pPr>
            <a:r>
              <a:rPr lang="en-PH" b="1" dirty="0">
                <a:solidFill>
                  <a:schemeClr val="bg1"/>
                </a:solidFill>
              </a:rPr>
              <a:t>Traditional Grammar is the speculative work of the medieval and the prescriptive approach of the 18th Century grammarians basically it refer back to the Aristotelian orientations towards the nature of language as it is shown in the work of the ancient Greeks and Romans. There are ideas about sentence structure deriving form Aristotle and Plato ideas about the parts of speech deriving from the socio-grammarians.</a:t>
            </a:r>
          </a:p>
        </p:txBody>
      </p:sp>
    </p:spTree>
    <p:extLst>
      <p:ext uri="{BB962C8B-B14F-4D97-AF65-F5344CB8AC3E}">
        <p14:creationId xmlns:p14="http://schemas.microsoft.com/office/powerpoint/2010/main" val="4201569829"/>
      </p:ext>
    </p:extLst>
  </p:cSld>
  <p:clrMapOvr>
    <a:masterClrMapping/>
  </p:clrMapOvr>
  <p:transition spd="slow" advTm="7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endParaRPr lang="en-PH"/>
          </a:p>
        </p:txBody>
      </p:sp>
      <p:pic>
        <p:nvPicPr>
          <p:cNvPr id="4" name="1 Resim" descr="vanessa cardui.jpg"/>
          <p:cNvPicPr>
            <a:picLocks noChangeAspect="1"/>
          </p:cNvPicPr>
          <p:nvPr/>
        </p:nvPicPr>
        <p:blipFill>
          <a:blip r:embed="rId2" cstate="print"/>
          <a:stretch>
            <a:fillRect/>
          </a:stretch>
        </p:blipFill>
        <p:spPr>
          <a:xfrm>
            <a:off x="566647" y="147135"/>
            <a:ext cx="8000170" cy="6563731"/>
          </a:xfrm>
          <a:prstGeom prst="roundRect">
            <a:avLst/>
          </a:prstGeom>
          <a:ln w="190500" cap="sq">
            <a:solidFill>
              <a:srgbClr val="92D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1331568" y="548616"/>
            <a:ext cx="7020936" cy="2340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b="1" dirty="0" smtClean="0">
                <a:solidFill>
                  <a:schemeClr val="bg1"/>
                </a:solidFill>
              </a:rPr>
              <a:t>    </a:t>
            </a:r>
            <a:r>
              <a:rPr lang="en-PH" sz="2400" b="1" dirty="0" smtClean="0">
                <a:solidFill>
                  <a:schemeClr val="bg1"/>
                </a:solidFill>
              </a:rPr>
              <a:t>The </a:t>
            </a:r>
            <a:r>
              <a:rPr lang="en-PH" sz="2400" b="1" dirty="0">
                <a:solidFill>
                  <a:schemeClr val="bg1"/>
                </a:solidFill>
              </a:rPr>
              <a:t>collection of </a:t>
            </a:r>
            <a:r>
              <a:rPr lang="en-PH" sz="2400" b="1" dirty="0" smtClean="0">
                <a:solidFill>
                  <a:schemeClr val="bg1"/>
                </a:solidFill>
              </a:rPr>
              <a:t>prescriptive </a:t>
            </a:r>
            <a:r>
              <a:rPr lang="en-PH" sz="2400" b="1" dirty="0">
                <a:solidFill>
                  <a:schemeClr val="bg1"/>
                </a:solidFill>
              </a:rPr>
              <a:t>rules and concepts about the structure of </a:t>
            </a:r>
            <a:r>
              <a:rPr lang="en-PH" sz="2400" b="1" dirty="0" smtClean="0">
                <a:solidFill>
                  <a:schemeClr val="bg1"/>
                </a:solidFill>
              </a:rPr>
              <a:t>language </a:t>
            </a:r>
            <a:r>
              <a:rPr lang="en-PH" sz="2400" b="1" dirty="0">
                <a:solidFill>
                  <a:schemeClr val="bg1"/>
                </a:solidFill>
              </a:rPr>
              <a:t>that is commonly taught in schools.</a:t>
            </a:r>
          </a:p>
          <a:p>
            <a:r>
              <a:rPr lang="en-PH" sz="2400" b="1" dirty="0" smtClean="0">
                <a:solidFill>
                  <a:schemeClr val="bg1"/>
                </a:solidFill>
              </a:rPr>
              <a:t>   Traditional </a:t>
            </a:r>
            <a:r>
              <a:rPr lang="en-PH" sz="2400" b="1" dirty="0">
                <a:solidFill>
                  <a:schemeClr val="bg1"/>
                </a:solidFill>
              </a:rPr>
              <a:t>English </a:t>
            </a:r>
            <a:r>
              <a:rPr lang="en-PH" sz="2400" b="1" dirty="0" smtClean="0">
                <a:solidFill>
                  <a:schemeClr val="bg1"/>
                </a:solidFill>
              </a:rPr>
              <a:t>grammar(also </a:t>
            </a:r>
            <a:r>
              <a:rPr lang="en-PH" sz="2400" b="1" dirty="0">
                <a:solidFill>
                  <a:schemeClr val="bg1"/>
                </a:solidFill>
              </a:rPr>
              <a:t>known as </a:t>
            </a:r>
            <a:r>
              <a:rPr lang="en-PH" sz="2400" b="1" i="1" dirty="0">
                <a:solidFill>
                  <a:schemeClr val="bg1"/>
                </a:solidFill>
              </a:rPr>
              <a:t>school grammar</a:t>
            </a:r>
            <a:r>
              <a:rPr lang="en-PH" sz="2400" b="1" dirty="0">
                <a:solidFill>
                  <a:schemeClr val="bg1"/>
                </a:solidFill>
              </a:rPr>
              <a:t>) is largely based on the principles of Latin grammar, not on current </a:t>
            </a:r>
            <a:r>
              <a:rPr lang="en-PH" sz="2400" b="1" dirty="0" smtClean="0">
                <a:solidFill>
                  <a:schemeClr val="bg1"/>
                </a:solidFill>
              </a:rPr>
              <a:t>linguistic research </a:t>
            </a:r>
            <a:r>
              <a:rPr lang="en-PH" sz="2400" b="1" dirty="0">
                <a:solidFill>
                  <a:schemeClr val="bg1"/>
                </a:solidFill>
              </a:rPr>
              <a:t>in </a:t>
            </a:r>
            <a:r>
              <a:rPr lang="en-PH" sz="2400" b="1" dirty="0" smtClean="0">
                <a:solidFill>
                  <a:schemeClr val="bg1"/>
                </a:solidFill>
              </a:rPr>
              <a:t>English.</a:t>
            </a:r>
            <a:endParaRPr lang="en-PH" sz="2400" b="1" dirty="0">
              <a:solidFill>
                <a:schemeClr val="bg1"/>
              </a:solidFill>
            </a:endParaRPr>
          </a:p>
          <a:p>
            <a:r>
              <a:rPr lang="en-PH" sz="2400" b="1" dirty="0">
                <a:solidFill>
                  <a:schemeClr val="bg1"/>
                </a:solidFill>
              </a:rPr>
              <a:t> </a:t>
            </a:r>
          </a:p>
        </p:txBody>
      </p:sp>
    </p:spTree>
    <p:extLst>
      <p:ext uri="{BB962C8B-B14F-4D97-AF65-F5344CB8AC3E}">
        <p14:creationId xmlns:p14="http://schemas.microsoft.com/office/powerpoint/2010/main" val="2178740638"/>
      </p:ext>
    </p:extLst>
  </p:cSld>
  <p:clrMapOvr>
    <a:masterClrMapping/>
  </p:clrMapOvr>
  <p:transition spd="slow" advTm="7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0"/>
                                        <p:tgtEl>
                                          <p:spTgt spid="4"/>
                                        </p:tgtEl>
                                      </p:cBhvr>
                                    </p:animEffect>
                                  </p:childTnLst>
                                </p:cTn>
                              </p:par>
                            </p:childTnLst>
                          </p:cTn>
                        </p:par>
                        <p:par>
                          <p:cTn id="8" fill="hold">
                            <p:stCondLst>
                              <p:cond delay="5000"/>
                            </p:stCondLst>
                            <p:childTnLst>
                              <p:par>
                                <p:cTn id="9" presetID="8" presetClass="emph" presetSubtype="0" fill="hold" nodeType="afterEffect">
                                  <p:stCondLst>
                                    <p:cond delay="0"/>
                                  </p:stCondLst>
                                  <p:childTnLst>
                                    <p:animRot by="21600000">
                                      <p:cBhvr>
                                        <p:cTn id="10" dur="3000" fill="hold"/>
                                        <p:tgtEl>
                                          <p:spTgt spid="4"/>
                                        </p:tgtEl>
                                        <p:attrNameLst>
                                          <p:attrName>r</p:attrName>
                                        </p:attrNameLst>
                                      </p:cBhvr>
                                    </p:animRot>
                                  </p:childTnLst>
                                </p:cTn>
                              </p:par>
                            </p:childTnLst>
                          </p:cTn>
                        </p:par>
                        <p:par>
                          <p:cTn id="11" fill="hold">
                            <p:stCondLst>
                              <p:cond delay="8000"/>
                            </p:stCondLst>
                            <p:childTnLst>
                              <p:par>
                                <p:cTn id="12" presetID="7" presetClass="exit" presetSubtype="1" fill="hold" nodeType="afterEffect">
                                  <p:stCondLst>
                                    <p:cond delay="0"/>
                                  </p:stCondLst>
                                  <p:childTnLst>
                                    <p:anim calcmode="lin" valueType="num">
                                      <p:cBhvr additive="base">
                                        <p:cTn id="13" dur="5000"/>
                                        <p:tgtEl>
                                          <p:spTgt spid="4"/>
                                        </p:tgtEl>
                                        <p:attrNameLst>
                                          <p:attrName>ppt_x</p:attrName>
                                        </p:attrNameLst>
                                      </p:cBhvr>
                                      <p:tavLst>
                                        <p:tav tm="0">
                                          <p:val>
                                            <p:strVal val="ppt_x"/>
                                          </p:val>
                                        </p:tav>
                                        <p:tav tm="100000">
                                          <p:val>
                                            <p:strVal val="ppt_x"/>
                                          </p:val>
                                        </p:tav>
                                      </p:tavLst>
                                    </p:anim>
                                    <p:anim calcmode="lin" valueType="num">
                                      <p:cBhvr additive="base">
                                        <p:cTn id="14" dur="5000"/>
                                        <p:tgtEl>
                                          <p:spTgt spid="4"/>
                                        </p:tgtEl>
                                        <p:attrNameLst>
                                          <p:attrName>ppt_y</p:attrName>
                                        </p:attrNameLst>
                                      </p:cBhvr>
                                      <p:tavLst>
                                        <p:tav tm="0">
                                          <p:val>
                                            <p:strVal val="ppt_y"/>
                                          </p:val>
                                        </p:tav>
                                        <p:tav tm="100000">
                                          <p:val>
                                            <p:strVal val="0-ppt_h/2"/>
                                          </p:val>
                                        </p:tav>
                                      </p:tavLst>
                                    </p:anim>
                                    <p:set>
                                      <p:cBhvr>
                                        <p:cTn id="15" dur="1" fill="hold">
                                          <p:stCondLst>
                                            <p:cond delay="4999"/>
                                          </p:stCondLst>
                                        </p:cTn>
                                        <p:tgtEl>
                                          <p:spTgt spid="4"/>
                                        </p:tgtEl>
                                        <p:attrNameLst>
                                          <p:attrName>style.visibility</p:attrName>
                                        </p:attrNameLst>
                                      </p:cBhvr>
                                      <p:to>
                                        <p:strVal val="hidden"/>
                                      </p:to>
                                    </p:set>
                                  </p:childTnLst>
                                </p:cTn>
                              </p:par>
                              <p:par>
                                <p:cTn id="16" presetID="21" presetClass="exit" presetSubtype="4" fill="hold" nodeType="withEffect">
                                  <p:stCondLst>
                                    <p:cond delay="0"/>
                                  </p:stCondLst>
                                  <p:childTnLst>
                                    <p:animEffect transition="out" filter="wheel(4)">
                                      <p:cBhvr>
                                        <p:cTn id="17" dur="5000"/>
                                        <p:tgtEl>
                                          <p:spTgt spid="4"/>
                                        </p:tgtEl>
                                      </p:cBhvr>
                                    </p:animEffect>
                                    <p:set>
                                      <p:cBhvr>
                                        <p:cTn id="18"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48" y="2348856"/>
            <a:ext cx="8229600" cy="4320576"/>
          </a:xfrm>
        </p:spPr>
        <p:txBody>
          <a:bodyPr>
            <a:noAutofit/>
          </a:bodyPr>
          <a:lstStyle/>
          <a:p>
            <a:pPr lvl="0"/>
            <a:r>
              <a:rPr lang="en-PH" sz="2800" dirty="0" smtClean="0"/>
              <a:t/>
            </a:r>
            <a:br>
              <a:rPr lang="en-PH" sz="2800" dirty="0" smtClean="0"/>
            </a:br>
            <a:r>
              <a:rPr lang="en-PH" sz="2800" b="1" dirty="0" smtClean="0">
                <a:solidFill>
                  <a:schemeClr val="bg1"/>
                </a:solidFill>
              </a:rPr>
              <a:t>"</a:t>
            </a:r>
            <a:r>
              <a:rPr lang="en-PH" sz="2800" b="1" dirty="0">
                <a:solidFill>
                  <a:schemeClr val="bg1"/>
                </a:solidFill>
              </a:rPr>
              <a:t>We say that traditional grammar </a:t>
            </a:r>
            <a:r>
              <a:rPr lang="en-PH" sz="2800" b="1" dirty="0" smtClean="0">
                <a:solidFill>
                  <a:schemeClr val="bg1"/>
                </a:solidFill>
              </a:rPr>
              <a:t>is prescriptive because </a:t>
            </a:r>
            <a:r>
              <a:rPr lang="en-PH" sz="2800" b="1" dirty="0">
                <a:solidFill>
                  <a:schemeClr val="bg1"/>
                </a:solidFill>
              </a:rPr>
              <a:t>it focuses on the distinction between what some people do with language and what they </a:t>
            </a:r>
            <a:r>
              <a:rPr lang="en-PH" sz="2800" b="1" i="1" dirty="0">
                <a:solidFill>
                  <a:schemeClr val="bg1"/>
                </a:solidFill>
              </a:rPr>
              <a:t>ought</a:t>
            </a:r>
            <a:r>
              <a:rPr lang="en-PH" sz="2800" b="1" dirty="0">
                <a:solidFill>
                  <a:schemeClr val="bg1"/>
                </a:solidFill>
              </a:rPr>
              <a:t> to do with it, according to a pre-established standard. . . . The chief goal of traditional grammar, therefore, is perpetuating a historical model of what supposedly constitutes proper language."</a:t>
            </a:r>
            <a:br>
              <a:rPr lang="en-PH" sz="2800" b="1" dirty="0">
                <a:solidFill>
                  <a:schemeClr val="bg1"/>
                </a:solidFill>
              </a:rPr>
            </a:br>
            <a:r>
              <a:rPr lang="en-PH" sz="2800" b="1" dirty="0">
                <a:solidFill>
                  <a:schemeClr val="bg1"/>
                </a:solidFill>
              </a:rPr>
              <a:t>(James D. Williams, </a:t>
            </a:r>
            <a:r>
              <a:rPr lang="en-PH" sz="2800" b="1" i="1" dirty="0">
                <a:solidFill>
                  <a:schemeClr val="bg1"/>
                </a:solidFill>
              </a:rPr>
              <a:t>The Teacher's Grammar Book</a:t>
            </a:r>
            <a:r>
              <a:rPr lang="en-PH" sz="2800" b="1" dirty="0">
                <a:solidFill>
                  <a:schemeClr val="bg1"/>
                </a:solidFill>
              </a:rPr>
              <a:t>. </a:t>
            </a:r>
            <a:r>
              <a:rPr lang="en-PH" sz="2800" b="1" dirty="0" err="1">
                <a:solidFill>
                  <a:schemeClr val="bg1"/>
                </a:solidFill>
              </a:rPr>
              <a:t>Routledge</a:t>
            </a:r>
            <a:r>
              <a:rPr lang="en-PH" sz="2800" b="1" dirty="0">
                <a:solidFill>
                  <a:schemeClr val="bg1"/>
                </a:solidFill>
              </a:rPr>
              <a:t>, 2005)</a:t>
            </a:r>
            <a:br>
              <a:rPr lang="en-PH" sz="2800" b="1" dirty="0">
                <a:solidFill>
                  <a:schemeClr val="bg1"/>
                </a:solidFill>
              </a:rPr>
            </a:br>
            <a:endParaRPr lang="en-PH" sz="2800" b="1" dirty="0">
              <a:solidFill>
                <a:schemeClr val="bg1"/>
              </a:solidFill>
            </a:endParaRPr>
          </a:p>
        </p:txBody>
      </p:sp>
      <p:pic>
        <p:nvPicPr>
          <p:cNvPr id="4" name="5 Resim" descr="çok gözlü.jpg"/>
          <p:cNvPicPr>
            <a:picLocks noGrp="1" noChangeAspect="1"/>
          </p:cNvPicPr>
          <p:nvPr>
            <p:ph idx="1"/>
          </p:nvPr>
        </p:nvPicPr>
        <p:blipFill>
          <a:blip r:embed="rId2" cstate="print"/>
          <a:stretch>
            <a:fillRect/>
          </a:stretch>
        </p:blipFill>
        <p:spPr>
          <a:xfrm>
            <a:off x="0" y="368592"/>
            <a:ext cx="1792224" cy="1980264"/>
          </a:xfrm>
          <a:prstGeom prst="roundRect">
            <a:avLst/>
          </a:prstGeom>
          <a:ln w="190500" cap="sq">
            <a:solidFill>
              <a:schemeClr val="tx2">
                <a:lumMod val="60000"/>
                <a:lumOff val="40000"/>
              </a:schemeClr>
            </a:solidFill>
            <a:prstDash val="solid"/>
            <a:miter lim="800000"/>
          </a:ln>
          <a:effectLst>
            <a:outerShdw blurRad="254000" algn="bl" rotWithShape="0">
              <a:srgbClr val="000000">
                <a:alpha val="43000"/>
              </a:srgbClr>
            </a:outerShdw>
          </a:effectLst>
          <a:scene3d>
            <a:camera prst="perspectiveContrastingRightFacing"/>
            <a:lightRig rig="threePt" dir="t">
              <a:rot lat="0" lon="0" rev="2100000"/>
            </a:lightRig>
          </a:scene3d>
          <a:sp3d extrusionH="25400">
            <a:bevelT w="304800" h="152400" prst="hardEdge"/>
            <a:extrusionClr>
              <a:srgbClr val="000000"/>
            </a:extrusionClr>
          </a:sp3d>
        </p:spPr>
      </p:pic>
      <p:pic>
        <p:nvPicPr>
          <p:cNvPr id="6" name="4 Resim" descr="çok gözlü.jpg"/>
          <p:cNvPicPr>
            <a:picLocks noChangeAspect="1"/>
          </p:cNvPicPr>
          <p:nvPr/>
        </p:nvPicPr>
        <p:blipFill>
          <a:blip r:embed="rId2" cstate="print"/>
          <a:stretch>
            <a:fillRect/>
          </a:stretch>
        </p:blipFill>
        <p:spPr>
          <a:xfrm>
            <a:off x="2771760" y="458604"/>
            <a:ext cx="1800240" cy="1800240"/>
          </a:xfrm>
          <a:prstGeom prst="roundRect">
            <a:avLst/>
          </a:prstGeom>
          <a:ln w="190500" cap="sq">
            <a:solidFill>
              <a:schemeClr val="tx2">
                <a:lumMod val="60000"/>
                <a:lumOff val="40000"/>
              </a:schemeClr>
            </a:solidFill>
            <a:prstDash val="solid"/>
            <a:miter lim="800000"/>
          </a:ln>
          <a:effectLst>
            <a:outerShdw blurRad="254000" algn="bl" rotWithShape="0">
              <a:srgbClr val="000000">
                <a:alpha val="43000"/>
              </a:srgbClr>
            </a:outerShdw>
          </a:effectLst>
          <a:scene3d>
            <a:camera prst="perspectiveContrastingLeftFacing"/>
            <a:lightRig rig="threePt" dir="t">
              <a:rot lat="0" lon="0" rev="2100000"/>
            </a:lightRig>
          </a:scene3d>
          <a:sp3d extrusionH="25400">
            <a:bevelT w="304800" h="152400" prst="riblet"/>
            <a:extrusionClr>
              <a:srgbClr val="000000"/>
            </a:extrusionClr>
          </a:sp3d>
        </p:spPr>
      </p:pic>
      <p:pic>
        <p:nvPicPr>
          <p:cNvPr id="7" name="6 Resim" descr="çok gözlü.jpg"/>
          <p:cNvPicPr>
            <a:picLocks noChangeAspect="1"/>
          </p:cNvPicPr>
          <p:nvPr/>
        </p:nvPicPr>
        <p:blipFill>
          <a:blip r:embed="rId2" cstate="print"/>
          <a:stretch>
            <a:fillRect/>
          </a:stretch>
        </p:blipFill>
        <p:spPr>
          <a:xfrm>
            <a:off x="1421580" y="-20016"/>
            <a:ext cx="1620216" cy="2250300"/>
          </a:xfrm>
          <a:prstGeom prst="roundRect">
            <a:avLst/>
          </a:prstGeom>
          <a:solidFill>
            <a:srgbClr val="FFFFFF">
              <a:shade val="85000"/>
            </a:srgbClr>
          </a:solidFill>
          <a:ln w="190500" cap="rnd">
            <a:solidFill>
              <a:schemeClr val="tx2">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53625618"/>
      </p:ext>
    </p:extLst>
  </p:cSld>
  <p:clrMapOvr>
    <a:masterClrMapping/>
  </p:clrMapOvr>
  <p:transition spd="slow" advTm="7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1+#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3000"/>
                                        <p:tgtEl>
                                          <p:spTgt spid="4"/>
                                        </p:tgtEl>
                                      </p:cBhvr>
                                    </p:animEffect>
                                  </p:childTnLst>
                                </p:cTn>
                              </p:par>
                              <p:par>
                                <p:cTn id="12" presetID="2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fltVal val="0"/>
                                          </p:val>
                                        </p:tav>
                                        <p:tav tm="100000">
                                          <p:val>
                                            <p:strVal val="#ppt_w"/>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childTnLst>
                                </p:cTn>
                              </p:par>
                              <p:par>
                                <p:cTn id="16" presetID="6" presetClass="emph" presetSubtype="0" fill="hold" nodeType="withEffect">
                                  <p:stCondLst>
                                    <p:cond delay="0"/>
                                  </p:stCondLst>
                                  <p:childTnLst>
                                    <p:animScale>
                                      <p:cBhvr>
                                        <p:cTn id="17" dur="3000" fill="hold"/>
                                        <p:tgtEl>
                                          <p:spTgt spid="4"/>
                                        </p:tgtEl>
                                      </p:cBhvr>
                                      <p:by x="50000" y="50000"/>
                                    </p:animScale>
                                  </p:childTnLst>
                                </p:cTn>
                              </p:par>
                              <p:par>
                                <p:cTn id="18" presetID="7" presetClass="exit" presetSubtype="2" fill="hold" nodeType="withEffect">
                                  <p:stCondLst>
                                    <p:cond delay="0"/>
                                  </p:stCondLst>
                                  <p:childTnLst>
                                    <p:anim calcmode="lin" valueType="num">
                                      <p:cBhvr additive="base">
                                        <p:cTn id="19" dur="5000"/>
                                        <p:tgtEl>
                                          <p:spTgt spid="4"/>
                                        </p:tgtEl>
                                        <p:attrNameLst>
                                          <p:attrName>ppt_x</p:attrName>
                                        </p:attrNameLst>
                                      </p:cBhvr>
                                      <p:tavLst>
                                        <p:tav tm="0">
                                          <p:val>
                                            <p:strVal val="ppt_x"/>
                                          </p:val>
                                        </p:tav>
                                        <p:tav tm="100000">
                                          <p:val>
                                            <p:strVal val="1+ppt_w/2"/>
                                          </p:val>
                                        </p:tav>
                                      </p:tavLst>
                                    </p:anim>
                                    <p:anim calcmode="lin" valueType="num">
                                      <p:cBhvr additive="base">
                                        <p:cTn id="20" dur="5000"/>
                                        <p:tgtEl>
                                          <p:spTgt spid="4"/>
                                        </p:tgtEl>
                                        <p:attrNameLst>
                                          <p:attrName>ppt_y</p:attrName>
                                        </p:attrNameLst>
                                      </p:cBhvr>
                                      <p:tavLst>
                                        <p:tav tm="0">
                                          <p:val>
                                            <p:strVal val="ppt_y"/>
                                          </p:val>
                                        </p:tav>
                                        <p:tav tm="100000">
                                          <p:val>
                                            <p:strVal val="ppt_y"/>
                                          </p:val>
                                        </p:tav>
                                      </p:tavLst>
                                    </p:anim>
                                    <p:set>
                                      <p:cBhvr>
                                        <p:cTn id="21" dur="1" fill="hold">
                                          <p:stCondLst>
                                            <p:cond delay="4999"/>
                                          </p:stCondLst>
                                        </p:cTn>
                                        <p:tgtEl>
                                          <p:spTgt spid="4"/>
                                        </p:tgtEl>
                                        <p:attrNameLst>
                                          <p:attrName>style.visibility</p:attrName>
                                        </p:attrNameLst>
                                      </p:cBhvr>
                                      <p:to>
                                        <p:strVal val="hidden"/>
                                      </p:to>
                                    </p:set>
                                  </p:childTnLst>
                                </p:cTn>
                              </p:par>
                              <p:par>
                                <p:cTn id="22" presetID="21" presetClass="exit" presetSubtype="3" fill="hold" nodeType="withEffect">
                                  <p:stCondLst>
                                    <p:cond delay="0"/>
                                  </p:stCondLst>
                                  <p:childTnLst>
                                    <p:animEffect transition="out" filter="wheel(3)">
                                      <p:cBhvr>
                                        <p:cTn id="23" dur="5000"/>
                                        <p:tgtEl>
                                          <p:spTgt spid="4"/>
                                        </p:tgtEl>
                                      </p:cBhvr>
                                    </p:animEffect>
                                    <p:set>
                                      <p:cBhvr>
                                        <p:cTn id="24" dur="1" fill="hold">
                                          <p:stCondLst>
                                            <p:cond delay="4999"/>
                                          </p:stCondLst>
                                        </p:cTn>
                                        <p:tgtEl>
                                          <p:spTgt spid="4"/>
                                        </p:tgtEl>
                                        <p:attrNameLst>
                                          <p:attrName>style.visibility</p:attrName>
                                        </p:attrNameLst>
                                      </p:cBhvr>
                                      <p:to>
                                        <p:strVal val="hidden"/>
                                      </p:to>
                                    </p:set>
                                  </p:childTnLst>
                                </p:cTn>
                              </p:par>
                            </p:childTnLst>
                          </p:cTn>
                        </p:par>
                        <p:par>
                          <p:cTn id="25" fill="hold">
                            <p:stCondLst>
                              <p:cond delay="5000"/>
                            </p:stCondLst>
                            <p:childTnLst>
                              <p:par>
                                <p:cTn id="26" presetID="7"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0" fill="hold"/>
                                        <p:tgtEl>
                                          <p:spTgt spid="6"/>
                                        </p:tgtEl>
                                        <p:attrNameLst>
                                          <p:attrName>ppt_x</p:attrName>
                                        </p:attrNameLst>
                                      </p:cBhvr>
                                      <p:tavLst>
                                        <p:tav tm="0">
                                          <p:val>
                                            <p:strVal val="0-#ppt_w/2"/>
                                          </p:val>
                                        </p:tav>
                                        <p:tav tm="100000">
                                          <p:val>
                                            <p:strVal val="#ppt_x"/>
                                          </p:val>
                                        </p:tav>
                                      </p:tavLst>
                                    </p:anim>
                                    <p:anim calcmode="lin" valueType="num">
                                      <p:cBhvr additive="base">
                                        <p:cTn id="29" dur="5000" fill="hold"/>
                                        <p:tgtEl>
                                          <p:spTgt spid="6"/>
                                        </p:tgtEl>
                                        <p:attrNameLst>
                                          <p:attrName>ppt_y</p:attrName>
                                        </p:attrNameLst>
                                      </p:cBhvr>
                                      <p:tavLst>
                                        <p:tav tm="0">
                                          <p:val>
                                            <p:strVal val="#ppt_y"/>
                                          </p:val>
                                        </p:tav>
                                        <p:tav tm="100000">
                                          <p:val>
                                            <p:strVal val="#ppt_y"/>
                                          </p:val>
                                        </p:tav>
                                      </p:tavLst>
                                    </p:anim>
                                  </p:childTnLst>
                                </p:cTn>
                              </p:par>
                              <p:par>
                                <p:cTn id="30" presetID="5" presetClass="entr" presetSubtype="1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3000"/>
                                        <p:tgtEl>
                                          <p:spTgt spid="6"/>
                                        </p:tgtEl>
                                      </p:cBhvr>
                                    </p:animEffect>
                                  </p:childTnLst>
                                </p:cTn>
                              </p:par>
                              <p:par>
                                <p:cTn id="33" presetID="7"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0" fill="hold"/>
                                        <p:tgtEl>
                                          <p:spTgt spid="7"/>
                                        </p:tgtEl>
                                        <p:attrNameLst>
                                          <p:attrName>ppt_x</p:attrName>
                                        </p:attrNameLst>
                                      </p:cBhvr>
                                      <p:tavLst>
                                        <p:tav tm="0">
                                          <p:val>
                                            <p:strVal val="#ppt_x"/>
                                          </p:val>
                                        </p:tav>
                                        <p:tav tm="100000">
                                          <p:val>
                                            <p:strVal val="#ppt_x"/>
                                          </p:val>
                                        </p:tav>
                                      </p:tavLst>
                                    </p:anim>
                                    <p:anim calcmode="lin" valueType="num">
                                      <p:cBhvr additive="base">
                                        <p:cTn id="36" dur="5000" fill="hold"/>
                                        <p:tgtEl>
                                          <p:spTgt spid="7"/>
                                        </p:tgtEl>
                                        <p:attrNameLst>
                                          <p:attrName>ppt_y</p:attrName>
                                        </p:attrNameLst>
                                      </p:cBhvr>
                                      <p:tavLst>
                                        <p:tav tm="0">
                                          <p:val>
                                            <p:strVal val="1+#ppt_h/2"/>
                                          </p:val>
                                        </p:tav>
                                        <p:tav tm="100000">
                                          <p:val>
                                            <p:strVal val="#ppt_y"/>
                                          </p:val>
                                        </p:tav>
                                      </p:tavLst>
                                    </p:anim>
                                  </p:childTnLst>
                                </p:cTn>
                              </p:par>
                              <p:par>
                                <p:cTn id="37" presetID="5" presetClass="entr" presetSubtype="1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heckerboard(across)">
                                      <p:cBhvr>
                                        <p:cTn id="39" dur="3000"/>
                                        <p:tgtEl>
                                          <p:spTgt spid="7"/>
                                        </p:tgtEl>
                                      </p:cBhvr>
                                    </p:animEffect>
                                  </p:childTnLst>
                                </p:cTn>
                              </p:par>
                            </p:childTnLst>
                          </p:cTn>
                        </p:par>
                        <p:par>
                          <p:cTn id="40" fill="hold">
                            <p:stCondLst>
                              <p:cond delay="10000"/>
                            </p:stCondLst>
                            <p:childTnLst>
                              <p:par>
                                <p:cTn id="41" presetID="23" presetClass="entr" presetSubtype="1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3000" fill="hold"/>
                                        <p:tgtEl>
                                          <p:spTgt spid="6"/>
                                        </p:tgtEl>
                                        <p:attrNameLst>
                                          <p:attrName>ppt_w</p:attrName>
                                        </p:attrNameLst>
                                      </p:cBhvr>
                                      <p:tavLst>
                                        <p:tav tm="0">
                                          <p:val>
                                            <p:fltVal val="0"/>
                                          </p:val>
                                        </p:tav>
                                        <p:tav tm="100000">
                                          <p:val>
                                            <p:strVal val="#ppt_w"/>
                                          </p:val>
                                        </p:tav>
                                      </p:tavLst>
                                    </p:anim>
                                    <p:anim calcmode="lin" valueType="num">
                                      <p:cBhvr>
                                        <p:cTn id="44" dur="3000" fill="hold"/>
                                        <p:tgtEl>
                                          <p:spTgt spid="6"/>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3000" fill="hold"/>
                                        <p:tgtEl>
                                          <p:spTgt spid="7"/>
                                        </p:tgtEl>
                                        <p:attrNameLst>
                                          <p:attrName>ppt_w</p:attrName>
                                        </p:attrNameLst>
                                      </p:cBhvr>
                                      <p:tavLst>
                                        <p:tav tm="0">
                                          <p:val>
                                            <p:fltVal val="0"/>
                                          </p:val>
                                        </p:tav>
                                        <p:tav tm="100000">
                                          <p:val>
                                            <p:strVal val="#ppt_w"/>
                                          </p:val>
                                        </p:tav>
                                      </p:tavLst>
                                    </p:anim>
                                    <p:anim calcmode="lin" valueType="num">
                                      <p:cBhvr>
                                        <p:cTn id="48" dur="3000" fill="hold"/>
                                        <p:tgtEl>
                                          <p:spTgt spid="7"/>
                                        </p:tgtEl>
                                        <p:attrNameLst>
                                          <p:attrName>ppt_h</p:attrName>
                                        </p:attrNameLst>
                                      </p:cBhvr>
                                      <p:tavLst>
                                        <p:tav tm="0">
                                          <p:val>
                                            <p:fltVal val="0"/>
                                          </p:val>
                                        </p:tav>
                                        <p:tav tm="100000">
                                          <p:val>
                                            <p:strVal val="#ppt_h"/>
                                          </p:val>
                                        </p:tav>
                                      </p:tavLst>
                                    </p:anim>
                                  </p:childTnLst>
                                </p:cTn>
                              </p:par>
                            </p:childTnLst>
                          </p:cTn>
                        </p:par>
                        <p:par>
                          <p:cTn id="49" fill="hold">
                            <p:stCondLst>
                              <p:cond delay="13000"/>
                            </p:stCondLst>
                            <p:childTnLst>
                              <p:par>
                                <p:cTn id="50" presetID="6" presetClass="emph" presetSubtype="0" fill="hold" nodeType="afterEffect">
                                  <p:stCondLst>
                                    <p:cond delay="0"/>
                                  </p:stCondLst>
                                  <p:childTnLst>
                                    <p:animScale>
                                      <p:cBhvr>
                                        <p:cTn id="51" dur="3000" fill="hold"/>
                                        <p:tgtEl>
                                          <p:spTgt spid="6"/>
                                        </p:tgtEl>
                                      </p:cBhvr>
                                      <p:by x="50000" y="50000"/>
                                    </p:animScale>
                                  </p:childTnLst>
                                </p:cTn>
                              </p:par>
                              <p:par>
                                <p:cTn id="52" presetID="6" presetClass="emph" presetSubtype="0" fill="hold" nodeType="withEffect">
                                  <p:stCondLst>
                                    <p:cond delay="0"/>
                                  </p:stCondLst>
                                  <p:childTnLst>
                                    <p:animScale>
                                      <p:cBhvr>
                                        <p:cTn id="53" dur="3000" fill="hold"/>
                                        <p:tgtEl>
                                          <p:spTgt spid="7"/>
                                        </p:tgtEl>
                                      </p:cBhvr>
                                      <p:by x="50000" y="50000"/>
                                    </p:animScale>
                                  </p:childTnLst>
                                </p:cTn>
                              </p:par>
                            </p:childTnLst>
                          </p:cTn>
                        </p:par>
                        <p:par>
                          <p:cTn id="54" fill="hold">
                            <p:stCondLst>
                              <p:cond delay="16000"/>
                            </p:stCondLst>
                            <p:childTnLst>
                              <p:par>
                                <p:cTn id="55" presetID="7" presetClass="exit" presetSubtype="8" fill="hold" nodeType="afterEffect">
                                  <p:stCondLst>
                                    <p:cond delay="0"/>
                                  </p:stCondLst>
                                  <p:childTnLst>
                                    <p:anim calcmode="lin" valueType="num">
                                      <p:cBhvr additive="base">
                                        <p:cTn id="56" dur="5000"/>
                                        <p:tgtEl>
                                          <p:spTgt spid="6"/>
                                        </p:tgtEl>
                                        <p:attrNameLst>
                                          <p:attrName>ppt_x</p:attrName>
                                        </p:attrNameLst>
                                      </p:cBhvr>
                                      <p:tavLst>
                                        <p:tav tm="0">
                                          <p:val>
                                            <p:strVal val="ppt_x"/>
                                          </p:val>
                                        </p:tav>
                                        <p:tav tm="100000">
                                          <p:val>
                                            <p:strVal val="0-ppt_w/2"/>
                                          </p:val>
                                        </p:tav>
                                      </p:tavLst>
                                    </p:anim>
                                    <p:anim calcmode="lin" valueType="num">
                                      <p:cBhvr additive="base">
                                        <p:cTn id="57" dur="5000"/>
                                        <p:tgtEl>
                                          <p:spTgt spid="6"/>
                                        </p:tgtEl>
                                        <p:attrNameLst>
                                          <p:attrName>ppt_y</p:attrName>
                                        </p:attrNameLst>
                                      </p:cBhvr>
                                      <p:tavLst>
                                        <p:tav tm="0">
                                          <p:val>
                                            <p:strVal val="ppt_y"/>
                                          </p:val>
                                        </p:tav>
                                        <p:tav tm="100000">
                                          <p:val>
                                            <p:strVal val="ppt_y"/>
                                          </p:val>
                                        </p:tav>
                                      </p:tavLst>
                                    </p:anim>
                                    <p:set>
                                      <p:cBhvr>
                                        <p:cTn id="58" dur="1" fill="hold">
                                          <p:stCondLst>
                                            <p:cond delay="4999"/>
                                          </p:stCondLst>
                                        </p:cTn>
                                        <p:tgtEl>
                                          <p:spTgt spid="6"/>
                                        </p:tgtEl>
                                        <p:attrNameLst>
                                          <p:attrName>style.visibility</p:attrName>
                                        </p:attrNameLst>
                                      </p:cBhvr>
                                      <p:to>
                                        <p:strVal val="hidden"/>
                                      </p:to>
                                    </p:set>
                                  </p:childTnLst>
                                </p:cTn>
                              </p:par>
                              <p:par>
                                <p:cTn id="59" presetID="21" presetClass="exit" presetSubtype="3" fill="hold" nodeType="withEffect">
                                  <p:stCondLst>
                                    <p:cond delay="0"/>
                                  </p:stCondLst>
                                  <p:childTnLst>
                                    <p:animEffect transition="out" filter="wheel(3)">
                                      <p:cBhvr>
                                        <p:cTn id="60" dur="5000"/>
                                        <p:tgtEl>
                                          <p:spTgt spid="6"/>
                                        </p:tgtEl>
                                      </p:cBhvr>
                                    </p:animEffect>
                                    <p:set>
                                      <p:cBhvr>
                                        <p:cTn id="61" dur="1" fill="hold">
                                          <p:stCondLst>
                                            <p:cond delay="4999"/>
                                          </p:stCondLst>
                                        </p:cTn>
                                        <p:tgtEl>
                                          <p:spTgt spid="6"/>
                                        </p:tgtEl>
                                        <p:attrNameLst>
                                          <p:attrName>style.visibility</p:attrName>
                                        </p:attrNameLst>
                                      </p:cBhvr>
                                      <p:to>
                                        <p:strVal val="hidden"/>
                                      </p:to>
                                    </p:set>
                                  </p:childTnLst>
                                </p:cTn>
                              </p:par>
                              <p:par>
                                <p:cTn id="62" presetID="7" presetClass="exit" presetSubtype="1" fill="hold" nodeType="withEffect">
                                  <p:stCondLst>
                                    <p:cond delay="0"/>
                                  </p:stCondLst>
                                  <p:childTnLst>
                                    <p:anim calcmode="lin" valueType="num">
                                      <p:cBhvr additive="base">
                                        <p:cTn id="63" dur="5000"/>
                                        <p:tgtEl>
                                          <p:spTgt spid="7"/>
                                        </p:tgtEl>
                                        <p:attrNameLst>
                                          <p:attrName>ppt_x</p:attrName>
                                        </p:attrNameLst>
                                      </p:cBhvr>
                                      <p:tavLst>
                                        <p:tav tm="0">
                                          <p:val>
                                            <p:strVal val="ppt_x"/>
                                          </p:val>
                                        </p:tav>
                                        <p:tav tm="100000">
                                          <p:val>
                                            <p:strVal val="ppt_x"/>
                                          </p:val>
                                        </p:tav>
                                      </p:tavLst>
                                    </p:anim>
                                    <p:anim calcmode="lin" valueType="num">
                                      <p:cBhvr additive="base">
                                        <p:cTn id="64" dur="5000"/>
                                        <p:tgtEl>
                                          <p:spTgt spid="7"/>
                                        </p:tgtEl>
                                        <p:attrNameLst>
                                          <p:attrName>ppt_y</p:attrName>
                                        </p:attrNameLst>
                                      </p:cBhvr>
                                      <p:tavLst>
                                        <p:tav tm="0">
                                          <p:val>
                                            <p:strVal val="ppt_y"/>
                                          </p:val>
                                        </p:tav>
                                        <p:tav tm="100000">
                                          <p:val>
                                            <p:strVal val="0-ppt_h/2"/>
                                          </p:val>
                                        </p:tav>
                                      </p:tavLst>
                                    </p:anim>
                                    <p:set>
                                      <p:cBhvr>
                                        <p:cTn id="65" dur="1" fill="hold">
                                          <p:stCondLst>
                                            <p:cond delay="4999"/>
                                          </p:stCondLst>
                                        </p:cTn>
                                        <p:tgtEl>
                                          <p:spTgt spid="7"/>
                                        </p:tgtEl>
                                        <p:attrNameLst>
                                          <p:attrName>style.visibility</p:attrName>
                                        </p:attrNameLst>
                                      </p:cBhvr>
                                      <p:to>
                                        <p:strVal val="hidden"/>
                                      </p:to>
                                    </p:set>
                                  </p:childTnLst>
                                </p:cTn>
                              </p:par>
                              <p:par>
                                <p:cTn id="66" presetID="21" presetClass="exit" presetSubtype="3" fill="hold" nodeType="withEffect">
                                  <p:stCondLst>
                                    <p:cond delay="0"/>
                                  </p:stCondLst>
                                  <p:childTnLst>
                                    <p:animEffect transition="out" filter="wheel(3)">
                                      <p:cBhvr>
                                        <p:cTn id="67" dur="5000"/>
                                        <p:tgtEl>
                                          <p:spTgt spid="7"/>
                                        </p:tgtEl>
                                      </p:cBhvr>
                                    </p:animEffect>
                                    <p:set>
                                      <p:cBhvr>
                                        <p:cTn id="68"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62012" y="4149096"/>
            <a:ext cx="4481988" cy="2708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5584686"/>
          </a:xfrm>
        </p:spPr>
        <p:txBody>
          <a:bodyPr>
            <a:noAutofit/>
          </a:bodyPr>
          <a:lstStyle/>
          <a:p>
            <a:pPr lvl="0" algn="l"/>
            <a:r>
              <a:rPr lang="en-PH" sz="2200" b="1" dirty="0" smtClean="0">
                <a:solidFill>
                  <a:schemeClr val="bg1"/>
                </a:solidFill>
              </a:rPr>
              <a:t>"Why </a:t>
            </a:r>
            <a:r>
              <a:rPr lang="en-PH" sz="2200" b="1" dirty="0">
                <a:solidFill>
                  <a:schemeClr val="bg1"/>
                </a:solidFill>
              </a:rPr>
              <a:t>do the media cling to traditional grammar and its sometimes </a:t>
            </a:r>
            <a:r>
              <a:rPr lang="en-PH" sz="2200" b="1" dirty="0" smtClean="0">
                <a:solidFill>
                  <a:schemeClr val="bg1"/>
                </a:solidFill>
              </a:rPr>
              <a:t>out-dated </a:t>
            </a:r>
            <a:r>
              <a:rPr lang="en-PH" sz="2200" b="1" dirty="0">
                <a:solidFill>
                  <a:schemeClr val="bg1"/>
                </a:solidFill>
              </a:rPr>
              <a:t>rules? Mainly because they like the </a:t>
            </a:r>
            <a:r>
              <a:rPr lang="en-PH" sz="2200" b="1" i="1" u="sng" dirty="0" smtClean="0">
                <a:solidFill>
                  <a:schemeClr val="bg1"/>
                </a:solidFill>
              </a:rPr>
              <a:t>prescriptive </a:t>
            </a:r>
            <a:r>
              <a:rPr lang="en-PH" sz="2200" b="1" dirty="0" smtClean="0">
                <a:solidFill>
                  <a:schemeClr val="bg1"/>
                </a:solidFill>
              </a:rPr>
              <a:t>approach </a:t>
            </a:r>
            <a:r>
              <a:rPr lang="en-PH" sz="2200" b="1" dirty="0">
                <a:solidFill>
                  <a:schemeClr val="bg1"/>
                </a:solidFill>
              </a:rPr>
              <a:t>of traditional grammar rather than the </a:t>
            </a:r>
            <a:r>
              <a:rPr lang="en-PH" sz="2200" b="1" i="1" u="sng" dirty="0" smtClean="0">
                <a:solidFill>
                  <a:schemeClr val="bg1"/>
                </a:solidFill>
              </a:rPr>
              <a:t>descriptive</a:t>
            </a:r>
            <a:r>
              <a:rPr lang="en-PH" sz="2200" b="1" dirty="0" smtClean="0">
                <a:solidFill>
                  <a:schemeClr val="bg1"/>
                </a:solidFill>
              </a:rPr>
              <a:t> </a:t>
            </a:r>
            <a:r>
              <a:rPr lang="en-PH" sz="2200" b="1" dirty="0">
                <a:solidFill>
                  <a:schemeClr val="bg1"/>
                </a:solidFill>
              </a:rPr>
              <a:t>approach of structural and </a:t>
            </a:r>
            <a:r>
              <a:rPr lang="en-PH" sz="2200" b="1" u="sng" dirty="0" smtClean="0">
                <a:solidFill>
                  <a:schemeClr val="bg1"/>
                </a:solidFill>
              </a:rPr>
              <a:t>transformational grammar</a:t>
            </a:r>
            <a:r>
              <a:rPr lang="en-PH" sz="2200" b="1" dirty="0" smtClean="0">
                <a:solidFill>
                  <a:schemeClr val="bg1"/>
                </a:solidFill>
              </a:rPr>
              <a:t>. </a:t>
            </a:r>
            <a:r>
              <a:rPr lang="en-PH" sz="2200" b="1" dirty="0">
                <a:solidFill>
                  <a:schemeClr val="bg1"/>
                </a:solidFill>
              </a:rPr>
              <a:t>. . .</a:t>
            </a:r>
            <a:br>
              <a:rPr lang="en-PH" sz="2200" b="1" dirty="0">
                <a:solidFill>
                  <a:schemeClr val="bg1"/>
                </a:solidFill>
              </a:rPr>
            </a:br>
            <a:r>
              <a:rPr lang="en-PH" sz="2200" b="1" dirty="0">
                <a:solidFill>
                  <a:schemeClr val="bg1"/>
                </a:solidFill>
              </a:rPr>
              <a:t/>
            </a:r>
            <a:br>
              <a:rPr lang="en-PH" sz="2200" b="1" dirty="0">
                <a:solidFill>
                  <a:schemeClr val="bg1"/>
                </a:solidFill>
              </a:rPr>
            </a:br>
            <a:r>
              <a:rPr lang="en-PH" sz="2200" b="1" dirty="0">
                <a:solidFill>
                  <a:schemeClr val="bg1"/>
                </a:solidFill>
              </a:rPr>
              <a:t>"Why? Inconsistencies in the style of a newspaper, online news site, magazine or book draw attention to themselves when readers should instead be concentrating on the content. . . . </a:t>
            </a:r>
            <a:br>
              <a:rPr lang="en-PH" sz="2200" b="1" dirty="0">
                <a:solidFill>
                  <a:schemeClr val="bg1"/>
                </a:solidFill>
              </a:rPr>
            </a:br>
            <a:r>
              <a:rPr lang="en-PH" sz="2200" b="1" dirty="0">
                <a:solidFill>
                  <a:schemeClr val="bg1"/>
                </a:solidFill>
              </a:rPr>
              <a:t/>
            </a:r>
            <a:br>
              <a:rPr lang="en-PH" sz="2200" b="1" dirty="0">
                <a:solidFill>
                  <a:schemeClr val="bg1"/>
                </a:solidFill>
              </a:rPr>
            </a:br>
            <a:r>
              <a:rPr lang="en-PH" sz="2200" b="1" dirty="0">
                <a:solidFill>
                  <a:schemeClr val="bg1"/>
                </a:solidFill>
              </a:rPr>
              <a:t>"But the prescriptive rules have to be amended occasionally to reflect not only changes in the language but also research that proves traditional advice may have been inaccurate. The work of </a:t>
            </a:r>
            <a:r>
              <a:rPr lang="en-PH" sz="2200" b="1" dirty="0" smtClean="0">
                <a:solidFill>
                  <a:schemeClr val="bg1"/>
                </a:solidFill>
              </a:rPr>
              <a:t>linguists</a:t>
            </a:r>
            <a:r>
              <a:rPr lang="en-PH" sz="2200" b="1" u="sng" dirty="0" smtClean="0">
                <a:solidFill>
                  <a:schemeClr val="bg1"/>
                </a:solidFill>
              </a:rPr>
              <a:t> </a:t>
            </a:r>
            <a:r>
              <a:rPr lang="en-PH" sz="2200" b="1" dirty="0" smtClean="0">
                <a:solidFill>
                  <a:schemeClr val="bg1"/>
                </a:solidFill>
              </a:rPr>
              <a:t>is </a:t>
            </a:r>
            <a:r>
              <a:rPr lang="en-PH" sz="2200" b="1" dirty="0">
                <a:solidFill>
                  <a:schemeClr val="bg1"/>
                </a:solidFill>
              </a:rPr>
              <a:t>essential for making such calls on the best evidence available."</a:t>
            </a:r>
            <a:br>
              <a:rPr lang="en-PH" sz="2200" b="1" dirty="0">
                <a:solidFill>
                  <a:schemeClr val="bg1"/>
                </a:solidFill>
              </a:rPr>
            </a:br>
            <a:r>
              <a:rPr lang="en-PH" sz="2200" b="1" dirty="0">
                <a:solidFill>
                  <a:schemeClr val="bg1"/>
                </a:solidFill>
              </a:rPr>
              <a:t>(Brian Brooks, James Pinson, and Jean </a:t>
            </a:r>
            <a:r>
              <a:rPr lang="en-PH" sz="2200" b="1" dirty="0" err="1">
                <a:solidFill>
                  <a:schemeClr val="bg1"/>
                </a:solidFill>
              </a:rPr>
              <a:t>Gaddy</a:t>
            </a:r>
            <a:r>
              <a:rPr lang="en-PH" sz="2200" b="1" dirty="0">
                <a:solidFill>
                  <a:schemeClr val="bg1"/>
                </a:solidFill>
              </a:rPr>
              <a:t> Wilson, </a:t>
            </a:r>
            <a:r>
              <a:rPr lang="en-PH" sz="2200" b="1" i="1" dirty="0">
                <a:solidFill>
                  <a:schemeClr val="bg1"/>
                </a:solidFill>
              </a:rPr>
              <a:t>Working with Words</a:t>
            </a:r>
            <a:r>
              <a:rPr lang="en-PH" sz="2200" b="1" dirty="0">
                <a:solidFill>
                  <a:schemeClr val="bg1"/>
                </a:solidFill>
              </a:rPr>
              <a:t>. Macmillan, 2005)</a:t>
            </a:r>
            <a:br>
              <a:rPr lang="en-PH" sz="2200" b="1" dirty="0">
                <a:solidFill>
                  <a:schemeClr val="bg1"/>
                </a:solidFill>
              </a:rPr>
            </a:br>
            <a:endParaRPr lang="en-PH" sz="2200" b="1" dirty="0">
              <a:solidFill>
                <a:schemeClr val="bg1"/>
              </a:solidFill>
            </a:endParaRPr>
          </a:p>
        </p:txBody>
      </p:sp>
    </p:spTree>
    <p:extLst>
      <p:ext uri="{BB962C8B-B14F-4D97-AF65-F5344CB8AC3E}">
        <p14:creationId xmlns:p14="http://schemas.microsoft.com/office/powerpoint/2010/main" val="2597676968"/>
      </p:ext>
    </p:extLst>
  </p:cSld>
  <p:clrMapOvr>
    <a:masterClrMapping/>
  </p:clrMapOvr>
  <p:transition spd="slow" advTm="7000">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628" y="1268712"/>
            <a:ext cx="7362372" cy="5589288"/>
          </a:xfrm>
        </p:spPr>
        <p:style>
          <a:lnRef idx="3">
            <a:schemeClr val="lt1"/>
          </a:lnRef>
          <a:fillRef idx="1">
            <a:schemeClr val="accent3"/>
          </a:fillRef>
          <a:effectRef idx="1">
            <a:schemeClr val="accent3"/>
          </a:effectRef>
          <a:fontRef idx="minor">
            <a:schemeClr val="lt1"/>
          </a:fontRef>
        </p:style>
        <p:txBody>
          <a:bodyPr>
            <a:noAutofit/>
          </a:bodyPr>
          <a:lstStyle/>
          <a:p>
            <a:r>
              <a:rPr lang="en-PH" sz="2400" b="0" cap="none" dirty="0" smtClean="0">
                <a:solidFill>
                  <a:schemeClr val="tx1"/>
                </a:solidFill>
              </a:rPr>
              <a:t>Firstly, modern linguistic is descriptive(to describe the way people speak) , while traditional grammar is prescriptive(to prescribe the way people speak, or simply, to tell people how to speak and let people know the correct way of their speaking ) </a:t>
            </a:r>
            <a:br>
              <a:rPr lang="en-PH" sz="2400" b="0" cap="none" dirty="0" smtClean="0">
                <a:solidFill>
                  <a:schemeClr val="tx1"/>
                </a:solidFill>
              </a:rPr>
            </a:br>
            <a:r>
              <a:rPr lang="en-PH" sz="2400" b="0" cap="none" dirty="0" smtClean="0">
                <a:solidFill>
                  <a:schemeClr val="tx1"/>
                </a:solidFill>
              </a:rPr>
              <a:t/>
            </a:r>
            <a:br>
              <a:rPr lang="en-PH" sz="2400" b="0" cap="none" dirty="0" smtClean="0">
                <a:solidFill>
                  <a:schemeClr val="tx1"/>
                </a:solidFill>
              </a:rPr>
            </a:br>
            <a:r>
              <a:rPr lang="en-PH" sz="2400" b="0" cap="none" dirty="0" smtClean="0">
                <a:solidFill>
                  <a:schemeClr val="tx1"/>
                </a:solidFill>
              </a:rPr>
              <a:t>*Secondly, traditional grammar pays more attention to the written form of language, while linguistics attaches more importance to speaking than writing. </a:t>
            </a:r>
            <a:br>
              <a:rPr lang="en-PH" sz="2400" b="0" cap="none" dirty="0" smtClean="0">
                <a:solidFill>
                  <a:schemeClr val="tx1"/>
                </a:solidFill>
              </a:rPr>
            </a:br>
            <a:r>
              <a:rPr lang="en-PH" sz="2400" b="0" cap="none" dirty="0" smtClean="0">
                <a:solidFill>
                  <a:schemeClr val="tx1"/>
                </a:solidFill>
              </a:rPr>
              <a:t/>
            </a:r>
            <a:br>
              <a:rPr lang="en-PH" sz="2400" b="0" cap="none" dirty="0" smtClean="0">
                <a:solidFill>
                  <a:schemeClr val="tx1"/>
                </a:solidFill>
              </a:rPr>
            </a:br>
            <a:r>
              <a:rPr lang="en-PH" sz="2400" b="0" cap="none" dirty="0" smtClean="0">
                <a:solidFill>
                  <a:schemeClr val="tx1"/>
                </a:solidFill>
              </a:rPr>
              <a:t>*Thirdly, traditional grammar has been restricted mainly to SYNTAX, that is, the way of words making patterns to form sentences, while linguistics has a boarder scope for researching, ex. Pragmatics, psycholinguistics, sociolinguistics.</a:t>
            </a:r>
            <a:r>
              <a:rPr lang="en-PH" sz="2000" b="0" dirty="0">
                <a:solidFill>
                  <a:schemeClr val="tx1"/>
                </a:solidFill>
              </a:rPr>
              <a:t/>
            </a:r>
            <a:br>
              <a:rPr lang="en-PH" sz="2000" b="0" dirty="0">
                <a:solidFill>
                  <a:schemeClr val="tx1"/>
                </a:solidFill>
              </a:rPr>
            </a:br>
            <a:endParaRPr lang="en-PH" sz="2000" b="0" dirty="0">
              <a:solidFill>
                <a:schemeClr val="tx1"/>
              </a:solidFill>
            </a:endParaRPr>
          </a:p>
        </p:txBody>
      </p:sp>
      <p:sp>
        <p:nvSpPr>
          <p:cNvPr id="9" name="Text Placeholder 8"/>
          <p:cNvSpPr>
            <a:spLocks noGrp="1"/>
          </p:cNvSpPr>
          <p:nvPr>
            <p:ph type="body" idx="1"/>
          </p:nvPr>
        </p:nvSpPr>
        <p:spPr>
          <a:xfrm>
            <a:off x="1781628" y="188568"/>
            <a:ext cx="7362372" cy="1260168"/>
          </a:xfrm>
        </p:spPr>
        <p:txBody>
          <a:bodyPr>
            <a:noAutofit/>
          </a:bodyPr>
          <a:lstStyle/>
          <a:p>
            <a:r>
              <a:rPr lang="en-PH" sz="3200" b="1" dirty="0" smtClean="0">
                <a:solidFill>
                  <a:schemeClr val="tx1"/>
                </a:solidFill>
              </a:rPr>
              <a:t>What is the difference between traditional grammar and modern linguistics?</a:t>
            </a:r>
            <a:br>
              <a:rPr lang="en-PH" sz="3200" b="1" dirty="0" smtClean="0">
                <a:solidFill>
                  <a:schemeClr val="tx1"/>
                </a:solidFill>
              </a:rPr>
            </a:br>
            <a:endParaRPr lang="en-PH" sz="3200" b="1" dirty="0">
              <a:solidFill>
                <a:schemeClr val="tx1"/>
              </a:solidFill>
            </a:endParaRPr>
          </a:p>
        </p:txBody>
      </p:sp>
      <p:pic>
        <p:nvPicPr>
          <p:cNvPr id="409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7547" y="-81468"/>
            <a:ext cx="1809175" cy="6939468"/>
          </a:xfrm>
        </p:spPr>
      </p:pic>
    </p:spTree>
    <p:extLst>
      <p:ext uri="{BB962C8B-B14F-4D97-AF65-F5344CB8AC3E}">
        <p14:creationId xmlns:p14="http://schemas.microsoft.com/office/powerpoint/2010/main" val="1108518979"/>
      </p:ext>
    </p:extLst>
  </p:cSld>
  <p:clrMapOvr>
    <a:masterClrMapping/>
  </p:clrMapOvr>
  <p:transition spd="slow" advTm="7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1000" fill="hold"/>
                                        <p:tgtEl>
                                          <p:spTgt spid="4098"/>
                                        </p:tgtEl>
                                        <p:attrNameLst>
                                          <p:attrName>ppt_w</p:attrName>
                                        </p:attrNameLst>
                                      </p:cBhvr>
                                      <p:tavLst>
                                        <p:tav tm="0">
                                          <p:val>
                                            <p:fltVal val="0"/>
                                          </p:val>
                                        </p:tav>
                                        <p:tav tm="100000">
                                          <p:val>
                                            <p:strVal val="#ppt_w"/>
                                          </p:val>
                                        </p:tav>
                                      </p:tavLst>
                                    </p:anim>
                                    <p:anim calcmode="lin" valueType="num">
                                      <p:cBhvr>
                                        <p:cTn id="13" dur="1000" fill="hold"/>
                                        <p:tgtEl>
                                          <p:spTgt spid="4098"/>
                                        </p:tgtEl>
                                        <p:attrNameLst>
                                          <p:attrName>ppt_h</p:attrName>
                                        </p:attrNameLst>
                                      </p:cBhvr>
                                      <p:tavLst>
                                        <p:tav tm="0">
                                          <p:val>
                                            <p:fltVal val="0"/>
                                          </p:val>
                                        </p:tav>
                                        <p:tav tm="100000">
                                          <p:val>
                                            <p:strVal val="#ppt_h"/>
                                          </p:val>
                                        </p:tav>
                                      </p:tavLst>
                                    </p:anim>
                                    <p:anim calcmode="lin" valueType="num">
                                      <p:cBhvr>
                                        <p:cTn id="14" dur="1000" fill="hold"/>
                                        <p:tgtEl>
                                          <p:spTgt spid="4098"/>
                                        </p:tgtEl>
                                        <p:attrNameLst>
                                          <p:attrName>style.rotation</p:attrName>
                                        </p:attrNameLst>
                                      </p:cBhvr>
                                      <p:tavLst>
                                        <p:tav tm="0">
                                          <p:val>
                                            <p:fltVal val="90"/>
                                          </p:val>
                                        </p:tav>
                                        <p:tav tm="100000">
                                          <p:val>
                                            <p:fltVal val="0"/>
                                          </p:val>
                                        </p:tav>
                                      </p:tavLst>
                                    </p:anim>
                                    <p:animEffect transition="in" filter="fade">
                                      <p:cBhvr>
                                        <p:cTn id="15"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0"/>
            <a:ext cx="7772400" cy="6858000"/>
          </a:xfrm>
        </p:spPr>
        <p:txBody>
          <a:bodyPr>
            <a:normAutofit lnSpcReduction="10000"/>
          </a:bodyPr>
          <a:lstStyle/>
          <a:p>
            <a:r>
              <a:rPr lang="en-PH" sz="2300" b="1" dirty="0" smtClean="0">
                <a:solidFill>
                  <a:schemeClr val="bg1"/>
                </a:solidFill>
              </a:rPr>
              <a:t>Best Answer by WIKI</a:t>
            </a:r>
            <a:endParaRPr lang="en-PH" sz="2300" b="1" dirty="0">
              <a:solidFill>
                <a:schemeClr val="bg1"/>
              </a:solidFill>
            </a:endParaRPr>
          </a:p>
          <a:p>
            <a:r>
              <a:rPr lang="en-PH" sz="2300" dirty="0">
                <a:solidFill>
                  <a:schemeClr val="bg1"/>
                </a:solidFill>
              </a:rPr>
              <a:t>There is no difference. All grammar is traditional. There is a difference between formal or written grammar, which insists on certain distinctions, as between who and whom, the appropriate use of subjunctive and the indicative moods and agreement of subject and verb, and informal or colloquial grammar which does not. </a:t>
            </a:r>
            <a:r>
              <a:rPr lang="en-PH" sz="2300" dirty="0" smtClean="0">
                <a:solidFill>
                  <a:schemeClr val="bg1"/>
                </a:solidFill>
              </a:rPr>
              <a:t>Modern </a:t>
            </a:r>
            <a:r>
              <a:rPr lang="en-PH" sz="2300" dirty="0">
                <a:solidFill>
                  <a:schemeClr val="bg1"/>
                </a:solidFill>
              </a:rPr>
              <a:t>English grammar, as the description of modern English usage characteristic of people under the age of forty, certainly suffers from the reduction of distinctions, the loss of refinement and the tongue-tied confusion of tenses and moods which is the inevitable result of having its standards set by the most careless speakers rather than by the most careful. </a:t>
            </a:r>
          </a:p>
          <a:p>
            <a:r>
              <a:rPr lang="en-PH" sz="2300" dirty="0">
                <a:solidFill>
                  <a:schemeClr val="bg1"/>
                </a:solidFill>
              </a:rPr>
              <a:t>Traditional grammar doesn't let you write like you talk. It doesn't, among other things, let you end a sentence with a preposition or start a sentence with the word "and." Some English teachers still insist that people comply with each and every one of those archaic rules, but many writers have accepted and even recommended the use of modern grammar instead</a:t>
            </a:r>
            <a:r>
              <a:rPr lang="en-PH" dirty="0">
                <a:solidFill>
                  <a:schemeClr val="bg1"/>
                </a:solidFill>
              </a:rPr>
              <a:t>.</a:t>
            </a:r>
          </a:p>
          <a:p>
            <a:endParaRPr lang="en-PH" dirty="0">
              <a:solidFill>
                <a:schemeClr val="bg1"/>
              </a:solidFill>
            </a:endParaRPr>
          </a:p>
        </p:txBody>
      </p:sp>
    </p:spTree>
    <p:extLst>
      <p:ext uri="{BB962C8B-B14F-4D97-AF65-F5344CB8AC3E}">
        <p14:creationId xmlns:p14="http://schemas.microsoft.com/office/powerpoint/2010/main" val="2190498013"/>
      </p:ext>
    </p:extLst>
  </p:cSld>
  <p:clrMapOvr>
    <a:masterClrMapping/>
  </p:clrMapOvr>
  <p:transition spd="slow" advTm="7000">
    <p:cove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3393</TotalTime>
  <Words>1574</Words>
  <Application>Microsoft Office PowerPoint</Application>
  <PresentationFormat>On-screen Show (4:3)</PresentationFormat>
  <Paragraphs>42</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Ofis Teması</vt:lpstr>
      <vt:lpstr>Traditional Grammar</vt:lpstr>
      <vt:lpstr>PowerPoint Presentation</vt:lpstr>
      <vt:lpstr>Traditional grammarians considered Latin as their model because English is a part of the Indo-European family of languages, and to which Latin and Greek also belong. It did have similar grammatical elements. If you study the form of traditional grammar, the rules of classical languages were followed considering that English did not have grammar of its own. And English followed Latin grammar. </vt:lpstr>
      <vt:lpstr>PowerPoint Presentation</vt:lpstr>
      <vt:lpstr>PowerPoint Presentation</vt:lpstr>
      <vt:lpstr> "We say that traditional grammar is prescriptive because it focuses on the distinction between what some people do with language and what they ought to do with it, according to a pre-established standard. . . . The chief goal of traditional grammar, therefore, is perpetuating a historical model of what supposedly constitutes proper language." (James D. Williams, The Teacher's Grammar Book. Routledge, 2005) </vt:lpstr>
      <vt:lpstr>"Why do the media cling to traditional grammar and its sometimes out-dated rules? Mainly because they like the prescriptive approach of traditional grammar rather than the descriptive approach of structural and transformational grammar. . . .  "Why? Inconsistencies in the style of a newspaper, online news site, magazine or book draw attention to themselves when readers should instead be concentrating on the content. . . .   "But the prescriptive rules have to be amended occasionally to reflect not only changes in the language but also research that proves traditional advice may have been inaccurate. The work of linguists is essential for making such calls on the best evidence available." (Brian Brooks, James Pinson, and Jean Gaddy Wilson, Working with Words. Macmillan, 2005) </vt:lpstr>
      <vt:lpstr>Firstly, modern linguistic is descriptive(to describe the way people speak) , while traditional grammar is prescriptive(to prescribe the way people speak, or simply, to tell people how to speak and let people know the correct way of their speaking )   *Secondly, traditional grammar pays more attention to the written form of language, while linguistics attaches more importance to speaking than writing.   *Thirdly, traditional grammar has been restricted mainly to SYNTAX, that is, the way of words making patterns to form sentences, while linguistics has a boarder scope for researching, ex. Pragmatics, psycholinguistics, sociolinguistics. </vt:lpstr>
      <vt:lpstr>PowerPoint Presentation</vt:lpstr>
      <vt:lpstr>Traditional grammar is a framework for the description of the structure of language. Concepts treated in traditional grammars include: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Rogelyn</cp:lastModifiedBy>
  <cp:revision>410</cp:revision>
  <dcterms:created xsi:type="dcterms:W3CDTF">2009-10-31T13:57:08Z</dcterms:created>
  <dcterms:modified xsi:type="dcterms:W3CDTF">2012-12-01T14:58:58Z</dcterms:modified>
</cp:coreProperties>
</file>