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344" r:id="rId2"/>
    <p:sldId id="310" r:id="rId3"/>
    <p:sldId id="311" r:id="rId4"/>
    <p:sldId id="313" r:id="rId5"/>
    <p:sldId id="312" r:id="rId6"/>
    <p:sldId id="315" r:id="rId7"/>
    <p:sldId id="320" r:id="rId8"/>
    <p:sldId id="318" r:id="rId9"/>
    <p:sldId id="323" r:id="rId10"/>
    <p:sldId id="322" r:id="rId11"/>
    <p:sldId id="324" r:id="rId12"/>
    <p:sldId id="325" r:id="rId13"/>
    <p:sldId id="345" r:id="rId14"/>
    <p:sldId id="326" r:id="rId15"/>
    <p:sldId id="346" r:id="rId16"/>
    <p:sldId id="328" r:id="rId17"/>
    <p:sldId id="329" r:id="rId18"/>
    <p:sldId id="330" r:id="rId19"/>
    <p:sldId id="331" r:id="rId20"/>
    <p:sldId id="339" r:id="rId21"/>
    <p:sldId id="319" r:id="rId22"/>
    <p:sldId id="334" r:id="rId23"/>
    <p:sldId id="332" r:id="rId24"/>
    <p:sldId id="335" r:id="rId25"/>
    <p:sldId id="336" r:id="rId26"/>
    <p:sldId id="337" r:id="rId27"/>
    <p:sldId id="333" r:id="rId28"/>
    <p:sldId id="342" r:id="rId29"/>
    <p:sldId id="338" r:id="rId30"/>
    <p:sldId id="341" r:id="rId31"/>
    <p:sldId id="340" r:id="rId32"/>
    <p:sldId id="343" r:id="rId33"/>
  </p:sldIdLst>
  <p:sldSz cx="12188825"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29" autoAdjust="0"/>
  </p:normalViewPr>
  <p:slideViewPr>
    <p:cSldViewPr showGuides="1">
      <p:cViewPr varScale="1">
        <p:scale>
          <a:sx n="72" d="100"/>
          <a:sy n="72" d="100"/>
        </p:scale>
        <p:origin x="660" y="6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dLbls>
          <c:showLegendKey val="0"/>
          <c:showVal val="0"/>
          <c:showCatName val="0"/>
          <c:showSerName val="0"/>
          <c:showPercent val="0"/>
          <c:showBubbleSize val="0"/>
        </c:dLbls>
        <c:marker val="1"/>
        <c:smooth val="0"/>
        <c:axId val="401473768"/>
        <c:axId val="398691624"/>
      </c:lineChart>
      <c:catAx>
        <c:axId val="401473768"/>
        <c:scaling>
          <c:orientation val="minMax"/>
        </c:scaling>
        <c:delete val="1"/>
        <c:axPos val="b"/>
        <c:numFmt formatCode="General" sourceLinked="1"/>
        <c:majorTickMark val="none"/>
        <c:minorTickMark val="none"/>
        <c:tickLblPos val="nextTo"/>
        <c:crossAx val="398691624"/>
        <c:crosses val="autoZero"/>
        <c:auto val="1"/>
        <c:lblAlgn val="ctr"/>
        <c:lblOffset val="100"/>
        <c:noMultiLvlLbl val="0"/>
      </c:catAx>
      <c:valAx>
        <c:axId val="398691624"/>
        <c:scaling>
          <c:orientation val="minMax"/>
        </c:scaling>
        <c:delete val="1"/>
        <c:axPos val="l"/>
        <c:numFmt formatCode="General" sourceLinked="1"/>
        <c:majorTickMark val="none"/>
        <c:minorTickMark val="none"/>
        <c:tickLblPos val="nextTo"/>
        <c:crossAx val="401473768"/>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4/26/2020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4/26/2020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4/26/2020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4/26/2020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4/26/2020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4/26/2020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4/26/2020</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4/26/2020</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4/26/2020</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4/26/2020</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4/26/2020</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4/26/2020</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4/26/2020</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9BDE80-F18F-4069-9751-97DF4D02C2A5}"/>
              </a:ext>
            </a:extLst>
          </p:cNvPr>
          <p:cNvSpPr>
            <a:spLocks noGrp="1"/>
          </p:cNvSpPr>
          <p:nvPr>
            <p:ph idx="1"/>
          </p:nvPr>
        </p:nvSpPr>
        <p:spPr>
          <a:xfrm>
            <a:off x="989013" y="2667000"/>
            <a:ext cx="9667792" cy="3352800"/>
          </a:xfrm>
        </p:spPr>
        <p:txBody>
          <a:bodyPr>
            <a:normAutofit/>
          </a:bodyPr>
          <a:lstStyle/>
          <a:p>
            <a:pPr marL="1554480" lvl="8" indent="0">
              <a:buNone/>
            </a:pPr>
            <a:r>
              <a:rPr lang="en-US" sz="5400" b="1" dirty="0"/>
              <a:t>Dynein and motor protein</a:t>
            </a:r>
          </a:p>
        </p:txBody>
      </p:sp>
    </p:spTree>
    <p:extLst>
      <p:ext uri="{BB962C8B-B14F-4D97-AF65-F5344CB8AC3E}">
        <p14:creationId xmlns:p14="http://schemas.microsoft.com/office/powerpoint/2010/main" val="62438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7C2D60-7E84-4751-9BC2-714F3E732073}"/>
              </a:ext>
            </a:extLst>
          </p:cNvPr>
          <p:cNvSpPr>
            <a:spLocks noGrp="1"/>
          </p:cNvSpPr>
          <p:nvPr>
            <p:ph idx="1"/>
          </p:nvPr>
        </p:nvSpPr>
        <p:spPr>
          <a:xfrm>
            <a:off x="1217613" y="1219201"/>
            <a:ext cx="9439192" cy="4800600"/>
          </a:xfrm>
        </p:spPr>
        <p:txBody>
          <a:bodyPr/>
          <a:lstStyle/>
          <a:p>
            <a:pPr>
              <a:buFont typeface="Wingdings" panose="05000000000000000000" pitchFamily="2" charset="2"/>
              <a:buChar char="v"/>
            </a:pPr>
            <a:r>
              <a:rPr lang="en-US" sz="2800" b="1" dirty="0"/>
              <a:t>Structure</a:t>
            </a:r>
          </a:p>
          <a:p>
            <a:pPr>
              <a:buFont typeface="Wingdings" panose="05000000000000000000" pitchFamily="2" charset="2"/>
              <a:buChar char="v"/>
            </a:pPr>
            <a:r>
              <a:rPr lang="en-US" dirty="0"/>
              <a:t>Each molecule of the dynein motor is a complex protein assembly composed of many smaller polypeptide subunits</a:t>
            </a:r>
          </a:p>
          <a:p>
            <a:pPr>
              <a:buFont typeface="Wingdings" panose="05000000000000000000" pitchFamily="2" charset="2"/>
              <a:buChar char="v"/>
            </a:pPr>
            <a:r>
              <a:rPr lang="en-US" dirty="0"/>
              <a:t> Cytoplasmic and axonemal dynein contain some of the same components, but they also contain some unique subunits</a:t>
            </a:r>
          </a:p>
        </p:txBody>
      </p:sp>
    </p:spTree>
    <p:extLst>
      <p:ext uri="{BB962C8B-B14F-4D97-AF65-F5344CB8AC3E}">
        <p14:creationId xmlns:p14="http://schemas.microsoft.com/office/powerpoint/2010/main" val="25752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131B84-5507-4A28-9D18-FCBC9DC189EA}"/>
              </a:ext>
            </a:extLst>
          </p:cNvPr>
          <p:cNvSpPr>
            <a:spLocks noGrp="1"/>
          </p:cNvSpPr>
          <p:nvPr>
            <p:ph idx="1"/>
          </p:nvPr>
        </p:nvSpPr>
        <p:spPr>
          <a:xfrm>
            <a:off x="1293812" y="1219200"/>
            <a:ext cx="9134391" cy="4114801"/>
          </a:xfrm>
        </p:spPr>
        <p:txBody>
          <a:bodyPr/>
          <a:lstStyle/>
          <a:p>
            <a:pPr>
              <a:buFont typeface="Wingdings" panose="05000000000000000000" pitchFamily="2" charset="2"/>
              <a:buChar char="v"/>
            </a:pPr>
            <a:r>
              <a:rPr lang="en-US" b="1" dirty="0"/>
              <a:t>Cytoplasmic dynein</a:t>
            </a:r>
          </a:p>
          <a:p>
            <a:pPr>
              <a:buFont typeface="Wingdings" panose="05000000000000000000" pitchFamily="2" charset="2"/>
              <a:buChar char="v"/>
            </a:pPr>
            <a:r>
              <a:rPr lang="en-US" dirty="0"/>
              <a:t>Cytoplasmic dynein, which has a molecular mass of about 1.5 megadaltons (MDa), is a dimer of dimers, containing approximately twelve polypeptide subunits</a:t>
            </a:r>
          </a:p>
          <a:p>
            <a:pPr>
              <a:buFont typeface="Wingdings" panose="05000000000000000000" pitchFamily="2" charset="2"/>
              <a:buChar char="v"/>
            </a:pPr>
            <a:r>
              <a:rPr lang="en-US" dirty="0"/>
              <a:t>Two identical "heavy chains", 520 kDa in mass, which contain the ATPase activity and are thus responsible for generating movement along the microtubule; two 74 kDa intermediate chains which are believed to anchor the dynein to its cargo; two 53–59 kDa light intermediate chains; and several light chains</a:t>
            </a:r>
          </a:p>
        </p:txBody>
      </p:sp>
    </p:spTree>
    <p:extLst>
      <p:ext uri="{BB962C8B-B14F-4D97-AF65-F5344CB8AC3E}">
        <p14:creationId xmlns:p14="http://schemas.microsoft.com/office/powerpoint/2010/main" val="2204993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314460-0F22-45E1-B325-2EF0FCBC641B}"/>
              </a:ext>
            </a:extLst>
          </p:cNvPr>
          <p:cNvSpPr>
            <a:spLocks noGrp="1"/>
          </p:cNvSpPr>
          <p:nvPr>
            <p:ph idx="1"/>
          </p:nvPr>
        </p:nvSpPr>
        <p:spPr>
          <a:xfrm>
            <a:off x="1258957" y="1391479"/>
            <a:ext cx="9397847" cy="4628322"/>
          </a:xfrm>
        </p:spPr>
        <p:txBody>
          <a:bodyPr/>
          <a:lstStyle/>
          <a:p>
            <a:r>
              <a:rPr lang="en-US" dirty="0"/>
              <a:t>The force-generating ATPase activity of each dynein heavy chain is located in its large doughnut-shaped "head", which is related to other AAA proteins, while two projections from the head connect it to other cytoplasmic structures </a:t>
            </a:r>
          </a:p>
          <a:p>
            <a:r>
              <a:rPr lang="en-US" dirty="0"/>
              <a:t>One projection, the coiled-coil stalk, binds to and "walks" along the surface of the microtubule via a repeated cycle of detachment and reattachment</a:t>
            </a:r>
          </a:p>
        </p:txBody>
      </p:sp>
    </p:spTree>
    <p:extLst>
      <p:ext uri="{BB962C8B-B14F-4D97-AF65-F5344CB8AC3E}">
        <p14:creationId xmlns:p14="http://schemas.microsoft.com/office/powerpoint/2010/main" val="239209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76CAC-8325-47D3-B280-2A868DD3ECAA}"/>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029AD50-5A3E-4965-AF67-B1C52B21BD37}"/>
              </a:ext>
            </a:extLst>
          </p:cNvPr>
          <p:cNvPicPr>
            <a:picLocks noGrp="1" noChangeAspect="1"/>
          </p:cNvPicPr>
          <p:nvPr>
            <p:ph idx="1"/>
          </p:nvPr>
        </p:nvPicPr>
        <p:blipFill>
          <a:blip r:embed="rId2"/>
          <a:stretch>
            <a:fillRect/>
          </a:stretch>
        </p:blipFill>
        <p:spPr>
          <a:xfrm>
            <a:off x="379411" y="0"/>
            <a:ext cx="11809413" cy="6858000"/>
          </a:xfrm>
          <a:prstGeom prst="rect">
            <a:avLst/>
          </a:prstGeom>
        </p:spPr>
      </p:pic>
    </p:spTree>
    <p:extLst>
      <p:ext uri="{BB962C8B-B14F-4D97-AF65-F5344CB8AC3E}">
        <p14:creationId xmlns:p14="http://schemas.microsoft.com/office/powerpoint/2010/main" val="356137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C2BF3D-72E1-455B-880E-6CDD50494A4E}"/>
              </a:ext>
            </a:extLst>
          </p:cNvPr>
          <p:cNvSpPr>
            <a:spLocks noGrp="1"/>
          </p:cNvSpPr>
          <p:nvPr>
            <p:ph idx="1"/>
          </p:nvPr>
        </p:nvSpPr>
        <p:spPr>
          <a:xfrm>
            <a:off x="1141412" y="1219200"/>
            <a:ext cx="9439191" cy="4724401"/>
          </a:xfrm>
        </p:spPr>
        <p:txBody>
          <a:bodyPr/>
          <a:lstStyle/>
          <a:p>
            <a:pPr>
              <a:buFont typeface="Wingdings" panose="05000000000000000000" pitchFamily="2" charset="2"/>
              <a:buChar char="v"/>
            </a:pPr>
            <a:r>
              <a:rPr lang="en-US" sz="2800" b="1" dirty="0"/>
              <a:t>Axonemal dynein</a:t>
            </a:r>
          </a:p>
          <a:p>
            <a:pPr>
              <a:buFont typeface="Wingdings" panose="05000000000000000000" pitchFamily="2" charset="2"/>
              <a:buChar char="v"/>
            </a:pPr>
            <a:r>
              <a:rPr lang="en-US" dirty="0"/>
              <a:t>A cross-section of an axoneme, with axonemal dynein arms</a:t>
            </a:r>
          </a:p>
          <a:p>
            <a:pPr>
              <a:buFont typeface="Wingdings" panose="05000000000000000000" pitchFamily="2" charset="2"/>
              <a:buChar char="v"/>
            </a:pPr>
            <a:r>
              <a:rPr lang="en-US" dirty="0"/>
              <a:t>Axonemal Dyneins come in multiple forms that contain either one, two or three non-identical heavy chains (depending upon the organism and location in the cilium)</a:t>
            </a:r>
          </a:p>
          <a:p>
            <a:pPr>
              <a:buFont typeface="Wingdings" panose="05000000000000000000" pitchFamily="2" charset="2"/>
              <a:buChar char="v"/>
            </a:pPr>
            <a:r>
              <a:rPr lang="en-US" dirty="0"/>
              <a:t> Each heavy chain has a globular motor domain with a doughnut-shaped structure believed to resemble that of other AAA proteins, a coiled coil "stalk" that binds to the microtubule, and an extended tail  that attaches to a neighboring microtubule of the same axoneme</a:t>
            </a:r>
          </a:p>
        </p:txBody>
      </p:sp>
    </p:spTree>
    <p:extLst>
      <p:ext uri="{BB962C8B-B14F-4D97-AF65-F5344CB8AC3E}">
        <p14:creationId xmlns:p14="http://schemas.microsoft.com/office/powerpoint/2010/main" val="353646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29750F-9670-4BE0-87A9-FF3ECEA93E52}"/>
              </a:ext>
            </a:extLst>
          </p:cNvPr>
          <p:cNvPicPr>
            <a:picLocks noGrp="1" noChangeAspect="1"/>
          </p:cNvPicPr>
          <p:nvPr>
            <p:ph idx="1"/>
          </p:nvPr>
        </p:nvPicPr>
        <p:blipFill>
          <a:blip r:embed="rId2"/>
          <a:stretch>
            <a:fillRect/>
          </a:stretch>
        </p:blipFill>
        <p:spPr>
          <a:xfrm>
            <a:off x="1141412" y="685800"/>
            <a:ext cx="9372600" cy="5943600"/>
          </a:xfrm>
          <a:prstGeom prst="rect">
            <a:avLst/>
          </a:prstGeom>
        </p:spPr>
      </p:pic>
    </p:spTree>
    <p:extLst>
      <p:ext uri="{BB962C8B-B14F-4D97-AF65-F5344CB8AC3E}">
        <p14:creationId xmlns:p14="http://schemas.microsoft.com/office/powerpoint/2010/main" val="110353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85E160-82E0-4FD1-8C7A-7D2131AA7E91}"/>
              </a:ext>
            </a:extLst>
          </p:cNvPr>
          <p:cNvSpPr>
            <a:spLocks noGrp="1"/>
          </p:cNvSpPr>
          <p:nvPr>
            <p:ph idx="1"/>
          </p:nvPr>
        </p:nvSpPr>
        <p:spPr>
          <a:xfrm>
            <a:off x="1217613" y="1600201"/>
            <a:ext cx="9439192" cy="4419600"/>
          </a:xfrm>
        </p:spPr>
        <p:txBody>
          <a:bodyPr/>
          <a:lstStyle/>
          <a:p>
            <a:pPr>
              <a:buFont typeface="Wingdings" panose="05000000000000000000" pitchFamily="2" charset="2"/>
              <a:buChar char="v"/>
            </a:pPr>
            <a:r>
              <a:rPr lang="en-US" dirty="0"/>
              <a:t>Each dynein molecule thus forms a cross-bridge between two adjacent microtubules of the ciliary axoneme</a:t>
            </a:r>
          </a:p>
          <a:p>
            <a:pPr>
              <a:buFont typeface="Wingdings" panose="05000000000000000000" pitchFamily="2" charset="2"/>
              <a:buChar char="v"/>
            </a:pPr>
            <a:r>
              <a:rPr lang="en-US" dirty="0"/>
              <a:t> During the "power stroke", which causes movement, the AAA ATPase motor domain undergoes a conformational change that causes the microtubule-binding stalk to pivot relative to the cargo-binding tail with the result that one microtubule slides relative to the other</a:t>
            </a:r>
          </a:p>
        </p:txBody>
      </p:sp>
    </p:spTree>
    <p:extLst>
      <p:ext uri="{BB962C8B-B14F-4D97-AF65-F5344CB8AC3E}">
        <p14:creationId xmlns:p14="http://schemas.microsoft.com/office/powerpoint/2010/main" val="2567607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687388-10E1-486E-A4EC-2705653F17A2}"/>
              </a:ext>
            </a:extLst>
          </p:cNvPr>
          <p:cNvSpPr>
            <a:spLocks noGrp="1"/>
          </p:cNvSpPr>
          <p:nvPr>
            <p:ph idx="1"/>
          </p:nvPr>
        </p:nvSpPr>
        <p:spPr>
          <a:xfrm>
            <a:off x="1370013" y="1143001"/>
            <a:ext cx="9286792" cy="4876800"/>
          </a:xfrm>
        </p:spPr>
        <p:txBody>
          <a:bodyPr/>
          <a:lstStyle/>
          <a:p>
            <a:pPr>
              <a:buFont typeface="Wingdings" panose="05000000000000000000" pitchFamily="2" charset="2"/>
              <a:buChar char="v"/>
            </a:pPr>
            <a:r>
              <a:rPr lang="en-US" dirty="0"/>
              <a:t>The heavy chains of inner and outer arms of axonemal dynein are phosphorylated/dephosphorylated to control the rate of microtubule sliding</a:t>
            </a:r>
          </a:p>
          <a:p>
            <a:pPr>
              <a:buFont typeface="Wingdings" panose="05000000000000000000" pitchFamily="2" charset="2"/>
              <a:buChar char="v"/>
            </a:pPr>
            <a:r>
              <a:rPr lang="en-US" dirty="0"/>
              <a:t> Thioredoxins associated with the other axonemal dynein arms are oxidized/reduced to regulate where dynein binds in the axoneme</a:t>
            </a:r>
          </a:p>
          <a:p>
            <a:pPr>
              <a:buFont typeface="Wingdings" panose="05000000000000000000" pitchFamily="2" charset="2"/>
              <a:buChar char="v"/>
            </a:pPr>
            <a:r>
              <a:rPr lang="en-US" dirty="0"/>
              <a:t>Center in and components of the outer axonemal dynein arms detect fluctuations in calcium concentration</a:t>
            </a:r>
          </a:p>
          <a:p>
            <a:pPr>
              <a:buFont typeface="Wingdings" panose="05000000000000000000" pitchFamily="2" charset="2"/>
              <a:buChar char="v"/>
            </a:pPr>
            <a:r>
              <a:rPr lang="en-US" dirty="0"/>
              <a:t> Calcium fluctuations play an important role in altering cilia waveform and flagellar beat frequency</a:t>
            </a:r>
          </a:p>
        </p:txBody>
      </p:sp>
    </p:spTree>
    <p:extLst>
      <p:ext uri="{BB962C8B-B14F-4D97-AF65-F5344CB8AC3E}">
        <p14:creationId xmlns:p14="http://schemas.microsoft.com/office/powerpoint/2010/main" val="68894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9547D-D47D-4C15-9962-DE84447DFE9E}"/>
              </a:ext>
            </a:extLst>
          </p:cNvPr>
          <p:cNvSpPr>
            <a:spLocks noGrp="1"/>
          </p:cNvSpPr>
          <p:nvPr>
            <p:ph type="title"/>
          </p:nvPr>
        </p:nvSpPr>
        <p:spPr>
          <a:xfrm>
            <a:off x="1522413" y="367748"/>
            <a:ext cx="9144001" cy="1371600"/>
          </a:xfrm>
        </p:spPr>
        <p:txBody>
          <a:bodyPr/>
          <a:lstStyle/>
          <a:p>
            <a:pPr marL="571500" indent="-571500">
              <a:buFont typeface="Wingdings" panose="05000000000000000000" pitchFamily="2" charset="2"/>
              <a:buChar char="v"/>
            </a:pPr>
            <a:r>
              <a:rPr lang="en-US" b="1" dirty="0"/>
              <a:t>Motor protein </a:t>
            </a:r>
          </a:p>
        </p:txBody>
      </p:sp>
      <p:sp>
        <p:nvSpPr>
          <p:cNvPr id="3" name="Content Placeholder 2">
            <a:extLst>
              <a:ext uri="{FF2B5EF4-FFF2-40B4-BE49-F238E27FC236}">
                <a16:creationId xmlns:a16="http://schemas.microsoft.com/office/drawing/2014/main" id="{5880E78D-900A-4400-BDA4-8022D56DB8FC}"/>
              </a:ext>
            </a:extLst>
          </p:cNvPr>
          <p:cNvSpPr>
            <a:spLocks noGrp="1"/>
          </p:cNvSpPr>
          <p:nvPr>
            <p:ph idx="1"/>
          </p:nvPr>
        </p:nvSpPr>
        <p:spPr>
          <a:xfrm>
            <a:off x="1370012" y="1295400"/>
            <a:ext cx="9134391" cy="4114801"/>
          </a:xfrm>
        </p:spPr>
        <p:txBody>
          <a:bodyPr/>
          <a:lstStyle/>
          <a:p>
            <a:pPr marL="0" indent="0">
              <a:buNone/>
            </a:pPr>
            <a:r>
              <a:rPr lang="en-US" dirty="0"/>
              <a:t> </a:t>
            </a:r>
          </a:p>
          <a:p>
            <a:pPr>
              <a:buFont typeface="Wingdings" panose="05000000000000000000" pitchFamily="2" charset="2"/>
              <a:buChar char="v"/>
            </a:pPr>
            <a:r>
              <a:rPr lang="en-US" dirty="0"/>
              <a:t>Motor proteins are a class of molecular motors that can move along the cytoplasm of animal cell</a:t>
            </a:r>
          </a:p>
          <a:p>
            <a:pPr>
              <a:buFont typeface="Wingdings" panose="05000000000000000000" pitchFamily="2" charset="2"/>
              <a:buChar char="v"/>
            </a:pPr>
            <a:r>
              <a:rPr lang="en-US" dirty="0"/>
              <a:t>They convert chemical energy into mechanical work by the hydrolysis of ATP</a:t>
            </a:r>
          </a:p>
          <a:p>
            <a:pPr>
              <a:buFont typeface="Wingdings" panose="05000000000000000000" pitchFamily="2" charset="2"/>
              <a:buChar char="v"/>
            </a:pPr>
            <a:r>
              <a:rPr lang="en-US" dirty="0"/>
              <a:t>Flagellar rotation, however, is powered by a proton pump</a:t>
            </a:r>
          </a:p>
        </p:txBody>
      </p:sp>
    </p:spTree>
    <p:extLst>
      <p:ext uri="{BB962C8B-B14F-4D97-AF65-F5344CB8AC3E}">
        <p14:creationId xmlns:p14="http://schemas.microsoft.com/office/powerpoint/2010/main" val="121357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86B57C-7A1F-421A-BB8C-90A7A7053B18}"/>
              </a:ext>
            </a:extLst>
          </p:cNvPr>
          <p:cNvSpPr>
            <a:spLocks noGrp="1"/>
          </p:cNvSpPr>
          <p:nvPr>
            <p:ph idx="1"/>
          </p:nvPr>
        </p:nvSpPr>
        <p:spPr>
          <a:xfrm>
            <a:off x="1141412" y="1066800"/>
            <a:ext cx="9286791" cy="4419601"/>
          </a:xfrm>
        </p:spPr>
        <p:txBody>
          <a:bodyPr/>
          <a:lstStyle/>
          <a:p>
            <a:r>
              <a:rPr lang="en-US" b="1" dirty="0"/>
              <a:t>Cellular functions</a:t>
            </a:r>
          </a:p>
          <a:p>
            <a:r>
              <a:rPr lang="en-US" dirty="0"/>
              <a:t>The best prominent example of a motor protein is the muscle protein myosin which "motors" the contraction of muscle fibers in animals</a:t>
            </a:r>
          </a:p>
          <a:p>
            <a:r>
              <a:rPr lang="en-US" dirty="0"/>
              <a:t>Motor proteins are the driving force behind most active transport of proteins and vesicles in the cytoplasm</a:t>
            </a:r>
          </a:p>
          <a:p>
            <a:r>
              <a:rPr lang="en-US" dirty="0"/>
              <a:t> Axonemal dynein, found in cilia and flagella, is crucial to cell motility</a:t>
            </a:r>
          </a:p>
        </p:txBody>
      </p:sp>
    </p:spTree>
    <p:extLst>
      <p:ext uri="{BB962C8B-B14F-4D97-AF65-F5344CB8AC3E}">
        <p14:creationId xmlns:p14="http://schemas.microsoft.com/office/powerpoint/2010/main" val="346000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sz="4400" b="1" dirty="0"/>
              <a:t>Dynein protein</a:t>
            </a:r>
            <a:br>
              <a:rPr lang="en-US" dirty="0"/>
            </a:br>
            <a:endParaRPr lang="en-US" dirty="0"/>
          </a:p>
        </p:txBody>
      </p:sp>
      <p:sp>
        <p:nvSpPr>
          <p:cNvPr id="14" name="Content Placeholder 13"/>
          <p:cNvSpPr>
            <a:spLocks noGrp="1"/>
          </p:cNvSpPr>
          <p:nvPr>
            <p:ph idx="1"/>
          </p:nvPr>
        </p:nvSpPr>
        <p:spPr/>
        <p:txBody>
          <a:bodyPr/>
          <a:lstStyle/>
          <a:p>
            <a:pPr>
              <a:buFont typeface="Wingdings" panose="05000000000000000000" pitchFamily="2" charset="2"/>
              <a:buChar char="v"/>
            </a:pPr>
            <a:r>
              <a:rPr lang="en-US" dirty="0"/>
              <a:t>Dynein is a family of cytoskeletal motor proteins that move along microtubules in cells</a:t>
            </a:r>
          </a:p>
          <a:p>
            <a:pPr>
              <a:buFont typeface="Wingdings" panose="05000000000000000000" pitchFamily="2" charset="2"/>
              <a:buChar char="v"/>
            </a:pPr>
            <a:r>
              <a:rPr lang="en-US" dirty="0"/>
              <a:t> They convert the chemical energy stored in ATP to mechanical work</a:t>
            </a:r>
          </a:p>
          <a:p>
            <a:pPr>
              <a:buFont typeface="Wingdings" panose="05000000000000000000" pitchFamily="2" charset="2"/>
              <a:buChar char="v"/>
            </a:pPr>
            <a:r>
              <a:rPr lang="en-US" dirty="0"/>
              <a:t>Dynein transports various cellular cargos, provides forces and displacements important in mitosis, and drives the beat of eukaryotic cilia and flagella</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795CC7-C46E-409A-93C5-BFEC0BE1A15C}"/>
              </a:ext>
            </a:extLst>
          </p:cNvPr>
          <p:cNvSpPr>
            <a:spLocks noGrp="1"/>
          </p:cNvSpPr>
          <p:nvPr>
            <p:ph idx="1"/>
          </p:nvPr>
        </p:nvSpPr>
        <p:spPr>
          <a:xfrm>
            <a:off x="912813" y="1066801"/>
            <a:ext cx="9743992" cy="4953000"/>
          </a:xfrm>
        </p:spPr>
        <p:txBody>
          <a:bodyPr/>
          <a:lstStyle/>
          <a:p>
            <a:pPr>
              <a:buFont typeface="Wingdings" panose="05000000000000000000" pitchFamily="2" charset="2"/>
              <a:buChar char="v"/>
            </a:pPr>
            <a:r>
              <a:rPr lang="en-US" sz="2800" b="1" dirty="0"/>
              <a:t>Microtubule motors</a:t>
            </a:r>
          </a:p>
          <a:p>
            <a:pPr>
              <a:buFont typeface="Wingdings" panose="05000000000000000000" pitchFamily="2" charset="2"/>
              <a:buChar char="v"/>
            </a:pPr>
            <a:r>
              <a:rPr lang="en-US" b="1" dirty="0"/>
              <a:t>Kinesin</a:t>
            </a:r>
          </a:p>
          <a:p>
            <a:pPr>
              <a:buFont typeface="Wingdings" panose="05000000000000000000" pitchFamily="2" charset="2"/>
              <a:buChar char="v"/>
            </a:pPr>
            <a:r>
              <a:rPr lang="en-US" dirty="0"/>
              <a:t>Kinesins are a group of related motor proteins that use a microtubule track in anterograde movement</a:t>
            </a:r>
          </a:p>
          <a:p>
            <a:pPr>
              <a:buFont typeface="Wingdings" panose="05000000000000000000" pitchFamily="2" charset="2"/>
              <a:buChar char="v"/>
            </a:pPr>
            <a:r>
              <a:rPr lang="en-US" dirty="0"/>
              <a:t> They are vital to spindle formation in mitotic and meiotic chromosome separation during cell division and are also responsible for shuttling mitochondria, Golgi bodies, and vesicles within eukaryotic cells</a:t>
            </a:r>
          </a:p>
          <a:p>
            <a:pPr>
              <a:buFont typeface="Wingdings" panose="05000000000000000000" pitchFamily="2" charset="2"/>
              <a:buChar char="v"/>
            </a:pPr>
            <a:r>
              <a:rPr lang="en-US" dirty="0"/>
              <a:t>Kinesins have two heavy chains and two light chains per active motor</a:t>
            </a:r>
          </a:p>
          <a:p>
            <a:pPr>
              <a:buFont typeface="Wingdings" panose="05000000000000000000" pitchFamily="2" charset="2"/>
              <a:buChar char="v"/>
            </a:pPr>
            <a:r>
              <a:rPr lang="en-US" dirty="0"/>
              <a:t> The two globular head motor domains in heavy chains can convert the chemical energy of ATP hydrolysis into mechanical work to move along microtubules [6]</a:t>
            </a:r>
          </a:p>
        </p:txBody>
      </p:sp>
    </p:spTree>
    <p:extLst>
      <p:ext uri="{BB962C8B-B14F-4D97-AF65-F5344CB8AC3E}">
        <p14:creationId xmlns:p14="http://schemas.microsoft.com/office/powerpoint/2010/main" val="229670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DDEDDD4-EF3E-4CF9-BA22-DFDA4ADBDC3C}"/>
              </a:ext>
            </a:extLst>
          </p:cNvPr>
          <p:cNvSpPr>
            <a:spLocks noGrp="1"/>
          </p:cNvSpPr>
          <p:nvPr>
            <p:ph idx="1"/>
          </p:nvPr>
        </p:nvSpPr>
        <p:spPr>
          <a:xfrm>
            <a:off x="836612" y="1143000"/>
            <a:ext cx="10515602" cy="4876800"/>
          </a:xfrm>
        </p:spPr>
        <p:txBody>
          <a:bodyPr/>
          <a:lstStyle/>
          <a:p>
            <a:pPr>
              <a:buFont typeface="Wingdings" panose="05000000000000000000" pitchFamily="2" charset="2"/>
              <a:buChar char="v"/>
            </a:pPr>
            <a:r>
              <a:rPr lang="en-US" dirty="0"/>
              <a:t>Kinesins and cytoplasmic dyneins play essential roles in intracellular transport such as axonal transport and in the formation of the spindle apparatus and the separation of the chromosomes during mitosis and meiosis</a:t>
            </a:r>
          </a:p>
          <a:p>
            <a:pPr>
              <a:buFont typeface="Wingdings" panose="05000000000000000000" pitchFamily="2" charset="2"/>
              <a:buChar char="v"/>
            </a:pPr>
            <a:r>
              <a:rPr lang="en-US" sz="2800" b="1" dirty="0"/>
              <a:t>Diseases associated with motor protein defects</a:t>
            </a:r>
          </a:p>
          <a:p>
            <a:pPr>
              <a:buFont typeface="Wingdings" panose="05000000000000000000" pitchFamily="2" charset="2"/>
              <a:buChar char="v"/>
            </a:pPr>
            <a:r>
              <a:rPr lang="en-US" dirty="0"/>
              <a:t>The importance of motor proteins in cells becomes evident when they fail to fulfill their function</a:t>
            </a:r>
          </a:p>
          <a:p>
            <a:pPr>
              <a:buFont typeface="Wingdings" panose="05000000000000000000" pitchFamily="2" charset="2"/>
              <a:buChar char="v"/>
            </a:pPr>
            <a:r>
              <a:rPr lang="en-US" dirty="0"/>
              <a:t> For example, kinesin deficiencies have been identified as the cause for Charcot-Marie-Tooth disease and some kidney diseases</a:t>
            </a:r>
          </a:p>
          <a:p>
            <a:endParaRPr lang="en-US" dirty="0"/>
          </a:p>
        </p:txBody>
      </p:sp>
    </p:spTree>
    <p:extLst>
      <p:ext uri="{BB962C8B-B14F-4D97-AF65-F5344CB8AC3E}">
        <p14:creationId xmlns:p14="http://schemas.microsoft.com/office/powerpoint/2010/main" val="115077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46C7DE-48C1-4E95-850E-69D9750AAC71}"/>
              </a:ext>
            </a:extLst>
          </p:cNvPr>
          <p:cNvSpPr>
            <a:spLocks noGrp="1"/>
          </p:cNvSpPr>
          <p:nvPr>
            <p:ph idx="1"/>
          </p:nvPr>
        </p:nvSpPr>
        <p:spPr/>
        <p:txBody>
          <a:bodyPr/>
          <a:lstStyle/>
          <a:p>
            <a:pPr>
              <a:buFont typeface="Wingdings" panose="05000000000000000000" pitchFamily="2" charset="2"/>
              <a:buChar char="v"/>
            </a:pPr>
            <a:r>
              <a:rPr lang="en-US" dirty="0"/>
              <a:t>Dynein deficiencies can lead to chronic infections of the respiratory tract as cilia fail to function without dynein</a:t>
            </a:r>
          </a:p>
          <a:p>
            <a:pPr>
              <a:buFont typeface="Wingdings" panose="05000000000000000000" pitchFamily="2" charset="2"/>
              <a:buChar char="v"/>
            </a:pPr>
            <a:r>
              <a:rPr lang="en-US" dirty="0"/>
              <a:t> Numerous myosin deficiencies are related to disease states and genetic syndromes</a:t>
            </a:r>
          </a:p>
        </p:txBody>
      </p:sp>
    </p:spTree>
    <p:extLst>
      <p:ext uri="{BB962C8B-B14F-4D97-AF65-F5344CB8AC3E}">
        <p14:creationId xmlns:p14="http://schemas.microsoft.com/office/powerpoint/2010/main" val="3122089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3590FE-E592-400A-B73B-6D03E8756B11}"/>
              </a:ext>
            </a:extLst>
          </p:cNvPr>
          <p:cNvSpPr>
            <a:spLocks noGrp="1"/>
          </p:cNvSpPr>
          <p:nvPr>
            <p:ph idx="1"/>
          </p:nvPr>
        </p:nvSpPr>
        <p:spPr>
          <a:xfrm>
            <a:off x="1065213" y="1295401"/>
            <a:ext cx="9591592" cy="4724400"/>
          </a:xfrm>
        </p:spPr>
        <p:txBody>
          <a:bodyPr/>
          <a:lstStyle/>
          <a:p>
            <a:pPr>
              <a:buFont typeface="Wingdings" panose="05000000000000000000" pitchFamily="2" charset="2"/>
              <a:buChar char="v"/>
            </a:pPr>
            <a:r>
              <a:rPr lang="en-US" sz="2800" b="1" dirty="0"/>
              <a:t>Cytoskeletal motor proteins</a:t>
            </a:r>
          </a:p>
          <a:p>
            <a:pPr>
              <a:buFont typeface="Wingdings" panose="05000000000000000000" pitchFamily="2" charset="2"/>
              <a:buChar char="v"/>
            </a:pPr>
            <a:r>
              <a:rPr lang="en-US" dirty="0"/>
              <a:t>Motor proteins utilizing the cytoskeleton for movement fall into two categories based on their substrate:</a:t>
            </a:r>
          </a:p>
          <a:p>
            <a:pPr>
              <a:buFont typeface="Wingdings" panose="05000000000000000000" pitchFamily="2" charset="2"/>
              <a:buChar char="v"/>
            </a:pPr>
            <a:r>
              <a:rPr lang="en-US" dirty="0"/>
              <a:t> microfilaments or microtubules:</a:t>
            </a:r>
          </a:p>
          <a:p>
            <a:pPr>
              <a:buFont typeface="Wingdings" panose="05000000000000000000" pitchFamily="2" charset="2"/>
              <a:buChar char="v"/>
            </a:pPr>
            <a:r>
              <a:rPr lang="en-US" dirty="0"/>
              <a:t> Actin motors such as myosin move along microfilaments through interaction with actin, and microtubule motors such as dynein and kinesin move along microtubules through interaction with tubulin</a:t>
            </a:r>
          </a:p>
        </p:txBody>
      </p:sp>
    </p:spTree>
    <p:extLst>
      <p:ext uri="{BB962C8B-B14F-4D97-AF65-F5344CB8AC3E}">
        <p14:creationId xmlns:p14="http://schemas.microsoft.com/office/powerpoint/2010/main" val="259925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86EE49-95C3-48B6-A719-A762F54EAA24}"/>
              </a:ext>
            </a:extLst>
          </p:cNvPr>
          <p:cNvSpPr>
            <a:spLocks noGrp="1"/>
          </p:cNvSpPr>
          <p:nvPr>
            <p:ph idx="1"/>
          </p:nvPr>
        </p:nvSpPr>
        <p:spPr>
          <a:xfrm>
            <a:off x="989012" y="1143000"/>
            <a:ext cx="9667793" cy="4876801"/>
          </a:xfrm>
        </p:spPr>
        <p:txBody>
          <a:bodyPr>
            <a:normAutofit/>
          </a:bodyPr>
          <a:lstStyle/>
          <a:p>
            <a:pPr>
              <a:buFont typeface="Wingdings" panose="05000000000000000000" pitchFamily="2" charset="2"/>
              <a:buChar char="v"/>
            </a:pPr>
            <a:r>
              <a:rPr lang="en-US" dirty="0"/>
              <a:t>There are two basic types of microtubule motors: plus-end motors and minus-end motors, depending on the direction in which they "walk" along the microtubule cables within the cell</a:t>
            </a:r>
          </a:p>
          <a:p>
            <a:pPr>
              <a:buFont typeface="Wingdings" panose="05000000000000000000" pitchFamily="2" charset="2"/>
              <a:buChar char="v"/>
            </a:pPr>
            <a:r>
              <a:rPr lang="en-US" dirty="0"/>
              <a:t>Actin motors</a:t>
            </a:r>
          </a:p>
          <a:p>
            <a:pPr>
              <a:buFont typeface="Wingdings" panose="05000000000000000000" pitchFamily="2" charset="2"/>
              <a:buChar char="v"/>
            </a:pPr>
            <a:r>
              <a:rPr lang="en-US" dirty="0"/>
              <a:t>Myosin</a:t>
            </a:r>
          </a:p>
          <a:p>
            <a:pPr>
              <a:buFont typeface="Wingdings" panose="05000000000000000000" pitchFamily="2" charset="2"/>
              <a:buChar char="v"/>
            </a:pPr>
            <a:r>
              <a:rPr lang="en-US" dirty="0"/>
              <a:t>Myosin are a superfamily of actin motor proteins that convert chemical energy in the form of ATP to mechanical energy, thus generating force and movement</a:t>
            </a:r>
          </a:p>
          <a:p>
            <a:pPr>
              <a:buFont typeface="Wingdings" panose="05000000000000000000" pitchFamily="2" charset="2"/>
              <a:buChar char="v"/>
            </a:pPr>
            <a:r>
              <a:rPr lang="en-US" dirty="0"/>
              <a:t> The first identified myosin, myosin II, is responsible for generating muscle contraction</a:t>
            </a:r>
          </a:p>
        </p:txBody>
      </p:sp>
    </p:spTree>
    <p:extLst>
      <p:ext uri="{BB962C8B-B14F-4D97-AF65-F5344CB8AC3E}">
        <p14:creationId xmlns:p14="http://schemas.microsoft.com/office/powerpoint/2010/main" val="178525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1C4E8-455C-4D53-AE54-2132A4684B7D}"/>
              </a:ext>
            </a:extLst>
          </p:cNvPr>
          <p:cNvSpPr>
            <a:spLocks noGrp="1"/>
          </p:cNvSpPr>
          <p:nvPr>
            <p:ph type="title"/>
          </p:nvPr>
        </p:nvSpPr>
        <p:spPr/>
        <p:txBody>
          <a:bodyPr/>
          <a:lstStyle/>
          <a:p>
            <a:pPr marL="571500" indent="-571500">
              <a:buFont typeface="Wingdings" panose="05000000000000000000" pitchFamily="2" charset="2"/>
              <a:buChar char="v"/>
            </a:pPr>
            <a:r>
              <a:rPr lang="en-US" b="1" dirty="0"/>
              <a:t>Myosin II </a:t>
            </a:r>
          </a:p>
        </p:txBody>
      </p:sp>
      <p:sp>
        <p:nvSpPr>
          <p:cNvPr id="3" name="Content Placeholder 2">
            <a:extLst>
              <a:ext uri="{FF2B5EF4-FFF2-40B4-BE49-F238E27FC236}">
                <a16:creationId xmlns:a16="http://schemas.microsoft.com/office/drawing/2014/main" id="{88F2644C-3DBF-407D-BA6E-199E22E303B6}"/>
              </a:ext>
            </a:extLst>
          </p:cNvPr>
          <p:cNvSpPr>
            <a:spLocks noGrp="1"/>
          </p:cNvSpPr>
          <p:nvPr>
            <p:ph idx="1"/>
          </p:nvPr>
        </p:nvSpPr>
        <p:spPr/>
        <p:txBody>
          <a:bodyPr/>
          <a:lstStyle/>
          <a:p>
            <a:pPr>
              <a:buFont typeface="Wingdings" panose="05000000000000000000" pitchFamily="2" charset="2"/>
              <a:buChar char="v"/>
            </a:pPr>
            <a:r>
              <a:rPr lang="en-US" dirty="0"/>
              <a:t> Myosin II is an elongated protein that is formed from two heavy chains with motor heads and two light chains</a:t>
            </a:r>
          </a:p>
          <a:p>
            <a:pPr>
              <a:buFont typeface="Wingdings" panose="05000000000000000000" pitchFamily="2" charset="2"/>
              <a:buChar char="v"/>
            </a:pPr>
            <a:r>
              <a:rPr lang="en-US" dirty="0"/>
              <a:t> Each myosin head contains actin and ATP binding site</a:t>
            </a:r>
          </a:p>
          <a:p>
            <a:pPr>
              <a:buFont typeface="Wingdings" panose="05000000000000000000" pitchFamily="2" charset="2"/>
              <a:buChar char="v"/>
            </a:pPr>
            <a:r>
              <a:rPr lang="en-US" dirty="0"/>
              <a:t>The myosin heads bind and hydrolyze ATP, which provides the energy to walk toward the plus end of an actin filament</a:t>
            </a:r>
          </a:p>
        </p:txBody>
      </p:sp>
    </p:spTree>
    <p:extLst>
      <p:ext uri="{BB962C8B-B14F-4D97-AF65-F5344CB8AC3E}">
        <p14:creationId xmlns:p14="http://schemas.microsoft.com/office/powerpoint/2010/main" val="253900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F7F29A-0EC3-4048-9E5F-306BA93F6FDB}"/>
              </a:ext>
            </a:extLst>
          </p:cNvPr>
          <p:cNvSpPr>
            <a:spLocks noGrp="1"/>
          </p:cNvSpPr>
          <p:nvPr>
            <p:ph idx="1"/>
          </p:nvPr>
        </p:nvSpPr>
        <p:spPr>
          <a:xfrm>
            <a:off x="1065213" y="1676401"/>
            <a:ext cx="9591592" cy="4343400"/>
          </a:xfrm>
        </p:spPr>
        <p:txBody>
          <a:bodyPr/>
          <a:lstStyle/>
          <a:p>
            <a:pPr>
              <a:buFont typeface="Wingdings" panose="05000000000000000000" pitchFamily="2" charset="2"/>
              <a:buChar char="v"/>
            </a:pPr>
            <a:r>
              <a:rPr lang="en-US" dirty="0"/>
              <a:t>In addition to myosin II, many other myosin types are responsible for variety of movement of non-muscle cells</a:t>
            </a:r>
          </a:p>
          <a:p>
            <a:pPr>
              <a:buFont typeface="Wingdings" panose="05000000000000000000" pitchFamily="2" charset="2"/>
              <a:buChar char="v"/>
            </a:pPr>
            <a:r>
              <a:rPr lang="en-US" dirty="0"/>
              <a:t> For example, myosin is involved in intracellular organization and the protrusion of actin-rich structures at the cell surface</a:t>
            </a:r>
          </a:p>
          <a:p>
            <a:pPr>
              <a:buFont typeface="Wingdings" panose="05000000000000000000" pitchFamily="2" charset="2"/>
              <a:buChar char="v"/>
            </a:pPr>
            <a:r>
              <a:rPr lang="en-US" dirty="0"/>
              <a:t> Myosin V is involved in vesicle and organelle transport.[2] Myosin XI is involved in cytoplasmic streaming, wherein movement along microfilament networks in the cell allows organelles and cytoplasm to stream in a particular direction [3] </a:t>
            </a:r>
          </a:p>
        </p:txBody>
      </p:sp>
    </p:spTree>
    <p:extLst>
      <p:ext uri="{BB962C8B-B14F-4D97-AF65-F5344CB8AC3E}">
        <p14:creationId xmlns:p14="http://schemas.microsoft.com/office/powerpoint/2010/main" val="7343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06CBF-F293-4438-8270-0D2961E5F3D1}"/>
              </a:ext>
            </a:extLst>
          </p:cNvPr>
          <p:cNvSpPr>
            <a:spLocks noGrp="1"/>
          </p:cNvSpPr>
          <p:nvPr>
            <p:ph idx="1"/>
          </p:nvPr>
        </p:nvSpPr>
        <p:spPr>
          <a:xfrm>
            <a:off x="760413" y="1066801"/>
            <a:ext cx="9896392" cy="4953000"/>
          </a:xfrm>
        </p:spPr>
        <p:txBody>
          <a:bodyPr>
            <a:normAutofit/>
          </a:bodyPr>
          <a:lstStyle/>
          <a:p>
            <a:pPr marL="0" indent="0">
              <a:buNone/>
            </a:pPr>
            <a:endParaRPr lang="en-US" dirty="0"/>
          </a:p>
          <a:p>
            <a:pPr>
              <a:buFont typeface="Wingdings" panose="05000000000000000000" pitchFamily="2" charset="2"/>
              <a:buChar char="v"/>
            </a:pPr>
            <a:r>
              <a:rPr lang="en-US" dirty="0"/>
              <a:t>Dyneins are microtubule motors capable of a retrograde sliding movement</a:t>
            </a:r>
          </a:p>
          <a:p>
            <a:pPr>
              <a:buFont typeface="Wingdings" panose="05000000000000000000" pitchFamily="2" charset="2"/>
              <a:buChar char="v"/>
            </a:pPr>
            <a:r>
              <a:rPr lang="en-US" dirty="0"/>
              <a:t> Dynein complexes are much larger and more complex than kinesin and myosin motors</a:t>
            </a:r>
          </a:p>
          <a:p>
            <a:pPr>
              <a:buFont typeface="Wingdings" panose="05000000000000000000" pitchFamily="2" charset="2"/>
              <a:buChar char="v"/>
            </a:pPr>
            <a:r>
              <a:rPr lang="en-US" dirty="0"/>
              <a:t>Dyneins are composed of two or three heavy chains and a large and variable number of associated light chains</a:t>
            </a:r>
          </a:p>
          <a:p>
            <a:pPr>
              <a:buFont typeface="Wingdings" panose="05000000000000000000" pitchFamily="2" charset="2"/>
              <a:buChar char="v"/>
            </a:pPr>
            <a:r>
              <a:rPr lang="en-US" dirty="0"/>
              <a:t>Dyneins drive intracellular transport toward the minus end of microtubules which lies in the microtubule organizing center near the nucleus.[8]</a:t>
            </a:r>
          </a:p>
        </p:txBody>
      </p:sp>
    </p:spTree>
    <p:extLst>
      <p:ext uri="{BB962C8B-B14F-4D97-AF65-F5344CB8AC3E}">
        <p14:creationId xmlns:p14="http://schemas.microsoft.com/office/powerpoint/2010/main" val="263027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0D9BEE-D0C9-459D-A3CC-8D222FEB254E}"/>
              </a:ext>
            </a:extLst>
          </p:cNvPr>
          <p:cNvSpPr>
            <a:spLocks noGrp="1"/>
          </p:cNvSpPr>
          <p:nvPr>
            <p:ph idx="1"/>
          </p:nvPr>
        </p:nvSpPr>
        <p:spPr>
          <a:xfrm>
            <a:off x="912813" y="1371601"/>
            <a:ext cx="9743992" cy="4648200"/>
          </a:xfrm>
        </p:spPr>
        <p:txBody>
          <a:bodyPr/>
          <a:lstStyle/>
          <a:p>
            <a:pPr>
              <a:buFont typeface="Wingdings" panose="05000000000000000000" pitchFamily="2" charset="2"/>
              <a:buChar char="v"/>
            </a:pPr>
            <a:r>
              <a:rPr lang="en-US" dirty="0"/>
              <a:t>The direction in which cargo is transported can be towards the plus-end or the minus-end, depending on the type of kinesin</a:t>
            </a:r>
          </a:p>
          <a:p>
            <a:pPr>
              <a:buFont typeface="Wingdings" panose="05000000000000000000" pitchFamily="2" charset="2"/>
              <a:buChar char="v"/>
            </a:pPr>
            <a:r>
              <a:rPr lang="en-US" dirty="0"/>
              <a:t> In general, kinesins with N-terminal motor domains move their cargo towards the plus ends of microtubules located at the cell periphery, while kinesins with C-terminal motor domains move cargo towards the minus ends of microtubules located at the nucleus</a:t>
            </a:r>
          </a:p>
        </p:txBody>
      </p:sp>
    </p:spTree>
    <p:extLst>
      <p:ext uri="{BB962C8B-B14F-4D97-AF65-F5344CB8AC3E}">
        <p14:creationId xmlns:p14="http://schemas.microsoft.com/office/powerpoint/2010/main" val="410276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34EA6837-19B7-415C-8D8C-1393FF796208}"/>
              </a:ext>
            </a:extLst>
          </p:cNvPr>
          <p:cNvPicPr>
            <a:picLocks noGrp="1" noChangeAspect="1"/>
          </p:cNvPicPr>
          <p:nvPr>
            <p:ph idx="1"/>
          </p:nvPr>
        </p:nvPicPr>
        <p:blipFill>
          <a:blip r:embed="rId2"/>
          <a:stretch>
            <a:fillRect/>
          </a:stretch>
        </p:blipFill>
        <p:spPr>
          <a:xfrm>
            <a:off x="836613" y="0"/>
            <a:ext cx="11352212" cy="6858000"/>
          </a:xfrm>
          <a:prstGeom prst="rect">
            <a:avLst/>
          </a:prstGeom>
        </p:spPr>
      </p:pic>
    </p:spTree>
    <p:extLst>
      <p:ext uri="{BB962C8B-B14F-4D97-AF65-F5344CB8AC3E}">
        <p14:creationId xmlns:p14="http://schemas.microsoft.com/office/powerpoint/2010/main" val="117146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Clustered Column – Line Combination chart showing the values of 3 series for 4 categories. The first 2 series are columns and the 3rd series is the line."/>
          <p:cNvGraphicFramePr>
            <a:graphicFrameLocks noGrp="1"/>
          </p:cNvGraphicFramePr>
          <p:nvPr>
            <p:ph idx="1"/>
            <p:extLst>
              <p:ext uri="{D42A27DB-BD31-4B8C-83A1-F6EECF244321}">
                <p14:modId xmlns:p14="http://schemas.microsoft.com/office/powerpoint/2010/main" val="2376188585"/>
              </p:ext>
            </p:extLst>
          </p:nvPr>
        </p:nvGraphicFramePr>
        <p:xfrm>
          <a:off x="455613" y="838200"/>
          <a:ext cx="10201276"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BBDD4171-D763-4D1B-A136-5BE970B1CEEA}"/>
              </a:ext>
            </a:extLst>
          </p:cNvPr>
          <p:cNvSpPr/>
          <p:nvPr/>
        </p:nvSpPr>
        <p:spPr>
          <a:xfrm>
            <a:off x="912812" y="1447800"/>
            <a:ext cx="10591800" cy="2677656"/>
          </a:xfrm>
          <a:prstGeom prst="rect">
            <a:avLst/>
          </a:prstGeom>
        </p:spPr>
        <p:txBody>
          <a:bodyPr wrap="square">
            <a:spAutoFit/>
          </a:bodyPr>
          <a:lstStyle/>
          <a:p>
            <a:endParaRPr lang="en-US" sz="2400" dirty="0"/>
          </a:p>
          <a:p>
            <a:pPr marL="342900" indent="-342900">
              <a:buFont typeface="Wingdings" panose="05000000000000000000" pitchFamily="2" charset="2"/>
              <a:buChar char="v"/>
            </a:pPr>
            <a:r>
              <a:rPr lang="en-US" sz="2400" dirty="0"/>
              <a:t> All of these functions rely on dynein's ability to move towards the minus-end of the microtubules, known as retrograde transport, thus, they are called "minus-end directed motors". </a:t>
            </a:r>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r>
              <a:rPr lang="en-US" sz="2400" dirty="0"/>
              <a:t>In contrast, most kinesin motor proteins move toward the microtubules' plus end.</a:t>
            </a:r>
          </a:p>
        </p:txBody>
      </p:sp>
    </p:spTree>
    <p:extLst>
      <p:ext uri="{BB962C8B-B14F-4D97-AF65-F5344CB8AC3E}">
        <p14:creationId xmlns:p14="http://schemas.microsoft.com/office/powerpoint/2010/main" val="310620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A6F2E8-FC73-4760-87E0-BF90E782F6F2}"/>
              </a:ext>
            </a:extLst>
          </p:cNvPr>
          <p:cNvSpPr>
            <a:spLocks noGrp="1"/>
          </p:cNvSpPr>
          <p:nvPr>
            <p:ph idx="1"/>
          </p:nvPr>
        </p:nvSpPr>
        <p:spPr>
          <a:xfrm>
            <a:off x="912813" y="838201"/>
            <a:ext cx="9743992" cy="5181600"/>
          </a:xfrm>
        </p:spPr>
        <p:txBody>
          <a:bodyPr/>
          <a:lstStyle/>
          <a:p>
            <a:pPr>
              <a:buFont typeface="Wingdings" panose="05000000000000000000" pitchFamily="2" charset="2"/>
              <a:buChar char="v"/>
            </a:pPr>
            <a:r>
              <a:rPr lang="en-US" b="1" dirty="0"/>
              <a:t> References</a:t>
            </a:r>
          </a:p>
          <a:p>
            <a:pPr>
              <a:buFont typeface="Wingdings" panose="05000000000000000000" pitchFamily="2" charset="2"/>
              <a:buChar char="v"/>
            </a:pPr>
            <a:r>
              <a:rPr lang="en-US" dirty="0"/>
              <a:t> Hirokawa N,  R (2003). "Biochemical and molecular characterization of diseases linked to motor proteins". Trends in Biochemical Sciences. 28 (10): 558–65. doi:10.1016/j.tibs.2003.08.006. PMID 14559185.</a:t>
            </a:r>
          </a:p>
          <a:p>
            <a:pPr>
              <a:buFont typeface="Wingdings" panose="05000000000000000000" pitchFamily="2" charset="2"/>
              <a:buChar char="v"/>
            </a:pPr>
            <a:r>
              <a:rPr lang="en-US" dirty="0"/>
              <a:t> Alberts, Bruce; Johnson, Alexander; Lewis, Julian; Raff, Martin; Roberts, Keith; Walter, Peter (2002-01-01). "Molecular Motors“</a:t>
            </a:r>
          </a:p>
          <a:p>
            <a:pPr>
              <a:buFont typeface="Wingdings" panose="05000000000000000000" pitchFamily="2" charset="2"/>
              <a:buChar char="v"/>
            </a:pPr>
            <a:r>
              <a:rPr lang="en-US" dirty="0"/>
              <a:t> Vale RD (2003). "The molecular motor toolbox for intracellular transport". Cell. 112 (4): 467–80. doi:10.1016/S0092-8674(03)00111-9. PMID 12600311</a:t>
            </a:r>
          </a:p>
        </p:txBody>
      </p:sp>
    </p:spTree>
    <p:extLst>
      <p:ext uri="{BB962C8B-B14F-4D97-AF65-F5344CB8AC3E}">
        <p14:creationId xmlns:p14="http://schemas.microsoft.com/office/powerpoint/2010/main" val="126263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470447-CEC4-4D25-81B6-A34E41CAF33D}"/>
              </a:ext>
            </a:extLst>
          </p:cNvPr>
          <p:cNvSpPr>
            <a:spLocks noGrp="1"/>
          </p:cNvSpPr>
          <p:nvPr>
            <p:ph idx="1"/>
          </p:nvPr>
        </p:nvSpPr>
        <p:spPr>
          <a:xfrm>
            <a:off x="1141413" y="1371601"/>
            <a:ext cx="9515392" cy="4648200"/>
          </a:xfrm>
        </p:spPr>
        <p:txBody>
          <a:bodyPr/>
          <a:lstStyle/>
          <a:p>
            <a:pPr>
              <a:buFont typeface="Wingdings" panose="05000000000000000000" pitchFamily="2" charset="2"/>
              <a:buChar char="v"/>
            </a:pPr>
            <a:r>
              <a:rPr lang="en-US" dirty="0"/>
              <a:t>Vanstraelen M, Inze D, Geelen D (2006). "Mitosis-specific kinesins in Arabidopsis". Trends in Plant Science. 11 (4): 167–175. doi:10.1016/j.tplants.2006.02.004. hdl:1854/LU-364298. PMID 16530461</a:t>
            </a:r>
          </a:p>
          <a:p>
            <a:pPr>
              <a:buFont typeface="Wingdings" panose="05000000000000000000" pitchFamily="2" charset="2"/>
              <a:buChar char="v"/>
            </a:pPr>
            <a:r>
              <a:rPr lang="en-US" dirty="0"/>
              <a:t>allos P, Fakler B (2002). "Prestin, a new type of motor protein". Nat. Rev. Mol. Cell Biol. 3 (2): 104–11. doi:10.1038/nrm730. PMID 11836512</a:t>
            </a:r>
          </a:p>
          <a:p>
            <a:pPr>
              <a:buFont typeface="Wingdings" panose="05000000000000000000" pitchFamily="2" charset="2"/>
              <a:buChar char="v"/>
            </a:pPr>
            <a:r>
              <a:rPr lang="en-US" dirty="0"/>
              <a:t>Mallik R, Gross SP (2004). "Molecular motors: strategies to get along". Current Biology. 14 (22): R971–R982. doi:10.1016/j.cub.2004.10.046. PMID 15556858</a:t>
            </a:r>
          </a:p>
        </p:txBody>
      </p:sp>
    </p:spTree>
    <p:extLst>
      <p:ext uri="{BB962C8B-B14F-4D97-AF65-F5344CB8AC3E}">
        <p14:creationId xmlns:p14="http://schemas.microsoft.com/office/powerpoint/2010/main" val="381307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8B2C175-8BA2-4467-AE38-1D18B3F3EFA0}"/>
              </a:ext>
            </a:extLst>
          </p:cNvPr>
          <p:cNvPicPr>
            <a:picLocks noGrp="1" noChangeAspect="1"/>
          </p:cNvPicPr>
          <p:nvPr>
            <p:ph idx="1"/>
          </p:nvPr>
        </p:nvPicPr>
        <p:blipFill>
          <a:blip r:embed="rId2"/>
          <a:stretch>
            <a:fillRect/>
          </a:stretch>
        </p:blipFill>
        <p:spPr>
          <a:xfrm>
            <a:off x="150811" y="13252"/>
            <a:ext cx="12038013" cy="6844747"/>
          </a:xfrm>
          <a:prstGeom prst="rect">
            <a:avLst/>
          </a:prstGeom>
        </p:spPr>
      </p:pic>
    </p:spTree>
    <p:extLst>
      <p:ext uri="{BB962C8B-B14F-4D97-AF65-F5344CB8AC3E}">
        <p14:creationId xmlns:p14="http://schemas.microsoft.com/office/powerpoint/2010/main" val="382537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Classification</a:t>
            </a:r>
            <a:br>
              <a:rPr lang="en-US" dirty="0"/>
            </a:br>
            <a:endParaRPr lang="en-US" dirty="0"/>
          </a:p>
        </p:txBody>
      </p:sp>
      <p:sp>
        <p:nvSpPr>
          <p:cNvPr id="3" name="Content Placeholder 2"/>
          <p:cNvSpPr>
            <a:spLocks noGrp="1"/>
          </p:cNvSpPr>
          <p:nvPr>
            <p:ph sz="half" idx="1"/>
          </p:nvPr>
        </p:nvSpPr>
        <p:spPr>
          <a:xfrm>
            <a:off x="1141413" y="1600200"/>
            <a:ext cx="10210800" cy="4419601"/>
          </a:xfrm>
        </p:spPr>
        <p:txBody>
          <a:bodyPr>
            <a:normAutofit lnSpcReduction="10000"/>
          </a:bodyPr>
          <a:lstStyle/>
          <a:p>
            <a:pPr>
              <a:buFont typeface="Wingdings" panose="05000000000000000000" pitchFamily="2" charset="2"/>
              <a:buChar char="v"/>
            </a:pPr>
            <a:r>
              <a:rPr lang="en-US" dirty="0"/>
              <a:t>Dyneins can be divided into two groups:</a:t>
            </a:r>
          </a:p>
          <a:p>
            <a:pPr>
              <a:buFont typeface="Wingdings" panose="05000000000000000000" pitchFamily="2" charset="2"/>
              <a:buChar char="v"/>
            </a:pPr>
            <a:r>
              <a:rPr lang="en-US" dirty="0"/>
              <a:t> cytoplasmic dynein and axonemal dynein which are also called ciliary or flagellar dynein</a:t>
            </a:r>
          </a:p>
          <a:p>
            <a:pPr>
              <a:buFont typeface="Wingdings" panose="05000000000000000000" pitchFamily="2" charset="2"/>
              <a:buChar char="v"/>
            </a:pPr>
            <a:r>
              <a:rPr lang="en-US" b="1" dirty="0"/>
              <a:t>axonemal</a:t>
            </a:r>
          </a:p>
          <a:p>
            <a:pPr>
              <a:buFont typeface="Wingdings" panose="05000000000000000000" pitchFamily="2" charset="2"/>
              <a:buChar char="v"/>
            </a:pPr>
            <a:r>
              <a:rPr lang="en-US" dirty="0"/>
              <a:t>heavy chain: DNAH1, DNAH2, DNAH3, DNAH5, DNAH6, DNAH7, DNAH8, DNAH9, DNAH10, DNAH11, DNAH12, DNAH13, DNAH14, DNAH17</a:t>
            </a:r>
          </a:p>
          <a:p>
            <a:pPr>
              <a:buFont typeface="Wingdings" panose="05000000000000000000" pitchFamily="2" charset="2"/>
              <a:buChar char="v"/>
            </a:pPr>
            <a:r>
              <a:rPr lang="en-US" dirty="0"/>
              <a:t>intermediate chain: DNAI1, DNAI2</a:t>
            </a:r>
          </a:p>
          <a:p>
            <a:pPr>
              <a:buFont typeface="Wingdings" panose="05000000000000000000" pitchFamily="2" charset="2"/>
              <a:buChar char="v"/>
            </a:pPr>
            <a:r>
              <a:rPr lang="en-US" dirty="0"/>
              <a:t>light intermediate chain: DNALI1</a:t>
            </a:r>
          </a:p>
          <a:p>
            <a:pPr>
              <a:buFont typeface="Wingdings" panose="05000000000000000000" pitchFamily="2" charset="2"/>
              <a:buChar char="v"/>
            </a:pPr>
            <a:r>
              <a:rPr lang="en-US" dirty="0"/>
              <a:t>light chain: DNAL1, DNAL4</a:t>
            </a:r>
          </a:p>
          <a:p>
            <a:pPr>
              <a:buFont typeface="Wingdings" panose="05000000000000000000" pitchFamily="2" charset="2"/>
              <a:buChar char="v"/>
            </a:pPr>
            <a:endParaRPr lang="en-US" dirty="0"/>
          </a:p>
          <a:p>
            <a:pPr marL="0" indent="0">
              <a:buNone/>
            </a:pPr>
            <a:endParaRPr lang="en-US" dirty="0"/>
          </a:p>
        </p:txBody>
      </p:sp>
    </p:spTree>
    <p:extLst>
      <p:ext uri="{BB962C8B-B14F-4D97-AF65-F5344CB8AC3E}">
        <p14:creationId xmlns:p14="http://schemas.microsoft.com/office/powerpoint/2010/main" val="420698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EECBD1-F0AD-4829-98FF-441D77DAAA61}"/>
              </a:ext>
            </a:extLst>
          </p:cNvPr>
          <p:cNvSpPr>
            <a:spLocks noGrp="1"/>
          </p:cNvSpPr>
          <p:nvPr>
            <p:ph idx="1"/>
          </p:nvPr>
        </p:nvSpPr>
        <p:spPr>
          <a:xfrm>
            <a:off x="1293813" y="1524001"/>
            <a:ext cx="9362992" cy="4495800"/>
          </a:xfrm>
        </p:spPr>
        <p:txBody>
          <a:bodyPr/>
          <a:lstStyle/>
          <a:p>
            <a:r>
              <a:rPr lang="en-US" b="1" dirty="0"/>
              <a:t>cytoplasmic</a:t>
            </a:r>
          </a:p>
          <a:p>
            <a:r>
              <a:rPr lang="en-US" dirty="0"/>
              <a:t>heavy chain: DYNC1H1, DYNC2H1</a:t>
            </a:r>
          </a:p>
          <a:p>
            <a:r>
              <a:rPr lang="en-US" dirty="0"/>
              <a:t>intermediate chain: DYNC1I1, DYNC1I2</a:t>
            </a:r>
          </a:p>
          <a:p>
            <a:r>
              <a:rPr lang="en-US" dirty="0"/>
              <a:t>light intermediate chain: DYNC1LI1, DYNC1LI2, DYNC2LI1</a:t>
            </a:r>
          </a:p>
          <a:p>
            <a:r>
              <a:rPr lang="en-US" dirty="0"/>
              <a:t>light chain: DYNLL1, DYNLL2, DYNLRB1, DYNLRB2, DYNLT1, DYNLT3</a:t>
            </a:r>
          </a:p>
        </p:txBody>
      </p:sp>
    </p:spTree>
    <p:extLst>
      <p:ext uri="{BB962C8B-B14F-4D97-AF65-F5344CB8AC3E}">
        <p14:creationId xmlns:p14="http://schemas.microsoft.com/office/powerpoint/2010/main" val="46223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1219200"/>
          </a:xfrm>
        </p:spPr>
        <p:txBody>
          <a:bodyPr/>
          <a:lstStyle/>
          <a:p>
            <a:r>
              <a:rPr lang="en-US" b="1" dirty="0"/>
              <a:t>Functions </a:t>
            </a:r>
          </a:p>
        </p:txBody>
      </p:sp>
      <p:sp>
        <p:nvSpPr>
          <p:cNvPr id="4" name="Content Placeholder 3"/>
          <p:cNvSpPr>
            <a:spLocks noGrp="1"/>
          </p:cNvSpPr>
          <p:nvPr>
            <p:ph sz="half" idx="2"/>
          </p:nvPr>
        </p:nvSpPr>
        <p:spPr>
          <a:xfrm>
            <a:off x="836612" y="1905000"/>
            <a:ext cx="10668001" cy="3429000"/>
          </a:xfrm>
        </p:spPr>
        <p:txBody>
          <a:bodyPr/>
          <a:lstStyle/>
          <a:p>
            <a:r>
              <a:rPr lang="en-US" dirty="0"/>
              <a:t>Axonemal dynein causes sliding of microtubules in the axonemes of cilia and flagella and is found only in cells that have those structures</a:t>
            </a:r>
          </a:p>
          <a:p>
            <a:r>
              <a:rPr lang="en-US" dirty="0"/>
              <a:t>Cytoplasmic dynein, found in all animal cells and possibly plant cells as well, performs functions necessary for cell survival such as organelle transport and centrosome assembly</a:t>
            </a:r>
          </a:p>
        </p:txBody>
      </p:sp>
    </p:spTree>
    <p:extLst>
      <p:ext uri="{BB962C8B-B14F-4D97-AF65-F5344CB8AC3E}">
        <p14:creationId xmlns:p14="http://schemas.microsoft.com/office/powerpoint/2010/main" val="268142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B664D-68D3-4DF7-8EEC-ECD5DFB77D0C}"/>
              </a:ext>
            </a:extLst>
          </p:cNvPr>
          <p:cNvSpPr>
            <a:spLocks noGrp="1"/>
          </p:cNvSpPr>
          <p:nvPr>
            <p:ph type="title"/>
          </p:nvPr>
        </p:nvSpPr>
        <p:spPr/>
        <p:txBody>
          <a:bodyPr/>
          <a:lstStyle/>
          <a:p>
            <a:r>
              <a:rPr lang="en-US" b="1" dirty="0"/>
              <a:t>Functions</a:t>
            </a:r>
            <a:br>
              <a:rPr lang="en-US" dirty="0"/>
            </a:br>
            <a:endParaRPr lang="en-US" dirty="0"/>
          </a:p>
        </p:txBody>
      </p:sp>
      <p:sp>
        <p:nvSpPr>
          <p:cNvPr id="3" name="Content Placeholder 2">
            <a:extLst>
              <a:ext uri="{FF2B5EF4-FFF2-40B4-BE49-F238E27FC236}">
                <a16:creationId xmlns:a16="http://schemas.microsoft.com/office/drawing/2014/main" id="{E3A46E29-3BCF-4D43-A43D-447AB45BBE48}"/>
              </a:ext>
            </a:extLst>
          </p:cNvPr>
          <p:cNvSpPr>
            <a:spLocks noGrp="1"/>
          </p:cNvSpPr>
          <p:nvPr>
            <p:ph idx="1"/>
          </p:nvPr>
        </p:nvSpPr>
        <p:spPr/>
        <p:txBody>
          <a:bodyPr/>
          <a:lstStyle/>
          <a:p>
            <a:r>
              <a:rPr lang="en-US" dirty="0"/>
              <a:t>It also helps transport cargo needed for cell function such as vesicles made by the endoplasmic reticulum, endosomes, and lysosomes </a:t>
            </a:r>
          </a:p>
          <a:p>
            <a:r>
              <a:rPr lang="en-US" dirty="0"/>
              <a:t>Dynein is involved in the movement of chromosomes and positioning the mitotic spindles for cell division.[2][3]</a:t>
            </a:r>
          </a:p>
          <a:p>
            <a:r>
              <a:rPr lang="en-US" dirty="0"/>
              <a:t> Dynein carries organelles, vesicles and possibly microtubule fragments along the axons of neurons toward the cell body in a process called retrograde axoplasmic transport.[1]</a:t>
            </a:r>
          </a:p>
        </p:txBody>
      </p:sp>
    </p:spTree>
    <p:extLst>
      <p:ext uri="{BB962C8B-B14F-4D97-AF65-F5344CB8AC3E}">
        <p14:creationId xmlns:p14="http://schemas.microsoft.com/office/powerpoint/2010/main" val="278363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612" y="838200"/>
            <a:ext cx="10515602" cy="5181600"/>
          </a:xfrm>
        </p:spPr>
        <p:txBody>
          <a:bodyPr/>
          <a:lstStyle/>
          <a:p>
            <a:pPr>
              <a:buFont typeface="Wingdings" panose="05000000000000000000" pitchFamily="2" charset="2"/>
              <a:buChar char="v"/>
            </a:pPr>
            <a:r>
              <a:rPr lang="en-US" sz="3200" b="1" dirty="0"/>
              <a:t>Conti……..</a:t>
            </a:r>
          </a:p>
          <a:p>
            <a:pPr>
              <a:buFont typeface="Wingdings" panose="05000000000000000000" pitchFamily="2" charset="2"/>
              <a:buChar char="v"/>
            </a:pPr>
            <a:r>
              <a:rPr lang="en-US" dirty="0"/>
              <a:t>Cytoplasmic dynein moves processively along the microtubule; that is, one or the other of its stalks is always attached to the microtubule so that the dynein can "walk" a considerable distance along a microtubule without detaching</a:t>
            </a:r>
          </a:p>
          <a:p>
            <a:pPr>
              <a:buFont typeface="Wingdings" panose="05000000000000000000" pitchFamily="2" charset="2"/>
              <a:buChar char="v"/>
            </a:pPr>
            <a:r>
              <a:rPr lang="en-US" dirty="0"/>
              <a:t>Cytoplasmic dynein helps to position the Golgi complex and other organelles in the cell</a:t>
            </a:r>
          </a:p>
        </p:txBody>
      </p:sp>
    </p:spTree>
    <p:extLst>
      <p:ext uri="{BB962C8B-B14F-4D97-AF65-F5344CB8AC3E}">
        <p14:creationId xmlns:p14="http://schemas.microsoft.com/office/powerpoint/2010/main" val="276513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CF16AC-078B-4EFF-B1A1-3A8809B114F9}"/>
              </a:ext>
            </a:extLst>
          </p:cNvPr>
          <p:cNvSpPr>
            <a:spLocks noGrp="1"/>
          </p:cNvSpPr>
          <p:nvPr>
            <p:ph idx="1"/>
          </p:nvPr>
        </p:nvSpPr>
        <p:spPr>
          <a:xfrm>
            <a:off x="989012" y="1219200"/>
            <a:ext cx="9667793" cy="4800601"/>
          </a:xfrm>
        </p:spPr>
        <p:txBody>
          <a:bodyPr/>
          <a:lstStyle/>
          <a:p>
            <a:pPr>
              <a:buFont typeface="Wingdings" panose="05000000000000000000" pitchFamily="2" charset="2"/>
              <a:buChar char="v"/>
            </a:pPr>
            <a:r>
              <a:rPr lang="en-US" sz="2800" b="1" dirty="0"/>
              <a:t>History</a:t>
            </a:r>
          </a:p>
          <a:p>
            <a:pPr>
              <a:buFont typeface="Wingdings" panose="05000000000000000000" pitchFamily="2" charset="2"/>
              <a:buChar char="v"/>
            </a:pPr>
            <a:r>
              <a:rPr lang="en-US" dirty="0"/>
              <a:t>The protein responsible for movement of cilia and flagella was first discovered and named dynein in 1963 </a:t>
            </a:r>
          </a:p>
          <a:p>
            <a:pPr>
              <a:buFont typeface="Wingdings" panose="05000000000000000000" pitchFamily="2" charset="2"/>
              <a:buChar char="v"/>
            </a:pPr>
            <a:r>
              <a:rPr lang="en-US" dirty="0"/>
              <a:t> 20 years later, cytoplasmic dynein, which had been suspected to exist since the discovery of flagellar dynein, was isolated and identified</a:t>
            </a:r>
          </a:p>
        </p:txBody>
      </p:sp>
    </p:spTree>
    <p:extLst>
      <p:ext uri="{BB962C8B-B14F-4D97-AF65-F5344CB8AC3E}">
        <p14:creationId xmlns:p14="http://schemas.microsoft.com/office/powerpoint/2010/main" val="3547646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{E97EAAA8-7AB1-4C87-9BF4-4148716BFDE8}tf02895261</Template>
  <TotalTime>0</TotalTime>
  <Words>1765</Words>
  <Application>Microsoft Office PowerPoint</Application>
  <PresentationFormat>Custom</PresentationFormat>
  <Paragraphs>104</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Corbel</vt:lpstr>
      <vt:lpstr>Wingdings</vt:lpstr>
      <vt:lpstr>Digital Blue Tunnel 16x9</vt:lpstr>
      <vt:lpstr>PowerPoint Presentation</vt:lpstr>
      <vt:lpstr>Dynein protein </vt:lpstr>
      <vt:lpstr>PowerPoint Presentation</vt:lpstr>
      <vt:lpstr>Classification </vt:lpstr>
      <vt:lpstr>PowerPoint Presentation</vt:lpstr>
      <vt:lpstr>Functions </vt:lpstr>
      <vt:lpstr>Functions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Motor protein </vt:lpstr>
      <vt:lpstr>PowerPoint Presentation</vt:lpstr>
      <vt:lpstr>PowerPoint Presentation</vt:lpstr>
      <vt:lpstr>PowerPoint Presentation</vt:lpstr>
      <vt:lpstr>PowerPoint Presentation</vt:lpstr>
      <vt:lpstr>PowerPoint Presentation</vt:lpstr>
      <vt:lpstr>PowerPoint Presentation</vt:lpstr>
      <vt:lpstr>Myosin II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SAIRA BIBI</dc:creator>
  <cp:lastModifiedBy>Haier</cp:lastModifiedBy>
  <cp:revision>19</cp:revision>
  <dcterms:created xsi:type="dcterms:W3CDTF">2020-04-15T03:03:29Z</dcterms:created>
  <dcterms:modified xsi:type="dcterms:W3CDTF">2020-04-26T11:16:43Z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