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8" r:id="rId2"/>
    <p:sldId id="259" r:id="rId3"/>
    <p:sldId id="260" r:id="rId4"/>
    <p:sldId id="276" r:id="rId5"/>
    <p:sldId id="405" r:id="rId6"/>
    <p:sldId id="406" r:id="rId7"/>
    <p:sldId id="407" r:id="rId8"/>
    <p:sldId id="408" r:id="rId9"/>
    <p:sldId id="410" r:id="rId10"/>
    <p:sldId id="411" r:id="rId11"/>
    <p:sldId id="409" r:id="rId12"/>
    <p:sldId id="412" r:id="rId13"/>
    <p:sldId id="413" r:id="rId14"/>
    <p:sldId id="41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10F76-327C-4B01-9651-C86B894A1E35}" type="datetimeFigureOut">
              <a:rPr lang="en-US" smtClean="0"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E6F31-912D-4244-90B3-AAC51C3D6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8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teeq.shaheen@uos.edu.p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9977718" y="6130437"/>
            <a:ext cx="1530177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ea typeface="PMingLiU" panose="02020500000000000000" pitchFamily="18" charset="-120"/>
              </a:rPr>
              <a:t>Chapter 1</a:t>
            </a:r>
            <a:br>
              <a:rPr lang="en-US" altLang="zh-TW" b="1" dirty="0" smtClean="0">
                <a:ea typeface="PMingLiU" panose="02020500000000000000" pitchFamily="18" charset="-120"/>
              </a:rPr>
            </a:br>
            <a:r>
              <a:rPr lang="en-US" altLang="zh-TW" b="1" dirty="0" smtClean="0">
                <a:ea typeface="PMingLiU" panose="02020500000000000000" pitchFamily="18" charset="-120"/>
              </a:rPr>
              <a:t>Semiconductor Diodes</a:t>
            </a:r>
          </a:p>
        </p:txBody>
      </p:sp>
      <p:sp>
        <p:nvSpPr>
          <p:cNvPr id="256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ea typeface="PMingLiU" panose="02020500000000000000" pitchFamily="18" charset="-120"/>
              </a:rPr>
              <a:t>Edit by </a:t>
            </a:r>
            <a:r>
              <a:rPr lang="en-US" altLang="zh-TW" dirty="0" err="1" smtClean="0">
                <a:ea typeface="PMingLiU" panose="02020500000000000000" pitchFamily="18" charset="-120"/>
              </a:rPr>
              <a:t>Shaheen</a:t>
            </a:r>
            <a:endParaRPr lang="en-US" altLang="zh-TW" dirty="0" smtClean="0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768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Semiconductor Diode</a:t>
            </a:r>
            <a:endParaRPr lang="en-US" altLang="zh-TW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1263" y="1404254"/>
            <a:ext cx="9014234" cy="545374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MY" b="1" spc="13" dirty="0" smtClean="0">
                <a:solidFill>
                  <a:srgbClr val="3F3F3F"/>
                </a:solidFill>
                <a:cs typeface="Century Gothic"/>
              </a:rPr>
              <a:t>V-I Characteristics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68" y="3867150"/>
            <a:ext cx="6096000" cy="1028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299" y="1404254"/>
            <a:ext cx="5053998" cy="486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Ideal Vs Practical </a:t>
            </a:r>
            <a:r>
              <a:rPr lang="en-US" altLang="zh-TW" b="1" dirty="0" smtClean="0"/>
              <a:t>Diode</a:t>
            </a:r>
            <a:endParaRPr lang="en-US" altLang="zh-T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812" t="9981" r="20938" b="9240"/>
          <a:stretch/>
        </p:blipFill>
        <p:spPr>
          <a:xfrm>
            <a:off x="1663700" y="1320800"/>
            <a:ext cx="86868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Load Line of Diode</a:t>
            </a:r>
            <a:endParaRPr lang="en-US" altLang="zh-T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4271" t="14056" r="8438" b="30176"/>
          <a:stretch/>
        </p:blipFill>
        <p:spPr>
          <a:xfrm>
            <a:off x="7416800" y="1574800"/>
            <a:ext cx="4546600" cy="3822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833" t="21468" r="52500" b="50000"/>
          <a:stretch/>
        </p:blipFill>
        <p:spPr>
          <a:xfrm>
            <a:off x="1282700" y="1701800"/>
            <a:ext cx="5080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2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DC or Static Resistance</a:t>
            </a:r>
            <a:endParaRPr lang="en-US" altLang="zh-T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565" t="21006" r="56684" b="30018"/>
          <a:stretch/>
        </p:blipFill>
        <p:spPr>
          <a:xfrm>
            <a:off x="7147922" y="1559196"/>
            <a:ext cx="4510678" cy="36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0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AC Resistance</a:t>
            </a:r>
            <a:endParaRPr lang="en-US" altLang="zh-TW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688" t="14798" r="46874" b="9981"/>
          <a:stretch/>
        </p:blipFill>
        <p:spPr>
          <a:xfrm>
            <a:off x="6108700" y="1331404"/>
            <a:ext cx="5905500" cy="515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10219766" y="6130437"/>
            <a:ext cx="1288130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/>
              <a:t>Instructor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zh-TW" dirty="0" smtClean="0"/>
              <a:t>Dr. </a:t>
            </a:r>
            <a:r>
              <a:rPr lang="en-US" altLang="zh-TW" dirty="0" err="1" smtClean="0"/>
              <a:t>Ateeq</a:t>
            </a:r>
            <a:r>
              <a:rPr lang="en-US" altLang="zh-TW" dirty="0" smtClean="0"/>
              <a:t>-Ur-</a:t>
            </a:r>
            <a:r>
              <a:rPr lang="en-US" altLang="zh-TW" dirty="0" err="1" smtClean="0"/>
              <a:t>Rehman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Shaheen</a:t>
            </a:r>
            <a:r>
              <a:rPr lang="en-US" altLang="zh-TW" dirty="0" smtClean="0"/>
              <a:t>, </a:t>
            </a:r>
          </a:p>
          <a:p>
            <a:pPr>
              <a:buFontTx/>
              <a:buChar char="•"/>
            </a:pPr>
            <a:r>
              <a:rPr lang="en-US" altLang="zh-TW" dirty="0" smtClean="0"/>
              <a:t>E-mail: </a:t>
            </a:r>
            <a:r>
              <a:rPr lang="en-US" altLang="zh-TW" dirty="0" smtClean="0">
                <a:solidFill>
                  <a:srgbClr val="FF0000"/>
                </a:solidFill>
                <a:hlinkClick r:id="rId2"/>
              </a:rPr>
              <a:t>ateeq.shaheen@uos.edu.pk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82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10192872" y="6130437"/>
            <a:ext cx="1315024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ELECTRONIC DEVICES AND CIRCUIT </a:t>
            </a:r>
            <a:r>
              <a:rPr lang="en-US" altLang="zh-TW" b="1" dirty="0"/>
              <a:t>THEORY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1844675"/>
            <a:ext cx="4206034" cy="440055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zh-TW" dirty="0" smtClean="0">
                <a:ea typeface="PMingLiU" panose="02020500000000000000" pitchFamily="18" charset="-120"/>
              </a:rPr>
              <a:t>Robert boylestad and Louis </a:t>
            </a:r>
            <a:r>
              <a:rPr lang="en-US" altLang="zh-TW" dirty="0" err="1" smtClean="0">
                <a:ea typeface="PMingLiU" panose="02020500000000000000" pitchFamily="18" charset="-120"/>
              </a:rPr>
              <a:t>nashelsky</a:t>
            </a:r>
            <a:r>
              <a:rPr lang="en-US" altLang="zh-TW" dirty="0" smtClean="0">
                <a:ea typeface="PMingLiU" panose="02020500000000000000" pitchFamily="18" charset="-120"/>
              </a:rPr>
              <a:t>, 11</a:t>
            </a:r>
            <a:r>
              <a:rPr lang="en-US" altLang="zh-TW" baseline="30000" dirty="0" smtClean="0">
                <a:ea typeface="PMingLiU" panose="02020500000000000000" pitchFamily="18" charset="-120"/>
              </a:rPr>
              <a:t>th</a:t>
            </a:r>
            <a:r>
              <a:rPr lang="en-US" altLang="zh-TW" dirty="0" smtClean="0">
                <a:ea typeface="PMingLiU" panose="02020500000000000000" pitchFamily="18" charset="-120"/>
              </a:rPr>
              <a:t> edition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47" y="1371600"/>
            <a:ext cx="3917854" cy="49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Semiconductor Diode</a:t>
            </a:r>
            <a:endParaRPr lang="en-US" altLang="zh-TW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2612" y="1415388"/>
            <a:ext cx="5500688" cy="508544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MY" b="1" spc="13" dirty="0" smtClean="0">
                <a:solidFill>
                  <a:srgbClr val="3F3F3F"/>
                </a:solidFill>
                <a:cs typeface="Century Gothic"/>
              </a:rPr>
              <a:t>N-Type Material</a:t>
            </a:r>
          </a:p>
          <a:p>
            <a:pPr lvl="1" algn="just">
              <a:buFontTx/>
              <a:buChar char="–"/>
            </a:pPr>
            <a:r>
              <a:rPr lang="en-US" dirty="0"/>
              <a:t>The  p-type material is formed by doping a pure germanium or silicon crystal with impurity </a:t>
            </a:r>
            <a:r>
              <a:rPr lang="en-US" dirty="0" smtClean="0"/>
              <a:t>atoms </a:t>
            </a:r>
            <a:r>
              <a:rPr lang="en-US" dirty="0"/>
              <a:t>having </a:t>
            </a:r>
            <a:r>
              <a:rPr lang="en-US" dirty="0" smtClean="0"/>
              <a:t>three valence electrons (</a:t>
            </a:r>
            <a:r>
              <a:rPr lang="en-US" dirty="0"/>
              <a:t>boron, </a:t>
            </a:r>
            <a:r>
              <a:rPr lang="en-US" dirty="0" smtClean="0"/>
              <a:t>gallium</a:t>
            </a:r>
            <a:r>
              <a:rPr lang="en-US" dirty="0"/>
              <a:t>, and indium</a:t>
            </a:r>
            <a:r>
              <a:rPr lang="en-US" dirty="0" smtClean="0"/>
              <a:t>). </a:t>
            </a:r>
          </a:p>
          <a:p>
            <a:pPr lvl="1" algn="just">
              <a:buFontTx/>
              <a:buChar char="–"/>
            </a:pPr>
            <a:endParaRPr lang="en-US" dirty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MY" sz="1800" b="1" spc="13" dirty="0" smtClean="0">
                <a:solidFill>
                  <a:srgbClr val="3F3F3F"/>
                </a:solidFill>
                <a:cs typeface="Century Gothic"/>
              </a:rPr>
              <a:t>P-Type Material</a:t>
            </a:r>
          </a:p>
          <a:p>
            <a:pPr lvl="1" algn="just">
              <a:buFontTx/>
              <a:buChar char="–"/>
            </a:pPr>
            <a:r>
              <a:rPr lang="en-US" dirty="0"/>
              <a:t>An n-type material is created by introducing impurity elements that </a:t>
            </a:r>
            <a:r>
              <a:rPr lang="en-US" dirty="0"/>
              <a:t>have five valence </a:t>
            </a:r>
            <a:r>
              <a:rPr lang="en-US" dirty="0"/>
              <a:t>electrons </a:t>
            </a:r>
            <a:r>
              <a:rPr lang="en-US" dirty="0"/>
              <a:t>(pentavalent</a:t>
            </a:r>
            <a:r>
              <a:rPr lang="en-US" dirty="0"/>
              <a:t>), such as antimony,  </a:t>
            </a:r>
            <a:r>
              <a:rPr lang="en-US" dirty="0"/>
              <a:t>arsenic</a:t>
            </a:r>
            <a:r>
              <a:rPr lang="en-US" dirty="0"/>
              <a:t>, and </a:t>
            </a:r>
            <a:r>
              <a:rPr lang="en-US" dirty="0"/>
              <a:t>phosphorus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941387"/>
            <a:ext cx="4559300" cy="2834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300" y="4092823"/>
            <a:ext cx="4356100" cy="27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Semiconductor Diode</a:t>
            </a:r>
            <a:endParaRPr lang="en-US" altLang="zh-TW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41512" y="1244600"/>
            <a:ext cx="9563100" cy="5613399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1" spc="13" dirty="0">
                <a:solidFill>
                  <a:srgbClr val="3F3F3F"/>
                </a:solidFill>
                <a:cs typeface="Century Gothic"/>
              </a:rPr>
              <a:t>The </a:t>
            </a:r>
            <a:r>
              <a:rPr lang="en-US" sz="2000" b="1" i="1" spc="13" dirty="0">
                <a:solidFill>
                  <a:srgbClr val="FF0000"/>
                </a:solidFill>
                <a:cs typeface="Century Gothic"/>
              </a:rPr>
              <a:t>semiconductor </a:t>
            </a:r>
            <a:r>
              <a:rPr lang="en-US" sz="2000" b="1" i="1" spc="13" dirty="0" smtClean="0">
                <a:solidFill>
                  <a:srgbClr val="FF0000"/>
                </a:solidFill>
                <a:cs typeface="Century Gothic"/>
              </a:rPr>
              <a:t>diode</a:t>
            </a:r>
            <a:r>
              <a:rPr lang="en-US" sz="2000" b="1" spc="13" dirty="0">
                <a:solidFill>
                  <a:srgbClr val="3F3F3F"/>
                </a:solidFill>
                <a:cs typeface="Century Gothic"/>
              </a:rPr>
              <a:t> </a:t>
            </a:r>
            <a:r>
              <a:rPr lang="en-US" sz="2000" b="1" spc="13" dirty="0" smtClean="0">
                <a:solidFill>
                  <a:srgbClr val="3F3F3F"/>
                </a:solidFill>
                <a:cs typeface="Century Gothic"/>
              </a:rPr>
              <a:t>is created </a:t>
            </a:r>
            <a:r>
              <a:rPr lang="en-US" sz="2000" b="1" spc="13" dirty="0">
                <a:solidFill>
                  <a:srgbClr val="3F3F3F"/>
                </a:solidFill>
                <a:cs typeface="Century Gothic"/>
              </a:rPr>
              <a:t>by simply joining an </a:t>
            </a:r>
            <a:r>
              <a:rPr lang="en-US" sz="2000" b="1" spc="13" dirty="0">
                <a:solidFill>
                  <a:srgbClr val="FF0000"/>
                </a:solidFill>
                <a:cs typeface="Century Gothic"/>
              </a:rPr>
              <a:t>n-type</a:t>
            </a:r>
            <a:r>
              <a:rPr lang="en-US" sz="2000" b="1" spc="13" dirty="0">
                <a:solidFill>
                  <a:srgbClr val="3F3F3F"/>
                </a:solidFill>
                <a:cs typeface="Century Gothic"/>
              </a:rPr>
              <a:t> and a </a:t>
            </a:r>
            <a:r>
              <a:rPr lang="en-US" sz="2000" b="1" spc="13" dirty="0">
                <a:solidFill>
                  <a:srgbClr val="FF0000"/>
                </a:solidFill>
                <a:cs typeface="Century Gothic"/>
              </a:rPr>
              <a:t>p-type</a:t>
            </a:r>
            <a:r>
              <a:rPr lang="en-US" sz="2000" b="1" spc="13" dirty="0">
                <a:solidFill>
                  <a:srgbClr val="3F3F3F"/>
                </a:solidFill>
                <a:cs typeface="Century Gothic"/>
              </a:rPr>
              <a:t> material </a:t>
            </a:r>
            <a:r>
              <a:rPr lang="en-US" sz="2000" b="1" spc="13" dirty="0">
                <a:solidFill>
                  <a:srgbClr val="FF0000"/>
                </a:solidFill>
                <a:cs typeface="Century Gothic"/>
              </a:rPr>
              <a:t>together</a:t>
            </a:r>
            <a:r>
              <a:rPr lang="en-US" sz="2000" b="1" spc="13" dirty="0">
                <a:solidFill>
                  <a:srgbClr val="3F3F3F"/>
                </a:solidFill>
                <a:cs typeface="Century Gothic"/>
              </a:rPr>
              <a:t>, nothing more, just </a:t>
            </a:r>
            <a:r>
              <a:rPr lang="en-US" sz="2000" b="1" spc="13" dirty="0" smtClean="0">
                <a:solidFill>
                  <a:srgbClr val="3F3F3F"/>
                </a:solidFill>
                <a:cs typeface="Century Gothic"/>
              </a:rPr>
              <a:t>the joining </a:t>
            </a:r>
            <a:r>
              <a:rPr lang="en-US" sz="2000" b="1" spc="13" dirty="0">
                <a:solidFill>
                  <a:srgbClr val="3F3F3F"/>
                </a:solidFill>
                <a:cs typeface="Century Gothic"/>
              </a:rPr>
              <a:t>of one material with a majority carrier of electrons to one with a majority carrier of </a:t>
            </a:r>
            <a:r>
              <a:rPr lang="en-US" sz="2000" b="1" spc="13" dirty="0" smtClean="0">
                <a:solidFill>
                  <a:srgbClr val="3F3F3F"/>
                </a:solidFill>
                <a:cs typeface="Century Gothic"/>
              </a:rPr>
              <a:t>holes.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000" b="1" spc="13" dirty="0">
              <a:solidFill>
                <a:srgbClr val="3F3F3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b="1" spc="13" dirty="0" smtClean="0">
              <a:solidFill>
                <a:srgbClr val="3F3F3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b="1" spc="13" dirty="0">
              <a:solidFill>
                <a:srgbClr val="3F3F3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b="1" spc="13" dirty="0" smtClean="0">
              <a:solidFill>
                <a:srgbClr val="3F3F3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000" b="1" spc="13" dirty="0" smtClean="0">
              <a:solidFill>
                <a:srgbClr val="3F3F3F"/>
              </a:solidFill>
            </a:endParaRPr>
          </a:p>
          <a:p>
            <a:pPr marL="0" indent="0">
              <a:buNone/>
            </a:pPr>
            <a:endParaRPr lang="en-US" sz="2000" b="1" spc="13" dirty="0" smtClean="0">
              <a:solidFill>
                <a:srgbClr val="3F3F3F"/>
              </a:solidFill>
            </a:endParaRPr>
          </a:p>
          <a:p>
            <a:pPr marL="0" indent="0">
              <a:buNone/>
            </a:pPr>
            <a:endParaRPr lang="en-US" sz="2000" b="1" spc="13" dirty="0">
              <a:solidFill>
                <a:srgbClr val="3F3F3F"/>
              </a:solidFill>
            </a:endParaRPr>
          </a:p>
          <a:p>
            <a:pPr marL="0" indent="0">
              <a:buNone/>
            </a:pPr>
            <a:endParaRPr lang="en-US" sz="2000" b="1" spc="13" dirty="0" smtClean="0">
              <a:solidFill>
                <a:srgbClr val="3F3F3F"/>
              </a:solidFill>
            </a:endParaRPr>
          </a:p>
          <a:p>
            <a:pPr marL="0" indent="0">
              <a:buNone/>
            </a:pPr>
            <a:endParaRPr lang="en-US" sz="2000" b="1" spc="13" dirty="0" smtClean="0">
              <a:solidFill>
                <a:srgbClr val="3F3F3F"/>
              </a:solidFill>
            </a:endParaRPr>
          </a:p>
          <a:p>
            <a:pPr marL="0" indent="0">
              <a:buNone/>
            </a:pPr>
            <a:endParaRPr lang="en-US" sz="2000" b="1" spc="13" dirty="0" smtClean="0">
              <a:solidFill>
                <a:srgbClr val="3F3F3F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dirty="0"/>
              <a:t>This region of uncovered positive and negative ions is called the </a:t>
            </a:r>
            <a:r>
              <a:rPr lang="en-US" sz="2000" dirty="0">
                <a:solidFill>
                  <a:srgbClr val="FF0000"/>
                </a:solidFill>
              </a:rPr>
              <a:t>depletion region </a:t>
            </a:r>
            <a:r>
              <a:rPr lang="en-US" sz="2000" dirty="0"/>
              <a:t>due </a:t>
            </a:r>
            <a:r>
              <a:rPr lang="en-US" sz="2000" dirty="0" smtClean="0"/>
              <a:t>to </a:t>
            </a:r>
            <a:r>
              <a:rPr lang="en-US" sz="2000" dirty="0"/>
              <a:t>the “depletion” of free carriers in the region.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3881" y="2355967"/>
            <a:ext cx="6155419" cy="371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Semiconductor Diode</a:t>
            </a:r>
            <a:endParaRPr lang="en-US" altLang="zh-TW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812" y="1264554"/>
            <a:ext cx="9183688" cy="5593445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MY" b="1" spc="13" dirty="0" smtClean="0">
                <a:solidFill>
                  <a:srgbClr val="3F3F3F"/>
                </a:solidFill>
                <a:cs typeface="Century Gothic"/>
              </a:rPr>
              <a:t>No Applied Bias (V = 0 V)</a:t>
            </a:r>
          </a:p>
          <a:p>
            <a:pPr lvl="1" algn="just">
              <a:buFontTx/>
              <a:buChar char="–"/>
            </a:pPr>
            <a:r>
              <a:rPr lang="en-US" dirty="0"/>
              <a:t>The majority carriers (electrons) of the n-type material must overcome the attractive </a:t>
            </a:r>
            <a:r>
              <a:rPr lang="en-US" dirty="0" smtClean="0"/>
              <a:t>forces </a:t>
            </a:r>
            <a:r>
              <a:rPr lang="en-US" dirty="0"/>
              <a:t>of the layer of positive ions in the n-type material and the shield of negative ions in </a:t>
            </a:r>
            <a:r>
              <a:rPr lang="en-US" dirty="0" smtClean="0"/>
              <a:t>the </a:t>
            </a:r>
            <a:r>
              <a:rPr lang="en-US" dirty="0"/>
              <a:t>p-type material to migrate into the area beyond the depletion region of the p-type  material. However, the number of majority carriers is so large in the n-type material that there </a:t>
            </a:r>
            <a:r>
              <a:rPr lang="en-US" dirty="0" smtClean="0"/>
              <a:t>will </a:t>
            </a:r>
            <a:r>
              <a:rPr lang="en-US" dirty="0"/>
              <a:t>invariably be a small number of majority carriers with sufficient kinetic energy to pass </a:t>
            </a:r>
            <a:r>
              <a:rPr lang="en-US" dirty="0" smtClean="0"/>
              <a:t>through </a:t>
            </a:r>
            <a:r>
              <a:rPr lang="en-US" dirty="0"/>
              <a:t>the depletion region into the p-type material</a:t>
            </a:r>
            <a:r>
              <a:rPr lang="en-US" dirty="0" smtClean="0"/>
              <a:t>.</a:t>
            </a:r>
          </a:p>
          <a:p>
            <a:pPr lvl="1" algn="just">
              <a:buFontTx/>
              <a:buChar char="–"/>
            </a:pPr>
            <a:endParaRPr lang="en-US" dirty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lvl="1" algn="just">
              <a:buFontTx/>
              <a:buChar char="–"/>
            </a:pPr>
            <a:r>
              <a:rPr lang="en-US" dirty="0"/>
              <a:t>In the absence of an applied bias across a semiconductor diode, the net flow of charge </a:t>
            </a:r>
            <a:r>
              <a:rPr lang="en-US" dirty="0" smtClean="0"/>
              <a:t>in </a:t>
            </a:r>
            <a:r>
              <a:rPr lang="en-US" dirty="0"/>
              <a:t>one direction is zero.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0436"/>
          <a:stretch/>
        </p:blipFill>
        <p:spPr>
          <a:xfrm>
            <a:off x="649155" y="3048484"/>
            <a:ext cx="4570545" cy="3118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601" y="3228974"/>
            <a:ext cx="2868444" cy="1685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686" y="4138730"/>
            <a:ext cx="38957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5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Semiconductor Diode</a:t>
            </a:r>
            <a:endParaRPr lang="en-US" altLang="zh-TW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1812" y="1264554"/>
            <a:ext cx="9183688" cy="5593445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MY" b="1" spc="13" dirty="0" smtClean="0">
                <a:solidFill>
                  <a:srgbClr val="3F3F3F"/>
                </a:solidFill>
                <a:cs typeface="Century Gothic"/>
              </a:rPr>
              <a:t>Reverse Bias (V &lt; 0 V)</a:t>
            </a:r>
          </a:p>
          <a:p>
            <a:pPr lvl="1" algn="just">
              <a:buFontTx/>
              <a:buChar char="–"/>
            </a:pPr>
            <a:r>
              <a:rPr lang="en-US" dirty="0" smtClean="0"/>
              <a:t>The </a:t>
            </a:r>
            <a:r>
              <a:rPr lang="en-US" dirty="0"/>
              <a:t>number of </a:t>
            </a:r>
            <a:r>
              <a:rPr lang="en-US" dirty="0">
                <a:solidFill>
                  <a:srgbClr val="FF0000"/>
                </a:solidFill>
              </a:rPr>
              <a:t>uncovered positive ions </a:t>
            </a:r>
            <a:r>
              <a:rPr lang="en-US" dirty="0"/>
              <a:t>in the depletion region of the </a:t>
            </a:r>
            <a:r>
              <a:rPr lang="en-US" dirty="0">
                <a:solidFill>
                  <a:srgbClr val="FF0000"/>
                </a:solidFill>
              </a:rPr>
              <a:t>n-type </a:t>
            </a:r>
            <a:r>
              <a:rPr lang="en-US" dirty="0"/>
              <a:t>material will increase due to the large number of free electrons </a:t>
            </a:r>
            <a:r>
              <a:rPr lang="en-US" dirty="0" smtClean="0"/>
              <a:t>drawn </a:t>
            </a:r>
            <a:r>
              <a:rPr lang="en-US" dirty="0"/>
              <a:t>to the positive potential of the applied voltage. For similar reasons, the number of </a:t>
            </a:r>
            <a:r>
              <a:rPr lang="en-US" dirty="0" smtClean="0">
                <a:solidFill>
                  <a:srgbClr val="FF0000"/>
                </a:solidFill>
              </a:rPr>
              <a:t>uncovered </a:t>
            </a:r>
            <a:r>
              <a:rPr lang="en-US" dirty="0">
                <a:solidFill>
                  <a:srgbClr val="FF0000"/>
                </a:solidFill>
              </a:rPr>
              <a:t>negative ions </a:t>
            </a:r>
            <a:r>
              <a:rPr lang="en-US" dirty="0"/>
              <a:t>will increase in the </a:t>
            </a:r>
            <a:r>
              <a:rPr lang="en-US" dirty="0">
                <a:solidFill>
                  <a:srgbClr val="FF0000"/>
                </a:solidFill>
              </a:rPr>
              <a:t>p-type</a:t>
            </a:r>
            <a:r>
              <a:rPr lang="en-US" dirty="0"/>
              <a:t> material. The net effect, therefore, is a widening of the depletion region. This widening of the depletion region will establish too </a:t>
            </a:r>
            <a:r>
              <a:rPr lang="en-US" dirty="0" smtClean="0"/>
              <a:t>great </a:t>
            </a:r>
            <a:r>
              <a:rPr lang="en-US" dirty="0"/>
              <a:t>a barrier for the majority carriers to overcome, effectively reducing the majority carrier flow to zero.</a:t>
            </a:r>
            <a:endParaRPr lang="en-US" dirty="0" smtClean="0"/>
          </a:p>
          <a:p>
            <a:pPr lvl="1" algn="just">
              <a:buFontTx/>
              <a:buChar char="–"/>
            </a:pPr>
            <a:endParaRPr lang="en-US" dirty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lvl="1" algn="just">
              <a:buFontTx/>
              <a:buChar char="–"/>
            </a:pP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marL="457200" lvl="1" indent="0" algn="just">
              <a:buNone/>
            </a:pPr>
            <a:endParaRPr lang="en-US" dirty="0" smtClean="0"/>
          </a:p>
          <a:p>
            <a:pPr lvl="1" algn="just">
              <a:buFontTx/>
              <a:buChar char="–"/>
            </a:pPr>
            <a:r>
              <a:rPr lang="en-US" dirty="0"/>
              <a:t>The current that exists under reverse-bias conditions is called the reverse saturation </a:t>
            </a:r>
            <a:r>
              <a:rPr lang="en-US" dirty="0" smtClean="0"/>
              <a:t>current </a:t>
            </a:r>
            <a:r>
              <a:rPr lang="en-US" dirty="0"/>
              <a:t>and is represented by </a:t>
            </a:r>
            <a:r>
              <a:rPr lang="en-US" dirty="0" smtClean="0"/>
              <a:t>Is.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275" y="3618030"/>
            <a:ext cx="3895725" cy="2000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812" y="3127492"/>
            <a:ext cx="621982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Semiconductor Diode</a:t>
            </a:r>
            <a:endParaRPr lang="en-US" altLang="zh-TW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040" y="1219056"/>
            <a:ext cx="6135688" cy="545374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MY" b="1" spc="13" dirty="0" smtClean="0">
                <a:solidFill>
                  <a:srgbClr val="3F3F3F"/>
                </a:solidFill>
                <a:cs typeface="Century Gothic"/>
              </a:rPr>
              <a:t>Forward Bias Bias (V &gt; 0 V)</a:t>
            </a:r>
          </a:p>
          <a:p>
            <a:pPr lvl="1" algn="just">
              <a:buFontTx/>
              <a:buChar char="–"/>
            </a:pPr>
            <a:r>
              <a:rPr lang="en-US" dirty="0"/>
              <a:t>The application of a forward-bias potential V D will “pressure” electrons in the n-type  material and holes in the p-type material to recombine with the ions near the boundary and reduce </a:t>
            </a:r>
            <a:r>
              <a:rPr lang="en-US" dirty="0" smtClean="0"/>
              <a:t>the </a:t>
            </a:r>
            <a:r>
              <a:rPr lang="en-US" dirty="0"/>
              <a:t>width of the depletion </a:t>
            </a:r>
            <a:r>
              <a:rPr lang="en-US" dirty="0" smtClean="0"/>
              <a:t>region.  </a:t>
            </a:r>
            <a:r>
              <a:rPr lang="en-US" dirty="0"/>
              <a:t>The resulting minority-carrier flow of electrons from the p-type material to the n-type material (and of holes from the n-type </a:t>
            </a:r>
            <a:r>
              <a:rPr lang="en-US" dirty="0" smtClean="0"/>
              <a:t>material </a:t>
            </a:r>
            <a:r>
              <a:rPr lang="en-US" dirty="0"/>
              <a:t>to the p-type material) has not changed in magnitude (since the conduction level is </a:t>
            </a:r>
            <a:r>
              <a:rPr lang="en-US" dirty="0" smtClean="0"/>
              <a:t>controlled </a:t>
            </a:r>
            <a:r>
              <a:rPr lang="en-US" dirty="0"/>
              <a:t>primarily by the limited number of impurities in the material), but the reduction </a:t>
            </a:r>
            <a:r>
              <a:rPr lang="en-US" dirty="0" smtClean="0"/>
              <a:t>in </a:t>
            </a:r>
            <a:r>
              <a:rPr lang="en-US" dirty="0"/>
              <a:t>the width of the depletion region has resulted in a heavy majority flow across the junction. An electron of the n-type material now “sees” a reduced barrier at the junction due to </a:t>
            </a:r>
            <a:r>
              <a:rPr lang="en-US" dirty="0" smtClean="0"/>
              <a:t>the </a:t>
            </a:r>
            <a:r>
              <a:rPr lang="en-US" dirty="0"/>
              <a:t>reduced depletion region and a strong attraction for the positive potential applied to the </a:t>
            </a:r>
            <a:r>
              <a:rPr lang="en-US" dirty="0" smtClean="0"/>
              <a:t>p-type </a:t>
            </a:r>
            <a:r>
              <a:rPr lang="en-US" dirty="0"/>
              <a:t>material. As the applied bias increases in magnitude, the depletion region will continue to decrease in width until a flood of electrons can pass through the junction.</a:t>
            </a:r>
            <a:endParaRPr lang="en-US" dirty="0" smtClean="0"/>
          </a:p>
          <a:p>
            <a:pPr lvl="1" algn="just">
              <a:buFontTx/>
              <a:buChar char="–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31688"/>
          <a:stretch/>
        </p:blipFill>
        <p:spPr>
          <a:xfrm>
            <a:off x="7153728" y="1542237"/>
            <a:ext cx="5038272" cy="318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3015" t="35124"/>
          <a:stretch/>
        </p:blipFill>
        <p:spPr>
          <a:xfrm>
            <a:off x="9483634" y="4794068"/>
            <a:ext cx="1858326" cy="20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-154842" y="6487604"/>
            <a:ext cx="840642" cy="370396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EDC</a:t>
            </a:r>
            <a:endParaRPr lang="en-US" altLang="zh-TW" dirty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b="1" dirty="0" smtClean="0"/>
              <a:t>Semiconductor Diode</a:t>
            </a:r>
            <a:endParaRPr lang="en-US" altLang="zh-TW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1263" y="1404254"/>
            <a:ext cx="9014234" cy="545374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MY" b="1" spc="13" dirty="0" smtClean="0">
                <a:solidFill>
                  <a:srgbClr val="3F3F3F"/>
                </a:solidFill>
                <a:cs typeface="Century Gothic"/>
              </a:rPr>
              <a:t>V-I Characteristics</a:t>
            </a:r>
          </a:p>
          <a:p>
            <a:pPr lvl="1" algn="just">
              <a:buFontTx/>
              <a:buChar char="–"/>
            </a:pPr>
            <a:r>
              <a:rPr lang="en-US" dirty="0" smtClean="0"/>
              <a:t>General characteristics </a:t>
            </a:r>
            <a:r>
              <a:rPr lang="en-US" dirty="0"/>
              <a:t>of a semiconductor diode can be defined by the following equation, referred to as </a:t>
            </a:r>
            <a:r>
              <a:rPr lang="en-US" dirty="0" smtClean="0"/>
              <a:t>Shockley’s </a:t>
            </a:r>
            <a:r>
              <a:rPr lang="en-US" dirty="0"/>
              <a:t>equation, for the forward- and reverse-bias regions: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697" y="3352800"/>
            <a:ext cx="6096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6121</TotalTime>
  <Words>649</Words>
  <Application>Microsoft Office PowerPoint</Application>
  <PresentationFormat>Widescreen</PresentationFormat>
  <Paragraphs>81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微軟正黑體</vt:lpstr>
      <vt:lpstr>Arial</vt:lpstr>
      <vt:lpstr>Calibri</vt:lpstr>
      <vt:lpstr>Century Gothic</vt:lpstr>
      <vt:lpstr>Courier New</vt:lpstr>
      <vt:lpstr>PMingLiU</vt:lpstr>
      <vt:lpstr>Wingdings 3</vt:lpstr>
      <vt:lpstr>Wisp</vt:lpstr>
      <vt:lpstr>Chapter 1 Semiconductor Diodes</vt:lpstr>
      <vt:lpstr>Instructor </vt:lpstr>
      <vt:lpstr>ELECTRONIC DEVICES AND CIRCUIT THEORY</vt:lpstr>
      <vt:lpstr>Semiconductor Diode</vt:lpstr>
      <vt:lpstr>Semiconductor Diode</vt:lpstr>
      <vt:lpstr>Semiconductor Diode</vt:lpstr>
      <vt:lpstr>Semiconductor Diode</vt:lpstr>
      <vt:lpstr>Semiconductor Diode</vt:lpstr>
      <vt:lpstr>Semiconductor Diode</vt:lpstr>
      <vt:lpstr>Semiconductor Diode</vt:lpstr>
      <vt:lpstr>Ideal Vs Practical Diode</vt:lpstr>
      <vt:lpstr>Load Line of Diode</vt:lpstr>
      <vt:lpstr>DC or Static Resistance</vt:lpstr>
      <vt:lpstr>AC Resistance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</dc:creator>
  <cp:lastModifiedBy>Ateeq-Ur-Rehman Shaheen</cp:lastModifiedBy>
  <cp:revision>77</cp:revision>
  <cp:lastPrinted>2019-09-25T05:34:37Z</cp:lastPrinted>
  <dcterms:created xsi:type="dcterms:W3CDTF">2018-09-02T03:15:28Z</dcterms:created>
  <dcterms:modified xsi:type="dcterms:W3CDTF">2020-03-24T06:03:31Z</dcterms:modified>
</cp:coreProperties>
</file>