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304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362" r:id="rId11"/>
    <p:sldId id="284" r:id="rId12"/>
    <p:sldId id="285" r:id="rId13"/>
    <p:sldId id="286" r:id="rId14"/>
    <p:sldId id="363" r:id="rId15"/>
    <p:sldId id="287" r:id="rId16"/>
    <p:sldId id="364" r:id="rId17"/>
    <p:sldId id="288" r:id="rId18"/>
    <p:sldId id="289" r:id="rId19"/>
    <p:sldId id="305" r:id="rId20"/>
    <p:sldId id="32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915879-92C5-4F42-933F-B77D38D7801F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190E9-2288-4146-B0C1-F8C10337C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801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7693-C793-4495-86D0-40AC59296D12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9541B-CF7E-4E1E-82FF-6E318F727DE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7693-C793-4495-86D0-40AC59296D12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9541B-CF7E-4E1E-82FF-6E318F727D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7693-C793-4495-86D0-40AC59296D12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9541B-CF7E-4E1E-82FF-6E318F727D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7693-C793-4495-86D0-40AC59296D12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9541B-CF7E-4E1E-82FF-6E318F727DE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7693-C793-4495-86D0-40AC59296D12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9541B-CF7E-4E1E-82FF-6E318F727D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7693-C793-4495-86D0-40AC59296D12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9541B-CF7E-4E1E-82FF-6E318F727DE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7693-C793-4495-86D0-40AC59296D12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9541B-CF7E-4E1E-82FF-6E318F727DE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7693-C793-4495-86D0-40AC59296D12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9541B-CF7E-4E1E-82FF-6E318F727D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7693-C793-4495-86D0-40AC59296D12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9541B-CF7E-4E1E-82FF-6E318F727D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7693-C793-4495-86D0-40AC59296D12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9541B-CF7E-4E1E-82FF-6E318F727D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7693-C793-4495-86D0-40AC59296D12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9541B-CF7E-4E1E-82FF-6E318F727DE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EAF7693-C793-4495-86D0-40AC59296D12}" type="datetimeFigureOut">
              <a:rPr lang="en-US" smtClean="0"/>
              <a:t>17-Apr-20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CE9541B-CF7E-4E1E-82FF-6E318F727DE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 SHOCK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52400"/>
            <a:ext cx="4500562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85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533400"/>
            <a:ext cx="3876675" cy="53340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1" y="2362200"/>
            <a:ext cx="44958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010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689" y="5562600"/>
            <a:ext cx="6512511" cy="1143000"/>
          </a:xfrm>
        </p:spPr>
        <p:txBody>
          <a:bodyPr/>
          <a:lstStyle/>
          <a:p>
            <a:r>
              <a:rPr lang="en-US" dirty="0" smtClean="0"/>
              <a:t>Precautions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19"/>
            <a:ext cx="6781800" cy="4526281"/>
          </a:xfrm>
        </p:spPr>
        <p:txBody>
          <a:bodyPr>
            <a:normAutofit/>
          </a:bodyPr>
          <a:lstStyle/>
          <a:p>
            <a:r>
              <a:rPr lang="en-US" dirty="0" smtClean="0"/>
              <a:t>All apparatus must be tested before used, connection checked</a:t>
            </a:r>
          </a:p>
          <a:p>
            <a:r>
              <a:rPr lang="en-US" dirty="0" smtClean="0"/>
              <a:t>Check controls that they are at zero before switching on</a:t>
            </a:r>
          </a:p>
          <a:p>
            <a:r>
              <a:rPr lang="en-US" dirty="0" smtClean="0"/>
              <a:t>Adequate warm up time and intensity increase accurately</a:t>
            </a:r>
          </a:p>
          <a:p>
            <a:r>
              <a:rPr lang="en-US" dirty="0" smtClean="0"/>
              <a:t>Patient should not allow to touch the apparatus</a:t>
            </a:r>
          </a:p>
          <a:p>
            <a:r>
              <a:rPr lang="en-US" dirty="0" smtClean="0"/>
              <a:t>Apparatus should be serviced regularly</a:t>
            </a:r>
          </a:p>
          <a:p>
            <a:r>
              <a:rPr lang="en-US" dirty="0" smtClean="0"/>
              <a:t>Physiotherapist may receive a shock while handling the equipment, so be careful when ever connections are made or removed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90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0489" y="5867400"/>
            <a:ext cx="6512511" cy="1143000"/>
          </a:xfrm>
        </p:spPr>
        <p:txBody>
          <a:bodyPr/>
          <a:lstStyle/>
          <a:p>
            <a:r>
              <a:rPr lang="en-US" dirty="0" smtClean="0"/>
              <a:t>Earth shock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-152400"/>
            <a:ext cx="6400800" cy="347472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when a shock is due to a connection between the live wire of the main and earth, is known as earth shock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900" y="1981200"/>
            <a:ext cx="79375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61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earth circuit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Electric power is transmitted by one live cable and neutral cable which is connected to the earth.</a:t>
            </a:r>
          </a:p>
          <a:p>
            <a:r>
              <a:rPr lang="en-US" dirty="0" smtClean="0"/>
              <a:t>The earth form the part of conducting pathway and any connection between the live wire of main and earth completes a circuit through which current passes.</a:t>
            </a:r>
          </a:p>
          <a:p>
            <a:r>
              <a:rPr lang="en-US" dirty="0" smtClean="0"/>
              <a:t>If some person forms part of this circuit he receives an earth shock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62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457200"/>
            <a:ext cx="7924800" cy="5973762"/>
          </a:xfrm>
        </p:spPr>
      </p:pic>
    </p:spTree>
    <p:extLst>
      <p:ext uri="{BB962C8B-B14F-4D97-AF65-F5344CB8AC3E}">
        <p14:creationId xmlns:p14="http://schemas.microsoft.com/office/powerpoint/2010/main" val="20296085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4953000"/>
            <a:ext cx="7467600" cy="1143000"/>
          </a:xfrm>
        </p:spPr>
        <p:txBody>
          <a:bodyPr/>
          <a:lstStyle/>
          <a:p>
            <a:r>
              <a:rPr lang="en-US" dirty="0" smtClean="0"/>
              <a:t>Connection to the live cable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 patient who is receiving treatment with a current that is not earth free</a:t>
            </a:r>
            <a:r>
              <a:rPr lang="en-US" dirty="0"/>
              <a:t> </a:t>
            </a:r>
            <a:r>
              <a:rPr lang="en-US" dirty="0" smtClean="0"/>
              <a:t>is connected to the cable</a:t>
            </a:r>
          </a:p>
          <a:p>
            <a:r>
              <a:rPr lang="en-US" dirty="0" smtClean="0"/>
              <a:t>If patient touches exposed part of apparatus and if switch breaks only the neutral wire</a:t>
            </a:r>
          </a:p>
          <a:p>
            <a:r>
              <a:rPr lang="en-US" dirty="0" smtClean="0"/>
              <a:t>Insulation of live wire is faulty and it come in contact with some metal part of apparatus, casing etc.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939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2588" y="731838"/>
            <a:ext cx="7600412" cy="4525962"/>
          </a:xfrm>
        </p:spPr>
      </p:pic>
    </p:spTree>
    <p:extLst>
      <p:ext uri="{BB962C8B-B14F-4D97-AF65-F5344CB8AC3E}">
        <p14:creationId xmlns:p14="http://schemas.microsoft.com/office/powerpoint/2010/main" val="24098305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to earth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Touching any conductor which is connected to earth</a:t>
            </a:r>
          </a:p>
          <a:p>
            <a:r>
              <a:rPr lang="en-US" dirty="0" smtClean="0"/>
              <a:t>Like gas or water pipes, stone floors etc. particularly if they are damped</a:t>
            </a:r>
          </a:p>
          <a:p>
            <a:r>
              <a:rPr lang="en-US" dirty="0" smtClean="0"/>
              <a:t>A metal bed on such a floor is also dangerous, if it make connection with exposed live wire too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10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1" y="4876800"/>
            <a:ext cx="7315200" cy="1143000"/>
          </a:xfrm>
        </p:spPr>
        <p:txBody>
          <a:bodyPr/>
          <a:lstStyle/>
          <a:p>
            <a:r>
              <a:rPr lang="en-US" dirty="0" smtClean="0"/>
              <a:t>Examples of earth shock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19"/>
            <a:ext cx="6400800" cy="400673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Simultaneous connections to the live wire and to the earth can occur in a variety of way, </a:t>
            </a:r>
            <a:r>
              <a:rPr lang="en-US" dirty="0" err="1" smtClean="0"/>
              <a:t>e.g</a:t>
            </a:r>
            <a:r>
              <a:rPr lang="en-US" dirty="0" smtClean="0"/>
              <a:t>,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A patient who is receiving treatment with earth free current rest her hand on water pipe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Physiotherapist holding an electrode which is connected to the live wire touches the earthed apparatus casing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Person standing on a damp stone floor, touching the apparatus which is in contact with live wire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85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289" y="5486400"/>
            <a:ext cx="6512511" cy="1143000"/>
          </a:xfrm>
        </p:spPr>
        <p:txBody>
          <a:bodyPr/>
          <a:lstStyle/>
          <a:p>
            <a:r>
              <a:rPr lang="en-US" dirty="0" smtClean="0"/>
              <a:t>Precautions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381000"/>
            <a:ext cx="83058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Physiotherapy department should be arranged so that there is minimal dangers of making an earth connection while in contact with apparatus</a:t>
            </a:r>
          </a:p>
          <a:p>
            <a:r>
              <a:rPr lang="en-US" dirty="0" smtClean="0"/>
              <a:t>Water and gas pipes should be out of the reach of apparatus and patients</a:t>
            </a:r>
          </a:p>
          <a:p>
            <a:r>
              <a:rPr lang="en-US" dirty="0" smtClean="0"/>
              <a:t>Floor should be of insulating material and kept dry</a:t>
            </a:r>
          </a:p>
          <a:p>
            <a:r>
              <a:rPr lang="en-US" dirty="0" smtClean="0"/>
              <a:t>If floor is not of insulating material, rubber mat or rubber shoes should be used</a:t>
            </a:r>
          </a:p>
          <a:p>
            <a:r>
              <a:rPr lang="en-US" dirty="0" smtClean="0"/>
              <a:t>Switches must break the live wire and fuses should be on live wire</a:t>
            </a:r>
          </a:p>
          <a:p>
            <a:r>
              <a:rPr lang="en-US" dirty="0" smtClean="0"/>
              <a:t>Patient not touches the apparatus, especially when using water bath method, and bath tub should be of insulating material</a:t>
            </a:r>
          </a:p>
          <a:p>
            <a:r>
              <a:rPr lang="en-US" dirty="0" smtClean="0"/>
              <a:t>Water should not be added during treatment</a:t>
            </a:r>
          </a:p>
          <a:p>
            <a:r>
              <a:rPr lang="en-US" dirty="0" smtClean="0"/>
              <a:t>Current used must be earth free</a:t>
            </a:r>
          </a:p>
          <a:p>
            <a:r>
              <a:rPr lang="en-US" dirty="0" smtClean="0"/>
              <a:t>Cells provide earth free currents</a:t>
            </a:r>
          </a:p>
          <a:p>
            <a:r>
              <a:rPr lang="en-US" dirty="0" smtClean="0"/>
              <a:t>Ensure the quality of apparatus while purchasing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2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1371600"/>
            <a:ext cx="6400800" cy="3581400"/>
          </a:xfrm>
        </p:spPr>
        <p:txBody>
          <a:bodyPr/>
          <a:lstStyle/>
          <a:p>
            <a:r>
              <a:rPr lang="en-US" dirty="0" smtClean="0"/>
              <a:t>A shock is a pain full stimulus of sensory nerves which is caused by a sudden flow, cessation or variation in the intensity of current passing through the body</a:t>
            </a:r>
          </a:p>
          <a:p>
            <a:r>
              <a:rPr lang="en-US" dirty="0" smtClean="0"/>
              <a:t>Motor nerves may be stimulated causing muscle contraction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74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6689" y="2590800"/>
            <a:ext cx="6512511" cy="1143000"/>
          </a:xfrm>
        </p:spPr>
        <p:txBody>
          <a:bodyPr/>
          <a:lstStyle/>
          <a:p>
            <a:r>
              <a:rPr lang="en-US" dirty="0" smtClean="0"/>
              <a:t>Thanks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28600"/>
            <a:ext cx="5334000" cy="6477000"/>
          </a:xfrm>
        </p:spPr>
      </p:pic>
    </p:spTree>
    <p:extLst>
      <p:ext uri="{BB962C8B-B14F-4D97-AF65-F5344CB8AC3E}">
        <p14:creationId xmlns:p14="http://schemas.microsoft.com/office/powerpoint/2010/main" val="94294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5638800"/>
            <a:ext cx="6512511" cy="1143000"/>
          </a:xfrm>
        </p:spPr>
        <p:txBody>
          <a:bodyPr/>
          <a:lstStyle/>
          <a:p>
            <a:r>
              <a:rPr lang="en-US" dirty="0" smtClean="0"/>
              <a:t>The severity of shock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52400"/>
            <a:ext cx="81534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The greater is the intensity of current, the more sever is the shock</a:t>
            </a:r>
          </a:p>
          <a:p>
            <a:r>
              <a:rPr lang="en-US" dirty="0" smtClean="0"/>
              <a:t>According to Ohm’s law, The current intensity depends on 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EMF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Resistance</a:t>
            </a:r>
            <a:endParaRPr lang="en-US" b="1" dirty="0" smtClean="0"/>
          </a:p>
          <a:p>
            <a:r>
              <a:rPr lang="en-US" b="1" u="sng" dirty="0" smtClean="0"/>
              <a:t>High EMF</a:t>
            </a:r>
            <a:r>
              <a:rPr lang="en-US" u="sng" dirty="0" smtClean="0"/>
              <a:t>,</a:t>
            </a:r>
            <a:r>
              <a:rPr lang="en-US" dirty="0" smtClean="0"/>
              <a:t> lager will be the intensity of the current</a:t>
            </a:r>
          </a:p>
          <a:p>
            <a:r>
              <a:rPr lang="en-US" dirty="0" smtClean="0"/>
              <a:t>So apparatus used for patient are kept at low EMF i.e.    </a:t>
            </a:r>
          </a:p>
          <a:p>
            <a:r>
              <a:rPr lang="en-US" dirty="0" smtClean="0"/>
              <a:t>For </a:t>
            </a:r>
            <a:r>
              <a:rPr lang="en-US" dirty="0" err="1" smtClean="0"/>
              <a:t>d.c.</a:t>
            </a:r>
            <a:r>
              <a:rPr lang="en-US" dirty="0" smtClean="0"/>
              <a:t>     It is not more than 75 volts</a:t>
            </a:r>
          </a:p>
          <a:p>
            <a:r>
              <a:rPr lang="en-US" dirty="0" smtClean="0"/>
              <a:t>N for muscle stimulating currents __ 110 to 130 volts</a:t>
            </a:r>
          </a:p>
          <a:p>
            <a:r>
              <a:rPr lang="en-US" b="1" u="sng" dirty="0" smtClean="0"/>
              <a:t>High Resistance </a:t>
            </a:r>
            <a:r>
              <a:rPr lang="en-US" b="1" dirty="0" smtClean="0"/>
              <a:t>, </a:t>
            </a:r>
            <a:r>
              <a:rPr lang="en-US" dirty="0" smtClean="0"/>
              <a:t>reduces the intensity of current</a:t>
            </a:r>
          </a:p>
          <a:p>
            <a:r>
              <a:rPr lang="en-US" dirty="0" smtClean="0"/>
              <a:t>Exposed part of circuit, touched with dry hands/ wet hands</a:t>
            </a:r>
          </a:p>
          <a:p>
            <a:endParaRPr lang="en-US" b="1" dirty="0" smtClean="0"/>
          </a:p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77463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1" u="sng" dirty="0" smtClean="0"/>
              <a:t>Path taken by the current flow:</a:t>
            </a:r>
            <a:r>
              <a:rPr lang="en-US" b="1" dirty="0" smtClean="0"/>
              <a:t> </a:t>
            </a:r>
            <a:endParaRPr lang="en-US" dirty="0" smtClean="0"/>
          </a:p>
          <a:p>
            <a:r>
              <a:rPr lang="en-US" dirty="0" smtClean="0"/>
              <a:t>High intensity current through head, neck, heart or whole body prove fatal</a:t>
            </a:r>
          </a:p>
          <a:p>
            <a:r>
              <a:rPr lang="en-US" b="1" dirty="0" smtClean="0"/>
              <a:t>A.C or D.C.</a:t>
            </a:r>
          </a:p>
          <a:p>
            <a:r>
              <a:rPr lang="en-US" dirty="0" smtClean="0"/>
              <a:t>A.C. is more sever, as continuously changing polarity causes </a:t>
            </a:r>
            <a:r>
              <a:rPr lang="en-US" dirty="0"/>
              <a:t>more sensory </a:t>
            </a:r>
            <a:r>
              <a:rPr lang="en-US" dirty="0" smtClean="0"/>
              <a:t>stimulation, titanic muscle contraction, impossible for the victim to let go of the conductor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94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2889" y="5791200"/>
            <a:ext cx="6512511" cy="1143000"/>
          </a:xfrm>
        </p:spPr>
        <p:txBody>
          <a:bodyPr/>
          <a:lstStyle/>
          <a:p>
            <a:r>
              <a:rPr lang="en-US" dirty="0" smtClean="0"/>
              <a:t>Effects of shock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381000"/>
            <a:ext cx="7467600" cy="52578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Following minor shock</a:t>
            </a:r>
          </a:p>
          <a:p>
            <a:r>
              <a:rPr lang="en-US" dirty="0" smtClean="0"/>
              <a:t>Frightened</a:t>
            </a:r>
          </a:p>
          <a:p>
            <a:r>
              <a:rPr lang="en-US" dirty="0" smtClean="0"/>
              <a:t>Distressed </a:t>
            </a:r>
          </a:p>
          <a:p>
            <a:r>
              <a:rPr lang="en-US" dirty="0" smtClean="0"/>
              <a:t>Not loss consciousness</a:t>
            </a:r>
          </a:p>
          <a:p>
            <a:r>
              <a:rPr lang="en-US" b="1" u="sng" dirty="0" smtClean="0"/>
              <a:t>After more sever shock</a:t>
            </a:r>
          </a:p>
          <a:p>
            <a:r>
              <a:rPr lang="en-US" dirty="0" smtClean="0"/>
              <a:t>Fall of blood pressure</a:t>
            </a:r>
          </a:p>
          <a:p>
            <a:r>
              <a:rPr lang="en-US" dirty="0" smtClean="0"/>
              <a:t>Loss of consciousness</a:t>
            </a:r>
          </a:p>
          <a:p>
            <a:r>
              <a:rPr lang="en-US" b="1" u="sng" dirty="0" smtClean="0"/>
              <a:t>In extreme cases</a:t>
            </a:r>
          </a:p>
          <a:p>
            <a:r>
              <a:rPr lang="en-US" dirty="0" smtClean="0"/>
              <a:t>Cessation of respiration___ lack of respiratory movements &amp; cyanosis</a:t>
            </a:r>
          </a:p>
          <a:p>
            <a:r>
              <a:rPr lang="en-US" dirty="0"/>
              <a:t>C</a:t>
            </a:r>
            <a:r>
              <a:rPr lang="en-US" dirty="0" smtClean="0"/>
              <a:t>ardiac arrest___ absence/ abnormal resp. </a:t>
            </a:r>
            <a:r>
              <a:rPr lang="en-US" dirty="0" err="1" smtClean="0"/>
              <a:t>movt</a:t>
            </a:r>
            <a:r>
              <a:rPr lang="en-US" dirty="0" smtClean="0"/>
              <a:t>. Absence of carotid pulse, fully dilated pupils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95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1889" y="5562600"/>
            <a:ext cx="6512511" cy="1143000"/>
          </a:xfrm>
        </p:spPr>
        <p:txBody>
          <a:bodyPr/>
          <a:lstStyle/>
          <a:p>
            <a:r>
              <a:rPr lang="en-US" dirty="0" smtClean="0"/>
              <a:t>Treatment </a:t>
            </a:r>
            <a:r>
              <a:rPr lang="en-US" smtClean="0"/>
              <a:t>of shock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22148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First step:</a:t>
            </a:r>
          </a:p>
          <a:p>
            <a:r>
              <a:rPr lang="en-US" dirty="0" smtClean="0"/>
              <a:t>Remove the victim from the source of supply</a:t>
            </a:r>
          </a:p>
          <a:p>
            <a:r>
              <a:rPr lang="en-US" dirty="0" smtClean="0"/>
              <a:t>A.C. must be switch off at once</a:t>
            </a:r>
          </a:p>
          <a:p>
            <a:r>
              <a:rPr lang="en-US" dirty="0" smtClean="0"/>
              <a:t>But D.C./unvarying disconnected slowly, as sudden cessation can cause a second shock</a:t>
            </a:r>
          </a:p>
          <a:p>
            <a:r>
              <a:rPr lang="en-US" dirty="0" smtClean="0"/>
              <a:t>If no switch in the circuit, the victim must be removed from the contact, with great care</a:t>
            </a:r>
          </a:p>
          <a:p>
            <a:r>
              <a:rPr lang="en-US" dirty="0" smtClean="0"/>
              <a:t>Contact with the affected person should be made only through a thick layer of insulating material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0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1" u="sng" dirty="0" smtClean="0"/>
              <a:t>Following a minor shock:</a:t>
            </a:r>
          </a:p>
          <a:p>
            <a:r>
              <a:rPr lang="en-US" dirty="0" smtClean="0"/>
              <a:t>Reassured the patient</a:t>
            </a:r>
          </a:p>
          <a:p>
            <a:r>
              <a:rPr lang="en-US" dirty="0" smtClean="0"/>
              <a:t>Ask to rest</a:t>
            </a:r>
          </a:p>
          <a:p>
            <a:r>
              <a:rPr lang="en-US" dirty="0" smtClean="0"/>
              <a:t>Give water to drink</a:t>
            </a:r>
          </a:p>
          <a:p>
            <a:r>
              <a:rPr lang="en-US" dirty="0" smtClean="0"/>
              <a:t>Avoid hot drinks as they cause vasodilatation and further fall in blood pressure</a:t>
            </a:r>
          </a:p>
          <a:p>
            <a:r>
              <a:rPr lang="en-US" dirty="0" smtClean="0"/>
              <a:t>Better to consult a medical officer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1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457200"/>
            <a:ext cx="7848600" cy="5562600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Following a more sever shock:</a:t>
            </a:r>
          </a:p>
          <a:p>
            <a:r>
              <a:rPr lang="en-US" dirty="0" smtClean="0"/>
              <a:t>Lay the victim flat so that respiratory passages are clear</a:t>
            </a:r>
          </a:p>
          <a:p>
            <a:r>
              <a:rPr lang="en-US" dirty="0" smtClean="0"/>
              <a:t>Tight clothing is loosened and plenty of air allowed</a:t>
            </a:r>
            <a:endParaRPr lang="en-US" dirty="0"/>
          </a:p>
          <a:p>
            <a:r>
              <a:rPr lang="en-US" dirty="0" smtClean="0"/>
              <a:t>Undue warmth is avoided(vasodilatation _ fall in BP) also external heat increases metabolism, and increase the demand of oxygen</a:t>
            </a:r>
          </a:p>
          <a:p>
            <a:r>
              <a:rPr lang="en-US" u="sng" dirty="0" smtClean="0"/>
              <a:t>If patient is unconscious </a:t>
            </a:r>
            <a:r>
              <a:rPr lang="en-US" dirty="0" smtClean="0"/>
              <a:t>, nothing is given by mouth, a medical officer is called without delay</a:t>
            </a:r>
          </a:p>
          <a:p>
            <a:r>
              <a:rPr lang="en-US" u="sng" dirty="0" smtClean="0"/>
              <a:t>If respiration has ceased</a:t>
            </a:r>
            <a:r>
              <a:rPr lang="en-US" dirty="0" smtClean="0"/>
              <a:t>, air ways should be clear and artificial respiration is commenced</a:t>
            </a:r>
          </a:p>
          <a:p>
            <a:r>
              <a:rPr lang="en-US" u="sng" dirty="0" smtClean="0"/>
              <a:t>If cardiac arrest is occurred</a:t>
            </a:r>
            <a:r>
              <a:rPr lang="en-US" dirty="0" smtClean="0"/>
              <a:t>, external cardiac massage must be applied</a:t>
            </a:r>
          </a:p>
          <a:p>
            <a:r>
              <a:rPr lang="en-US" dirty="0"/>
              <a:t>T</a:t>
            </a:r>
            <a:r>
              <a:rPr lang="en-US" dirty="0" smtClean="0"/>
              <a:t>he most important is to call the medical emergency</a:t>
            </a:r>
          </a:p>
          <a:p>
            <a:endParaRPr lang="en-US" u="sng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1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6689" y="5334000"/>
            <a:ext cx="6512511" cy="1143000"/>
          </a:xfrm>
        </p:spPr>
        <p:txBody>
          <a:bodyPr/>
          <a:lstStyle/>
          <a:p>
            <a:r>
              <a:rPr lang="en-US" dirty="0" smtClean="0"/>
              <a:t>Causes of shock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381000"/>
            <a:ext cx="6934200" cy="4754880"/>
          </a:xfrm>
        </p:spPr>
        <p:txBody>
          <a:bodyPr>
            <a:normAutofit/>
          </a:bodyPr>
          <a:lstStyle/>
          <a:p>
            <a:r>
              <a:rPr lang="en-US" dirty="0" smtClean="0"/>
              <a:t>A patient may receive a shock in the course of an electrical treatment is a result of a sudden increase in the intensity of current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Direct and LFC is switched on with the controls turns up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If insufficient time is allowed to warm up current come suddenly 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Intensity control is turned up unduly during the interval of current flow 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If there is a fault in the apparatus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Patient touches the exposed part of circuit</a:t>
            </a:r>
          </a:p>
          <a:p>
            <a:pPr marL="502920" indent="-457200">
              <a:buFont typeface="+mj-lt"/>
              <a:buAutoNum type="arabicPeriod"/>
            </a:pPr>
            <a:r>
              <a:rPr lang="en-US" dirty="0" smtClean="0"/>
              <a:t>Sudden cessation of DC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92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2305</TotalTime>
  <Words>976</Words>
  <Application>Microsoft Office PowerPoint</Application>
  <PresentationFormat>On-screen Show (4:3)</PresentationFormat>
  <Paragraphs>98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Calibri</vt:lpstr>
      <vt:lpstr>Georgia</vt:lpstr>
      <vt:lpstr>Trebuchet MS</vt:lpstr>
      <vt:lpstr>Slipstream</vt:lpstr>
      <vt:lpstr>ELECTRIC SHOCK</vt:lpstr>
      <vt:lpstr>PowerPoint Presentation</vt:lpstr>
      <vt:lpstr>The severity of shock</vt:lpstr>
      <vt:lpstr>PowerPoint Presentation</vt:lpstr>
      <vt:lpstr>Effects of shock</vt:lpstr>
      <vt:lpstr>Treatment of shock</vt:lpstr>
      <vt:lpstr>PowerPoint Presentation</vt:lpstr>
      <vt:lpstr>PowerPoint Presentation</vt:lpstr>
      <vt:lpstr>Causes of shock </vt:lpstr>
      <vt:lpstr>PowerPoint Presentation</vt:lpstr>
      <vt:lpstr>Precautions </vt:lpstr>
      <vt:lpstr>Earth shock</vt:lpstr>
      <vt:lpstr>The earth circuit</vt:lpstr>
      <vt:lpstr>PowerPoint Presentation</vt:lpstr>
      <vt:lpstr>Connection to the live cable</vt:lpstr>
      <vt:lpstr>PowerPoint Presentation</vt:lpstr>
      <vt:lpstr>Connection to earth</vt:lpstr>
      <vt:lpstr>Examples of earth shock</vt:lpstr>
      <vt:lpstr>Precautions </vt:lpstr>
      <vt:lpstr>Thanks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 FREQUENCY CURRENTS</dc:title>
  <dc:creator>Mohsana</dc:creator>
  <cp:lastModifiedBy>HP</cp:lastModifiedBy>
  <cp:revision>103</cp:revision>
  <dcterms:created xsi:type="dcterms:W3CDTF">2013-03-18T04:06:09Z</dcterms:created>
  <dcterms:modified xsi:type="dcterms:W3CDTF">2020-04-16T20:26:33Z</dcterms:modified>
</cp:coreProperties>
</file>