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8" r:id="rId3"/>
    <p:sldId id="324" r:id="rId4"/>
    <p:sldId id="327" r:id="rId5"/>
    <p:sldId id="326" r:id="rId6"/>
    <p:sldId id="325" r:id="rId7"/>
    <p:sldId id="341" r:id="rId8"/>
    <p:sldId id="343" r:id="rId9"/>
    <p:sldId id="342" r:id="rId10"/>
    <p:sldId id="349" r:id="rId11"/>
    <p:sldId id="350" r:id="rId12"/>
    <p:sldId id="351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53" r:id="rId22"/>
    <p:sldId id="352" r:id="rId23"/>
    <p:sldId id="344" r:id="rId24"/>
    <p:sldId id="346" r:id="rId25"/>
    <p:sldId id="347" r:id="rId26"/>
    <p:sldId id="362" r:id="rId27"/>
    <p:sldId id="299" r:id="rId28"/>
    <p:sldId id="312" r:id="rId29"/>
    <p:sldId id="301" r:id="rId30"/>
    <p:sldId id="302" r:id="rId31"/>
    <p:sldId id="317" r:id="rId32"/>
    <p:sldId id="318" r:id="rId33"/>
    <p:sldId id="314" r:id="rId34"/>
    <p:sldId id="319" r:id="rId35"/>
    <p:sldId id="315" r:id="rId36"/>
    <p:sldId id="320" r:id="rId37"/>
    <p:sldId id="321" r:id="rId38"/>
    <p:sldId id="303" r:id="rId39"/>
    <p:sldId id="310" r:id="rId40"/>
    <p:sldId id="313" r:id="rId41"/>
    <p:sldId id="322" r:id="rId42"/>
    <p:sldId id="305" r:id="rId43"/>
    <p:sldId id="308" r:id="rId44"/>
    <p:sldId id="307" r:id="rId45"/>
    <p:sldId id="323" r:id="rId4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Fahad" initials="MF" lastIdx="5" clrIdx="0">
    <p:extLst>
      <p:ext uri="{19B8F6BF-5375-455C-9EA6-DF929625EA0E}">
        <p15:presenceInfo xmlns:p15="http://schemas.microsoft.com/office/powerpoint/2012/main" userId="750535509e7f3a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3D2"/>
    <a:srgbClr val="5195D3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92" autoAdjust="0"/>
  </p:normalViewPr>
  <p:slideViewPr>
    <p:cSldViewPr snapToGrid="0">
      <p:cViewPr varScale="1">
        <p:scale>
          <a:sx n="58" d="100"/>
          <a:sy n="58" d="100"/>
        </p:scale>
        <p:origin x="9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D060A-3B73-43F0-BE2E-7CE0A8E5F7B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0DB4C7-FA3C-45C6-A884-BCF29839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66588-B0A5-472E-B9B9-17E0A482C143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A383C7-79F1-4A3C-BB63-E7E190198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5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787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8368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524000" y="3533141"/>
            <a:ext cx="9144000" cy="18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4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45" y="128411"/>
            <a:ext cx="11279909" cy="1075749"/>
          </a:xfrm>
        </p:spPr>
        <p:txBody>
          <a:bodyPr>
            <a:normAutofit/>
          </a:bodyPr>
          <a:lstStyle>
            <a:lvl1pPr>
              <a:defRPr sz="4000">
                <a:latin typeface="Gotham Narrow Boo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487528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3000">
                <a:solidFill>
                  <a:schemeClr val="tx1"/>
                </a:solidFill>
                <a:latin typeface="Gotham Narrow Book" pitchFamily="50" charset="0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4pPr>
            <a:lvl5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314326" y="446056"/>
            <a:ext cx="1004207" cy="375557"/>
          </a:xfrm>
          <a:prstGeom prst="triangle">
            <a:avLst/>
          </a:prstGeom>
          <a:gradFill>
            <a:gsLst>
              <a:gs pos="0">
                <a:srgbClr val="5195D3"/>
              </a:gs>
              <a:gs pos="58000">
                <a:srgbClr val="4E93D2"/>
              </a:gs>
              <a:gs pos="100000">
                <a:srgbClr val="3B87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045" y="1207490"/>
            <a:ext cx="1127990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3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045" y="365124"/>
            <a:ext cx="11279909" cy="107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45" y="1698171"/>
            <a:ext cx="11279909" cy="447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046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Narrow Medium" pitchFamily="50" charset="0"/>
              </a:defRPr>
            </a:lvl1pPr>
          </a:lstStyle>
          <a:p>
            <a:fld id="{C8794E75-353D-442E-BDEA-2D1BE4A45A3F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275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1DC9-C721-4D5F-A7A1-DF55DAF8C7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Narrow Book" pitchFamily="50" charset="0"/>
          <a:ea typeface="Adobe Fan Heiti Std B" panose="020B07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Gotham Narrow Medium" pitchFamily="50" charset="0"/>
        <a:buChar char="–"/>
        <a:defRPr sz="24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Gotham Narrow Medium" pitchFamily="50" charset="0"/>
        <a:buChar char="–"/>
        <a:defRPr sz="18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7360"/>
            <a:ext cx="9144000" cy="1833565"/>
          </a:xfrm>
        </p:spPr>
        <p:txBody>
          <a:bodyPr>
            <a:normAutofit/>
          </a:bodyPr>
          <a:lstStyle/>
          <a:p>
            <a:r>
              <a:rPr lang="en-US" dirty="0"/>
              <a:t>Database Administration &amp;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690CEE-119E-45B5-9374-D4A7564C757D}"/>
              </a:ext>
            </a:extLst>
          </p:cNvPr>
          <p:cNvSpPr txBox="1">
            <a:spLocks/>
          </p:cNvSpPr>
          <p:nvPr/>
        </p:nvSpPr>
        <p:spPr>
          <a:xfrm>
            <a:off x="1524000" y="3850470"/>
            <a:ext cx="9144000" cy="207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Gotham Narrow Book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Gotham Narrow Medium" pitchFamily="50" charset="0"/>
              <a:buNone/>
              <a:defRPr sz="18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Gotham Narrow Medium" pitchFamily="50" charset="0"/>
              <a:buNone/>
              <a:defRPr sz="16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3 – Installing and Running Oracle, Creating a database, Oracle Net Services and Oracle Net</a:t>
            </a:r>
          </a:p>
        </p:txBody>
      </p:sp>
    </p:spTree>
    <p:extLst>
      <p:ext uri="{BB962C8B-B14F-4D97-AF65-F5344CB8AC3E}">
        <p14:creationId xmlns:p14="http://schemas.microsoft.com/office/powerpoint/2010/main" val="429055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A302F3-43FF-4C32-8543-39982B66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10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853A980-3940-4FC7-8AD3-8C4CF0FC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97" y="352992"/>
            <a:ext cx="8858658" cy="61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3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EA75A-4C95-4CF1-A196-A72B05B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11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13FAB3D-DDDB-4CC0-A432-B36B37FD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43" y="136526"/>
            <a:ext cx="9229503" cy="64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0608F0-0424-4979-A1EB-4968DC34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12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CC101A4-23A4-4D79-9332-14025CFD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95" y="201006"/>
            <a:ext cx="9702471" cy="63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8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35E3E-EFCC-4E7C-8579-E1EFD33C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13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947E3D2-553D-4BEA-A472-DF5E78AB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65" y="1293999"/>
            <a:ext cx="8503283" cy="54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761336-812A-4CEB-A12A-F7A6C70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14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947BA4C-4A37-418C-B841-F574C6FA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73" y="0"/>
            <a:ext cx="9451462" cy="66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2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77CA50-40A5-4146-8B0A-BB0F33DE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15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4BBA11D-141D-4444-9E85-10D92CF3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23" y="68263"/>
            <a:ext cx="8741354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B9BC8-3C66-4693-9618-808C53BF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16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ACBF4D6-E3CB-4AB1-A9DC-37FA638C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77" y="0"/>
            <a:ext cx="8792736" cy="68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0AFB4-03E5-413D-8490-3FE37C87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17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62E7029-568A-46CF-B16C-858A0EC8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59" y="9850"/>
            <a:ext cx="8878629" cy="67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6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C9E03-5469-45E6-A172-D5F4942C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18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33F22CF-037C-4AE1-8C2D-9F1ECC95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79" y="88433"/>
            <a:ext cx="8778698" cy="66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4FCDD-5580-449C-887C-F39E345D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19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E096CC1-0FF3-4E86-8704-F57C82C5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51" y="69651"/>
            <a:ext cx="8854498" cy="67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F264-557E-48B6-A5CA-B8232EF3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Oracle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2FD8F-1405-451E-9BD7-E2E39079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538731" cy="57580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Oracle Universal Installer</a:t>
            </a:r>
          </a:p>
          <a:p>
            <a:pPr lvl="1"/>
            <a:r>
              <a:rPr lang="en-US" dirty="0"/>
              <a:t>Java based</a:t>
            </a:r>
          </a:p>
          <a:p>
            <a:pPr lvl="1"/>
            <a:r>
              <a:rPr lang="en-US" dirty="0"/>
              <a:t>Portable - looks and functions the same way across all operating systems</a:t>
            </a:r>
          </a:p>
          <a:p>
            <a:pPr lvl="1"/>
            <a:r>
              <a:rPr lang="en-US" dirty="0"/>
              <a:t>Simplified installation</a:t>
            </a:r>
          </a:p>
          <a:p>
            <a:pPr lvl="1"/>
            <a:r>
              <a:rPr lang="en-US" dirty="0"/>
              <a:t>First the target environment is checked</a:t>
            </a:r>
          </a:p>
          <a:p>
            <a:pPr lvl="1"/>
            <a:r>
              <a:rPr lang="en-US" dirty="0"/>
              <a:t>If the installation fails, unsuccessful commands are listed in a logfile</a:t>
            </a:r>
          </a:p>
          <a:p>
            <a:r>
              <a:rPr lang="en-US" dirty="0"/>
              <a:t>Installation guide is included with each release which contains:</a:t>
            </a:r>
          </a:p>
          <a:p>
            <a:pPr lvl="1"/>
            <a:r>
              <a:rPr lang="en-US" dirty="0"/>
              <a:t>System requirements (memory and disk)</a:t>
            </a:r>
          </a:p>
          <a:p>
            <a:pPr lvl="1"/>
            <a:r>
              <a:rPr lang="en-US" dirty="0"/>
              <a:t>Pre-installation tasks</a:t>
            </a:r>
          </a:p>
          <a:p>
            <a:pPr lvl="1"/>
            <a:r>
              <a:rPr lang="en-US" dirty="0"/>
              <a:t>Directions for running the installation</a:t>
            </a:r>
          </a:p>
          <a:p>
            <a:pPr lvl="1"/>
            <a:r>
              <a:rPr lang="en-US" dirty="0"/>
              <a:t>Notes regarding migration of earlier Oracle Databases to the current release</a:t>
            </a:r>
          </a:p>
          <a:p>
            <a:r>
              <a:rPr lang="en-US" dirty="0"/>
              <a:t>Complete installation includes loading software, configuring it, and starting key services.</a:t>
            </a:r>
          </a:p>
          <a:p>
            <a:pPr lvl="1"/>
            <a:endParaRPr lang="en-US" dirty="0"/>
          </a:p>
          <a:p>
            <a:pPr lvl="1"/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C05C7-2ABF-4BD3-A323-2F034D13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428D5-08D9-444C-B6D8-ABDAE0AC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20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D18AFB6-3729-4AD0-AEE3-C6378406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15" y="68263"/>
            <a:ext cx="8866068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DCC32-D509-452B-8DDC-DD6955A2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21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982DB96-337C-4936-AA68-3BA79DC6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9" y="0"/>
            <a:ext cx="9037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3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5B4B2-9239-448A-8881-A0A52192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22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D850F26-18FD-4536-BFB3-10BCF4C7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16" y="48911"/>
            <a:ext cx="8903518" cy="68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DF20F-7FE8-43F3-9D47-36852E2E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6B38-5BA8-4242-B590-8243FDED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62" y="0"/>
            <a:ext cx="906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94AD-3FBA-4CF7-B7E1-D6561F97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B78E0-F94B-4BAF-8FA5-C197D695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74" y="0"/>
            <a:ext cx="8992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676FA-2FB5-4D3F-92B4-D534D089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2C2E9-6406-4068-B936-BCE8EB41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25" y="0"/>
            <a:ext cx="9022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E11E7-1866-4591-BB7A-453D31A2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387AB-D7B9-4CB8-AA38-53E6032B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90512"/>
            <a:ext cx="106870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1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6DAA-7D92-4715-A0BF-31250E8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Oracle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0CCD-A7A3-4D73-8947-FF1E224E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96833"/>
          </a:xfrm>
        </p:spPr>
        <p:txBody>
          <a:bodyPr>
            <a:normAutofit/>
          </a:bodyPr>
          <a:lstStyle/>
          <a:p>
            <a:r>
              <a:rPr lang="en-US" dirty="0"/>
              <a:t>Optimal Flexible Architecture (OFA)</a:t>
            </a:r>
          </a:p>
          <a:p>
            <a:pPr lvl="1"/>
            <a:r>
              <a:rPr lang="en-US" dirty="0"/>
              <a:t>A comprehensive set of standards for database directory structures and filenames</a:t>
            </a:r>
          </a:p>
          <a:p>
            <a:pPr lvl="1"/>
            <a:r>
              <a:rPr lang="en-US" dirty="0"/>
              <a:t>Provides a clear set of standards for handling multiple databases and multiple versions of Oracle if deployed on the same machine.</a:t>
            </a:r>
          </a:p>
          <a:p>
            <a:pPr lvl="1"/>
            <a:r>
              <a:rPr lang="en-US" dirty="0"/>
              <a:t>Includes recommendations for mount points, directory structures, filenames, and scripting techniques. </a:t>
            </a:r>
          </a:p>
          <a:p>
            <a:pPr lvl="1"/>
            <a:r>
              <a:rPr lang="en-US" dirty="0"/>
              <a:t>Anyone who knows the OFA can navigate an Oracle environment to quickly find the software and files used for the database and the instance.</a:t>
            </a:r>
          </a:p>
          <a:p>
            <a:pPr lvl="1"/>
            <a:r>
              <a:rPr lang="en-US" dirty="0"/>
              <a:t>Increases productivity and avoids errors.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2A477-B182-4E32-AAF6-7D68D5D4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0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CDC1-179F-4C56-B424-3AD5B673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Oracle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CB8D-0D23-4B46-A2A0-649B2E06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Supporting Multiple Oracle Versions on a Machine</a:t>
            </a:r>
          </a:p>
          <a:p>
            <a:pPr lvl="1"/>
            <a:r>
              <a:rPr lang="en-US" dirty="0"/>
              <a:t>Multiple versions of Oracle can be installed and run on a single-server machine. </a:t>
            </a:r>
          </a:p>
          <a:p>
            <a:pPr lvl="1"/>
            <a:r>
              <a:rPr lang="en-US" dirty="0"/>
              <a:t>A directory referred to by the environment or system variable </a:t>
            </a:r>
            <a:r>
              <a:rPr lang="en-US" b="1" dirty="0"/>
              <a:t>ORACLE_HOME </a:t>
            </a:r>
            <a:r>
              <a:rPr lang="en-US" dirty="0"/>
              <a:t>is used to find the base directory for the software.</a:t>
            </a:r>
          </a:p>
          <a:p>
            <a:pPr lvl="1"/>
            <a:r>
              <a:rPr lang="en-US" dirty="0"/>
              <a:t>Each of the multiple versions of Oracle software on the same server will have a different ORACLE_HOME variable defined. </a:t>
            </a:r>
          </a:p>
          <a:p>
            <a:pPr lvl="1"/>
            <a:r>
              <a:rPr lang="en-US" dirty="0"/>
              <a:t>Whenever a software accesses a particular version of Oracle, the software simply uses the proper setting for the ORACLE_HOME environment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73053-85B7-4BC7-A364-DCC6FD2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0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B972-5F97-4F79-8E9B-8DEDF2F7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Oracle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C824-7862-440B-A727-38F9E8B2D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Upgrading an Oracle Database</a:t>
            </a:r>
          </a:p>
          <a:p>
            <a:pPr lvl="1"/>
            <a:r>
              <a:rPr lang="en-US" b="1" dirty="0"/>
              <a:t>Database Upgrade Assistant </a:t>
            </a:r>
            <a:r>
              <a:rPr lang="en-US" dirty="0"/>
              <a:t>is used to upgrade a single instance.</a:t>
            </a:r>
          </a:p>
          <a:p>
            <a:pPr lvl="1"/>
            <a:r>
              <a:rPr lang="en-US" b="1" dirty="0"/>
              <a:t>Rolling upgrade </a:t>
            </a:r>
            <a:r>
              <a:rPr lang="en-US" dirty="0"/>
              <a:t>allows achieve a complete upgrade of Oracle database software without having to bring down the database, if Real Application Clusters implementation is being used.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F224B-6129-4302-992A-914C4B3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7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FA0C-5865-4108-982C-B741462B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7DFC-FEA2-459D-9AF4-B761BD49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x64 Minimum Hardware Requirements</a:t>
            </a:r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07360-4FCF-45F7-94C4-F34B2D59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0929D5-BACA-4FDB-BDEE-73B44BAA9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91522"/>
              </p:ext>
            </p:extLst>
          </p:nvPr>
        </p:nvGraphicFramePr>
        <p:xfrm>
          <a:off x="549834" y="2058351"/>
          <a:ext cx="11186120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09150">
                  <a:extLst>
                    <a:ext uri="{9D8B030D-6E8A-4147-A177-3AD203B41FA5}">
                      <a16:colId xmlns:a16="http://schemas.microsoft.com/office/drawing/2014/main" val="1666930155"/>
                    </a:ext>
                  </a:extLst>
                </a:gridCol>
                <a:gridCol w="6476970">
                  <a:extLst>
                    <a:ext uri="{9D8B030D-6E8A-4147-A177-3AD203B41FA5}">
                      <a16:colId xmlns:a16="http://schemas.microsoft.com/office/drawing/2014/main" val="133995889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Requirement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Value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8719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System Architecture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Processor: AMD64 or Intel EM64T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318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Physical Memory (RAM)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2 GB Free RAM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7392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Virtual memory (swap)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If physical memory is between 2 GB and 16 GB, then set virtual memory to 1 times the size of the RAM, 16 GB otherwise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1094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Disk Space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10 GB+ 595 MB TEMP Space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3238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Video Adapter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256 colors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2008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Screen Resolution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1024 X 768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75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BC05-E818-46A1-98A9-C8237118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Database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DE1B-DBC0-4BF1-BB50-5BFB76EBB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Two-step approach to create new databases: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the purpose of the database</a:t>
            </a:r>
          </a:p>
          <a:p>
            <a:pPr lvl="2"/>
            <a:r>
              <a:rPr lang="en-US" dirty="0"/>
              <a:t>Spend time to learn:</a:t>
            </a:r>
          </a:p>
          <a:p>
            <a:pPr lvl="3"/>
            <a:r>
              <a:rPr lang="en-US" sz="2400" dirty="0"/>
              <a:t>The purpose of the database</a:t>
            </a:r>
          </a:p>
          <a:p>
            <a:pPr lvl="3"/>
            <a:r>
              <a:rPr lang="en-US" sz="2400" dirty="0"/>
              <a:t>Amount of data it will contain</a:t>
            </a:r>
          </a:p>
          <a:p>
            <a:pPr lvl="3"/>
            <a:r>
              <a:rPr lang="en-US" sz="2400" dirty="0"/>
              <a:t>Underlying hardware that will be use, specifically the capacity and I/O of storage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the database with the appropriate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C862-452B-43A8-817C-1F5F6673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6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1083-055A-43B1-9FB9-FA4C0AE8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the Database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242F-F19B-46DA-AE8E-E7EBD629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6"/>
          </a:xfrm>
        </p:spPr>
        <p:txBody>
          <a:bodyPr>
            <a:normAutofit/>
          </a:bodyPr>
          <a:lstStyle/>
          <a:p>
            <a:r>
              <a:rPr lang="en-US" dirty="0"/>
              <a:t>Considerations that affects database design and hardware configuration include:</a:t>
            </a:r>
          </a:p>
          <a:p>
            <a:pPr lvl="1"/>
            <a:r>
              <a:rPr lang="en-US" dirty="0"/>
              <a:t>How many users will the database have?</a:t>
            </a:r>
          </a:p>
          <a:p>
            <a:pPr lvl="2"/>
            <a:r>
              <a:rPr lang="en-US" dirty="0"/>
              <a:t>Number of users that will connect simultaneously</a:t>
            </a:r>
          </a:p>
          <a:p>
            <a:pPr lvl="2"/>
            <a:r>
              <a:rPr lang="en-US" dirty="0"/>
              <a:t>Number of users that will concurrently perform transactions or execute queries?</a:t>
            </a:r>
          </a:p>
          <a:p>
            <a:pPr lvl="1"/>
            <a:r>
              <a:rPr lang="en-US" dirty="0"/>
              <a:t>Is the database supporting OLTP applications or data warehousing?</a:t>
            </a:r>
          </a:p>
          <a:p>
            <a:pPr lvl="2"/>
            <a:r>
              <a:rPr lang="en-US" dirty="0"/>
              <a:t>OLTP - larger number of users performing smaller transactions and a significant percentage of write operations</a:t>
            </a:r>
          </a:p>
          <a:p>
            <a:pPr lvl="2"/>
            <a:r>
              <a:rPr lang="en-US" dirty="0"/>
              <a:t>Data warehouses - smaller number of users performing larger queries.</a:t>
            </a:r>
          </a:p>
          <a:p>
            <a:pPr lvl="1"/>
            <a:r>
              <a:rPr lang="en-US" dirty="0"/>
              <a:t>What is the expected size and number of database objects?</a:t>
            </a:r>
          </a:p>
          <a:p>
            <a:pPr lvl="2"/>
            <a:r>
              <a:rPr lang="en-US" dirty="0"/>
              <a:t>Initial size of data and expected growth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C1C9-E190-4F0A-9E0E-A53B4C7F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21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1083-055A-43B1-9FB9-FA4C0AE8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the Database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242F-F19B-46DA-AE8E-E7EBD629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What are the access patterns for the various database objects?</a:t>
            </a:r>
          </a:p>
          <a:p>
            <a:pPr lvl="2"/>
            <a:r>
              <a:rPr lang="en-US" dirty="0"/>
              <a:t>Understanding the volume and type of activity in the database</a:t>
            </a:r>
          </a:p>
          <a:p>
            <a:pPr lvl="2"/>
            <a:r>
              <a:rPr lang="en-US" dirty="0"/>
              <a:t>Critical to planning and tuning database</a:t>
            </a:r>
          </a:p>
          <a:p>
            <a:pPr lvl="2"/>
            <a:r>
              <a:rPr lang="en-US" dirty="0"/>
              <a:t>CRUD matrix is used to show access patterns for the various database objects.</a:t>
            </a:r>
          </a:p>
          <a:p>
            <a:pPr lvl="3"/>
            <a:r>
              <a:rPr lang="en-US" dirty="0"/>
              <a:t>CRUD matrix contains Create, Read, Update, and Delete indicators, or even estimates for how many operations will be performed for each key object used by a business transaction. These estimates may be per minute, per hour, per day, or for whatever time period makes sense in the context of your system.</a:t>
            </a:r>
          </a:p>
          <a:p>
            <a:pPr lvl="3"/>
            <a:r>
              <a:rPr lang="en-US" dirty="0"/>
              <a:t>Example: Access patterns for database objects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C1C9-E190-4F0A-9E0E-A53B4C7F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E6C56-D359-4686-8C13-90796C53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20" y="4629449"/>
            <a:ext cx="4202450" cy="19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1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1083-055A-43B1-9FB9-FA4C0AE8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the Database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242F-F19B-46DA-AE8E-E7EBD629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How much hardware do I have now, and how much will I add as the database grows?</a:t>
            </a:r>
          </a:p>
          <a:p>
            <a:pPr lvl="2"/>
            <a:r>
              <a:rPr lang="en-US" dirty="0"/>
              <a:t>Plan the initial layout with the expected growth in mind.</a:t>
            </a:r>
          </a:p>
          <a:p>
            <a:pPr lvl="2"/>
            <a:r>
              <a:rPr lang="en-US" dirty="0"/>
              <a:t>Cheaper storage costs.</a:t>
            </a:r>
          </a:p>
          <a:p>
            <a:pPr lvl="2"/>
            <a:r>
              <a:rPr lang="en-US" dirty="0"/>
              <a:t>Additional disk space can be added or removed without interrupting database service with ASM.</a:t>
            </a:r>
          </a:p>
          <a:p>
            <a:pPr lvl="1"/>
            <a:r>
              <a:rPr lang="en-US" dirty="0"/>
              <a:t>What are the availability requirements?</a:t>
            </a:r>
          </a:p>
          <a:p>
            <a:pPr lvl="2"/>
            <a:r>
              <a:rPr lang="en-US" dirty="0"/>
              <a:t>Identify the elements of redundancy, such as additional disk drives for the required availability.</a:t>
            </a:r>
          </a:p>
          <a:p>
            <a:pPr lvl="2"/>
            <a:r>
              <a:rPr lang="en-US" dirty="0"/>
              <a:t>ASM also provides automatic mirroring for data with different redundancies available.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C1C9-E190-4F0A-9E0E-A53B4C7F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67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1083-055A-43B1-9FB9-FA4C0AE8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the Database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242F-F19B-46DA-AE8E-E7EBD629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What are my performance requirements?</a:t>
            </a:r>
          </a:p>
          <a:p>
            <a:pPr lvl="2"/>
            <a:r>
              <a:rPr lang="en-US" dirty="0"/>
              <a:t>Expected response times from users</a:t>
            </a:r>
          </a:p>
          <a:p>
            <a:pPr lvl="2"/>
            <a:r>
              <a:rPr lang="en-US" dirty="0"/>
              <a:t>How much of that time can you give them?</a:t>
            </a:r>
          </a:p>
          <a:p>
            <a:pPr lvl="2"/>
            <a:r>
              <a:rPr lang="en-US" dirty="0"/>
              <a:t>What is the measure of performance?</a:t>
            </a:r>
          </a:p>
          <a:p>
            <a:pPr lvl="3"/>
            <a:r>
              <a:rPr lang="en-US" dirty="0"/>
              <a:t>average response time, maximum response time, response time at peak load</a:t>
            </a:r>
          </a:p>
          <a:p>
            <a:pPr lvl="1"/>
            <a:r>
              <a:rPr lang="en-US" dirty="0"/>
              <a:t>What are my security requirements?</a:t>
            </a:r>
          </a:p>
          <a:p>
            <a:pPr lvl="2"/>
            <a:r>
              <a:rPr lang="en-US" dirty="0"/>
              <a:t>Security will be enforced by the application, the operating system, or the Oracle Database? or some combination of these?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C1C9-E190-4F0A-9E0E-A53B4C7F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5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1083-055A-43B1-9FB9-FA4C0AE8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Database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242F-F19B-46DA-AE8E-E7EBD629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Value of Estimating</a:t>
            </a:r>
          </a:p>
          <a:p>
            <a:pPr lvl="1"/>
            <a:r>
              <a:rPr lang="en-US" dirty="0"/>
              <a:t>Guess and document the initial values for the usage patterns, growth, sizing details, availably and performance requirements of the database.</a:t>
            </a:r>
          </a:p>
          <a:p>
            <a:pPr lvl="1"/>
            <a:r>
              <a:rPr lang="en-US" dirty="0"/>
              <a:t>Compare initial estimates with emerging information to react and plan more effectively.</a:t>
            </a:r>
          </a:p>
          <a:p>
            <a:pPr lvl="1"/>
            <a:r>
              <a:rPr lang="en-US" dirty="0"/>
              <a:t>Documented guesses at an early stage are useful later on.</a:t>
            </a:r>
          </a:p>
          <a:p>
            <a:pPr lvl="2"/>
            <a:r>
              <a:rPr lang="en-US" dirty="0"/>
              <a:t>Understanding the choices made and that will be made in future.</a:t>
            </a:r>
          </a:p>
          <a:p>
            <a:pPr lvl="1"/>
            <a:r>
              <a:rPr lang="en-US" dirty="0"/>
              <a:t>The Automatic Workload Repository (AWR) maintains a history of workload and performance measurements, which can be used to track ongoing changes in workload.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C1C9-E190-4F0A-9E0E-A53B4C7F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AA0B-9C39-4F21-9077-4879DE30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Creating Databases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9DC1F-173C-4FF1-A812-1EEB29B98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basic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GUI</a:t>
            </a:r>
          </a:p>
          <a:p>
            <a:pPr lvl="2"/>
            <a:r>
              <a:rPr lang="en-US" dirty="0"/>
              <a:t>Database Configuration Assistant (DBCA) Installer</a:t>
            </a:r>
          </a:p>
          <a:p>
            <a:pPr lvl="3"/>
            <a:r>
              <a:rPr lang="en-US" sz="2000" dirty="0"/>
              <a:t>Is used to create and configure the Oracle database and its associated software.</a:t>
            </a:r>
          </a:p>
          <a:p>
            <a:pPr lvl="3"/>
            <a:r>
              <a:rPr lang="en-US" sz="2000" dirty="0"/>
              <a:t>Java based – cross-platform compatibility.</a:t>
            </a:r>
          </a:p>
          <a:p>
            <a:pPr lvl="3"/>
            <a:r>
              <a:rPr lang="en-US" sz="2000" dirty="0"/>
              <a:t>Quick and easy way to create, modify, or delete a database.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Run script</a:t>
            </a:r>
          </a:p>
          <a:p>
            <a:pPr lvl="2"/>
            <a:r>
              <a:rPr lang="en-US" dirty="0"/>
              <a:t>The alternative method for creating a database is to create or edit an existing SQL script that executes the various required commands.</a:t>
            </a:r>
          </a:p>
          <a:p>
            <a:pPr lvl="2"/>
            <a:r>
              <a:rPr lang="en-US" dirty="0"/>
              <a:t>Uses SQL Plus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2E490-7704-47D0-8BD6-1F315032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0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595D-489A-47FD-9EF9-D433C011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3-1. Oracle Database 12c Installer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8808F1-32D2-4B7E-95A7-7B9CEC0EF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112" y="1274770"/>
            <a:ext cx="7297662" cy="5454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26A81-0295-46F9-916C-35A270D3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84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D785-CD73-49DA-BF4F-8ED09AF4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07F6-492C-4CCC-BDB7-3D2804D9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054674"/>
          </a:xfrm>
        </p:spPr>
        <p:txBody>
          <a:bodyPr>
            <a:normAutofit/>
          </a:bodyPr>
          <a:lstStyle/>
          <a:p>
            <a:r>
              <a:rPr lang="en-US" dirty="0"/>
              <a:t>Oracle Net is a layer of software that allows different physical machines to communicate for the purpose of accessing an Oracle Database.</a:t>
            </a:r>
          </a:p>
          <a:p>
            <a:r>
              <a:rPr lang="en-US" dirty="0"/>
              <a:t>A version of Oracle Net runs on the client machine and on the database server, and allows clients and servers to communicate over a network using virtually any popular network protocol. </a:t>
            </a:r>
          </a:p>
          <a:p>
            <a:r>
              <a:rPr lang="en-US" dirty="0"/>
              <a:t>Oracle Net can also perform network protocol interchanges. For example, it allows clients that are speaking LU 6.2 to interact with database servers that are speaking TCP/IP.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EA026-B18A-4A57-89E1-C6E05B77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3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D785-CD73-49DA-BF4F-8ED09AF4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07F6-492C-4CCC-BDB7-3D2804D9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054674"/>
          </a:xfrm>
        </p:spPr>
        <p:txBody>
          <a:bodyPr>
            <a:normAutofit/>
          </a:bodyPr>
          <a:lstStyle/>
          <a:p>
            <a:r>
              <a:rPr lang="en-US" dirty="0"/>
              <a:t>Location transparency</a:t>
            </a:r>
          </a:p>
          <a:p>
            <a:pPr lvl="1"/>
            <a:r>
              <a:rPr lang="en-US" dirty="0"/>
              <a:t>Client application does not need to know the server’s physical location.</a:t>
            </a:r>
          </a:p>
          <a:p>
            <a:pPr lvl="1"/>
            <a:r>
              <a:rPr lang="en-US" dirty="0"/>
              <a:t>Oracle Net layer handles the communications.</a:t>
            </a:r>
          </a:p>
          <a:p>
            <a:r>
              <a:rPr lang="en-US" dirty="0"/>
              <a:t>Service names or aliases</a:t>
            </a:r>
          </a:p>
          <a:p>
            <a:pPr lvl="1"/>
            <a:r>
              <a:rPr lang="en-US" dirty="0"/>
              <a:t>Clients provide a service name or Oracle Net alias to specify which database they want to reach without having to identify the actual machine or instance for the database. 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EA026-B18A-4A57-89E1-C6E05B77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FA0C-5865-4108-982C-B741462B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7DFC-FEA2-459D-9AF4-B761BD49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x64 Software Requirements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07360-4FCF-45F7-94C4-F34B2D59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0929D5-BACA-4FDB-BDEE-73B44BAA9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97393"/>
              </p:ext>
            </p:extLst>
          </p:nvPr>
        </p:nvGraphicFramePr>
        <p:xfrm>
          <a:off x="549834" y="2058351"/>
          <a:ext cx="11186120" cy="3444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39778">
                  <a:extLst>
                    <a:ext uri="{9D8B030D-6E8A-4147-A177-3AD203B41FA5}">
                      <a16:colId xmlns:a16="http://schemas.microsoft.com/office/drawing/2014/main" val="1666930155"/>
                    </a:ext>
                  </a:extLst>
                </a:gridCol>
                <a:gridCol w="7446342">
                  <a:extLst>
                    <a:ext uri="{9D8B030D-6E8A-4147-A177-3AD203B41FA5}">
                      <a16:colId xmlns:a16="http://schemas.microsoft.com/office/drawing/2014/main" val="133995889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Requirement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Value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8719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Operating System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Windows 8.1 x64 - Pro and Enterprise editions</a:t>
                      </a:r>
                    </a:p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Windows 10 x64 - Pro, Enterprise, and Education editions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318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Unzip utility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Unzip 6.0 or later.</a:t>
                      </a:r>
                    </a:p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Unzip is required to extract the image files for Oracle Database</a:t>
                      </a:r>
                    </a:p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Gotham Narrow Book" pitchFamily="50" charset="0"/>
                          <a:ea typeface="+mn-ea"/>
                          <a:cs typeface="+mn-cs"/>
                        </a:rPr>
                        <a:t>and Oracle Grid Infrastructure installations.</a:t>
                      </a:r>
                      <a:endParaRPr lang="en-PK" sz="2600" kern="1200" dirty="0">
                        <a:solidFill>
                          <a:schemeClr val="tx1"/>
                        </a:solidFill>
                        <a:latin typeface="Gotham Narrow Book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73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588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6024-D18B-461A-A7AA-8C6E3CF9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DD71-F9E8-41D8-BFF2-E05559DD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Resolving Oracle Net Service Names</a:t>
            </a:r>
          </a:p>
          <a:p>
            <a:pPr lvl="1"/>
            <a:r>
              <a:rPr lang="en-US" dirty="0"/>
              <a:t>Local name resolution</a:t>
            </a:r>
          </a:p>
          <a:p>
            <a:pPr lvl="2"/>
            <a:r>
              <a:rPr lang="en-US" dirty="0"/>
              <a:t>Install a file called TNSNAMES.ORA on each client machine that contains entries that provide the host and Oracle instance for each Oracle Net alias.</a:t>
            </a:r>
          </a:p>
          <a:p>
            <a:pPr lvl="2"/>
            <a:r>
              <a:rPr lang="en-US" dirty="0"/>
              <a:t>Must maintain this file on the client machines if any changes are made to the underlying database locations.</a:t>
            </a:r>
          </a:p>
          <a:p>
            <a:pPr lvl="2"/>
            <a:r>
              <a:rPr lang="en-US" dirty="0"/>
              <a:t>Leads to increased maintenance load.</a:t>
            </a:r>
          </a:p>
          <a:p>
            <a:pPr lvl="1"/>
            <a:r>
              <a:rPr lang="en-US" dirty="0"/>
              <a:t>Oracle Names service</a:t>
            </a:r>
          </a:p>
          <a:p>
            <a:pPr lvl="2"/>
            <a:r>
              <a:rPr lang="en-US" dirty="0"/>
              <a:t>Eliminated the need to maintain TNSNAMES.ORA file on each client.</a:t>
            </a:r>
          </a:p>
          <a:p>
            <a:pPr lvl="2"/>
            <a:r>
              <a:rPr lang="en-US" dirty="0"/>
              <a:t>Supported by earlier releases and obsolete after Oracle 9i release.</a:t>
            </a:r>
          </a:p>
          <a:p>
            <a:pPr lvl="1"/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A7E08-98A3-42ED-A8E9-CF0F32AF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5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6024-D18B-461A-A7AA-8C6E3CF9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DD71-F9E8-41D8-BFF2-E05559DD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Oracle Internet Directory (OID)</a:t>
            </a:r>
          </a:p>
          <a:p>
            <a:pPr lvl="2"/>
            <a:r>
              <a:rPr lang="en-US" dirty="0"/>
              <a:t>Centralized naming service</a:t>
            </a:r>
          </a:p>
          <a:p>
            <a:pPr lvl="2"/>
            <a:r>
              <a:rPr lang="en-US" dirty="0"/>
              <a:t>Uses well-defined standard of Lightweight Directory Access Protocol (LDAP) for accessing name information.</a:t>
            </a:r>
          </a:p>
          <a:p>
            <a:pPr lvl="2"/>
            <a:r>
              <a:rPr lang="en-US" b="1" dirty="0"/>
              <a:t>Directory naming</a:t>
            </a:r>
          </a:p>
          <a:p>
            <a:pPr lvl="3"/>
            <a:r>
              <a:rPr lang="en-US" dirty="0"/>
              <a:t>Export directory entries to create a local TNSNAMES.ORA file for clients not using OID.</a:t>
            </a:r>
          </a:p>
          <a:p>
            <a:pPr lvl="1"/>
            <a:r>
              <a:rPr lang="en-US" dirty="0"/>
              <a:t>Host naming</a:t>
            </a:r>
          </a:p>
          <a:p>
            <a:pPr lvl="2"/>
            <a:r>
              <a:rPr lang="en-US" dirty="0"/>
              <a:t>Clients uses the name of the host on which the instance runs. </a:t>
            </a:r>
          </a:p>
          <a:p>
            <a:pPr lvl="2"/>
            <a:r>
              <a:rPr lang="en-US" dirty="0"/>
              <a:t>Valid for TCP/IP networks with a mechanism in place for resolving the hostname into an IP address.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A7E08-98A3-42ED-A8E9-CF0F32AF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6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5273-03CA-4473-8C47-4D9BEE2C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BF87-650D-47C4-B0E4-DCD9B40B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Data Services</a:t>
            </a:r>
          </a:p>
          <a:p>
            <a:pPr lvl="1"/>
            <a:r>
              <a:rPr lang="en-US" dirty="0"/>
              <a:t>Introduced with Oracle Database 12c.</a:t>
            </a:r>
          </a:p>
          <a:p>
            <a:pPr lvl="1"/>
            <a:r>
              <a:rPr lang="en-US" dirty="0"/>
              <a:t>Provides the ability to have multiple database instances, even instances that are geographically dispersed, participate in a single global service.</a:t>
            </a:r>
          </a:p>
          <a:p>
            <a:pPr lvl="1"/>
            <a:r>
              <a:rPr lang="en-US" dirty="0"/>
              <a:t>Oracle provides an infrastructure to allow for name resolution, and additional services to synchronize the information in different instances participating in a global service.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F71D6-0BDF-46CF-A96A-8F785E48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4DBB-18D0-46AA-B17E-90F97AAC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DDC4-2B95-440A-BA3E-55FC6B87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Oracle Net Manager</a:t>
            </a:r>
          </a:p>
          <a:p>
            <a:pPr lvl="1"/>
            <a:r>
              <a:rPr lang="en-US" dirty="0"/>
              <a:t>A graphical user interface tool for managing network configurations.</a:t>
            </a:r>
          </a:p>
          <a:p>
            <a:r>
              <a:rPr lang="en-US" dirty="0"/>
              <a:t>Oracle Connection Pooling</a:t>
            </a:r>
            <a:endParaRPr lang="en-PK" dirty="0"/>
          </a:p>
          <a:p>
            <a:pPr lvl="1"/>
            <a:r>
              <a:rPr lang="en-US" dirty="0"/>
              <a:t>Allows the middle-tier server to establish and manage a pool of connections that are shared between multiple clients, reducing the overall connection overhead needed by the database instance. </a:t>
            </a:r>
          </a:p>
          <a:p>
            <a:pPr lvl="1"/>
            <a:endParaRPr lang="en-US" dirty="0"/>
          </a:p>
          <a:p>
            <a:pPr lvl="1"/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599C-6BFB-40A0-9C47-7727B2FE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15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558C-FE4D-4CFC-A756-F00B8713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99E11-37B1-4F6E-8DF4-2D264509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Oracle Net Configuration Files</a:t>
            </a:r>
          </a:p>
          <a:p>
            <a:pPr lvl="1"/>
            <a:r>
              <a:rPr lang="en-US" dirty="0"/>
              <a:t>Oracle Net requires several configuration files. </a:t>
            </a:r>
          </a:p>
          <a:p>
            <a:pPr lvl="1"/>
            <a:r>
              <a:rPr lang="en-US" dirty="0"/>
              <a:t>The default location for the files used to configure an Oracle Net network are as follows:</a:t>
            </a:r>
          </a:p>
          <a:p>
            <a:pPr lvl="2"/>
            <a:r>
              <a:rPr lang="en-US" dirty="0"/>
              <a:t>On Windows servers, ORACLE_HOME\network\admin</a:t>
            </a:r>
          </a:p>
          <a:p>
            <a:pPr lvl="2"/>
            <a:r>
              <a:rPr lang="en-US" dirty="0"/>
              <a:t>On Unix servers, ORACLE_HOME/network/admin</a:t>
            </a:r>
          </a:p>
          <a:p>
            <a:pPr lvl="1"/>
            <a:r>
              <a:rPr lang="en-US" dirty="0"/>
              <a:t>If the files are placed in another location, the environment or system variable called TNS_ADMIN must be set to the nondefault location. Oracle then uses TNS_ADMIN to locate the files. 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5EF3-218E-4231-A153-47FEB609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5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558C-FE4D-4CFC-A756-F00B8713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Net Services and Oracle Net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99E11-37B1-4F6E-8DF4-2D264509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05467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files that form a simple Oracle Net configuration used for local naming are as follows:</a:t>
            </a:r>
          </a:p>
          <a:p>
            <a:pPr lvl="2"/>
            <a:r>
              <a:rPr lang="en-US" dirty="0"/>
              <a:t>LISTENER.ORA</a:t>
            </a:r>
          </a:p>
          <a:p>
            <a:pPr lvl="3"/>
            <a:r>
              <a:rPr lang="en-US" dirty="0"/>
              <a:t>Contains details for configuring the Oracle Net Listener.</a:t>
            </a:r>
          </a:p>
          <a:p>
            <a:pPr lvl="2"/>
            <a:r>
              <a:rPr lang="en-US" dirty="0"/>
              <a:t>TNSNAMES.ORA</a:t>
            </a:r>
          </a:p>
          <a:p>
            <a:pPr lvl="3"/>
            <a:r>
              <a:rPr lang="en-US" dirty="0"/>
              <a:t>Decodes a service name into a specific machine address and Oracle instance for the connection request.</a:t>
            </a:r>
          </a:p>
          <a:p>
            <a:pPr lvl="2"/>
            <a:r>
              <a:rPr lang="en-US" dirty="0"/>
              <a:t>SQLNET.ORA</a:t>
            </a:r>
          </a:p>
          <a:p>
            <a:pPr lvl="3"/>
            <a:r>
              <a:rPr lang="en-US" dirty="0"/>
              <a:t>Provides important defaults and miscellaneous configuration details like the default domain name for the network.</a:t>
            </a:r>
          </a:p>
          <a:p>
            <a:pPr lvl="2"/>
            <a:r>
              <a:rPr lang="en-US" dirty="0"/>
              <a:t>LDAP.ORA</a:t>
            </a:r>
          </a:p>
          <a:p>
            <a:pPr lvl="3"/>
            <a:r>
              <a:rPr lang="en-US" dirty="0"/>
              <a:t>Contains the configuration information needed to use an LDAP directory.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5EF3-218E-4231-A153-47FEB609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7B28-DC0E-4A6E-A46A-A32F217C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Hardware Requirements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9910-1A96-4E18-BF6D-328FD154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4198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Determine the physical RAM size.</a:t>
            </a:r>
          </a:p>
          <a:p>
            <a:pPr lvl="1"/>
            <a:r>
              <a:rPr lang="en-US" sz="2600" dirty="0"/>
              <a:t>Right-click on </a:t>
            </a:r>
            <a:r>
              <a:rPr lang="en-US" sz="2600" b="1" dirty="0"/>
              <a:t>My Computer</a:t>
            </a:r>
            <a:r>
              <a:rPr lang="en-US" sz="2600" dirty="0"/>
              <a:t>, then click </a:t>
            </a:r>
            <a:r>
              <a:rPr lang="en-US" sz="2600" b="1" dirty="0"/>
              <a:t>Properties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If the size of the physical RAM installed in the system is less than the required size, then you must install more memory before continuing.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Determine the size of configured virtual memory (paging file size).</a:t>
            </a:r>
          </a:p>
          <a:p>
            <a:pPr lvl="1"/>
            <a:r>
              <a:rPr lang="en-US" sz="2600" dirty="0"/>
              <a:t>Right-click on </a:t>
            </a:r>
            <a:r>
              <a:rPr lang="en-US" sz="2600" b="1" dirty="0"/>
              <a:t>My Computer</a:t>
            </a:r>
            <a:r>
              <a:rPr lang="en-US" sz="2600" dirty="0"/>
              <a:t>, then click </a:t>
            </a:r>
            <a:r>
              <a:rPr lang="en-US" sz="2600" b="1" dirty="0"/>
              <a:t>Properties</a:t>
            </a:r>
            <a:r>
              <a:rPr lang="en-US" sz="2600" dirty="0"/>
              <a:t>, click </a:t>
            </a:r>
            <a:r>
              <a:rPr lang="en-US" sz="2600" b="1" dirty="0"/>
              <a:t>Advanced System Settings</a:t>
            </a:r>
            <a:r>
              <a:rPr lang="en-US" sz="2600" dirty="0"/>
              <a:t>, click the </a:t>
            </a:r>
            <a:r>
              <a:rPr lang="en-US" sz="2600" b="1" dirty="0"/>
              <a:t>Advanced</a:t>
            </a:r>
            <a:r>
              <a:rPr lang="en-US" sz="2600" dirty="0"/>
              <a:t> tab on System Properties page, and then click </a:t>
            </a:r>
            <a:r>
              <a:rPr lang="en-US" sz="2600" b="1" dirty="0"/>
              <a:t>Settings</a:t>
            </a:r>
            <a:r>
              <a:rPr lang="en-US" sz="2600" dirty="0"/>
              <a:t> in the </a:t>
            </a:r>
            <a:r>
              <a:rPr lang="en-US" sz="2600" b="1" dirty="0"/>
              <a:t>Performance</a:t>
            </a:r>
            <a:r>
              <a:rPr lang="en-US" sz="2600" dirty="0"/>
              <a:t> section. Then select the </a:t>
            </a:r>
            <a:r>
              <a:rPr lang="en-US" sz="2600" b="1" dirty="0"/>
              <a:t>Advanced</a:t>
            </a:r>
            <a:r>
              <a:rPr lang="en-US" sz="2600" dirty="0"/>
              <a:t> tab on Performance Options page.</a:t>
            </a:r>
          </a:p>
          <a:p>
            <a:pPr lvl="1"/>
            <a:r>
              <a:rPr lang="en-US" sz="2600" dirty="0"/>
              <a:t>The virtual memory is listed in the Virtual Memory section.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Determine the amount of free disk space on the system.</a:t>
            </a:r>
          </a:p>
          <a:p>
            <a:pPr lvl="1"/>
            <a:r>
              <a:rPr lang="en-US" sz="2600" dirty="0"/>
              <a:t>Right-click </a:t>
            </a:r>
            <a:r>
              <a:rPr lang="en-US" sz="2600" b="1" dirty="0"/>
              <a:t>My Computer</a:t>
            </a:r>
            <a:r>
              <a:rPr lang="en-US" sz="2600" dirty="0"/>
              <a:t> and click </a:t>
            </a:r>
            <a:r>
              <a:rPr lang="en-US" sz="2600" b="1" dirty="0"/>
              <a:t>Open</a:t>
            </a:r>
            <a:r>
              <a:rPr lang="en-US" sz="2600" dirty="0"/>
              <a:t>.</a:t>
            </a:r>
            <a:endParaRPr lang="en-PK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8E716-4BCB-4820-8A9A-0367BA62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4075-A623-4088-B659-D23F1A13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Oracle Database 19c on Windows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E5A-3C05-48DB-953A-57749580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287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Download Oracle Database 19c software for Windows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Launch the setup wizard</a:t>
            </a:r>
          </a:p>
          <a:p>
            <a:pPr lvl="2"/>
            <a:r>
              <a:rPr lang="en-US" dirty="0"/>
              <a:t>unzip the package then copy it to the root of your disk</a:t>
            </a:r>
          </a:p>
          <a:p>
            <a:pPr lvl="2"/>
            <a:r>
              <a:rPr lang="en-US" dirty="0"/>
              <a:t>rename the folder, choose a shorter name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db_home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then launch the setup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database installation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system class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Oracle home user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database edition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the location of Oracle software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Prerequisite Checks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Summary and end of the installation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3C92-9FE6-421D-B62E-BF2B8742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DB753-5498-4082-9B9A-1A863F88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7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195C936-552B-4723-96BF-109B9D06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67" y="573054"/>
            <a:ext cx="8436200" cy="5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DB753-5498-4082-9B9A-1A863F88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8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DF31EE5-7C77-4DA9-A3B0-50CA3114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79" y="546020"/>
            <a:ext cx="8285241" cy="57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DB753-5498-4082-9B9A-1A863F88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9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6F419FF-0650-446A-A6C6-BD1510B6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32" y="389961"/>
            <a:ext cx="8676622" cy="60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13755</TotalTime>
  <Words>1954</Words>
  <Application>Microsoft Office PowerPoint</Application>
  <PresentationFormat>Widescreen</PresentationFormat>
  <Paragraphs>248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Gotham Narrow Book</vt:lpstr>
      <vt:lpstr>Gotham Narrow Medium</vt:lpstr>
      <vt:lpstr>Wingdings</vt:lpstr>
      <vt:lpstr>Office Theme</vt:lpstr>
      <vt:lpstr>Database Administration &amp; Management</vt:lpstr>
      <vt:lpstr>Installing Oracle</vt:lpstr>
      <vt:lpstr>System requirements</vt:lpstr>
      <vt:lpstr>System requirements</vt:lpstr>
      <vt:lpstr>Verifying Hardware Requirements</vt:lpstr>
      <vt:lpstr>Installing Oracle Database 19c on Windows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Installing Oracle</vt:lpstr>
      <vt:lpstr>Installing Oracle</vt:lpstr>
      <vt:lpstr>Installing Oracle</vt:lpstr>
      <vt:lpstr>Creating a Database</vt:lpstr>
      <vt:lpstr>Planning the Database</vt:lpstr>
      <vt:lpstr>Planning the Database</vt:lpstr>
      <vt:lpstr>Planning the Database</vt:lpstr>
      <vt:lpstr>Planning the Database</vt:lpstr>
      <vt:lpstr>Creating a Database</vt:lpstr>
      <vt:lpstr>Tools for Creating Databases</vt:lpstr>
      <vt:lpstr>Figure 3-1. Oracle Database 12c Installer</vt:lpstr>
      <vt:lpstr>Oracle Net Services and Oracle Net</vt:lpstr>
      <vt:lpstr>Oracle Net Services and Oracle Net</vt:lpstr>
      <vt:lpstr>Oracle Net Services and Oracle Net</vt:lpstr>
      <vt:lpstr>Oracle Net Services and Oracle Net</vt:lpstr>
      <vt:lpstr>Oracle Net Services and Oracle Net</vt:lpstr>
      <vt:lpstr>Oracle Net Services and Oracle Net</vt:lpstr>
      <vt:lpstr>Oracle Net Services and Oracle Net</vt:lpstr>
      <vt:lpstr>Oracle Net Services and Oracle 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Oracle</dc:title>
  <dc:subject>Database Administration &amp; Management</dc:subject>
  <dc:creator>Muhammad Fahad</dc:creator>
  <cp:lastModifiedBy>Muhammad Fahad</cp:lastModifiedBy>
  <cp:revision>1029</cp:revision>
  <cp:lastPrinted>2018-02-20T01:02:10Z</cp:lastPrinted>
  <dcterms:created xsi:type="dcterms:W3CDTF">2017-11-25T11:53:26Z</dcterms:created>
  <dcterms:modified xsi:type="dcterms:W3CDTF">2020-11-12T21:33:35Z</dcterms:modified>
</cp:coreProperties>
</file>