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8" r:id="rId2"/>
    <p:sldId id="279" r:id="rId3"/>
    <p:sldId id="262" r:id="rId4"/>
    <p:sldId id="277" r:id="rId5"/>
    <p:sldId id="280" r:id="rId6"/>
    <p:sldId id="281" r:id="rId7"/>
    <p:sldId id="282" r:id="rId8"/>
    <p:sldId id="283" r:id="rId9"/>
    <p:sldId id="284" r:id="rId10"/>
    <p:sldId id="285" r:id="rId11"/>
    <p:sldId id="287" r:id="rId12"/>
    <p:sldId id="263" r:id="rId13"/>
    <p:sldId id="264" r:id="rId14"/>
    <p:sldId id="265" r:id="rId15"/>
    <p:sldId id="266" r:id="rId16"/>
    <p:sldId id="267" r:id="rId17"/>
    <p:sldId id="268" r:id="rId18"/>
    <p:sldId id="269" r:id="rId19"/>
    <p:sldId id="270"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ima" initials="S" lastIdx="1" clrIdx="0">
    <p:extLst>
      <p:ext uri="{19B8F6BF-5375-455C-9EA6-DF929625EA0E}">
        <p15:presenceInfo xmlns:p15="http://schemas.microsoft.com/office/powerpoint/2012/main" userId="Saim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46" d="100"/>
          <a:sy n="46" d="100"/>
        </p:scale>
        <p:origin x="780"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F9E69ED-1CB7-4CB9-AAAA-0E5BCDA1158A}"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84372-1F20-4715-B670-5218026065DC}" type="slidenum">
              <a:rPr lang="en-US" smtClean="0"/>
              <a:t>‹#›</a:t>
            </a:fld>
            <a:endParaRPr lang="en-US"/>
          </a:p>
        </p:txBody>
      </p:sp>
    </p:spTree>
    <p:extLst>
      <p:ext uri="{BB962C8B-B14F-4D97-AF65-F5344CB8AC3E}">
        <p14:creationId xmlns:p14="http://schemas.microsoft.com/office/powerpoint/2010/main" val="489782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9E69ED-1CB7-4CB9-AAAA-0E5BCDA1158A}"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84372-1F20-4715-B670-5218026065DC}" type="slidenum">
              <a:rPr lang="en-US" smtClean="0"/>
              <a:t>‹#›</a:t>
            </a:fld>
            <a:endParaRPr lang="en-US"/>
          </a:p>
        </p:txBody>
      </p:sp>
    </p:spTree>
    <p:extLst>
      <p:ext uri="{BB962C8B-B14F-4D97-AF65-F5344CB8AC3E}">
        <p14:creationId xmlns:p14="http://schemas.microsoft.com/office/powerpoint/2010/main" val="178279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9E69ED-1CB7-4CB9-AAAA-0E5BCDA1158A}"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84372-1F20-4715-B670-5218026065DC}" type="slidenum">
              <a:rPr lang="en-US" smtClean="0"/>
              <a:t>‹#›</a:t>
            </a:fld>
            <a:endParaRPr lang="en-US"/>
          </a:p>
        </p:txBody>
      </p:sp>
    </p:spTree>
    <p:extLst>
      <p:ext uri="{BB962C8B-B14F-4D97-AF65-F5344CB8AC3E}">
        <p14:creationId xmlns:p14="http://schemas.microsoft.com/office/powerpoint/2010/main" val="2014382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9E69ED-1CB7-4CB9-AAAA-0E5BCDA1158A}"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84372-1F20-4715-B670-5218026065DC}" type="slidenum">
              <a:rPr lang="en-US" smtClean="0"/>
              <a:t>‹#›</a:t>
            </a:fld>
            <a:endParaRPr lang="en-US"/>
          </a:p>
        </p:txBody>
      </p:sp>
    </p:spTree>
    <p:extLst>
      <p:ext uri="{BB962C8B-B14F-4D97-AF65-F5344CB8AC3E}">
        <p14:creationId xmlns:p14="http://schemas.microsoft.com/office/powerpoint/2010/main" val="300789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F9E69ED-1CB7-4CB9-AAAA-0E5BCDA1158A}"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84372-1F20-4715-B670-5218026065DC}" type="slidenum">
              <a:rPr lang="en-US" smtClean="0"/>
              <a:t>‹#›</a:t>
            </a:fld>
            <a:endParaRPr lang="en-US"/>
          </a:p>
        </p:txBody>
      </p:sp>
    </p:spTree>
    <p:extLst>
      <p:ext uri="{BB962C8B-B14F-4D97-AF65-F5344CB8AC3E}">
        <p14:creationId xmlns:p14="http://schemas.microsoft.com/office/powerpoint/2010/main" val="2015552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F9E69ED-1CB7-4CB9-AAAA-0E5BCDA1158A}"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984372-1F20-4715-B670-5218026065DC}" type="slidenum">
              <a:rPr lang="en-US" smtClean="0"/>
              <a:t>‹#›</a:t>
            </a:fld>
            <a:endParaRPr lang="en-US"/>
          </a:p>
        </p:txBody>
      </p:sp>
    </p:spTree>
    <p:extLst>
      <p:ext uri="{BB962C8B-B14F-4D97-AF65-F5344CB8AC3E}">
        <p14:creationId xmlns:p14="http://schemas.microsoft.com/office/powerpoint/2010/main" val="4017296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F9E69ED-1CB7-4CB9-AAAA-0E5BCDA1158A}" type="datetimeFigureOut">
              <a:rPr lang="en-US" smtClean="0"/>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984372-1F20-4715-B670-5218026065DC}" type="slidenum">
              <a:rPr lang="en-US" smtClean="0"/>
              <a:t>‹#›</a:t>
            </a:fld>
            <a:endParaRPr lang="en-US"/>
          </a:p>
        </p:txBody>
      </p:sp>
    </p:spTree>
    <p:extLst>
      <p:ext uri="{BB962C8B-B14F-4D97-AF65-F5344CB8AC3E}">
        <p14:creationId xmlns:p14="http://schemas.microsoft.com/office/powerpoint/2010/main" val="741244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9E69ED-1CB7-4CB9-AAAA-0E5BCDA1158A}" type="datetimeFigureOut">
              <a:rPr lang="en-US" smtClean="0"/>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984372-1F20-4715-B670-5218026065DC}" type="slidenum">
              <a:rPr lang="en-US" smtClean="0"/>
              <a:t>‹#›</a:t>
            </a:fld>
            <a:endParaRPr lang="en-US"/>
          </a:p>
        </p:txBody>
      </p:sp>
    </p:spTree>
    <p:extLst>
      <p:ext uri="{BB962C8B-B14F-4D97-AF65-F5344CB8AC3E}">
        <p14:creationId xmlns:p14="http://schemas.microsoft.com/office/powerpoint/2010/main" val="1445161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9E69ED-1CB7-4CB9-AAAA-0E5BCDA1158A}" type="datetimeFigureOut">
              <a:rPr lang="en-US" smtClean="0"/>
              <a:t>5/3/2020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984372-1F20-4715-B670-5218026065DC}" type="slidenum">
              <a:rPr lang="en-US" smtClean="0"/>
              <a:t>‹#›</a:t>
            </a:fld>
            <a:endParaRPr lang="en-US"/>
          </a:p>
        </p:txBody>
      </p:sp>
    </p:spTree>
    <p:extLst>
      <p:ext uri="{BB962C8B-B14F-4D97-AF65-F5344CB8AC3E}">
        <p14:creationId xmlns:p14="http://schemas.microsoft.com/office/powerpoint/2010/main" val="829954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F9E69ED-1CB7-4CB9-AAAA-0E5BCDA1158A}"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984372-1F20-4715-B670-5218026065DC}" type="slidenum">
              <a:rPr lang="en-US" smtClean="0"/>
              <a:t>‹#›</a:t>
            </a:fld>
            <a:endParaRPr lang="en-US"/>
          </a:p>
        </p:txBody>
      </p:sp>
    </p:spTree>
    <p:extLst>
      <p:ext uri="{BB962C8B-B14F-4D97-AF65-F5344CB8AC3E}">
        <p14:creationId xmlns:p14="http://schemas.microsoft.com/office/powerpoint/2010/main" val="2782866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F9E69ED-1CB7-4CB9-AAAA-0E5BCDA1158A}"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984372-1F20-4715-B670-5218026065DC}" type="slidenum">
              <a:rPr lang="en-US" smtClean="0"/>
              <a:t>‹#›</a:t>
            </a:fld>
            <a:endParaRPr lang="en-US"/>
          </a:p>
        </p:txBody>
      </p:sp>
    </p:spTree>
    <p:extLst>
      <p:ext uri="{BB962C8B-B14F-4D97-AF65-F5344CB8AC3E}">
        <p14:creationId xmlns:p14="http://schemas.microsoft.com/office/powerpoint/2010/main" val="906675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9E69ED-1CB7-4CB9-AAAA-0E5BCDA1158A}" type="datetimeFigureOut">
              <a:rPr lang="en-US" smtClean="0"/>
              <a:t>5/3/2020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984372-1F20-4715-B670-5218026065DC}" type="slidenum">
              <a:rPr lang="en-US" smtClean="0"/>
              <a:t>‹#›</a:t>
            </a:fld>
            <a:endParaRPr lang="en-US"/>
          </a:p>
        </p:txBody>
      </p:sp>
    </p:spTree>
    <p:extLst>
      <p:ext uri="{BB962C8B-B14F-4D97-AF65-F5344CB8AC3E}">
        <p14:creationId xmlns:p14="http://schemas.microsoft.com/office/powerpoint/2010/main" val="269523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t came from the latin word Persona,&#10;which refers to as theatrical mask work&#10;by performers in order to either project&#10;dif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07829"/>
            <a:ext cx="12192000" cy="65501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52130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461665"/>
          </a:xfrm>
          <a:prstGeom prst="rect">
            <a:avLst/>
          </a:prstGeom>
          <a:solidFill>
            <a:schemeClr val="accent2">
              <a:lumMod val="40000"/>
              <a:lumOff val="60000"/>
            </a:schemeClr>
          </a:solidFill>
        </p:spPr>
        <p:txBody>
          <a:bodyPr wrap="square">
            <a:spAutoFit/>
          </a:bodyPr>
          <a:lstStyle/>
          <a:p>
            <a:r>
              <a:rPr lang="en-GB" sz="2400" b="1" dirty="0"/>
              <a:t>ROLE </a:t>
            </a:r>
            <a:r>
              <a:rPr lang="en-GB" sz="2400" b="1" dirty="0"/>
              <a:t>OF PERSONALITY IN AGRICULTURAL EXTENSION </a:t>
            </a:r>
            <a:endParaRPr lang="en-GB" sz="2400" dirty="0"/>
          </a:p>
        </p:txBody>
      </p:sp>
      <p:sp>
        <p:nvSpPr>
          <p:cNvPr id="3" name="Rectangle 2"/>
          <p:cNvSpPr/>
          <p:nvPr/>
        </p:nvSpPr>
        <p:spPr>
          <a:xfrm>
            <a:off x="0" y="646333"/>
            <a:ext cx="12192000" cy="5909310"/>
          </a:xfrm>
          <a:prstGeom prst="rect">
            <a:avLst/>
          </a:prstGeom>
        </p:spPr>
        <p:txBody>
          <a:bodyPr wrap="square">
            <a:spAutoFit/>
          </a:bodyPr>
          <a:lstStyle/>
          <a:p>
            <a:endParaRPr lang="en-GB" u="sng" dirty="0"/>
          </a:p>
          <a:p>
            <a:r>
              <a:rPr lang="en-GB" sz="3000" dirty="0">
                <a:latin typeface="Times New Roman" panose="02020603050405020304" pitchFamily="18" charset="0"/>
                <a:cs typeface="Times New Roman" panose="02020603050405020304" pitchFamily="18" charset="0"/>
              </a:rPr>
              <a:t>The knowledge of human personality enables the extension agent to judge and follow the </a:t>
            </a:r>
            <a:r>
              <a:rPr lang="en-GB" sz="3000" b="1" dirty="0">
                <a:solidFill>
                  <a:srgbClr val="00B050"/>
                </a:solidFill>
                <a:latin typeface="Times New Roman" panose="02020603050405020304" pitchFamily="18" charset="0"/>
                <a:cs typeface="Times New Roman" panose="02020603050405020304" pitchFamily="18" charset="0"/>
              </a:rPr>
              <a:t>method of guiding </a:t>
            </a:r>
            <a:r>
              <a:rPr lang="en-GB" sz="3000" dirty="0">
                <a:latin typeface="Times New Roman" panose="02020603050405020304" pitchFamily="18" charset="0"/>
                <a:cs typeface="Times New Roman" panose="02020603050405020304" pitchFamily="18" charset="0"/>
              </a:rPr>
              <a:t>by selecting suitable </a:t>
            </a:r>
            <a:r>
              <a:rPr lang="en-GB" sz="3000" b="1" dirty="0">
                <a:solidFill>
                  <a:srgbClr val="FF0000"/>
                </a:solidFill>
                <a:latin typeface="Times New Roman" panose="02020603050405020304" pitchFamily="18" charset="0"/>
                <a:cs typeface="Times New Roman" panose="02020603050405020304" pitchFamily="18" charset="0"/>
              </a:rPr>
              <a:t>teaching methods</a:t>
            </a:r>
            <a:r>
              <a:rPr lang="en-GB" sz="3000" dirty="0">
                <a:latin typeface="Times New Roman" panose="02020603050405020304" pitchFamily="18" charset="0"/>
                <a:cs typeface="Times New Roman" panose="02020603050405020304" pitchFamily="18" charset="0"/>
              </a:rPr>
              <a:t>. This helps the extension agent to </a:t>
            </a:r>
            <a:r>
              <a:rPr lang="en-GB" sz="3000" b="1" dirty="0">
                <a:solidFill>
                  <a:srgbClr val="7030A0"/>
                </a:solidFill>
                <a:latin typeface="Times New Roman" panose="02020603050405020304" pitchFamily="18" charset="0"/>
                <a:cs typeface="Times New Roman" panose="02020603050405020304" pitchFamily="18" charset="0"/>
              </a:rPr>
              <a:t>properly plan </a:t>
            </a:r>
            <a:r>
              <a:rPr lang="en-GB" sz="3000" dirty="0">
                <a:latin typeface="Times New Roman" panose="02020603050405020304" pitchFamily="18" charset="0"/>
                <a:cs typeface="Times New Roman" panose="02020603050405020304" pitchFamily="18" charset="0"/>
              </a:rPr>
              <a:t>the educational programme to accomplish the objectives for a desirable change in the farmers. By studying the personality of farmers, extension agent </a:t>
            </a:r>
            <a:r>
              <a:rPr lang="en-GB" sz="3000" b="1" dirty="0">
                <a:solidFill>
                  <a:srgbClr val="FF9900"/>
                </a:solidFill>
                <a:latin typeface="Times New Roman" panose="02020603050405020304" pitchFamily="18" charset="0"/>
                <a:cs typeface="Times New Roman" panose="02020603050405020304" pitchFamily="18" charset="0"/>
              </a:rPr>
              <a:t>can understand the values and value systems of its clients</a:t>
            </a:r>
            <a:r>
              <a:rPr lang="en-GB" sz="3000" dirty="0">
                <a:latin typeface="Times New Roman" panose="02020603050405020304" pitchFamily="18" charset="0"/>
                <a:cs typeface="Times New Roman" panose="02020603050405020304" pitchFamily="18" charset="0"/>
              </a:rPr>
              <a:t> and can proceed his work accordingly. By studying the personality of a particular farmer, the extension agent can </a:t>
            </a:r>
            <a:r>
              <a:rPr lang="en-GB" sz="3000" b="1" dirty="0">
                <a:solidFill>
                  <a:srgbClr val="00B050"/>
                </a:solidFill>
                <a:latin typeface="Times New Roman" panose="02020603050405020304" pitchFamily="18" charset="0"/>
                <a:cs typeface="Times New Roman" panose="02020603050405020304" pitchFamily="18" charset="0"/>
              </a:rPr>
              <a:t>get a clear idea about his various traits such as sociability</a:t>
            </a:r>
            <a:r>
              <a:rPr lang="en-GB" sz="3000" dirty="0">
                <a:latin typeface="Times New Roman" panose="02020603050405020304" pitchFamily="18" charset="0"/>
                <a:cs typeface="Times New Roman" panose="02020603050405020304" pitchFamily="18" charset="0"/>
              </a:rPr>
              <a:t>. If a person found with this trait, then he can be used as a key communicator to promote developmental activities in a particular village. Similarly, farmers with </a:t>
            </a:r>
            <a:r>
              <a:rPr lang="en-GB" sz="3000" b="1" dirty="0">
                <a:solidFill>
                  <a:srgbClr val="00B0F0"/>
                </a:solidFill>
                <a:latin typeface="Times New Roman" panose="02020603050405020304" pitchFamily="18" charset="0"/>
                <a:cs typeface="Times New Roman" panose="02020603050405020304" pitchFamily="18" charset="0"/>
              </a:rPr>
              <a:t>traits of empathy, sympathy, generosity can be engaged in trustworthy </a:t>
            </a:r>
            <a:r>
              <a:rPr lang="en-GB" sz="3000" dirty="0">
                <a:latin typeface="Times New Roman" panose="02020603050405020304" pitchFamily="18" charset="0"/>
                <a:cs typeface="Times New Roman" panose="02020603050405020304" pitchFamily="18" charset="0"/>
              </a:rPr>
              <a:t>works like seed distribution etc. </a:t>
            </a:r>
          </a:p>
        </p:txBody>
      </p:sp>
    </p:spTree>
    <p:extLst>
      <p:ext uri="{BB962C8B-B14F-4D97-AF65-F5344CB8AC3E}">
        <p14:creationId xmlns:p14="http://schemas.microsoft.com/office/powerpoint/2010/main" val="19501434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Personality and Learning</a:t>
            </a:r>
            <a:endParaRPr lang="en-US" dirty="0"/>
          </a:p>
        </p:txBody>
      </p:sp>
    </p:spTree>
    <p:extLst>
      <p:ext uri="{BB962C8B-B14F-4D97-AF65-F5344CB8AC3E}">
        <p14:creationId xmlns:p14="http://schemas.microsoft.com/office/powerpoint/2010/main" val="38521983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1963400" cy="6894195"/>
          </a:xfrm>
          <a:prstGeom prst="rect">
            <a:avLst/>
          </a:prstGeom>
        </p:spPr>
        <p:txBody>
          <a:bodyPr wrap="square">
            <a:spAutoFit/>
          </a:bodyPr>
          <a:lstStyle/>
          <a:p>
            <a:r>
              <a:rPr lang="en-GB" sz="2600" dirty="0" smtClean="0">
                <a:latin typeface="Times New Roman" panose="02020603050405020304" pitchFamily="18" charset="0"/>
                <a:cs typeface="Times New Roman" panose="02020603050405020304" pitchFamily="18" charset="0"/>
              </a:rPr>
              <a:t>Extraverted </a:t>
            </a:r>
            <a:r>
              <a:rPr lang="en-GB" sz="2600" dirty="0">
                <a:latin typeface="Times New Roman" panose="02020603050405020304" pitchFamily="18" charset="0"/>
                <a:cs typeface="Times New Roman" panose="02020603050405020304" pitchFamily="18" charset="0"/>
              </a:rPr>
              <a:t>types learn best by talking and physically engaging the environment. </a:t>
            </a:r>
            <a:r>
              <a:rPr lang="en-GB" sz="2600" dirty="0">
                <a:latin typeface="Times New Roman" panose="02020603050405020304" pitchFamily="18" charset="0"/>
                <a:cs typeface="Times New Roman" panose="02020603050405020304" pitchFamily="18" charset="0"/>
              </a:rPr>
              <a:t>Talking helps their thoughts to form and become clear. Their attention will naturally flow towards external things and events.</a:t>
            </a:r>
          </a:p>
          <a:p>
            <a:r>
              <a:rPr lang="en-GB" sz="2600" b="1" dirty="0">
                <a:latin typeface="Times New Roman" panose="02020603050405020304" pitchFamily="18" charset="0"/>
                <a:cs typeface="Times New Roman" panose="02020603050405020304" pitchFamily="18" charset="0"/>
              </a:rPr>
              <a:t>Extraverted Types in the Classroom: </a:t>
            </a:r>
            <a:r>
              <a:rPr lang="en-GB" sz="2600" dirty="0">
                <a:latin typeface="Times New Roman" panose="02020603050405020304" pitchFamily="18" charset="0"/>
                <a:cs typeface="Times New Roman" panose="02020603050405020304" pitchFamily="18" charset="0"/>
              </a:rPr>
              <a:t>Extraverted students work best in classrooms that allow time for discussion, talking and/or working with a group. Since they are action oriented, </a:t>
            </a:r>
            <a:r>
              <a:rPr lang="en-GB" sz="2600" dirty="0" err="1">
                <a:latin typeface="Times New Roman" panose="02020603050405020304" pitchFamily="18" charset="0"/>
                <a:cs typeface="Times New Roman" panose="02020603050405020304" pitchFamily="18" charset="0"/>
              </a:rPr>
              <a:t>Es</a:t>
            </a:r>
            <a:r>
              <a:rPr lang="en-GB" sz="2600" dirty="0">
                <a:latin typeface="Times New Roman" panose="02020603050405020304" pitchFamily="18" charset="0"/>
                <a:cs typeface="Times New Roman" panose="02020603050405020304" pitchFamily="18" charset="0"/>
              </a:rPr>
              <a:t> do well with activities involving some type of physical activity. As they are pulled into social life, they may find it difficult to settle down, read, or concentrate on homework. They sometimes find listening difficult and need to talk to work out their ideas.</a:t>
            </a:r>
          </a:p>
          <a:p>
            <a:r>
              <a:rPr lang="en-GB" sz="2600" dirty="0">
                <a:latin typeface="Times New Roman" panose="02020603050405020304" pitchFamily="18" charset="0"/>
                <a:cs typeface="Times New Roman" panose="02020603050405020304" pitchFamily="18" charset="0"/>
              </a:rPr>
              <a:t>They will find many </a:t>
            </a:r>
            <a:r>
              <a:rPr lang="en-GB" sz="2600" dirty="0">
                <a:latin typeface="Times New Roman" panose="02020603050405020304" pitchFamily="18" charset="0"/>
                <a:cs typeface="Times New Roman" panose="02020603050405020304" pitchFamily="18" charset="0"/>
              </a:rPr>
              <a:t>college/</a:t>
            </a:r>
            <a:r>
              <a:rPr lang="en-GB" sz="2600" dirty="0" err="1">
                <a:latin typeface="Times New Roman" panose="02020603050405020304" pitchFamily="18" charset="0"/>
                <a:cs typeface="Times New Roman" panose="02020603050405020304" pitchFamily="18" charset="0"/>
              </a:rPr>
              <a:t>uni</a:t>
            </a:r>
            <a:r>
              <a:rPr lang="en-GB" sz="2600" dirty="0">
                <a:latin typeface="Times New Roman" panose="02020603050405020304" pitchFamily="18" charset="0"/>
                <a:cs typeface="Times New Roman" panose="02020603050405020304" pitchFamily="18" charset="0"/>
              </a:rPr>
              <a:t> </a:t>
            </a:r>
            <a:r>
              <a:rPr lang="en-GB" sz="2600" dirty="0">
                <a:latin typeface="Times New Roman" panose="02020603050405020304" pitchFamily="18" charset="0"/>
                <a:cs typeface="Times New Roman" panose="02020603050405020304" pitchFamily="18" charset="0"/>
              </a:rPr>
              <a:t>tasks challenging (reading, research, writing) because they are solitary </a:t>
            </a:r>
            <a:r>
              <a:rPr lang="en-GB" sz="2600" dirty="0" err="1">
                <a:latin typeface="Times New Roman" panose="02020603050405020304" pitchFamily="18" charset="0"/>
                <a:cs typeface="Times New Roman" panose="02020603050405020304" pitchFamily="18" charset="0"/>
              </a:rPr>
              <a:t>endeavors</a:t>
            </a:r>
            <a:r>
              <a:rPr lang="en-GB" sz="2600" dirty="0">
                <a:latin typeface="Times New Roman" panose="02020603050405020304" pitchFamily="18" charset="0"/>
                <a:cs typeface="Times New Roman" panose="02020603050405020304" pitchFamily="18" charset="0"/>
              </a:rPr>
              <a:t>. They tend to </a:t>
            </a:r>
            <a:r>
              <a:rPr lang="en-GB" sz="2600" u="sng" dirty="0">
                <a:latin typeface="Times New Roman" panose="02020603050405020304" pitchFamily="18" charset="0"/>
                <a:cs typeface="Times New Roman" panose="02020603050405020304" pitchFamily="18" charset="0"/>
              </a:rPr>
              <a:t>plunge into</a:t>
            </a:r>
            <a:r>
              <a:rPr lang="en-GB" sz="2600" dirty="0">
                <a:latin typeface="Times New Roman" panose="02020603050405020304" pitchFamily="18" charset="0"/>
                <a:cs typeface="Times New Roman" panose="02020603050405020304" pitchFamily="18" charset="0"/>
              </a:rPr>
              <a:t> new material, as their tendency is to act first and think later. They need to work to avoid distractions while studying. They do well studying with a friend. </a:t>
            </a:r>
            <a:endParaRPr lang="en-GB" sz="2600" dirty="0">
              <a:latin typeface="Times New Roman" panose="02020603050405020304" pitchFamily="18" charset="0"/>
              <a:cs typeface="Times New Roman" panose="02020603050405020304" pitchFamily="18" charset="0"/>
            </a:endParaRPr>
          </a:p>
          <a:p>
            <a:r>
              <a:rPr lang="en-GB" sz="2600" dirty="0">
                <a:latin typeface="Times New Roman" panose="02020603050405020304" pitchFamily="18" charset="0"/>
                <a:cs typeface="Times New Roman" panose="02020603050405020304" pitchFamily="18" charset="0"/>
              </a:rPr>
              <a:t>Ideal </a:t>
            </a:r>
            <a:r>
              <a:rPr lang="en-GB" sz="2600" dirty="0">
                <a:latin typeface="Times New Roman" panose="02020603050405020304" pitchFamily="18" charset="0"/>
                <a:cs typeface="Times New Roman" panose="02020603050405020304" pitchFamily="18" charset="0"/>
              </a:rPr>
              <a:t>Classroom Environments For Extraverts: Extraverts thrive when they are allowed time to think things through by talking, such as in classroom discussions, or when working with another student. They excel with </a:t>
            </a:r>
            <a:r>
              <a:rPr lang="en-GB" sz="2600" u="sng" dirty="0">
                <a:latin typeface="Times New Roman" panose="02020603050405020304" pitchFamily="18" charset="0"/>
                <a:cs typeface="Times New Roman" panose="02020603050405020304" pitchFamily="18" charset="0"/>
              </a:rPr>
              <a:t>learning activities</a:t>
            </a:r>
            <a:r>
              <a:rPr lang="en-GB" sz="2600" dirty="0">
                <a:latin typeface="Times New Roman" panose="02020603050405020304" pitchFamily="18" charset="0"/>
                <a:cs typeface="Times New Roman" panose="02020603050405020304" pitchFamily="18" charset="0"/>
              </a:rPr>
              <a:t> that have visible results and involve people interaction.</a:t>
            </a:r>
          </a:p>
        </p:txBody>
      </p:sp>
    </p:spTree>
    <p:extLst>
      <p:ext uri="{BB962C8B-B14F-4D97-AF65-F5344CB8AC3E}">
        <p14:creationId xmlns:p14="http://schemas.microsoft.com/office/powerpoint/2010/main" val="1978504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124754"/>
          </a:xfrm>
          <a:prstGeom prst="rect">
            <a:avLst/>
          </a:prstGeom>
        </p:spPr>
        <p:txBody>
          <a:bodyPr wrap="square">
            <a:spAutoFit/>
          </a:bodyPr>
          <a:lstStyle/>
          <a:p>
            <a:r>
              <a:rPr lang="en-GB" sz="2800" dirty="0">
                <a:latin typeface="Times New Roman" panose="02020603050405020304" pitchFamily="18" charset="0"/>
                <a:cs typeface="Times New Roman" panose="02020603050405020304" pitchFamily="18" charset="0"/>
              </a:rPr>
              <a:t>Introverted Types (Is) and Learning: Introverts learn best through quiet, mental reflection. Their attention will naturally flow inward to their own thoughts, ideas and impressions.</a:t>
            </a:r>
          </a:p>
          <a:p>
            <a:r>
              <a:rPr lang="en-GB" sz="2800" b="1" dirty="0">
                <a:latin typeface="Times New Roman" panose="02020603050405020304" pitchFamily="18" charset="0"/>
                <a:cs typeface="Times New Roman" panose="02020603050405020304" pitchFamily="18" charset="0"/>
              </a:rPr>
              <a:t>Introverted Types in the Classroom</a:t>
            </a:r>
            <a:r>
              <a:rPr lang="en-GB" sz="2800" dirty="0">
                <a:latin typeface="Times New Roman" panose="02020603050405020304" pitchFamily="18" charset="0"/>
                <a:cs typeface="Times New Roman" panose="02020603050405020304" pitchFamily="18" charset="0"/>
              </a:rPr>
              <a:t>: Introverted students tend to enjoy reading, lectures, and written over oral work. They prefer to work independently, do well at verbal reasoning, and need time for internal processing. They enjoy listening to others talk about a topic while privately processing the information. Introverts may encounter difficulty with instructors who speak quickly without allowing time for mental processing. They are often uncomfortable in discussion groups, may find it difficult to remember names, and hesitate to speak up in class.</a:t>
            </a:r>
          </a:p>
          <a:p>
            <a:r>
              <a:rPr lang="en-GB" sz="2800" b="1" dirty="0">
                <a:latin typeface="Times New Roman" panose="02020603050405020304" pitchFamily="18" charset="0"/>
                <a:cs typeface="Times New Roman" panose="02020603050405020304" pitchFamily="18" charset="0"/>
              </a:rPr>
              <a:t>Ideal Classroom Environments For Introverts</a:t>
            </a:r>
            <a:r>
              <a:rPr lang="en-GB" sz="2800" dirty="0">
                <a:latin typeface="Times New Roman" panose="02020603050405020304" pitchFamily="18" charset="0"/>
                <a:cs typeface="Times New Roman" panose="02020603050405020304" pitchFamily="18" charset="0"/>
              </a:rPr>
              <a:t>: Introverts excel when they can work independently with their own thoughts, through listening, observing, reading, writing, and independent lab work. They need sufficient time to complete their work and to think before answering a question. </a:t>
            </a:r>
          </a:p>
        </p:txBody>
      </p:sp>
    </p:spTree>
    <p:extLst>
      <p:ext uri="{BB962C8B-B14F-4D97-AF65-F5344CB8AC3E}">
        <p14:creationId xmlns:p14="http://schemas.microsoft.com/office/powerpoint/2010/main" val="28078133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370975"/>
          </a:xfrm>
          <a:prstGeom prst="rect">
            <a:avLst/>
          </a:prstGeom>
        </p:spPr>
        <p:txBody>
          <a:bodyPr wrap="square">
            <a:spAutoFit/>
          </a:bodyPr>
          <a:lstStyle/>
          <a:p>
            <a:r>
              <a:rPr lang="en-GB" sz="2400" b="1" dirty="0">
                <a:latin typeface="Times New Roman" panose="02020603050405020304" pitchFamily="18" charset="0"/>
                <a:cs typeface="Times New Roman" panose="02020603050405020304" pitchFamily="18" charset="0"/>
              </a:rPr>
              <a:t>Sensing Types (</a:t>
            </a:r>
            <a:r>
              <a:rPr lang="en-GB" sz="2400" b="1" dirty="0" err="1">
                <a:latin typeface="Times New Roman" panose="02020603050405020304" pitchFamily="18" charset="0"/>
                <a:cs typeface="Times New Roman" panose="02020603050405020304" pitchFamily="18" charset="0"/>
              </a:rPr>
              <a:t>Ss</a:t>
            </a:r>
            <a:r>
              <a:rPr lang="en-GB" sz="2400" b="1" dirty="0">
                <a:latin typeface="Times New Roman" panose="02020603050405020304" pitchFamily="18" charset="0"/>
                <a:cs typeface="Times New Roman" panose="02020603050405020304" pitchFamily="18" charset="0"/>
              </a:rPr>
              <a:t>) in the Classroom</a:t>
            </a:r>
            <a:r>
              <a:rPr lang="en-GB" sz="2400" dirty="0">
                <a:latin typeface="Times New Roman" panose="02020603050405020304" pitchFamily="18" charset="0"/>
                <a:cs typeface="Times New Roman" panose="02020603050405020304" pitchFamily="18" charset="0"/>
              </a:rPr>
              <a:t>: Sensing types like concrete facts, organization, and structure. They are good at memorization and are relatively conventional. They like to go step by step and are best at tasks that call for carefulness, observing specifics, and have a practical interest. They feel more comfortable using skills already learned than learning new ones and become easily frustrated and impatient with complicated situations.</a:t>
            </a:r>
          </a:p>
          <a:p>
            <a:r>
              <a:rPr lang="en-GB" sz="2400" dirty="0" err="1">
                <a:latin typeface="Times New Roman" panose="02020603050405020304" pitchFamily="18" charset="0"/>
                <a:cs typeface="Times New Roman" panose="02020603050405020304" pitchFamily="18" charset="0"/>
              </a:rPr>
              <a:t>Ss</a:t>
            </a:r>
            <a:r>
              <a:rPr lang="en-GB" sz="2400" dirty="0">
                <a:latin typeface="Times New Roman" panose="02020603050405020304" pitchFamily="18" charset="0"/>
                <a:cs typeface="Times New Roman" panose="02020603050405020304" pitchFamily="18" charset="0"/>
              </a:rPr>
              <a:t> are oriented toward the present, the concrete, and the here and now. They understand ideas and theories through practical applications. They need to start with the familiar, solid facts before they can gradually move toward </a:t>
            </a:r>
            <a:r>
              <a:rPr lang="en-GB" sz="2400" u="sng" dirty="0">
                <a:latin typeface="Times New Roman" panose="02020603050405020304" pitchFamily="18" charset="0"/>
                <a:cs typeface="Times New Roman" panose="02020603050405020304" pitchFamily="18" charset="0"/>
              </a:rPr>
              <a:t>abstract concepts</a:t>
            </a:r>
            <a:r>
              <a:rPr lang="en-GB" sz="2400" dirty="0">
                <a:latin typeface="Times New Roman" panose="02020603050405020304" pitchFamily="18" charset="0"/>
                <a:cs typeface="Times New Roman" panose="02020603050405020304" pitchFamily="18" charset="0"/>
              </a:rPr>
              <a:t> and principles. Sensing students like outlines, clear guidelines, and specifics. They ask who, what, when, where? Sensing students read the question several times before answering it to be certain they understand it. They might ignore the big picture and overlook general meanings and implications. They often have difficulty with theory.</a:t>
            </a:r>
          </a:p>
          <a:p>
            <a:r>
              <a:rPr lang="en-GB" sz="2400" b="1" dirty="0">
                <a:latin typeface="Times New Roman" panose="02020603050405020304" pitchFamily="18" charset="0"/>
                <a:cs typeface="Times New Roman" panose="02020603050405020304" pitchFamily="18" charset="0"/>
              </a:rPr>
              <a:t>Ideal Classroom Environments For Sensing Types</a:t>
            </a:r>
            <a:r>
              <a:rPr lang="en-GB" sz="2400" dirty="0">
                <a:latin typeface="Times New Roman" panose="02020603050405020304" pitchFamily="18" charset="0"/>
                <a:cs typeface="Times New Roman" panose="02020603050405020304" pitchFamily="18" charset="0"/>
              </a:rPr>
              <a:t>: Sensing types are best with instruction that allows them </a:t>
            </a:r>
            <a:r>
              <a:rPr lang="en-GB" sz="2400" u="sng" dirty="0">
                <a:latin typeface="Times New Roman" panose="02020603050405020304" pitchFamily="18" charset="0"/>
                <a:cs typeface="Times New Roman" panose="02020603050405020304" pitchFamily="18" charset="0"/>
              </a:rPr>
              <a:t>to use</a:t>
            </a:r>
            <a:r>
              <a:rPr lang="en-GB" sz="2400" dirty="0">
                <a:latin typeface="Times New Roman" panose="02020603050405020304" pitchFamily="18" charset="0"/>
                <a:cs typeface="Times New Roman" panose="02020603050405020304" pitchFamily="18" charset="0"/>
              </a:rPr>
              <a:t> their senses - to hear, touch and see what they are learning. They enjoy hands-on activities, computer-assisted instructions, materials that can be handled, and audio-visual materials, provided they are relevant. They may have difficulty with instructors who move through the material too quickly or jump around from thought to thought. They learn best when material is tied in with "real life" situations. </a:t>
            </a:r>
          </a:p>
        </p:txBody>
      </p:sp>
    </p:spTree>
    <p:extLst>
      <p:ext uri="{BB962C8B-B14F-4D97-AF65-F5344CB8AC3E}">
        <p14:creationId xmlns:p14="http://schemas.microsoft.com/office/powerpoint/2010/main" val="33740236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60648"/>
            <a:ext cx="12192000" cy="6494085"/>
          </a:xfrm>
          <a:prstGeom prst="rect">
            <a:avLst/>
          </a:prstGeom>
        </p:spPr>
        <p:txBody>
          <a:bodyPr wrap="square">
            <a:spAutoFit/>
          </a:bodyPr>
          <a:lstStyle/>
          <a:p>
            <a:r>
              <a:rPr lang="en-GB" sz="2600" b="1" dirty="0">
                <a:latin typeface="Times New Roman" panose="02020603050405020304" pitchFamily="18" charset="0"/>
                <a:cs typeface="Times New Roman" panose="02020603050405020304" pitchFamily="18" charset="0"/>
              </a:rPr>
              <a:t>Intuitive Types (Ns) in the Classroom: </a:t>
            </a:r>
            <a:r>
              <a:rPr lang="en-GB" sz="2600" dirty="0">
                <a:latin typeface="Times New Roman" panose="02020603050405020304" pitchFamily="18" charset="0"/>
                <a:cs typeface="Times New Roman" panose="02020603050405020304" pitchFamily="18" charset="0"/>
              </a:rPr>
              <a:t>Intuitive types want to know the theory before deciding that facts are important, focusing on general concepts more than details and practical matters. They quickly see associations and meanings, relying more on insight than observation. They are creative, innovative and work with bursts of energy. They desire only a general outline, and enjoy new material. They are best with tasks that appeal to their intellectual interests and call for grasping general concepts, seeing relationships, and using imagination. </a:t>
            </a:r>
            <a:endParaRPr lang="en-GB" sz="2600" dirty="0">
              <a:latin typeface="Times New Roman" panose="02020603050405020304" pitchFamily="18" charset="0"/>
              <a:cs typeface="Times New Roman" panose="02020603050405020304" pitchFamily="18" charset="0"/>
            </a:endParaRPr>
          </a:p>
          <a:p>
            <a:r>
              <a:rPr lang="en-GB" sz="2600" dirty="0">
                <a:latin typeface="Times New Roman" panose="02020603050405020304" pitchFamily="18" charset="0"/>
                <a:cs typeface="Times New Roman" panose="02020603050405020304" pitchFamily="18" charset="0"/>
              </a:rPr>
              <a:t>Intuitive </a:t>
            </a:r>
            <a:r>
              <a:rPr lang="en-GB" sz="2600" dirty="0">
                <a:latin typeface="Times New Roman" panose="02020603050405020304" pitchFamily="18" charset="0"/>
                <a:cs typeface="Times New Roman" panose="02020603050405020304" pitchFamily="18" charset="0"/>
              </a:rPr>
              <a:t>students may not read a test question all the way through, sometimes missing a key part, because they act on their hunches. Once they understand a concept or skill, they may find continued repetition or practice boring. They might become frustrated with instructors who pace the material too slowly for them. They tend to anticipate a speaker's words, which sometimes results in Ns not really hearing what is being said.</a:t>
            </a:r>
          </a:p>
          <a:p>
            <a:r>
              <a:rPr lang="en-GB" sz="2600" b="1" dirty="0">
                <a:latin typeface="Times New Roman" panose="02020603050405020304" pitchFamily="18" charset="0"/>
                <a:cs typeface="Times New Roman" panose="02020603050405020304" pitchFamily="18" charset="0"/>
              </a:rPr>
              <a:t>Ideal Classroom Environments for Intuitive Types</a:t>
            </a:r>
            <a:r>
              <a:rPr lang="en-GB" sz="2600" dirty="0">
                <a:latin typeface="Times New Roman" panose="02020603050405020304" pitchFamily="18" charset="0"/>
                <a:cs typeface="Times New Roman" panose="02020603050405020304" pitchFamily="18" charset="0"/>
              </a:rPr>
              <a:t>: Intuitive students thrive when they have opportunities to be inventive and original and to find ways to solve problems. They want choices in the ways they work out their assignments. They do well with opportunities for self-instruction, both individually and with a group</a:t>
            </a:r>
          </a:p>
        </p:txBody>
      </p:sp>
    </p:spTree>
    <p:extLst>
      <p:ext uri="{BB962C8B-B14F-4D97-AF65-F5344CB8AC3E}">
        <p14:creationId xmlns:p14="http://schemas.microsoft.com/office/powerpoint/2010/main" val="20817974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1942618" cy="7263527"/>
          </a:xfrm>
          <a:prstGeom prst="rect">
            <a:avLst/>
          </a:prstGeom>
        </p:spPr>
        <p:txBody>
          <a:bodyPr wrap="square">
            <a:spAutoFit/>
          </a:bodyPr>
          <a:lstStyle/>
          <a:p>
            <a:r>
              <a:rPr lang="en-GB" sz="2800" b="1" dirty="0">
                <a:latin typeface="Times New Roman" panose="02020603050405020304" pitchFamily="18" charset="0"/>
                <a:cs typeface="Times New Roman" panose="02020603050405020304" pitchFamily="18" charset="0"/>
              </a:rPr>
              <a:t>Thinking (</a:t>
            </a:r>
            <a:r>
              <a:rPr lang="en-GB" sz="2800" b="1" dirty="0" err="1">
                <a:latin typeface="Times New Roman" panose="02020603050405020304" pitchFamily="18" charset="0"/>
                <a:cs typeface="Times New Roman" panose="02020603050405020304" pitchFamily="18" charset="0"/>
              </a:rPr>
              <a:t>Ts</a:t>
            </a:r>
            <a:r>
              <a:rPr lang="en-GB" sz="2800" b="1" dirty="0">
                <a:latin typeface="Times New Roman" panose="02020603050405020304" pitchFamily="18" charset="0"/>
                <a:cs typeface="Times New Roman" panose="02020603050405020304" pitchFamily="18" charset="0"/>
              </a:rPr>
              <a:t>) Types in the Classroom</a:t>
            </a:r>
            <a:r>
              <a:rPr lang="en-GB" sz="2800" dirty="0">
                <a:latin typeface="Times New Roman" panose="02020603050405020304" pitchFamily="18" charset="0"/>
                <a:cs typeface="Times New Roman" panose="02020603050405020304" pitchFamily="18" charset="0"/>
              </a:rPr>
              <a:t>: Thinking types use logical analysis to understand material. They </a:t>
            </a:r>
            <a:r>
              <a:rPr lang="en-GB" sz="2800" dirty="0" err="1">
                <a:latin typeface="Times New Roman" panose="02020603050405020304" pitchFamily="18" charset="0"/>
                <a:cs typeface="Times New Roman" panose="02020603050405020304" pitchFamily="18" charset="0"/>
              </a:rPr>
              <a:t>analyze</a:t>
            </a:r>
            <a:r>
              <a:rPr lang="en-GB" sz="2800" dirty="0">
                <a:latin typeface="Times New Roman" panose="02020603050405020304" pitchFamily="18" charset="0"/>
                <a:cs typeface="Times New Roman" panose="02020603050405020304" pitchFamily="18" charset="0"/>
              </a:rPr>
              <a:t> experiences and material to find logical principles underlying them, and they </a:t>
            </a:r>
            <a:r>
              <a:rPr lang="en-GB" sz="2800" dirty="0" err="1">
                <a:latin typeface="Times New Roman" panose="02020603050405020304" pitchFamily="18" charset="0"/>
                <a:cs typeface="Times New Roman" panose="02020603050405020304" pitchFamily="18" charset="0"/>
              </a:rPr>
              <a:t>analyze</a:t>
            </a:r>
            <a:r>
              <a:rPr lang="en-GB" sz="2800" dirty="0">
                <a:latin typeface="Times New Roman" panose="02020603050405020304" pitchFamily="18" charset="0"/>
                <a:cs typeface="Times New Roman" panose="02020603050405020304" pitchFamily="18" charset="0"/>
              </a:rPr>
              <a:t> problems to bring logical order out of confusion. They naturally critique things, making them good at problem solving when they can </a:t>
            </a:r>
            <a:r>
              <a:rPr lang="en-GB" sz="2800" dirty="0" err="1">
                <a:latin typeface="Times New Roman" panose="02020603050405020304" pitchFamily="18" charset="0"/>
                <a:cs typeface="Times New Roman" panose="02020603050405020304" pitchFamily="18" charset="0"/>
              </a:rPr>
              <a:t>analyze</a:t>
            </a:r>
            <a:r>
              <a:rPr lang="en-GB" sz="2800" dirty="0">
                <a:latin typeface="Times New Roman" panose="02020603050405020304" pitchFamily="18" charset="0"/>
                <a:cs typeface="Times New Roman" panose="02020603050405020304" pitchFamily="18" charset="0"/>
              </a:rPr>
              <a:t> to identify what's wrong with something. They focus on tasks and do best with objective material to study and enjoy going into depth. They strive to get a sense of mastery over the material being studied. They may have difficulty with instructors who do not present material in a logical order. They like clear course and topic objectives that are precise and action-oriented. Accuracy is important to </a:t>
            </a:r>
            <a:r>
              <a:rPr lang="en-GB" sz="2800" dirty="0" err="1">
                <a:latin typeface="Times New Roman" panose="02020603050405020304" pitchFamily="18" charset="0"/>
                <a:cs typeface="Times New Roman" panose="02020603050405020304" pitchFamily="18" charset="0"/>
              </a:rPr>
              <a:t>Ts</a:t>
            </a:r>
            <a:r>
              <a:rPr lang="en-GB" sz="2800" dirty="0">
                <a:latin typeface="Times New Roman" panose="02020603050405020304" pitchFamily="18" charset="0"/>
                <a:cs typeface="Times New Roman" panose="02020603050405020304" pitchFamily="18" charset="0"/>
              </a:rPr>
              <a:t>.</a:t>
            </a:r>
          </a:p>
          <a:p>
            <a:r>
              <a:rPr lang="en-GB" sz="2800" b="1" dirty="0">
                <a:latin typeface="Times New Roman" panose="02020603050405020304" pitchFamily="18" charset="0"/>
                <a:cs typeface="Times New Roman" panose="02020603050405020304" pitchFamily="18" charset="0"/>
              </a:rPr>
              <a:t>Ideal Classroom Environments for Thinking Types</a:t>
            </a:r>
            <a:r>
              <a:rPr lang="en-GB" sz="2800" dirty="0">
                <a:latin typeface="Times New Roman" panose="02020603050405020304" pitchFamily="18" charset="0"/>
                <a:cs typeface="Times New Roman" panose="02020603050405020304" pitchFamily="18" charset="0"/>
              </a:rPr>
              <a:t>: Thinking students will understand best when material is presented in a logical, orderly fashion. When dealing with the abstract, they need to have the logic in the material pointed out. They enjoy instructor and student feedback that shows them their specific, objective achievements. They expect all students to be treated fairly and objectively by instructors, with respect.</a:t>
            </a:r>
          </a:p>
          <a:p>
            <a:endParaRPr lang="en-GB" dirty="0"/>
          </a:p>
        </p:txBody>
      </p:sp>
    </p:spTree>
    <p:extLst>
      <p:ext uri="{BB962C8B-B14F-4D97-AF65-F5344CB8AC3E}">
        <p14:creationId xmlns:p14="http://schemas.microsoft.com/office/powerpoint/2010/main" val="563847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124754"/>
          </a:xfrm>
          <a:prstGeom prst="rect">
            <a:avLst/>
          </a:prstGeom>
        </p:spPr>
        <p:txBody>
          <a:bodyPr wrap="square">
            <a:spAutoFit/>
          </a:bodyPr>
          <a:lstStyle/>
          <a:p>
            <a:r>
              <a:rPr lang="en-GB" sz="2800" b="1" dirty="0">
                <a:latin typeface="Times New Roman" panose="02020603050405020304" pitchFamily="18" charset="0"/>
                <a:cs typeface="Times New Roman" panose="02020603050405020304" pitchFamily="18" charset="0"/>
              </a:rPr>
              <a:t>Feeling Types (</a:t>
            </a:r>
            <a:r>
              <a:rPr lang="en-GB" sz="2800" b="1" dirty="0" err="1">
                <a:latin typeface="Times New Roman" panose="02020603050405020304" pitchFamily="18" charset="0"/>
                <a:cs typeface="Times New Roman" panose="02020603050405020304" pitchFamily="18" charset="0"/>
              </a:rPr>
              <a:t>Fs</a:t>
            </a:r>
            <a:r>
              <a:rPr lang="en-GB" sz="2800" b="1" dirty="0">
                <a:latin typeface="Times New Roman" panose="02020603050405020304" pitchFamily="18" charset="0"/>
                <a:cs typeface="Times New Roman" panose="02020603050405020304" pitchFamily="18" charset="0"/>
              </a:rPr>
              <a:t>) in the Classroom</a:t>
            </a:r>
            <a:r>
              <a:rPr lang="en-GB" sz="2800" dirty="0">
                <a:latin typeface="Times New Roman" panose="02020603050405020304" pitchFamily="18" charset="0"/>
                <a:cs typeface="Times New Roman" panose="02020603050405020304" pitchFamily="18" charset="0"/>
              </a:rPr>
              <a:t>: Feeling types look for a personal connection in classroom material, seeking to relate ideas and concepts to personal experiences. They enjoy working in groups as long as individual relationships develop. They learn well by helping others and responding to their needs, and they study well with others. </a:t>
            </a:r>
            <a:r>
              <a:rPr lang="en-GB" sz="2800" dirty="0" err="1">
                <a:latin typeface="Times New Roman" panose="02020603050405020304" pitchFamily="18" charset="0"/>
                <a:cs typeface="Times New Roman" panose="02020603050405020304" pitchFamily="18" charset="0"/>
              </a:rPr>
              <a:t>Fs</a:t>
            </a:r>
            <a:r>
              <a:rPr lang="en-GB" sz="2800" dirty="0">
                <a:latin typeface="Times New Roman" panose="02020603050405020304" pitchFamily="18" charset="0"/>
                <a:cs typeface="Times New Roman" panose="02020603050405020304" pitchFamily="18" charset="0"/>
              </a:rPr>
              <a:t> do best with topics of study they care about and might have difficulty with topics that do not relate to people or relationships. They need to develop a personal rapport with the instructor and receive feedback and encouragement. They may have difficulty with instructors who appear impersonal or detached.</a:t>
            </a:r>
          </a:p>
          <a:p>
            <a:r>
              <a:rPr lang="en-GB" sz="2800" b="1" dirty="0">
                <a:latin typeface="Times New Roman" panose="02020603050405020304" pitchFamily="18" charset="0"/>
                <a:cs typeface="Times New Roman" panose="02020603050405020304" pitchFamily="18" charset="0"/>
              </a:rPr>
              <a:t>Ideal Classroom Environments for Feeling Types:</a:t>
            </a:r>
            <a:r>
              <a:rPr lang="en-GB" sz="2800" dirty="0">
                <a:latin typeface="Times New Roman" panose="02020603050405020304" pitchFamily="18" charset="0"/>
                <a:cs typeface="Times New Roman" panose="02020603050405020304" pitchFamily="18" charset="0"/>
              </a:rPr>
              <a:t> Feeling students will work harder when they have developed personal relationships with their instructors and other students. They need specific, positive feedback with corrective instructions from their instructors, and they want instructors to also show appreciation for students. They understand best when they can see the relationship of the material to people and/or human values</a:t>
            </a:r>
          </a:p>
        </p:txBody>
      </p:sp>
    </p:spTree>
    <p:extLst>
      <p:ext uri="{BB962C8B-B14F-4D97-AF65-F5344CB8AC3E}">
        <p14:creationId xmlns:p14="http://schemas.microsoft.com/office/powerpoint/2010/main" val="38708137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4624"/>
            <a:ext cx="12192000" cy="7325082"/>
          </a:xfrm>
          <a:prstGeom prst="rect">
            <a:avLst/>
          </a:prstGeom>
        </p:spPr>
        <p:txBody>
          <a:bodyPr wrap="square">
            <a:spAutoFit/>
          </a:bodyPr>
          <a:lstStyle/>
          <a:p>
            <a:r>
              <a:rPr lang="en-GB" sz="3200" b="1" dirty="0">
                <a:latin typeface="Times New Roman" panose="02020603050405020304" pitchFamily="18" charset="0"/>
                <a:cs typeface="Times New Roman" panose="02020603050405020304" pitchFamily="18" charset="0"/>
              </a:rPr>
              <a:t>Judging Types (</a:t>
            </a:r>
            <a:r>
              <a:rPr lang="en-GB" sz="3200" b="1" dirty="0" err="1">
                <a:latin typeface="Times New Roman" panose="02020603050405020304" pitchFamily="18" charset="0"/>
                <a:cs typeface="Times New Roman" panose="02020603050405020304" pitchFamily="18" charset="0"/>
              </a:rPr>
              <a:t>Js</a:t>
            </a:r>
            <a:r>
              <a:rPr lang="en-GB" sz="3200" b="1" dirty="0">
                <a:latin typeface="Times New Roman" panose="02020603050405020304" pitchFamily="18" charset="0"/>
                <a:cs typeface="Times New Roman" panose="02020603050405020304" pitchFamily="18" charset="0"/>
              </a:rPr>
              <a:t>) in the Classroom</a:t>
            </a:r>
            <a:r>
              <a:rPr lang="en-GB" sz="3200" dirty="0">
                <a:latin typeface="Times New Roman" panose="02020603050405020304" pitchFamily="18" charset="0"/>
                <a:cs typeface="Times New Roman" panose="02020603050405020304" pitchFamily="18" charset="0"/>
              </a:rPr>
              <a:t>: Judging types plan their work and stick to the plan, often getting work done early. They do well with formalized instruction and defined tasks. They meet deadlines</a:t>
            </a:r>
            <a:r>
              <a:rPr lang="en-GB" sz="3200" dirty="0">
                <a:latin typeface="Times New Roman" panose="02020603050405020304" pitchFamily="18" charset="0"/>
                <a:cs typeface="Times New Roman" panose="02020603050405020304" pitchFamily="18" charset="0"/>
              </a:rPr>
              <a:t>, like </a:t>
            </a:r>
            <a:r>
              <a:rPr lang="en-GB" sz="3200" dirty="0">
                <a:latin typeface="Times New Roman" panose="02020603050405020304" pitchFamily="18" charset="0"/>
                <a:cs typeface="Times New Roman" panose="02020603050405020304" pitchFamily="18" charset="0"/>
              </a:rPr>
              <a:t>planning, and prefer to work on only one thing at a time. They avoid last-minute stresses and don't work well under last-minute pressure. They dislike surprises and thrive on order. They want to know what they are accountable for and by what standards they will be graded. They treat assignments seriously.</a:t>
            </a:r>
          </a:p>
          <a:p>
            <a:r>
              <a:rPr lang="en-GB" sz="3200" b="1" dirty="0">
                <a:latin typeface="Times New Roman" panose="02020603050405020304" pitchFamily="18" charset="0"/>
                <a:cs typeface="Times New Roman" panose="02020603050405020304" pitchFamily="18" charset="0"/>
              </a:rPr>
              <a:t>Ideal Classroom Environments for Judging Types:</a:t>
            </a:r>
            <a:r>
              <a:rPr lang="en-GB" sz="3200" dirty="0">
                <a:latin typeface="Times New Roman" panose="02020603050405020304" pitchFamily="18" charset="0"/>
                <a:cs typeface="Times New Roman" panose="02020603050405020304" pitchFamily="18" charset="0"/>
              </a:rPr>
              <a:t> Judging students will thrive with structure, clear instructions and consistency. A clear, detailed outline with specific grading procedures is desirable. They do best with advanced plans without surprises. </a:t>
            </a:r>
            <a:r>
              <a:rPr lang="en-GB" sz="3200" dirty="0">
                <a:latin typeface="Times New Roman" panose="02020603050405020304" pitchFamily="18" charset="0"/>
                <a:cs typeface="Times New Roman" panose="02020603050405020304" pitchFamily="18" charset="0"/>
              </a:rPr>
              <a:t>They expect their instructors to follow their outlines and return </a:t>
            </a:r>
            <a:r>
              <a:rPr lang="en-GB" sz="3200" dirty="0" smtClean="0">
                <a:latin typeface="Times New Roman" panose="02020603050405020304" pitchFamily="18" charset="0"/>
                <a:cs typeface="Times New Roman" panose="02020603050405020304" pitchFamily="18" charset="0"/>
              </a:rPr>
              <a:t>assignments.</a:t>
            </a:r>
            <a:endParaRPr lang="en-GB" dirty="0"/>
          </a:p>
          <a:p>
            <a:endParaRPr lang="en-GB" dirty="0"/>
          </a:p>
          <a:p>
            <a:endParaRPr lang="en-GB" dirty="0"/>
          </a:p>
        </p:txBody>
      </p:sp>
    </p:spTree>
    <p:extLst>
      <p:ext uri="{BB962C8B-B14F-4D97-AF65-F5344CB8AC3E}">
        <p14:creationId xmlns:p14="http://schemas.microsoft.com/office/powerpoint/2010/main" val="263229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986528"/>
          </a:xfrm>
          <a:prstGeom prst="rect">
            <a:avLst/>
          </a:prstGeom>
        </p:spPr>
        <p:txBody>
          <a:bodyPr wrap="square">
            <a:spAutoFit/>
          </a:bodyPr>
          <a:lstStyle/>
          <a:p>
            <a:r>
              <a:rPr lang="en-GB" sz="3200" b="1" dirty="0">
                <a:latin typeface="Times New Roman" panose="02020603050405020304" pitchFamily="18" charset="0"/>
                <a:cs typeface="Times New Roman" panose="02020603050405020304" pitchFamily="18" charset="0"/>
              </a:rPr>
              <a:t>Perceiving (Ps) types in the classroom</a:t>
            </a:r>
            <a:r>
              <a:rPr lang="en-GB" sz="3200" dirty="0">
                <a:latin typeface="Times New Roman" panose="02020603050405020304" pitchFamily="18" charset="0"/>
                <a:cs typeface="Times New Roman" panose="02020603050405020304" pitchFamily="18" charset="0"/>
              </a:rPr>
              <a:t>: Perceiving types start many tasks, want to know everything about each task, and often find it difficult to complete them. They work in flexible ways, following impulses. They are stimulated by the new and different. They study best when surges of impulsive energy come to them. </a:t>
            </a:r>
            <a:endParaRPr lang="en-GB" sz="3200" dirty="0">
              <a:latin typeface="Times New Roman" panose="02020603050405020304" pitchFamily="18" charset="0"/>
              <a:cs typeface="Times New Roman" panose="02020603050405020304" pitchFamily="18" charset="0"/>
            </a:endParaRPr>
          </a:p>
          <a:p>
            <a:r>
              <a:rPr lang="en-GB" sz="3200" dirty="0">
                <a:latin typeface="Times New Roman" panose="02020603050405020304" pitchFamily="18" charset="0"/>
                <a:cs typeface="Times New Roman" panose="02020603050405020304" pitchFamily="18" charset="0"/>
              </a:rPr>
              <a:t>Ps </a:t>
            </a:r>
            <a:r>
              <a:rPr lang="en-GB" sz="3200" dirty="0">
                <a:latin typeface="Times New Roman" panose="02020603050405020304" pitchFamily="18" charset="0"/>
                <a:cs typeface="Times New Roman" panose="02020603050405020304" pitchFamily="18" charset="0"/>
              </a:rPr>
              <a:t>feel energized by last-minute pressures and often do their best work under pressure. They need to find novel ways to do routine assignments to increase their interest. They thrive on spontaneity and don't mind surprises. When completing a lengthy assignment or project, they will work best if they divide the work into several sub-assignments.</a:t>
            </a:r>
          </a:p>
          <a:p>
            <a:r>
              <a:rPr lang="en-GB" sz="3200" b="1" dirty="0">
                <a:latin typeface="Times New Roman" panose="02020603050405020304" pitchFamily="18" charset="0"/>
                <a:cs typeface="Times New Roman" panose="02020603050405020304" pitchFamily="18" charset="0"/>
              </a:rPr>
              <a:t>Ideal Classroom Environments for Perceiving Types: </a:t>
            </a:r>
          </a:p>
          <a:p>
            <a:r>
              <a:rPr lang="en-GB" sz="3200" dirty="0">
                <a:latin typeface="Times New Roman" panose="02020603050405020304" pitchFamily="18" charset="0"/>
                <a:cs typeface="Times New Roman" panose="02020603050405020304" pitchFamily="18" charset="0"/>
              </a:rPr>
              <a:t>Perceiving students like some choices in aspects of assignments. They work best when they understand the reasons for assignments and when assignments make sense to them. </a:t>
            </a:r>
            <a:r>
              <a:rPr lang="en-GB" sz="3200" dirty="0">
                <a:latin typeface="Times New Roman" panose="02020603050405020304" pitchFamily="18" charset="0"/>
                <a:cs typeface="Times New Roman" panose="02020603050405020304" pitchFamily="18" charset="0"/>
              </a:rPr>
              <a:t>They enjoy variety and </a:t>
            </a:r>
            <a:r>
              <a:rPr lang="en-GB" sz="3200" dirty="0" smtClean="0">
                <a:latin typeface="Times New Roman" panose="02020603050405020304" pitchFamily="18" charset="0"/>
                <a:cs typeface="Times New Roman" panose="02020603050405020304" pitchFamily="18" charset="0"/>
              </a:rPr>
              <a:t>spontaneity.</a:t>
            </a:r>
            <a:endParaRPr lang="en-GB"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0523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Personality is&#10;made up of:&#10;•Thoughts&#10;•Feelings&#10;•Behaviour&#10;Personality&#10;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363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8"/>
          <p:cNvSpPr txBox="1">
            <a:spLocks noChangeArrowheads="1"/>
          </p:cNvSpPr>
          <p:nvPr/>
        </p:nvSpPr>
        <p:spPr bwMode="auto">
          <a:xfrm>
            <a:off x="0" y="0"/>
            <a:ext cx="121920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sz="4000" dirty="0" smtClean="0"/>
              <a:t>Personality </a:t>
            </a:r>
            <a:r>
              <a:rPr lang="en-GB" sz="4000" dirty="0"/>
              <a:t>is</a:t>
            </a:r>
            <a:r>
              <a:rPr lang="en-GB" sz="4000" b="1" i="1" dirty="0"/>
              <a:t>……….“The sum total of an individual’s psychological characteristics which make him or her unique.”</a:t>
            </a:r>
          </a:p>
        </p:txBody>
      </p:sp>
      <p:sp>
        <p:nvSpPr>
          <p:cNvPr id="3" name="Rectangle 2"/>
          <p:cNvSpPr/>
          <p:nvPr/>
        </p:nvSpPr>
        <p:spPr>
          <a:xfrm>
            <a:off x="145473" y="1988841"/>
            <a:ext cx="12046527" cy="2031325"/>
          </a:xfrm>
          <a:prstGeom prst="rect">
            <a:avLst/>
          </a:prstGeom>
        </p:spPr>
        <p:txBody>
          <a:bodyPr wrap="square">
            <a:spAutoFit/>
          </a:bodyPr>
          <a:lstStyle/>
          <a:p>
            <a:endParaRPr lang="en-GB" dirty="0"/>
          </a:p>
          <a:p>
            <a:r>
              <a:rPr lang="en-GB" sz="3600" dirty="0"/>
              <a:t>Personality </a:t>
            </a:r>
            <a:r>
              <a:rPr lang="en-GB" sz="3600" dirty="0"/>
              <a:t>is the sum total of all that an individual is everything that constitutes a person’s physical, mental, emotional, and temperamental make-up. </a:t>
            </a:r>
          </a:p>
        </p:txBody>
      </p:sp>
      <p:sp>
        <p:nvSpPr>
          <p:cNvPr id="4" name="Rectangle 3"/>
          <p:cNvSpPr/>
          <p:nvPr/>
        </p:nvSpPr>
        <p:spPr>
          <a:xfrm>
            <a:off x="0" y="3694862"/>
            <a:ext cx="12192000" cy="2554545"/>
          </a:xfrm>
          <a:prstGeom prst="rect">
            <a:avLst/>
          </a:prstGeom>
        </p:spPr>
        <p:txBody>
          <a:bodyPr wrap="square">
            <a:spAutoFit/>
          </a:bodyPr>
          <a:lstStyle/>
          <a:p>
            <a:endParaRPr lang="en-GB" sz="3200" dirty="0">
              <a:latin typeface="Times New Roman" panose="02020603050405020304" pitchFamily="18" charset="0"/>
              <a:cs typeface="Times New Roman" panose="02020603050405020304" pitchFamily="18" charset="0"/>
            </a:endParaRPr>
          </a:p>
          <a:p>
            <a:r>
              <a:rPr lang="en-GB" sz="3200" dirty="0">
                <a:latin typeface="Times New Roman" panose="02020603050405020304" pitchFamily="18" charset="0"/>
                <a:cs typeface="Times New Roman" panose="02020603050405020304" pitchFamily="18" charset="0"/>
              </a:rPr>
              <a:t>Once we are able to characterise someone’s personality, we can predict how that person will probably behave in a variety of circumstances. An understanding of personality allows us to deal with people in realistic and acceptable ways. </a:t>
            </a:r>
          </a:p>
        </p:txBody>
      </p:sp>
    </p:spTree>
    <p:extLst>
      <p:ext uri="{BB962C8B-B14F-4D97-AF65-F5344CB8AC3E}">
        <p14:creationId xmlns:p14="http://schemas.microsoft.com/office/powerpoint/2010/main" val="751587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EORIES&#10;Trait Theory&#10;Psychodynamic Theory&#10;Humanistic Theory&#10;Integrative Approach&#10;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4702"/>
            <a:ext cx="12192000" cy="63839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3003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Type dichotomies (pairs of preferences)&#10;6&#10;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9696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8783" y="72232"/>
            <a:ext cx="7620000" cy="1143000"/>
          </a:xfrm>
        </p:spPr>
        <p:txBody>
          <a:bodyPr/>
          <a:lstStyle/>
          <a:p>
            <a:r>
              <a:rPr lang="en-GB" dirty="0" smtClean="0"/>
              <a:t>Extroverts </a:t>
            </a:r>
            <a:r>
              <a:rPr lang="en-GB" dirty="0" err="1" smtClean="0"/>
              <a:t>vs</a:t>
            </a:r>
            <a:r>
              <a:rPr lang="en-GB" dirty="0" smtClean="0"/>
              <a:t> Introverts</a:t>
            </a:r>
            <a:endParaRPr lang="en-GB" dirty="0"/>
          </a:p>
        </p:txBody>
      </p:sp>
      <p:sp>
        <p:nvSpPr>
          <p:cNvPr id="3" name="Text Placeholder 2"/>
          <p:cNvSpPr>
            <a:spLocks noGrp="1"/>
          </p:cNvSpPr>
          <p:nvPr>
            <p:ph type="body" idx="1"/>
          </p:nvPr>
        </p:nvSpPr>
        <p:spPr>
          <a:xfrm>
            <a:off x="1558784" y="1340768"/>
            <a:ext cx="4080017" cy="566903"/>
          </a:xfrm>
        </p:spPr>
        <p:txBody>
          <a:bodyPr>
            <a:normAutofit fontScale="92500" lnSpcReduction="20000"/>
          </a:bodyPr>
          <a:lstStyle/>
          <a:p>
            <a:r>
              <a:rPr lang="en-GB" dirty="0" smtClean="0"/>
              <a:t>Extroverts				</a:t>
            </a:r>
            <a:endParaRPr lang="en-GB" dirty="0"/>
          </a:p>
        </p:txBody>
      </p:sp>
      <p:sp>
        <p:nvSpPr>
          <p:cNvPr id="4" name="Content Placeholder 3"/>
          <p:cNvSpPr>
            <a:spLocks noGrp="1"/>
          </p:cNvSpPr>
          <p:nvPr>
            <p:ph sz="half" idx="2"/>
          </p:nvPr>
        </p:nvSpPr>
        <p:spPr>
          <a:xfrm>
            <a:off x="1524000" y="1907671"/>
            <a:ext cx="4419600" cy="4950329"/>
          </a:xfrm>
          <a:solidFill>
            <a:schemeClr val="accent3">
              <a:lumMod val="40000"/>
              <a:lumOff val="60000"/>
            </a:schemeClr>
          </a:solidFill>
        </p:spPr>
        <p:txBody>
          <a:bodyPr>
            <a:normAutofit lnSpcReduction="10000"/>
          </a:bodyPr>
          <a:lstStyle/>
          <a:p>
            <a:pPr marL="457200" indent="-457200">
              <a:buFont typeface="+mj-lt"/>
              <a:buAutoNum type="alphaLcPeriod"/>
            </a:pPr>
            <a:r>
              <a:rPr lang="en-GB" dirty="0"/>
              <a:t>Learn more effectively through concrete experiences, contacts with outer world And relationship </a:t>
            </a:r>
            <a:r>
              <a:rPr lang="en-GB" dirty="0"/>
              <a:t>with </a:t>
            </a:r>
            <a:r>
              <a:rPr lang="en-GB" dirty="0"/>
              <a:t>others</a:t>
            </a:r>
          </a:p>
          <a:p>
            <a:pPr marL="457200" indent="-457200">
              <a:buFont typeface="+mj-lt"/>
              <a:buAutoNum type="alphaLcPeriod"/>
            </a:pPr>
            <a:r>
              <a:rPr lang="en-GB" dirty="0"/>
              <a:t>They value group interaction and classwork done together with other students.</a:t>
            </a:r>
          </a:p>
          <a:p>
            <a:pPr marL="457200" indent="-457200">
              <a:buFont typeface="+mj-lt"/>
              <a:buAutoNum type="alphaLcPeriod"/>
            </a:pPr>
            <a:r>
              <a:rPr lang="en-GB" dirty="0"/>
              <a:t>Dependent on outside stimulation and interaction</a:t>
            </a:r>
            <a:r>
              <a:rPr lang="en-GB" dirty="0" smtClean="0"/>
              <a:t>.</a:t>
            </a:r>
          </a:p>
          <a:p>
            <a:pPr marL="457200" indent="-457200">
              <a:buFont typeface="+mj-lt"/>
              <a:buAutoNum type="alphaLcPeriod"/>
            </a:pPr>
            <a:endParaRPr lang="en-GB" dirty="0"/>
          </a:p>
          <a:p>
            <a:pPr marL="457200" indent="-457200">
              <a:buFont typeface="+mj-lt"/>
              <a:buAutoNum type="alphaLcPeriod"/>
            </a:pPr>
            <a:endParaRPr lang="en-GB" dirty="0" smtClean="0"/>
          </a:p>
          <a:p>
            <a:pPr marL="457200" indent="-457200">
              <a:buFont typeface="+mj-lt"/>
              <a:buAutoNum type="alphaLcPeriod"/>
            </a:pPr>
            <a:endParaRPr lang="en-GB" dirty="0"/>
          </a:p>
          <a:p>
            <a:pPr marL="457200" indent="-457200">
              <a:buFont typeface="+mj-lt"/>
              <a:buAutoNum type="alphaLcPeriod"/>
            </a:pPr>
            <a:endParaRPr lang="en-GB" dirty="0" smtClean="0"/>
          </a:p>
          <a:p>
            <a:pPr marL="0" indent="0">
              <a:buNone/>
            </a:pPr>
            <a:endParaRPr lang="en-GB" dirty="0"/>
          </a:p>
        </p:txBody>
      </p:sp>
      <p:sp>
        <p:nvSpPr>
          <p:cNvPr id="5" name="Text Placeholder 4"/>
          <p:cNvSpPr>
            <a:spLocks noGrp="1"/>
          </p:cNvSpPr>
          <p:nvPr>
            <p:ph type="body" sz="quarter" idx="3"/>
          </p:nvPr>
        </p:nvSpPr>
        <p:spPr>
          <a:xfrm>
            <a:off x="6423248" y="1215232"/>
            <a:ext cx="3657600" cy="461550"/>
          </a:xfrm>
        </p:spPr>
        <p:txBody>
          <a:bodyPr/>
          <a:lstStyle/>
          <a:p>
            <a:r>
              <a:rPr lang="en-GB" dirty="0" smtClean="0"/>
              <a:t>Introverts</a:t>
            </a:r>
            <a:endParaRPr lang="en-GB" dirty="0"/>
          </a:p>
        </p:txBody>
      </p:sp>
      <p:sp>
        <p:nvSpPr>
          <p:cNvPr id="6" name="Content Placeholder 5"/>
          <p:cNvSpPr>
            <a:spLocks noGrp="1"/>
          </p:cNvSpPr>
          <p:nvPr>
            <p:ph sz="quarter" idx="4"/>
          </p:nvPr>
        </p:nvSpPr>
        <p:spPr>
          <a:xfrm>
            <a:off x="5943600" y="1907671"/>
            <a:ext cx="4616896" cy="4950329"/>
          </a:xfrm>
          <a:solidFill>
            <a:schemeClr val="bg1">
              <a:lumMod val="95000"/>
            </a:schemeClr>
          </a:solidFill>
        </p:spPr>
        <p:txBody>
          <a:bodyPr>
            <a:normAutofit/>
          </a:bodyPr>
          <a:lstStyle/>
          <a:p>
            <a:pPr marL="457200" indent="-457200">
              <a:buFont typeface="+mj-lt"/>
              <a:buAutoNum type="alphaLcPeriod"/>
            </a:pPr>
            <a:r>
              <a:rPr lang="en-GB" dirty="0"/>
              <a:t>Learn independently in individual, independent situation that are more involved with ideas and concepts.</a:t>
            </a:r>
          </a:p>
          <a:p>
            <a:pPr marL="457200" indent="-457200">
              <a:buFont typeface="+mj-lt"/>
              <a:buAutoNum type="alphaLcPeriod"/>
            </a:pPr>
            <a:r>
              <a:rPr lang="en-GB" dirty="0"/>
              <a:t>they process ideas before speaking which sometimes leads to avoidance of linguistic risk taking in conversation.</a:t>
            </a:r>
          </a:p>
          <a:p>
            <a:pPr marL="457200" indent="-457200">
              <a:buFont typeface="+mj-lt"/>
              <a:buAutoNum type="alphaLcPeriod"/>
            </a:pPr>
            <a:endParaRPr lang="en-GB" dirty="0"/>
          </a:p>
          <a:p>
            <a:endParaRPr lang="en-GB" dirty="0" smtClean="0"/>
          </a:p>
          <a:p>
            <a:endParaRPr lang="en-GB" dirty="0"/>
          </a:p>
        </p:txBody>
      </p:sp>
    </p:spTree>
    <p:extLst>
      <p:ext uri="{BB962C8B-B14F-4D97-AF65-F5344CB8AC3E}">
        <p14:creationId xmlns:p14="http://schemas.microsoft.com/office/powerpoint/2010/main" val="4192380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0183" y="72232"/>
            <a:ext cx="7620000" cy="1143000"/>
          </a:xfrm>
        </p:spPr>
        <p:txBody>
          <a:bodyPr/>
          <a:lstStyle/>
          <a:p>
            <a:r>
              <a:rPr lang="en-GB" dirty="0" smtClean="0"/>
              <a:t>Sensing </a:t>
            </a:r>
            <a:r>
              <a:rPr lang="en-GB" dirty="0" err="1" smtClean="0"/>
              <a:t>vs</a:t>
            </a:r>
            <a:r>
              <a:rPr lang="en-GB" dirty="0" smtClean="0"/>
              <a:t> Intuitive types</a:t>
            </a:r>
            <a:endParaRPr lang="en-GB" dirty="0"/>
          </a:p>
        </p:txBody>
      </p:sp>
      <p:sp>
        <p:nvSpPr>
          <p:cNvPr id="3" name="Text Placeholder 2"/>
          <p:cNvSpPr>
            <a:spLocks noGrp="1"/>
          </p:cNvSpPr>
          <p:nvPr>
            <p:ph type="body" idx="1"/>
          </p:nvPr>
        </p:nvSpPr>
        <p:spPr>
          <a:xfrm>
            <a:off x="1530183" y="1039461"/>
            <a:ext cx="3657600" cy="351543"/>
          </a:xfrm>
        </p:spPr>
        <p:txBody>
          <a:bodyPr>
            <a:normAutofit fontScale="92500" lnSpcReduction="20000"/>
          </a:bodyPr>
          <a:lstStyle/>
          <a:p>
            <a:r>
              <a:rPr lang="en-GB" dirty="0" smtClean="0"/>
              <a:t>sensing</a:t>
            </a:r>
            <a:endParaRPr lang="en-GB" dirty="0"/>
          </a:p>
        </p:txBody>
      </p:sp>
      <p:sp>
        <p:nvSpPr>
          <p:cNvPr id="4" name="Content Placeholder 3"/>
          <p:cNvSpPr>
            <a:spLocks noGrp="1"/>
          </p:cNvSpPr>
          <p:nvPr>
            <p:ph sz="half" idx="2"/>
          </p:nvPr>
        </p:nvSpPr>
        <p:spPr>
          <a:xfrm>
            <a:off x="1530184" y="1454808"/>
            <a:ext cx="3773728" cy="5403192"/>
          </a:xfrm>
          <a:solidFill>
            <a:schemeClr val="bg1">
              <a:lumMod val="95000"/>
            </a:schemeClr>
          </a:solidFill>
        </p:spPr>
        <p:txBody>
          <a:bodyPr>
            <a:noAutofit/>
          </a:bodyPr>
          <a:lstStyle/>
          <a:p>
            <a:r>
              <a:rPr lang="en-GB" sz="3200" dirty="0"/>
              <a:t>Learns effectively from reports of observable facts and happenings, prefer physical sense-based input.</a:t>
            </a:r>
          </a:p>
          <a:p>
            <a:r>
              <a:rPr lang="en-GB" sz="3200" dirty="0"/>
              <a:t>Their great assets are their willingness to work hard in a systematic way.</a:t>
            </a:r>
          </a:p>
          <a:p>
            <a:endParaRPr lang="en-GB" dirty="0"/>
          </a:p>
        </p:txBody>
      </p:sp>
      <p:sp>
        <p:nvSpPr>
          <p:cNvPr id="5" name="Text Placeholder 4"/>
          <p:cNvSpPr>
            <a:spLocks noGrp="1"/>
          </p:cNvSpPr>
          <p:nvPr>
            <p:ph type="body" sz="quarter" idx="3"/>
          </p:nvPr>
        </p:nvSpPr>
        <p:spPr>
          <a:xfrm>
            <a:off x="5943600" y="1052750"/>
            <a:ext cx="3657600" cy="402059"/>
          </a:xfrm>
        </p:spPr>
        <p:txBody>
          <a:bodyPr>
            <a:normAutofit lnSpcReduction="10000"/>
          </a:bodyPr>
          <a:lstStyle/>
          <a:p>
            <a:r>
              <a:rPr lang="en-GB" dirty="0" smtClean="0"/>
              <a:t>intuitive</a:t>
            </a:r>
            <a:endParaRPr lang="en-GB" dirty="0"/>
          </a:p>
        </p:txBody>
      </p:sp>
      <p:sp>
        <p:nvSpPr>
          <p:cNvPr id="6" name="Content Placeholder 5"/>
          <p:cNvSpPr>
            <a:spLocks noGrp="1"/>
          </p:cNvSpPr>
          <p:nvPr>
            <p:ph sz="quarter" idx="4"/>
          </p:nvPr>
        </p:nvSpPr>
        <p:spPr>
          <a:xfrm>
            <a:off x="5447928" y="1454808"/>
            <a:ext cx="5220072" cy="5403192"/>
          </a:xfrm>
          <a:solidFill>
            <a:schemeClr val="accent2">
              <a:lumMod val="20000"/>
              <a:lumOff val="80000"/>
            </a:schemeClr>
          </a:solidFill>
        </p:spPr>
        <p:txBody>
          <a:bodyPr>
            <a:noAutofit/>
          </a:bodyPr>
          <a:lstStyle/>
          <a:p>
            <a:r>
              <a:rPr lang="en-GB" dirty="0"/>
              <a:t>Learns effectively from flashes of insight, using their imagination, and grasping the general concepts rather than all the details.</a:t>
            </a:r>
          </a:p>
          <a:p>
            <a:r>
              <a:rPr lang="en-GB" dirty="0"/>
              <a:t>Their strengths are their ability to guess from the context, structuring their own training, conceptualizing and model building.</a:t>
            </a:r>
            <a:endParaRPr lang="en-GB" dirty="0"/>
          </a:p>
        </p:txBody>
      </p:sp>
    </p:spTree>
    <p:extLst>
      <p:ext uri="{BB962C8B-B14F-4D97-AF65-F5344CB8AC3E}">
        <p14:creationId xmlns:p14="http://schemas.microsoft.com/office/powerpoint/2010/main" val="1252098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69351"/>
            <a:ext cx="7620000" cy="940594"/>
          </a:xfrm>
        </p:spPr>
        <p:txBody>
          <a:bodyPr/>
          <a:lstStyle/>
          <a:p>
            <a:r>
              <a:rPr lang="en-GB" dirty="0" smtClean="0"/>
              <a:t>Thinking </a:t>
            </a:r>
            <a:r>
              <a:rPr lang="en-GB" dirty="0" err="1" smtClean="0"/>
              <a:t>vs</a:t>
            </a:r>
            <a:r>
              <a:rPr lang="en-GB" dirty="0" smtClean="0"/>
              <a:t> feelings </a:t>
            </a:r>
            <a:endParaRPr lang="en-GB" dirty="0"/>
          </a:p>
        </p:txBody>
      </p:sp>
      <p:sp>
        <p:nvSpPr>
          <p:cNvPr id="3" name="Text Placeholder 2"/>
          <p:cNvSpPr>
            <a:spLocks noGrp="1"/>
          </p:cNvSpPr>
          <p:nvPr>
            <p:ph type="body" idx="1"/>
          </p:nvPr>
        </p:nvSpPr>
        <p:spPr>
          <a:xfrm>
            <a:off x="1775520" y="1215232"/>
            <a:ext cx="3657600" cy="639762"/>
          </a:xfrm>
        </p:spPr>
        <p:txBody>
          <a:bodyPr>
            <a:normAutofit fontScale="92500" lnSpcReduction="10000"/>
          </a:bodyPr>
          <a:lstStyle/>
          <a:p>
            <a:r>
              <a:rPr lang="en-GB" dirty="0" smtClean="0"/>
              <a:t>Thinking				</a:t>
            </a:r>
            <a:endParaRPr lang="en-GB" dirty="0"/>
          </a:p>
        </p:txBody>
      </p:sp>
      <p:sp>
        <p:nvSpPr>
          <p:cNvPr id="4" name="Content Placeholder 3"/>
          <p:cNvSpPr>
            <a:spLocks noGrp="1"/>
          </p:cNvSpPr>
          <p:nvPr>
            <p:ph sz="half" idx="2"/>
          </p:nvPr>
        </p:nvSpPr>
        <p:spPr>
          <a:xfrm>
            <a:off x="1524000" y="1700809"/>
            <a:ext cx="4114800" cy="5040559"/>
          </a:xfrm>
          <a:solidFill>
            <a:schemeClr val="bg1">
              <a:lumMod val="95000"/>
            </a:schemeClr>
          </a:solidFill>
        </p:spPr>
        <p:txBody>
          <a:bodyPr>
            <a:normAutofit/>
          </a:bodyPr>
          <a:lstStyle/>
          <a:p>
            <a:r>
              <a:rPr lang="en-GB" sz="3600" dirty="0"/>
              <a:t>Thinking learners learns  more effectively from impersonal circumstances and logical consequences.</a:t>
            </a:r>
          </a:p>
          <a:p>
            <a:endParaRPr lang="en-GB" sz="3600" dirty="0"/>
          </a:p>
        </p:txBody>
      </p:sp>
      <p:sp>
        <p:nvSpPr>
          <p:cNvPr id="5" name="Text Placeholder 4"/>
          <p:cNvSpPr>
            <a:spLocks noGrp="1"/>
          </p:cNvSpPr>
          <p:nvPr>
            <p:ph type="body" sz="quarter" idx="3"/>
          </p:nvPr>
        </p:nvSpPr>
        <p:spPr>
          <a:xfrm>
            <a:off x="6384032" y="1091433"/>
            <a:ext cx="3657600" cy="461466"/>
          </a:xfrm>
        </p:spPr>
        <p:txBody>
          <a:bodyPr/>
          <a:lstStyle/>
          <a:p>
            <a:r>
              <a:rPr lang="en-GB" dirty="0" smtClean="0"/>
              <a:t>feelings</a:t>
            </a:r>
            <a:endParaRPr lang="en-GB" dirty="0"/>
          </a:p>
        </p:txBody>
      </p:sp>
      <p:sp>
        <p:nvSpPr>
          <p:cNvPr id="6" name="Content Placeholder 5"/>
          <p:cNvSpPr>
            <a:spLocks noGrp="1"/>
          </p:cNvSpPr>
          <p:nvPr>
            <p:ph sz="quarter" idx="4"/>
          </p:nvPr>
        </p:nvSpPr>
        <p:spPr>
          <a:xfrm>
            <a:off x="5890320" y="1700809"/>
            <a:ext cx="4598168" cy="5040559"/>
          </a:xfrm>
        </p:spPr>
        <p:txBody>
          <a:bodyPr>
            <a:normAutofit lnSpcReduction="10000"/>
          </a:bodyPr>
          <a:lstStyle/>
          <a:p>
            <a:r>
              <a:rPr lang="en-GB" sz="3200" dirty="0"/>
              <a:t>Learns best from personalized circumstances and social values. </a:t>
            </a:r>
          </a:p>
          <a:p>
            <a:r>
              <a:rPr lang="en-GB" sz="3200" dirty="0"/>
              <a:t>Good relation with someone(</a:t>
            </a:r>
            <a:r>
              <a:rPr lang="en-GB" sz="3200" dirty="0" err="1"/>
              <a:t>e.g</a:t>
            </a:r>
            <a:r>
              <a:rPr lang="en-GB" sz="3200" dirty="0"/>
              <a:t> teacher) lead to high self esteem. </a:t>
            </a:r>
          </a:p>
          <a:p>
            <a:r>
              <a:rPr lang="en-GB" sz="3200" dirty="0"/>
              <a:t>Discouraged by if not appreciated and disrupted by lack of interpersonal harmony</a:t>
            </a:r>
            <a:r>
              <a:rPr lang="en-GB" dirty="0" smtClean="0"/>
              <a:t>.</a:t>
            </a:r>
            <a:endParaRPr lang="en-GB" dirty="0"/>
          </a:p>
        </p:txBody>
      </p:sp>
    </p:spTree>
    <p:extLst>
      <p:ext uri="{BB962C8B-B14F-4D97-AF65-F5344CB8AC3E}">
        <p14:creationId xmlns:p14="http://schemas.microsoft.com/office/powerpoint/2010/main" val="349156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4943"/>
            <a:ext cx="7620000" cy="666552"/>
          </a:xfrm>
        </p:spPr>
        <p:txBody>
          <a:bodyPr>
            <a:normAutofit fontScale="90000"/>
          </a:bodyPr>
          <a:lstStyle/>
          <a:p>
            <a:r>
              <a:rPr lang="en-GB" dirty="0" smtClean="0"/>
              <a:t>Judging </a:t>
            </a:r>
            <a:r>
              <a:rPr lang="en-GB" dirty="0" err="1" smtClean="0"/>
              <a:t>vs</a:t>
            </a:r>
            <a:r>
              <a:rPr lang="en-GB" dirty="0" smtClean="0"/>
              <a:t> perceiving</a:t>
            </a:r>
            <a:endParaRPr lang="en-GB" dirty="0"/>
          </a:p>
        </p:txBody>
      </p:sp>
      <p:sp>
        <p:nvSpPr>
          <p:cNvPr id="3" name="Text Placeholder 2"/>
          <p:cNvSpPr>
            <a:spLocks noGrp="1"/>
          </p:cNvSpPr>
          <p:nvPr>
            <p:ph type="body" idx="1"/>
          </p:nvPr>
        </p:nvSpPr>
        <p:spPr>
          <a:xfrm>
            <a:off x="1524000" y="980727"/>
            <a:ext cx="3657600" cy="452458"/>
          </a:xfrm>
        </p:spPr>
        <p:txBody>
          <a:bodyPr>
            <a:normAutofit fontScale="25000" lnSpcReduction="20000"/>
          </a:bodyPr>
          <a:lstStyle/>
          <a:p>
            <a:endParaRPr lang="en-GB" sz="3800" dirty="0"/>
          </a:p>
          <a:p>
            <a:r>
              <a:rPr lang="en-GB" sz="9600" dirty="0"/>
              <a:t>Judging	</a:t>
            </a:r>
            <a:r>
              <a:rPr lang="en-GB" sz="2600" dirty="0"/>
              <a:t>		</a:t>
            </a:r>
            <a:r>
              <a:rPr lang="en-GB" dirty="0" smtClean="0"/>
              <a:t>	</a:t>
            </a:r>
            <a:endParaRPr lang="en-GB" dirty="0"/>
          </a:p>
        </p:txBody>
      </p:sp>
      <p:sp>
        <p:nvSpPr>
          <p:cNvPr id="4" name="Content Placeholder 3"/>
          <p:cNvSpPr>
            <a:spLocks noGrp="1"/>
          </p:cNvSpPr>
          <p:nvPr>
            <p:ph sz="half" idx="2"/>
          </p:nvPr>
        </p:nvSpPr>
        <p:spPr>
          <a:xfrm>
            <a:off x="1524000" y="1535113"/>
            <a:ext cx="4114800" cy="5322887"/>
          </a:xfrm>
        </p:spPr>
        <p:txBody>
          <a:bodyPr>
            <a:normAutofit/>
          </a:bodyPr>
          <a:lstStyle/>
          <a:p>
            <a:r>
              <a:rPr lang="en-GB" dirty="0"/>
              <a:t>Learns effectively by reflection, analysis and processes that involve closure</a:t>
            </a:r>
          </a:p>
          <a:p>
            <a:r>
              <a:rPr lang="en-GB" dirty="0"/>
              <a:t>Systematically work on a task and wanting to get the job done.</a:t>
            </a:r>
          </a:p>
          <a:p>
            <a:r>
              <a:rPr lang="en-GB" dirty="0"/>
              <a:t>They may suffer from rigidity and intolerance of ambiguity.</a:t>
            </a:r>
            <a:endParaRPr lang="en-GB" dirty="0"/>
          </a:p>
        </p:txBody>
      </p:sp>
      <p:sp>
        <p:nvSpPr>
          <p:cNvPr id="5" name="Text Placeholder 4"/>
          <p:cNvSpPr>
            <a:spLocks noGrp="1"/>
          </p:cNvSpPr>
          <p:nvPr>
            <p:ph type="body" sz="quarter" idx="3"/>
          </p:nvPr>
        </p:nvSpPr>
        <p:spPr>
          <a:xfrm>
            <a:off x="6023992" y="980728"/>
            <a:ext cx="3657600" cy="452457"/>
          </a:xfrm>
        </p:spPr>
        <p:txBody>
          <a:bodyPr/>
          <a:lstStyle/>
          <a:p>
            <a:r>
              <a:rPr lang="en-GB" dirty="0"/>
              <a:t>perceiving</a:t>
            </a:r>
            <a:endParaRPr lang="en-GB" dirty="0"/>
          </a:p>
        </p:txBody>
      </p:sp>
      <p:sp>
        <p:nvSpPr>
          <p:cNvPr id="6" name="Content Placeholder 5"/>
          <p:cNvSpPr>
            <a:spLocks noGrp="1"/>
          </p:cNvSpPr>
          <p:nvPr>
            <p:ph sz="quarter" idx="4"/>
          </p:nvPr>
        </p:nvSpPr>
        <p:spPr>
          <a:xfrm>
            <a:off x="5943600" y="1535113"/>
            <a:ext cx="4724400" cy="5322887"/>
          </a:xfrm>
        </p:spPr>
        <p:txBody>
          <a:bodyPr/>
          <a:lstStyle/>
          <a:p>
            <a:r>
              <a:rPr lang="en-GB" sz="3200" dirty="0"/>
              <a:t>Learns effectively through negotiation, feeling, and inductive processes that postpone closure.</a:t>
            </a:r>
          </a:p>
          <a:p>
            <a:r>
              <a:rPr lang="en-GB" sz="3200" dirty="0"/>
              <a:t>Openness, flexibility and adaptability to change and new experiences</a:t>
            </a:r>
          </a:p>
          <a:p>
            <a:endParaRPr lang="en-GB" dirty="0"/>
          </a:p>
        </p:txBody>
      </p:sp>
    </p:spTree>
    <p:extLst>
      <p:ext uri="{BB962C8B-B14F-4D97-AF65-F5344CB8AC3E}">
        <p14:creationId xmlns:p14="http://schemas.microsoft.com/office/powerpoint/2010/main" val="14709332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2094</Words>
  <Application>Microsoft Office PowerPoint</Application>
  <PresentationFormat>Widescreen</PresentationFormat>
  <Paragraphs>67</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Extroverts vs Introverts</vt:lpstr>
      <vt:lpstr>Sensing vs Intuitive types</vt:lpstr>
      <vt:lpstr>Thinking vs feelings </vt:lpstr>
      <vt:lpstr>Judging vs perceiving</vt:lpstr>
      <vt:lpstr>PowerPoint Presentation</vt:lpstr>
      <vt:lpstr>Personality and Learning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Saima</dc:creator>
  <cp:lastModifiedBy>Saima</cp:lastModifiedBy>
  <cp:revision>3</cp:revision>
  <dcterms:created xsi:type="dcterms:W3CDTF">2020-05-03T23:00:45Z</dcterms:created>
  <dcterms:modified xsi:type="dcterms:W3CDTF">2020-05-03T23:15:46Z</dcterms:modified>
</cp:coreProperties>
</file>