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59" r:id="rId6"/>
    <p:sldId id="266" r:id="rId7"/>
    <p:sldId id="263" r:id="rId8"/>
    <p:sldId id="261" r:id="rId9"/>
    <p:sldId id="262" r:id="rId10"/>
    <p:sldId id="25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Heat Treatments 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Prof. Dr. </a:t>
            </a:r>
            <a:r>
              <a:rPr lang="en-US" b="1" dirty="0" err="1" smtClean="0">
                <a:solidFill>
                  <a:schemeClr val="tx1"/>
                </a:solidFill>
              </a:rPr>
              <a:t>Sarfraz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Hussain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FST </a:t>
            </a:r>
            <a:r>
              <a:rPr lang="en-US" b="1" smtClean="0">
                <a:solidFill>
                  <a:schemeClr val="tx1"/>
                </a:solidFill>
              </a:rPr>
              <a:t>508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63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Black" pitchFamily="34" charset="0"/>
              </a:rPr>
              <a:t>Vapor heat treatment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It is </a:t>
            </a:r>
            <a:r>
              <a:rPr lang="en-US" dirty="0"/>
              <a:t>a method of </a:t>
            </a:r>
            <a:r>
              <a:rPr lang="en-US" b="1" dirty="0"/>
              <a:t>heating</a:t>
            </a:r>
            <a:r>
              <a:rPr lang="en-US" dirty="0"/>
              <a:t> fruit with air saturated with water </a:t>
            </a:r>
            <a:r>
              <a:rPr lang="en-US" b="1" dirty="0"/>
              <a:t>vapor</a:t>
            </a:r>
            <a:r>
              <a:rPr lang="en-US" dirty="0"/>
              <a:t> (humidified by injection of steam) at temperatures of 40–50°C to kill insect eggs and larvae as a quarantine </a:t>
            </a:r>
            <a:r>
              <a:rPr lang="en-US" b="1" dirty="0"/>
              <a:t>treatment</a:t>
            </a:r>
            <a:r>
              <a:rPr lang="en-US" dirty="0"/>
              <a:t> before fresh market shipment. </a:t>
            </a:r>
            <a:r>
              <a:rPr lang="en-US" b="1" dirty="0"/>
              <a:t>Vapor heat</a:t>
            </a:r>
            <a:r>
              <a:rPr lang="en-US" dirty="0"/>
              <a:t> was developed specifically for insect control</a:t>
            </a:r>
          </a:p>
        </p:txBody>
      </p:sp>
    </p:spTree>
    <p:extLst>
      <p:ext uri="{BB962C8B-B14F-4D97-AF65-F5344CB8AC3E}">
        <p14:creationId xmlns:p14="http://schemas.microsoft.com/office/powerpoint/2010/main" val="1929995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Advantages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is highly technical procedure in which a boiler installation is essential</a:t>
            </a:r>
          </a:p>
          <a:p>
            <a:r>
              <a:rPr lang="en-US" dirty="0" smtClean="0"/>
              <a:t>It requires high initial investment</a:t>
            </a:r>
          </a:p>
          <a:p>
            <a:r>
              <a:rPr lang="en-US" dirty="0" smtClean="0"/>
              <a:t>Quality control system is required </a:t>
            </a:r>
          </a:p>
          <a:p>
            <a:r>
              <a:rPr lang="en-US" dirty="0" smtClean="0"/>
              <a:t>Huge quantities of fruits can be treated </a:t>
            </a:r>
            <a:r>
              <a:rPr lang="en-US" dirty="0" err="1" smtClean="0"/>
              <a:t>continously</a:t>
            </a:r>
            <a:endParaRPr lang="en-US" dirty="0" smtClean="0"/>
          </a:p>
          <a:p>
            <a:r>
              <a:rPr lang="en-US" dirty="0" smtClean="0"/>
              <a:t>Also require specific staff</a:t>
            </a:r>
          </a:p>
          <a:p>
            <a:r>
              <a:rPr lang="en-US" dirty="0" smtClean="0"/>
              <a:t>Less time consumption is involved due to high penetration power of steam </a:t>
            </a:r>
            <a:r>
              <a:rPr lang="en-US" dirty="0" err="1" smtClean="0"/>
              <a:t>vapours</a:t>
            </a:r>
            <a:endParaRPr lang="en-US" dirty="0" smtClean="0"/>
          </a:p>
          <a:p>
            <a:r>
              <a:rPr lang="en-US" dirty="0" smtClean="0"/>
              <a:t>Less damage and losses to fruit is observed</a:t>
            </a:r>
          </a:p>
          <a:p>
            <a:r>
              <a:rPr lang="en-US" dirty="0" smtClean="0"/>
              <a:t>No water penetrates in the fruit is observed with vapor treatment</a:t>
            </a:r>
          </a:p>
          <a:p>
            <a:r>
              <a:rPr lang="en-US" dirty="0" smtClean="0"/>
              <a:t>No water soaked water </a:t>
            </a:r>
            <a:r>
              <a:rPr lang="en-US" dirty="0" err="1" smtClean="0"/>
              <a:t>appearence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3831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Disadvantages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cost maintenance </a:t>
            </a:r>
          </a:p>
          <a:p>
            <a:r>
              <a:rPr lang="en-US" dirty="0" smtClean="0"/>
              <a:t>Technical staff is required</a:t>
            </a:r>
          </a:p>
          <a:p>
            <a:r>
              <a:rPr lang="en-US" dirty="0" smtClean="0"/>
              <a:t>Higher initial investments</a:t>
            </a:r>
          </a:p>
          <a:p>
            <a:r>
              <a:rPr lang="en-US" dirty="0" smtClean="0"/>
              <a:t>Any fluctuation in temperature may damage the fruit</a:t>
            </a:r>
          </a:p>
          <a:p>
            <a:r>
              <a:rPr lang="en-US" dirty="0" smtClean="0"/>
              <a:t>Frequent maintenance is required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5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Treatments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</a:t>
            </a:r>
            <a:r>
              <a:rPr lang="en-US" dirty="0"/>
              <a:t>of </a:t>
            </a:r>
            <a:r>
              <a:rPr lang="en-US" b="1" dirty="0"/>
              <a:t>heating</a:t>
            </a:r>
            <a:r>
              <a:rPr lang="en-US" dirty="0"/>
              <a:t> fruit </a:t>
            </a:r>
            <a:r>
              <a:rPr lang="en-US" dirty="0" smtClean="0"/>
              <a:t>to </a:t>
            </a:r>
            <a:r>
              <a:rPr lang="en-US" dirty="0"/>
              <a:t>kill insect eggs and larvae as a quarantine </a:t>
            </a:r>
            <a:r>
              <a:rPr lang="en-US" b="1" dirty="0"/>
              <a:t>treatment</a:t>
            </a:r>
            <a:r>
              <a:rPr lang="en-US" dirty="0"/>
              <a:t> before fresh market </a:t>
            </a:r>
            <a:r>
              <a:rPr lang="en-US" dirty="0" smtClean="0"/>
              <a:t>shipment with </a:t>
            </a:r>
            <a:r>
              <a:rPr lang="en-US" dirty="0" err="1" smtClean="0"/>
              <a:t>diping</a:t>
            </a:r>
            <a:r>
              <a:rPr lang="en-US" dirty="0" smtClean="0"/>
              <a:t> in water and </a:t>
            </a:r>
            <a:r>
              <a:rPr lang="en-US" dirty="0"/>
              <a:t>air saturated with water </a:t>
            </a:r>
            <a:r>
              <a:rPr lang="en-US" b="1" dirty="0"/>
              <a:t>vapor</a:t>
            </a:r>
            <a:r>
              <a:rPr lang="en-US" dirty="0"/>
              <a:t> (humidified by injection of steam) </a:t>
            </a:r>
            <a:r>
              <a:rPr lang="en-US" dirty="0" smtClean="0"/>
              <a:t>at </a:t>
            </a:r>
            <a:r>
              <a:rPr lang="en-US" dirty="0"/>
              <a:t>temperatures of </a:t>
            </a:r>
            <a:r>
              <a:rPr lang="en-US" dirty="0" smtClean="0"/>
              <a:t>40–50°C for 20 minutes.</a:t>
            </a:r>
            <a:r>
              <a:rPr lang="en-US" dirty="0"/>
              <a:t> </a:t>
            </a:r>
            <a:r>
              <a:rPr lang="en-US" b="1" dirty="0"/>
              <a:t>Vapor heat</a:t>
            </a:r>
            <a:r>
              <a:rPr lang="en-US" dirty="0"/>
              <a:t> was developed specifically for insect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Hot </a:t>
            </a:r>
            <a:r>
              <a:rPr lang="en-US" dirty="0">
                <a:latin typeface="Arial Black" pitchFamily="34" charset="0"/>
              </a:rPr>
              <a:t>W</a:t>
            </a:r>
            <a:r>
              <a:rPr lang="en-US" dirty="0" smtClean="0">
                <a:latin typeface="Arial Black" pitchFamily="34" charset="0"/>
              </a:rPr>
              <a:t>ater </a:t>
            </a:r>
            <a:r>
              <a:rPr lang="en-US" dirty="0">
                <a:latin typeface="Arial Black" pitchFamily="34" charset="0"/>
              </a:rPr>
              <a:t>D</a:t>
            </a:r>
            <a:r>
              <a:rPr lang="en-US" dirty="0" smtClean="0">
                <a:latin typeface="Arial Black" pitchFamily="34" charset="0"/>
              </a:rPr>
              <a:t>ipping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Hot water dipping (HWD) is the simplest heat treatment. There are three basic HWD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 smtClean="0"/>
              <a:t>Batch system</a:t>
            </a:r>
          </a:p>
          <a:p>
            <a:r>
              <a:rPr lang="en-US" dirty="0" smtClean="0"/>
              <a:t>Continuous system</a:t>
            </a:r>
          </a:p>
          <a:p>
            <a:r>
              <a:rPr lang="en-US" dirty="0" smtClean="0"/>
              <a:t>Drainage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2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of HWT at 50°C for 20 min reduced crown rot severity caused by </a:t>
            </a:r>
            <a:r>
              <a:rPr lang="en-US" i="1" dirty="0" err="1"/>
              <a:t>Colletotrichum</a:t>
            </a:r>
            <a:r>
              <a:rPr lang="en-US" i="1" dirty="0"/>
              <a:t> </a:t>
            </a:r>
            <a:r>
              <a:rPr lang="en-US" i="1" dirty="0" err="1"/>
              <a:t>musae</a:t>
            </a:r>
            <a:r>
              <a:rPr lang="en-US" i="1" dirty="0"/>
              <a:t> </a:t>
            </a:r>
            <a:r>
              <a:rPr lang="en-US" dirty="0"/>
              <a:t>in banana fruits by 50% after 7 days and by 33% after 14 </a:t>
            </a:r>
            <a:r>
              <a:rPr lang="en-US" dirty="0" smtClean="0"/>
              <a:t>days</a:t>
            </a:r>
          </a:p>
          <a:p>
            <a:r>
              <a:rPr lang="en-US" dirty="0" smtClean="0"/>
              <a:t>Longer </a:t>
            </a:r>
            <a:r>
              <a:rPr lang="en-US" dirty="0"/>
              <a:t>exposure caused fruit injuries such as scalding and shriveling, and failure to soften </a:t>
            </a:r>
            <a:endParaRPr lang="en-US" dirty="0" smtClean="0"/>
          </a:p>
          <a:p>
            <a:r>
              <a:rPr lang="en-US" dirty="0" smtClean="0"/>
              <a:t>40 to 50 </a:t>
            </a:r>
            <a:r>
              <a:rPr lang="en-US" dirty="0"/>
              <a:t>°</a:t>
            </a:r>
            <a:r>
              <a:rPr lang="en-US" dirty="0" smtClean="0"/>
              <a:t>C for 20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0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Batch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first of these, the fresh produce is dipped into the hot water immersion container, where it remains at the recommended temperature </a:t>
            </a:r>
            <a:r>
              <a:rPr lang="en-US" dirty="0" smtClean="0"/>
              <a:t> </a:t>
            </a:r>
            <a:r>
              <a:rPr lang="en-US" dirty="0"/>
              <a:t>40 to 50 °</a:t>
            </a:r>
            <a:r>
              <a:rPr lang="en-US" dirty="0" smtClean="0"/>
              <a:t>C for </a:t>
            </a:r>
            <a:r>
              <a:rPr lang="en-US" dirty="0"/>
              <a:t>a pre- determined length of </a:t>
            </a:r>
            <a:r>
              <a:rPr lang="en-US" dirty="0" smtClean="0"/>
              <a:t>time (20 minutes) </a:t>
            </a:r>
            <a:r>
              <a:rPr lang="en-US" dirty="0"/>
              <a:t>before being taken </a:t>
            </a:r>
            <a:r>
              <a:rPr lang="en-US" dirty="0" smtClean="0"/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342650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is very simple method with initial low cost</a:t>
            </a:r>
          </a:p>
          <a:p>
            <a:r>
              <a:rPr lang="en-US" dirty="0"/>
              <a:t>Simple heating source and a thermometer is required</a:t>
            </a:r>
          </a:p>
          <a:p>
            <a:r>
              <a:rPr lang="en-US" dirty="0"/>
              <a:t>Manually controlled</a:t>
            </a:r>
          </a:p>
          <a:p>
            <a:r>
              <a:rPr lang="en-US" dirty="0"/>
              <a:t>Easy process</a:t>
            </a:r>
          </a:p>
          <a:p>
            <a:r>
              <a:rPr lang="en-US" dirty="0"/>
              <a:t>No specific technical staff is </a:t>
            </a:r>
            <a:r>
              <a:rPr lang="en-US" dirty="0" smtClean="0"/>
              <a:t>required</a:t>
            </a:r>
          </a:p>
          <a:p>
            <a:pPr marL="0" indent="0">
              <a:buNone/>
            </a:pPr>
            <a:r>
              <a:rPr lang="en-US" b="1" dirty="0"/>
              <a:t>Disadvantages</a:t>
            </a:r>
          </a:p>
          <a:p>
            <a:r>
              <a:rPr lang="en-US" dirty="0" smtClean="0"/>
              <a:t>Only </a:t>
            </a:r>
            <a:r>
              <a:rPr lang="en-US" dirty="0"/>
              <a:t>feasible to </a:t>
            </a:r>
            <a:r>
              <a:rPr lang="en-US" dirty="0" smtClean="0"/>
              <a:t>treat </a:t>
            </a:r>
            <a:r>
              <a:rPr lang="en-US" dirty="0"/>
              <a:t>small batches</a:t>
            </a:r>
          </a:p>
          <a:p>
            <a:r>
              <a:rPr lang="en-US" dirty="0"/>
              <a:t>It is ineffective to treat bulk quantities</a:t>
            </a:r>
          </a:p>
          <a:p>
            <a:r>
              <a:rPr lang="en-US" dirty="0"/>
              <a:t>It is time consuming</a:t>
            </a:r>
          </a:p>
          <a:p>
            <a:r>
              <a:rPr lang="en-US" dirty="0"/>
              <a:t>Water soaked </a:t>
            </a:r>
            <a:r>
              <a:rPr lang="en-US" dirty="0" smtClean="0"/>
              <a:t>appearance</a:t>
            </a:r>
            <a:endParaRPr lang="en-US" dirty="0"/>
          </a:p>
          <a:p>
            <a:r>
              <a:rPr lang="en-US" dirty="0" smtClean="0"/>
              <a:t>Some of the natural wax is removed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9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/>
              <a:t>this system</a:t>
            </a:r>
            <a:r>
              <a:rPr lang="en-US" dirty="0"/>
              <a:t>, the freshly harvested produce, contained in a basket, is carried on a conveyor belt, which takes it slowly through the hot water container from one end to the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Drainage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drainage </a:t>
            </a:r>
            <a:r>
              <a:rPr lang="en-US" dirty="0" smtClean="0"/>
              <a:t>system</a:t>
            </a:r>
            <a:r>
              <a:rPr lang="en-US" dirty="0"/>
              <a:t>, the freshly harvested produce is moved along a stainless-steel roller conveyor onto which hot water is </a:t>
            </a:r>
            <a:r>
              <a:rPr lang="en-US" dirty="0" err="1" smtClean="0"/>
              <a:t>spraed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above and drained away.</a:t>
            </a:r>
          </a:p>
          <a:p>
            <a:r>
              <a:rPr lang="en-US" dirty="0" smtClean="0"/>
              <a:t>The </a:t>
            </a:r>
            <a:r>
              <a:rPr lang="en-US" dirty="0"/>
              <a:t>belt/conveyor speed is set to ensure that the fruits are submerged or wetted for the required length of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 </a:t>
            </a:r>
            <a:r>
              <a:rPr lang="en-US" dirty="0"/>
              <a:t>All three systems are equipped with a pump and water circulation system and temperature sensors to ensure uniform water temperatures throughout the treatment process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4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drainage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Huge quantities are treated</a:t>
            </a:r>
          </a:p>
          <a:p>
            <a:r>
              <a:rPr lang="en-US" dirty="0" smtClean="0"/>
              <a:t>Less time is consumed</a:t>
            </a:r>
          </a:p>
          <a:p>
            <a:r>
              <a:rPr lang="en-US" dirty="0" smtClean="0"/>
              <a:t>It also helps to clean the surface of fruit and reduce </a:t>
            </a:r>
            <a:r>
              <a:rPr lang="en-US" dirty="0" err="1" smtClean="0"/>
              <a:t>m.o</a:t>
            </a:r>
            <a:endParaRPr lang="en-US" dirty="0" smtClean="0"/>
          </a:p>
          <a:p>
            <a:r>
              <a:rPr lang="en-US" dirty="0" smtClean="0"/>
              <a:t>We can also use disinfectants like </a:t>
            </a:r>
            <a:r>
              <a:rPr lang="en-US" dirty="0" err="1" smtClean="0"/>
              <a:t>hypochlorites</a:t>
            </a:r>
            <a:endParaRPr lang="en-US" dirty="0" smtClean="0"/>
          </a:p>
          <a:p>
            <a:r>
              <a:rPr lang="en-US" dirty="0" smtClean="0"/>
              <a:t>water is drained away and prevent contamination</a:t>
            </a:r>
          </a:p>
          <a:p>
            <a:r>
              <a:rPr lang="en-US" dirty="0" smtClean="0"/>
              <a:t>This method ensure wash away concept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6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454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Heat Treatments </vt:lpstr>
      <vt:lpstr>Heat Treatments </vt:lpstr>
      <vt:lpstr>Hot Water Dipping </vt:lpstr>
      <vt:lpstr>PowerPoint Presentation</vt:lpstr>
      <vt:lpstr>Batch system</vt:lpstr>
      <vt:lpstr>Advantages </vt:lpstr>
      <vt:lpstr>Continuous system</vt:lpstr>
      <vt:lpstr>Drainage system</vt:lpstr>
      <vt:lpstr>Advantages of drainage</vt:lpstr>
      <vt:lpstr>Vapor heat treatment</vt:lpstr>
      <vt:lpstr>Advantages</vt:lpstr>
      <vt:lpstr>Disadvantages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Sarfaraz Hussain</dc:creator>
  <cp:lastModifiedBy>Dr Sarfaraz Hussain</cp:lastModifiedBy>
  <cp:revision>35</cp:revision>
  <dcterms:created xsi:type="dcterms:W3CDTF">2006-08-16T00:00:00Z</dcterms:created>
  <dcterms:modified xsi:type="dcterms:W3CDTF">2020-04-22T18:55:39Z</dcterms:modified>
</cp:coreProperties>
</file>