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0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81" r:id="rId18"/>
    <p:sldId id="28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7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0AB96-2B2E-4DBD-AA12-8B5507FD31AE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01D58-7BA6-46B2-8C09-A31A0F5A5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2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A8DDE8-C5B0-4632-8145-5501349A8970}" type="slidenum">
              <a:rPr lang="en-US"/>
              <a:pPr/>
              <a:t>1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712788"/>
            <a:ext cx="6215063" cy="3497262"/>
          </a:xfrm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424363"/>
            <a:ext cx="5108575" cy="421005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0660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46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94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8228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09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2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1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30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97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2" y="103189"/>
            <a:ext cx="10991849" cy="1093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41439"/>
            <a:ext cx="5384800" cy="471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41439"/>
            <a:ext cx="5384800" cy="471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C4ACA67-537E-4043-BCF5-6740F62DF9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129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2" y="103189"/>
            <a:ext cx="10991849" cy="10937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41439"/>
            <a:ext cx="5384800" cy="4714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341439"/>
            <a:ext cx="5384800" cy="2281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775075"/>
            <a:ext cx="5384800" cy="2281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1076E8E-4858-4A7D-A964-53E335B589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30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0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3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8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39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4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8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3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19E5E4-4FFE-4F3D-8AA6-EAFC46071A3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64A20-140E-4AF2-950E-F319D3001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85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  <p:sldLayoutId id="2147483708" r:id="rId18"/>
    <p:sldLayoutId id="214748370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1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Smoothing </a:t>
            </a:r>
            <a:r>
              <a:rPr lang="en-US" dirty="0" smtClean="0"/>
              <a:t>Methods</a:t>
            </a:r>
            <a:br>
              <a:rPr lang="en-US" dirty="0" smtClean="0"/>
            </a:br>
            <a:r>
              <a:rPr lang="en-US" sz="3100" dirty="0" smtClean="0"/>
              <a:t>Muhammad </a:t>
            </a:r>
            <a:r>
              <a:rPr lang="en-US" sz="3100" dirty="0"/>
              <a:t>W</a:t>
            </a:r>
            <a:r>
              <a:rPr lang="en-US" sz="3100" dirty="0" smtClean="0"/>
              <a:t>asim Amir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altLang="zh-TW" dirty="0">
              <a:ea typeface="新細明體" panose="02020500000000000000" pitchFamily="18" charset="-12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3638"/>
            <a:ext cx="2133600" cy="457200"/>
          </a:xfrm>
          <a:prstGeom prst="rect">
            <a:avLst/>
          </a:prstGeom>
        </p:spPr>
        <p:txBody>
          <a:bodyPr/>
          <a:lstStyle/>
          <a:p>
            <a:fld id="{58B8E911-16B5-49F1-A3C5-AE383B51213D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5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Cod Catch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71601"/>
            <a:ext cx="8077200" cy="4714875"/>
          </a:xfrm>
        </p:spPr>
        <p:txBody>
          <a:bodyPr/>
          <a:lstStyle/>
          <a:p>
            <a:r>
              <a:rPr lang="en-US" altLang="en-US" sz="2200"/>
              <a:t>The plot of these data suggests that there is no trend or seasonal pattern. Therefore, a NO TREND model is suggested: </a:t>
            </a:r>
          </a:p>
          <a:p>
            <a:pPr>
              <a:buFontTx/>
              <a:buNone/>
            </a:pPr>
            <a:r>
              <a:rPr lang="en-US" altLang="en-US" sz="2200"/>
              <a:t>	It is also possible that the mean (or level) is slowly changing over time.</a:t>
            </a:r>
          </a:p>
          <a:p>
            <a:endParaRPr lang="en-US" altLang="en-US" sz="2200"/>
          </a:p>
          <a:p>
            <a:endParaRPr lang="en-US" altLang="en-US" sz="2200"/>
          </a:p>
        </p:txBody>
      </p:sp>
      <p:graphicFrame>
        <p:nvGraphicFramePr>
          <p:cNvPr id="10445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025900" y="1981200"/>
          <a:ext cx="1473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3" imgW="736560" imgH="228600" progId="Equation.3">
                  <p:embed/>
                </p:oleObj>
              </mc:Choice>
              <mc:Fallback>
                <p:oleObj name="Equation" r:id="rId3" imgW="736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5900" y="1981200"/>
                        <a:ext cx="1473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8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429000" y="3276600"/>
          <a:ext cx="4875213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Chart" r:id="rId5" imgW="5896051" imgH="3686211" progId="Excel.Chart.8">
                  <p:embed/>
                </p:oleObj>
              </mc:Choice>
              <mc:Fallback>
                <p:oleObj name="Chart" r:id="rId5" imgW="5896051" imgH="3686211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276600"/>
                        <a:ext cx="4875213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1501207-546C-4CFA-8316-D03F7E3E4AC1}" type="slidenum">
              <a:rPr lang="en-US" altLang="en-US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589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Cod Catch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077200" cy="4714875"/>
          </a:xfrm>
        </p:spPr>
        <p:txBody>
          <a:bodyPr/>
          <a:lstStyle/>
          <a:p>
            <a:r>
              <a:rPr lang="en-US" altLang="en-US" sz="2400" b="1"/>
              <a:t>Step 1</a:t>
            </a:r>
            <a:r>
              <a:rPr lang="en-US" altLang="en-US" sz="2400"/>
              <a:t>: Compute </a:t>
            </a:r>
            <a:r>
              <a:rPr lang="en-US" altLang="en-US" sz="2400" i="1"/>
              <a:t>ℓ</a:t>
            </a:r>
            <a:r>
              <a:rPr lang="en-US" altLang="en-US" sz="2400" baseline="-25000"/>
              <a:t>0</a:t>
            </a:r>
            <a:r>
              <a:rPr lang="en-US" altLang="en-US" sz="2400"/>
              <a:t> by averaging the first twelve time series values. </a:t>
            </a:r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1600"/>
          </a:p>
          <a:p>
            <a:pPr>
              <a:buFontTx/>
              <a:buNone/>
            </a:pPr>
            <a:r>
              <a:rPr lang="en-US" altLang="en-US" sz="2400"/>
              <a:t>	Though there is no theoretical justification, it is a common practice to calculate initial estimates of exponential smoothing procedures by using HALF of the historical data. </a:t>
            </a:r>
          </a:p>
          <a:p>
            <a:endParaRPr lang="en-US" altLang="en-US" sz="2400"/>
          </a:p>
        </p:txBody>
      </p:sp>
      <p:graphicFrame>
        <p:nvGraphicFramePr>
          <p:cNvPr id="10752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590800" y="2143125"/>
          <a:ext cx="434340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2730240" imgH="609480" progId="Equation.DSMT4">
                  <p:embed/>
                </p:oleObj>
              </mc:Choice>
              <mc:Fallback>
                <p:oleObj name="Equation" r:id="rId3" imgW="273024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143125"/>
                        <a:ext cx="4343400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59D64A19-9FD2-40F3-A7CC-E5B6C4C3F091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930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Cod Catch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71601"/>
            <a:ext cx="8001000" cy="4714875"/>
          </a:xfrm>
        </p:spPr>
        <p:txBody>
          <a:bodyPr/>
          <a:lstStyle/>
          <a:p>
            <a:r>
              <a:rPr lang="en-US" altLang="en-US" sz="2400" b="1"/>
              <a:t>Step 2</a:t>
            </a:r>
            <a:r>
              <a:rPr lang="en-US" altLang="en-US" sz="2400"/>
              <a:t>: Begin with the initial estimate </a:t>
            </a:r>
            <a:r>
              <a:rPr lang="en-US" altLang="en-US" sz="2400" i="1"/>
              <a:t>ℓ</a:t>
            </a:r>
            <a:r>
              <a:rPr lang="en-US" altLang="en-US" sz="2400" baseline="-25000"/>
              <a:t>0</a:t>
            </a:r>
            <a:r>
              <a:rPr lang="en-US" altLang="en-US" sz="2400"/>
              <a:t> = 360.6667 and update it by applying the smoothing equation to the 24 observed cod catches. </a:t>
            </a:r>
          </a:p>
          <a:p>
            <a:pPr>
              <a:buFontTx/>
              <a:buNone/>
            </a:pPr>
            <a:r>
              <a:rPr lang="en-US" altLang="en-US" sz="2400"/>
              <a:t>	Set </a:t>
            </a:r>
            <a:r>
              <a:rPr lang="en-US" altLang="en-US" sz="2400">
                <a:sym typeface="Symbol" panose="05050102010706020507" pitchFamily="18" charset="2"/>
              </a:rPr>
              <a:t> = 0.1 </a:t>
            </a:r>
            <a:r>
              <a:rPr lang="en-US" altLang="en-US" sz="2400"/>
              <a:t>arbitrarily </a:t>
            </a:r>
            <a:r>
              <a:rPr lang="en-US" altLang="en-US" sz="2400">
                <a:sym typeface="Symbol" panose="05050102010706020507" pitchFamily="18" charset="2"/>
              </a:rPr>
              <a:t>and judge the appropriateness of this choice of  by the model’s in-sample fit.</a:t>
            </a:r>
          </a:p>
        </p:txBody>
      </p:sp>
      <p:graphicFrame>
        <p:nvGraphicFramePr>
          <p:cNvPr id="10957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517775" y="3886200"/>
          <a:ext cx="616426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3" imgW="3593880" imgH="228600" progId="Equation.DSMT4">
                  <p:embed/>
                </p:oleObj>
              </mc:Choice>
              <mc:Fallback>
                <p:oleObj name="Equation" r:id="rId3" imgW="3593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775" y="3886200"/>
                        <a:ext cx="616426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FE88C78-65C3-412C-B32D-2DB95202CD3B}" type="slidenum">
              <a:rPr lang="en-US" altLang="en-US"/>
              <a:pPr/>
              <a:t>12</a:t>
            </a:fld>
            <a:endParaRPr lang="en-US" altLang="en-US"/>
          </a:p>
        </p:txBody>
      </p:sp>
      <p:graphicFrame>
        <p:nvGraphicFramePr>
          <p:cNvPr id="109574" name="Object 6"/>
          <p:cNvGraphicFramePr>
            <a:graphicFrameLocks noChangeAspect="1"/>
          </p:cNvGraphicFramePr>
          <p:nvPr/>
        </p:nvGraphicFramePr>
        <p:xfrm>
          <a:off x="2514600" y="4419600"/>
          <a:ext cx="6172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5" imgW="3593880" imgH="228600" progId="Equation.DSMT4">
                  <p:embed/>
                </p:oleObj>
              </mc:Choice>
              <mc:Fallback>
                <p:oleObj name="Equation" r:id="rId5" imgW="3593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419600"/>
                        <a:ext cx="6172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564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One-period-ahead Forecasting</a:t>
            </a:r>
          </a:p>
        </p:txBody>
      </p:sp>
      <p:graphicFrame>
        <p:nvGraphicFramePr>
          <p:cNvPr id="113668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663423"/>
              </p:ext>
            </p:extLst>
          </p:nvPr>
        </p:nvGraphicFramePr>
        <p:xfrm>
          <a:off x="2511380" y="1216025"/>
          <a:ext cx="7263685" cy="548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Worksheet" r:id="rId3" imgW="5200650" imgH="4867275" progId="Excel.Sheet.8">
                  <p:embed/>
                </p:oleObj>
              </mc:Choice>
              <mc:Fallback>
                <p:oleObj name="Worksheet" r:id="rId3" imgW="5200650" imgH="486727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1380" y="1216025"/>
                        <a:ext cx="7263685" cy="548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381432FE-71C0-4FA2-B626-5B2A023D3070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878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Cod Catch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229600" cy="4714875"/>
          </a:xfrm>
        </p:spPr>
        <p:txBody>
          <a:bodyPr/>
          <a:lstStyle/>
          <a:p>
            <a:r>
              <a:rPr lang="en-US" altLang="en-US" sz="2400"/>
              <a:t>Results associated with different values of </a:t>
            </a:r>
            <a:r>
              <a:rPr lang="en-US" altLang="en-US" sz="2400">
                <a:sym typeface="Symbol" panose="05050102010706020507" pitchFamily="18" charset="2"/>
              </a:rPr>
              <a:t></a:t>
            </a:r>
          </a:p>
          <a:p>
            <a:endParaRPr lang="en-US" altLang="en-US" sz="2400">
              <a:sym typeface="Symbol" panose="05050102010706020507" pitchFamily="18" charset="2"/>
            </a:endParaRPr>
          </a:p>
        </p:txBody>
      </p:sp>
      <p:graphicFrame>
        <p:nvGraphicFramePr>
          <p:cNvPr id="115837" name="Group 125"/>
          <p:cNvGraphicFramePr>
            <a:graphicFrameLocks noGrp="1"/>
          </p:cNvGraphicFramePr>
          <p:nvPr>
            <p:ph sz="half" idx="2"/>
          </p:nvPr>
        </p:nvGraphicFramePr>
        <p:xfrm>
          <a:off x="3810000" y="2133601"/>
          <a:ext cx="3848100" cy="3882711"/>
        </p:xfrm>
        <a:graphic>
          <a:graphicData uri="http://schemas.openxmlformats.org/drawingml/2006/table">
            <a:tbl>
              <a:tblPr/>
              <a:tblGrid>
                <a:gridCol w="1997075"/>
                <a:gridCol w="1851025"/>
              </a:tblGrid>
              <a:tr h="287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Smoothing Constant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Sum of Squared Errors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0.1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28735.11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30771.73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33155.54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35687.69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38364.24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0.6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41224.69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0.7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44324.09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0.8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47734.09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C64E448-609A-4B3B-8320-205334C6CB29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802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Cod Catch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Step 3: Find a good value of </a:t>
            </a:r>
            <a:r>
              <a:rPr lang="en-US" altLang="en-US">
                <a:sym typeface="Symbol" panose="05050102010706020507" pitchFamily="18" charset="2"/>
              </a:rPr>
              <a:t> that provides the minimum value for MSE (or SSE).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Use Solver in Excel as an illustration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7E48DFBA-7ADC-49BD-BDEA-0FE93CACB921}" type="slidenum">
              <a:rPr lang="en-US" altLang="en-US"/>
              <a:pPr/>
              <a:t>15</a:t>
            </a:fld>
            <a:endParaRPr lang="en-US" altLang="en-US"/>
          </a:p>
        </p:txBody>
      </p:sp>
      <p:pic>
        <p:nvPicPr>
          <p:cNvPr id="1177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3200401"/>
            <a:ext cx="433387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7765" name="Line 5"/>
          <p:cNvSpPr>
            <a:spLocks noChangeShapeType="1"/>
          </p:cNvSpPr>
          <p:nvPr/>
        </p:nvSpPr>
        <p:spPr bwMode="auto">
          <a:xfrm flipV="1">
            <a:off x="4800600" y="3048000"/>
            <a:ext cx="1143000" cy="4572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5867400" y="27432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C00FF"/>
                </a:solidFill>
              </a:rPr>
              <a:t>SSE</a:t>
            </a:r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 flipH="1">
            <a:off x="3048000" y="4191000"/>
            <a:ext cx="457200" cy="3048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8" name="Text Box 8"/>
          <p:cNvSpPr txBox="1">
            <a:spLocks noChangeArrowheads="1"/>
          </p:cNvSpPr>
          <p:nvPr/>
        </p:nvSpPr>
        <p:spPr bwMode="auto">
          <a:xfrm>
            <a:off x="2286000" y="44196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C00FF"/>
                </a:solidFill>
              </a:rPr>
              <a:t>alpha</a:t>
            </a:r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 flipH="1" flipV="1">
            <a:off x="3048000" y="4648200"/>
            <a:ext cx="304800" cy="762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25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Cod Catch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1206D978-D542-47E3-BB79-1035FBBB2311}" type="slidenum">
              <a:rPr lang="en-US" altLang="en-US"/>
              <a:pPr/>
              <a:t>16</a:t>
            </a:fld>
            <a:endParaRPr lang="en-US" altLang="en-US"/>
          </a:p>
        </p:txBody>
      </p:sp>
      <p:pic>
        <p:nvPicPr>
          <p:cNvPr id="1187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101" y="1371600"/>
            <a:ext cx="8466733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200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4CC0BE5-D232-4211-B207-3C15F3A3F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654" y="0"/>
            <a:ext cx="123496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839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86CEC90-ABC6-44BA-8B7B-EF82092763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03" y="662973"/>
            <a:ext cx="5441731" cy="53752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395794D-4C1B-4BCA-96C3-9DABB5A116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597" y="662973"/>
            <a:ext cx="5829300" cy="537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9824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Motivation of Exponential Smoothing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Simple moving average method assigns equal weights (1/</a:t>
            </a:r>
            <a:r>
              <a:rPr lang="en-US" altLang="en-US" i="1"/>
              <a:t>k</a:t>
            </a:r>
            <a:r>
              <a:rPr lang="en-US" altLang="en-US"/>
              <a:t>) to all </a:t>
            </a:r>
            <a:r>
              <a:rPr lang="en-US" altLang="en-US" i="1"/>
              <a:t>k</a:t>
            </a:r>
            <a:r>
              <a:rPr lang="en-US" altLang="en-US"/>
              <a:t> data points.</a:t>
            </a:r>
          </a:p>
          <a:p>
            <a:r>
              <a:rPr lang="en-US" altLang="en-US"/>
              <a:t>Arguably, recent observations provide more relevant information than do observations in the past.</a:t>
            </a:r>
          </a:p>
          <a:p>
            <a:r>
              <a:rPr lang="en-US" altLang="en-US"/>
              <a:t>So we want a weighting scheme that assigns decreasing weights to the more distant observations.</a:t>
            </a:r>
          </a:p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DBA7DCE-250B-4BE4-BC06-AFA2923AC3D3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17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Exponential Smoothing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Exponential smoothing methods give larger weights to more recent observations, and the weights decrease exponentially as the observations become more distant.</a:t>
            </a:r>
          </a:p>
          <a:p>
            <a:r>
              <a:rPr lang="en-US" altLang="en-US" dirty="0"/>
              <a:t>These methods are most effective when the parameters describing the time series are changing </a:t>
            </a:r>
            <a:r>
              <a:rPr lang="en-US" altLang="en-US" dirty="0" smtClean="0"/>
              <a:t>Slowly</a:t>
            </a:r>
            <a:r>
              <a:rPr lang="en-US" altLang="en-US" dirty="0" smtClean="0"/>
              <a:t> </a:t>
            </a:r>
            <a:r>
              <a:rPr lang="en-US" altLang="en-US" dirty="0"/>
              <a:t>over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7AE13E28-D6B6-4E46-802C-458773A1E9F4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81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vs Methods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1D49CF1-9286-4943-A64A-986B6F294EEA}" type="slidenum">
              <a:rPr lang="en-US" altLang="en-US"/>
              <a:pPr/>
              <a:t>4</a:t>
            </a:fld>
            <a:endParaRPr lang="en-US" altLang="en-US"/>
          </a:p>
        </p:txBody>
      </p:sp>
      <p:grpSp>
        <p:nvGrpSpPr>
          <p:cNvPr id="92183" name="Group 23"/>
          <p:cNvGrpSpPr>
            <a:grpSpLocks/>
          </p:cNvGrpSpPr>
          <p:nvPr/>
        </p:nvGrpSpPr>
        <p:grpSpPr bwMode="auto">
          <a:xfrm>
            <a:off x="1981200" y="1295400"/>
            <a:ext cx="8305800" cy="4343400"/>
            <a:chOff x="480" y="1440"/>
            <a:chExt cx="5232" cy="2592"/>
          </a:xfrm>
        </p:grpSpPr>
        <p:sp>
          <p:nvSpPr>
            <p:cNvPr id="92163" name="AutoShape 3"/>
            <p:cNvSpPr>
              <a:spLocks noChangeArrowheads="1"/>
            </p:cNvSpPr>
            <p:nvPr/>
          </p:nvSpPr>
          <p:spPr bwMode="auto">
            <a:xfrm>
              <a:off x="480" y="1440"/>
              <a:ext cx="1152" cy="1104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No trend or 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seasonal 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pattern?</a:t>
              </a:r>
            </a:p>
          </p:txBody>
        </p:sp>
        <p:sp>
          <p:nvSpPr>
            <p:cNvPr id="92164" name="Rectangle 4"/>
            <p:cNvSpPr>
              <a:spLocks noChangeArrowheads="1"/>
            </p:cNvSpPr>
            <p:nvPr/>
          </p:nvSpPr>
          <p:spPr bwMode="auto">
            <a:xfrm>
              <a:off x="576" y="3120"/>
              <a:ext cx="960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Single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Exponential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Smoothing 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Method</a:t>
              </a:r>
            </a:p>
          </p:txBody>
        </p:sp>
        <p:sp>
          <p:nvSpPr>
            <p:cNvPr id="92165" name="Rectangle 5"/>
            <p:cNvSpPr>
              <a:spLocks noChangeArrowheads="1"/>
            </p:cNvSpPr>
            <p:nvPr/>
          </p:nvSpPr>
          <p:spPr bwMode="auto">
            <a:xfrm>
              <a:off x="2208" y="3120"/>
              <a:ext cx="960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Holt’s Trend 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Corrected 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Exponential 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Smoothing 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Method</a:t>
              </a:r>
            </a:p>
          </p:txBody>
        </p:sp>
        <p:sp>
          <p:nvSpPr>
            <p:cNvPr id="92166" name="Rectangle 6"/>
            <p:cNvSpPr>
              <a:spLocks noChangeArrowheads="1"/>
            </p:cNvSpPr>
            <p:nvPr/>
          </p:nvSpPr>
          <p:spPr bwMode="auto">
            <a:xfrm>
              <a:off x="3600" y="3120"/>
              <a:ext cx="960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Holt-Winters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Methods</a:t>
              </a: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4752" y="3120"/>
              <a:ext cx="960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Use Other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Methods</a:t>
              </a:r>
            </a:p>
          </p:txBody>
        </p:sp>
        <p:sp>
          <p:nvSpPr>
            <p:cNvPr id="92168" name="AutoShape 8"/>
            <p:cNvSpPr>
              <a:spLocks noChangeArrowheads="1"/>
            </p:cNvSpPr>
            <p:nvPr/>
          </p:nvSpPr>
          <p:spPr bwMode="auto">
            <a:xfrm>
              <a:off x="2064" y="1440"/>
              <a:ext cx="1152" cy="1104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Linear trend 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and no seasonal 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pattern?</a:t>
              </a:r>
            </a:p>
          </p:txBody>
        </p:sp>
        <p:sp>
          <p:nvSpPr>
            <p:cNvPr id="92169" name="AutoShape 9"/>
            <p:cNvSpPr>
              <a:spLocks noChangeArrowheads="1"/>
            </p:cNvSpPr>
            <p:nvPr/>
          </p:nvSpPr>
          <p:spPr bwMode="auto">
            <a:xfrm>
              <a:off x="3552" y="1440"/>
              <a:ext cx="1152" cy="1104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Both trend 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and seasonal </a:t>
              </a:r>
            </a:p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1600">
                  <a:latin typeface="Times New Roman" panose="02020603050405020304" pitchFamily="18" charset="0"/>
                </a:rPr>
                <a:t>pattern?</a:t>
              </a:r>
            </a:p>
          </p:txBody>
        </p:sp>
        <p:sp>
          <p:nvSpPr>
            <p:cNvPr id="92170" name="Line 10"/>
            <p:cNvSpPr>
              <a:spLocks noChangeShapeType="1"/>
            </p:cNvSpPr>
            <p:nvPr/>
          </p:nvSpPr>
          <p:spPr bwMode="auto">
            <a:xfrm>
              <a:off x="1632" y="198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71" name="Line 11"/>
            <p:cNvSpPr>
              <a:spLocks noChangeShapeType="1"/>
            </p:cNvSpPr>
            <p:nvPr/>
          </p:nvSpPr>
          <p:spPr bwMode="auto">
            <a:xfrm>
              <a:off x="3209" y="1989"/>
              <a:ext cx="3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72" name="Text Box 12"/>
            <p:cNvSpPr txBox="1">
              <a:spLocks noChangeArrowheads="1"/>
            </p:cNvSpPr>
            <p:nvPr/>
          </p:nvSpPr>
          <p:spPr bwMode="auto">
            <a:xfrm>
              <a:off x="1652" y="1769"/>
              <a:ext cx="336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92173" name="Text Box 13"/>
            <p:cNvSpPr txBox="1">
              <a:spLocks noChangeArrowheads="1"/>
            </p:cNvSpPr>
            <p:nvPr/>
          </p:nvSpPr>
          <p:spPr bwMode="auto">
            <a:xfrm>
              <a:off x="3196" y="1769"/>
              <a:ext cx="336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92174" name="Line 14"/>
            <p:cNvSpPr>
              <a:spLocks noChangeShapeType="1"/>
            </p:cNvSpPr>
            <p:nvPr/>
          </p:nvSpPr>
          <p:spPr bwMode="auto">
            <a:xfrm>
              <a:off x="5232" y="196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75" name="Line 15"/>
            <p:cNvSpPr>
              <a:spLocks noChangeShapeType="1"/>
            </p:cNvSpPr>
            <p:nvPr/>
          </p:nvSpPr>
          <p:spPr bwMode="auto">
            <a:xfrm>
              <a:off x="4704" y="1975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76" name="Line 16"/>
            <p:cNvSpPr>
              <a:spLocks noChangeShapeType="1"/>
            </p:cNvSpPr>
            <p:nvPr/>
          </p:nvSpPr>
          <p:spPr bwMode="auto">
            <a:xfrm>
              <a:off x="1056" y="254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77" name="Line 17"/>
            <p:cNvSpPr>
              <a:spLocks noChangeShapeType="1"/>
            </p:cNvSpPr>
            <p:nvPr/>
          </p:nvSpPr>
          <p:spPr bwMode="auto">
            <a:xfrm>
              <a:off x="2640" y="254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78" name="Line 18"/>
            <p:cNvSpPr>
              <a:spLocks noChangeShapeType="1"/>
            </p:cNvSpPr>
            <p:nvPr/>
          </p:nvSpPr>
          <p:spPr bwMode="auto">
            <a:xfrm>
              <a:off x="4121" y="254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79" name="Text Box 19"/>
            <p:cNvSpPr txBox="1">
              <a:spLocks noChangeArrowheads="1"/>
            </p:cNvSpPr>
            <p:nvPr/>
          </p:nvSpPr>
          <p:spPr bwMode="auto">
            <a:xfrm>
              <a:off x="4752" y="1769"/>
              <a:ext cx="336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92180" name="Text Box 20"/>
            <p:cNvSpPr txBox="1">
              <a:spLocks noChangeArrowheads="1"/>
            </p:cNvSpPr>
            <p:nvPr/>
          </p:nvSpPr>
          <p:spPr bwMode="auto">
            <a:xfrm>
              <a:off x="1008" y="2678"/>
              <a:ext cx="336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92181" name="Text Box 21"/>
            <p:cNvSpPr txBox="1">
              <a:spLocks noChangeArrowheads="1"/>
            </p:cNvSpPr>
            <p:nvPr/>
          </p:nvSpPr>
          <p:spPr bwMode="auto">
            <a:xfrm>
              <a:off x="2592" y="2647"/>
              <a:ext cx="336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92182" name="Text Box 22"/>
            <p:cNvSpPr txBox="1">
              <a:spLocks noChangeArrowheads="1"/>
            </p:cNvSpPr>
            <p:nvPr/>
          </p:nvSpPr>
          <p:spPr bwMode="auto">
            <a:xfrm>
              <a:off x="4046" y="2647"/>
              <a:ext cx="336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accent2"/>
                </a:buClr>
                <a:buFont typeface="Wingdings" panose="05000000000000000000" pitchFamily="2" charset="2"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1474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Simple Exponential Smoothing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001000" cy="4714875"/>
          </a:xfrm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u="sng"/>
              <a:t>Simple Exponential Smoothing</a:t>
            </a:r>
            <a:r>
              <a:rPr lang="en-US" altLang="en-US"/>
              <a:t> method is used for forecasting a time series when there is no trend or seasonal pattern, but the mean (or level) of the time series </a:t>
            </a:r>
            <a:r>
              <a:rPr lang="en-US" altLang="en-US" i="1"/>
              <a:t>y</a:t>
            </a:r>
            <a:r>
              <a:rPr lang="en-US" altLang="en-US" i="1" baseline="-25000"/>
              <a:t>t</a:t>
            </a:r>
            <a:r>
              <a:rPr lang="en-US" altLang="en-US"/>
              <a:t> is slowly changing over time.</a:t>
            </a:r>
          </a:p>
          <a:p>
            <a:r>
              <a:rPr lang="en-US" altLang="en-US"/>
              <a:t>NO TREND model </a:t>
            </a:r>
          </a:p>
        </p:txBody>
      </p:sp>
      <p:graphicFrame>
        <p:nvGraphicFramePr>
          <p:cNvPr id="9318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819400" y="4114800"/>
          <a:ext cx="18288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736560" imgH="228600" progId="Equation.3">
                  <p:embed/>
                </p:oleObj>
              </mc:Choice>
              <mc:Fallback>
                <p:oleObj name="Equation" r:id="rId3" imgW="736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114800"/>
                        <a:ext cx="18288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5A8A7CE9-CF72-45B4-80DC-B33232ED835C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157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Procedures of Simple Exponential Smoothing Method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7924800" cy="4714875"/>
          </a:xfrm>
        </p:spPr>
        <p:txBody>
          <a:bodyPr>
            <a:normAutofit lnSpcReduction="10000"/>
          </a:bodyPr>
          <a:lstStyle/>
          <a:p>
            <a:r>
              <a:rPr lang="en-US" altLang="en-US" sz="2600" b="1"/>
              <a:t>Step 1</a:t>
            </a:r>
            <a:r>
              <a:rPr lang="en-US" altLang="en-US" sz="2600"/>
              <a:t>: Compute the initial estimate of the mean (or level) of the series at time period </a:t>
            </a:r>
            <a:r>
              <a:rPr lang="en-US" altLang="en-US" sz="2600" i="1"/>
              <a:t>t</a:t>
            </a:r>
            <a:r>
              <a:rPr lang="en-US" altLang="en-US" sz="2600"/>
              <a:t> = 0</a:t>
            </a:r>
          </a:p>
          <a:p>
            <a:endParaRPr lang="en-US" altLang="en-US" sz="2600"/>
          </a:p>
          <a:p>
            <a:endParaRPr lang="en-US" altLang="en-US" sz="3200"/>
          </a:p>
          <a:p>
            <a:r>
              <a:rPr lang="en-US" altLang="en-US" sz="2600" b="1"/>
              <a:t>Step 2</a:t>
            </a:r>
            <a:r>
              <a:rPr lang="en-US" altLang="en-US" sz="2600"/>
              <a:t>: Compute the updated estimate by using the </a:t>
            </a:r>
            <a:r>
              <a:rPr lang="en-US" altLang="en-US" sz="2600" u="sng"/>
              <a:t>smoothing equation</a:t>
            </a:r>
          </a:p>
          <a:p>
            <a:endParaRPr lang="en-US" altLang="en-US" sz="4000" u="sng"/>
          </a:p>
          <a:p>
            <a:pPr>
              <a:buFontTx/>
              <a:buNone/>
            </a:pPr>
            <a:r>
              <a:rPr lang="en-US" altLang="en-US" sz="2400"/>
              <a:t>	where </a:t>
            </a:r>
            <a:r>
              <a:rPr lang="en-US" altLang="en-US" sz="2400">
                <a:sym typeface="Symbol" panose="05050102010706020507" pitchFamily="18" charset="2"/>
              </a:rPr>
              <a:t> is a </a:t>
            </a:r>
            <a:r>
              <a:rPr lang="en-US" altLang="en-US" sz="2400" u="sng">
                <a:sym typeface="Symbol" panose="05050102010706020507" pitchFamily="18" charset="2"/>
              </a:rPr>
              <a:t>smoothing constant</a:t>
            </a:r>
            <a:r>
              <a:rPr lang="en-US" altLang="en-US" sz="2400">
                <a:sym typeface="Symbol" panose="05050102010706020507" pitchFamily="18" charset="2"/>
              </a:rPr>
              <a:t> between 0 and 1.</a:t>
            </a:r>
          </a:p>
        </p:txBody>
      </p:sp>
      <p:graphicFrame>
        <p:nvGraphicFramePr>
          <p:cNvPr id="95238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48000" y="4292600"/>
          <a:ext cx="2895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1346040" imgH="228600" progId="Equation.DSMT4">
                  <p:embed/>
                </p:oleObj>
              </mc:Choice>
              <mc:Fallback>
                <p:oleObj name="Equation" r:id="rId3" imgW="1346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292600"/>
                        <a:ext cx="28956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C520862-69E6-4076-87B9-0FB7E1A30DA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1524001" y="2939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5240" name="Object 8"/>
          <p:cNvGraphicFramePr>
            <a:graphicFrameLocks noChangeAspect="1"/>
          </p:cNvGraphicFramePr>
          <p:nvPr/>
        </p:nvGraphicFramePr>
        <p:xfrm>
          <a:off x="3124200" y="2057400"/>
          <a:ext cx="2133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952087" imgH="609336" progId="Equation.3">
                  <p:embed/>
                </p:oleObj>
              </mc:Choice>
              <mc:Fallback>
                <p:oleObj name="Equation" r:id="rId5" imgW="952087" imgH="6093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57400"/>
                        <a:ext cx="21336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5404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Procedures of Simple Exponential Smoothing Method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229600" cy="47148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600"/>
              <a:t>Note that </a:t>
            </a:r>
          </a:p>
          <a:p>
            <a:pPr marL="0" indent="0">
              <a:buNone/>
            </a:pPr>
            <a:endParaRPr lang="en-US" altLang="en-US" sz="2600"/>
          </a:p>
          <a:p>
            <a:pPr marL="0" indent="0">
              <a:buNone/>
            </a:pPr>
            <a:endParaRPr lang="en-US" altLang="en-US" sz="2600"/>
          </a:p>
          <a:p>
            <a:pPr marL="0" indent="0">
              <a:buNone/>
            </a:pPr>
            <a:endParaRPr lang="en-US" altLang="en-US" sz="2600"/>
          </a:p>
          <a:p>
            <a:pPr marL="0" indent="0">
              <a:buNone/>
            </a:pPr>
            <a:endParaRPr lang="en-US" altLang="en-US" sz="2600"/>
          </a:p>
          <a:p>
            <a:pPr marL="0" indent="0">
              <a:buNone/>
            </a:pPr>
            <a:endParaRPr lang="en-US" altLang="en-US" sz="2600"/>
          </a:p>
          <a:p>
            <a:pPr marL="0" indent="0">
              <a:buNone/>
            </a:pPr>
            <a:r>
              <a:rPr lang="en-US" altLang="en-US" sz="2600"/>
              <a:t>The coefficients measuring the contributions of the observations decrease exponentially over time.</a:t>
            </a:r>
          </a:p>
          <a:p>
            <a:pPr marL="0" indent="0">
              <a:buNone/>
            </a:pPr>
            <a:endParaRPr lang="en-US" altLang="en-US" sz="2600"/>
          </a:p>
        </p:txBody>
      </p:sp>
      <p:graphicFrame>
        <p:nvGraphicFramePr>
          <p:cNvPr id="98310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057400" y="1905000"/>
          <a:ext cx="2895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3" imgW="1346040" imgH="228600" progId="Equation.DSMT4">
                  <p:embed/>
                </p:oleObj>
              </mc:Choice>
              <mc:Fallback>
                <p:oleObj name="Equation" r:id="rId3" imgW="1346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05000"/>
                        <a:ext cx="28956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5395A796-53E3-4151-BD2E-A653993FCF5C}" type="slidenum">
              <a:rPr lang="en-US" altLang="en-US"/>
              <a:pPr/>
              <a:t>7</a:t>
            </a:fld>
            <a:endParaRPr lang="en-US" altLang="en-US"/>
          </a:p>
        </p:txBody>
      </p:sp>
      <p:graphicFrame>
        <p:nvGraphicFramePr>
          <p:cNvPr id="98313" name="Object 9"/>
          <p:cNvGraphicFramePr>
            <a:graphicFrameLocks noChangeAspect="1"/>
          </p:cNvGraphicFramePr>
          <p:nvPr/>
        </p:nvGraphicFramePr>
        <p:xfrm>
          <a:off x="2438400" y="2479676"/>
          <a:ext cx="43434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5" imgW="2158920" imgH="228600" progId="Equation.DSMT4">
                  <p:embed/>
                </p:oleObj>
              </mc:Choice>
              <mc:Fallback>
                <p:oleObj name="Equation" r:id="rId5" imgW="2158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479676"/>
                        <a:ext cx="43434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4" name="Object 10"/>
          <p:cNvGraphicFramePr>
            <a:graphicFrameLocks noChangeAspect="1"/>
          </p:cNvGraphicFramePr>
          <p:nvPr/>
        </p:nvGraphicFramePr>
        <p:xfrm>
          <a:off x="2438400" y="3062288"/>
          <a:ext cx="42672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7" imgW="2120760" imgH="241200" progId="Equation.DSMT4">
                  <p:embed/>
                </p:oleObj>
              </mc:Choice>
              <mc:Fallback>
                <p:oleObj name="Equation" r:id="rId7" imgW="21207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062288"/>
                        <a:ext cx="426720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5" name="Object 11"/>
          <p:cNvGraphicFramePr>
            <a:graphicFrameLocks noChangeAspect="1"/>
          </p:cNvGraphicFramePr>
          <p:nvPr/>
        </p:nvGraphicFramePr>
        <p:xfrm>
          <a:off x="2438400" y="3595688"/>
          <a:ext cx="80772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9" imgW="4114800" imgH="241200" progId="Equation.DSMT4">
                  <p:embed/>
                </p:oleObj>
              </mc:Choice>
              <mc:Fallback>
                <p:oleObj name="Equation" r:id="rId9" imgW="41148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595688"/>
                        <a:ext cx="807720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3407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Simple Exponential Smoothing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001000" cy="4714875"/>
          </a:xfrm>
        </p:spPr>
        <p:txBody>
          <a:bodyPr>
            <a:normAutofit lnSpcReduction="10000"/>
          </a:bodyPr>
          <a:lstStyle/>
          <a:p>
            <a:r>
              <a:rPr lang="en-US" altLang="en-US" sz="2000"/>
              <a:t>Point forecast made at time </a:t>
            </a:r>
            <a:r>
              <a:rPr lang="en-US" altLang="en-US" sz="2000" i="1"/>
              <a:t>T</a:t>
            </a:r>
            <a:r>
              <a:rPr lang="en-US" altLang="en-US" sz="2000"/>
              <a:t> for </a:t>
            </a:r>
            <a:r>
              <a:rPr lang="en-US" altLang="en-US" sz="2000" i="1"/>
              <a:t>y</a:t>
            </a:r>
            <a:r>
              <a:rPr lang="en-US" altLang="en-US" sz="2000" i="1" baseline="-25000"/>
              <a:t>T</a:t>
            </a:r>
            <a:r>
              <a:rPr lang="en-US" altLang="en-US" sz="2000" baseline="-25000"/>
              <a:t>+</a:t>
            </a:r>
            <a:r>
              <a:rPr lang="en-US" altLang="en-US" sz="2000" i="1" baseline="-25000"/>
              <a:t>p</a:t>
            </a:r>
            <a:endParaRPr lang="en-US" altLang="en-US" sz="2000"/>
          </a:p>
          <a:p>
            <a:endParaRPr lang="en-US" altLang="en-US" sz="2000"/>
          </a:p>
          <a:p>
            <a:endParaRPr lang="en-US" altLang="en-US" sz="700"/>
          </a:p>
          <a:p>
            <a:r>
              <a:rPr lang="en-US" altLang="en-US" sz="2000"/>
              <a:t>SSE, MSE, and the standard error</a:t>
            </a:r>
            <a:r>
              <a:rPr lang="en-US" altLang="en-US" sz="2000" i="1"/>
              <a:t>s</a:t>
            </a:r>
            <a:r>
              <a:rPr lang="en-US" altLang="en-US" sz="2000"/>
              <a:t> at time </a:t>
            </a:r>
            <a:r>
              <a:rPr lang="en-US" altLang="en-US" sz="2000" i="1"/>
              <a:t>T</a:t>
            </a:r>
          </a:p>
          <a:p>
            <a:endParaRPr lang="en-US" altLang="en-US" sz="2000" i="1"/>
          </a:p>
          <a:p>
            <a:endParaRPr lang="en-US" altLang="en-US" sz="2000" i="1"/>
          </a:p>
          <a:p>
            <a:endParaRPr lang="en-US" altLang="en-US" sz="700" i="1"/>
          </a:p>
          <a:p>
            <a:pPr>
              <a:buFontTx/>
              <a:buNone/>
            </a:pPr>
            <a:r>
              <a:rPr lang="en-US" altLang="en-US" sz="2000"/>
              <a:t>	</a:t>
            </a:r>
          </a:p>
          <a:p>
            <a:pPr>
              <a:buFontTx/>
              <a:buNone/>
            </a:pPr>
            <a:r>
              <a:rPr lang="en-US" altLang="en-US" sz="2000"/>
              <a:t>	</a:t>
            </a:r>
          </a:p>
          <a:p>
            <a:pPr>
              <a:buFontTx/>
              <a:buNone/>
            </a:pPr>
            <a:r>
              <a:rPr lang="en-US" altLang="en-US" sz="2000"/>
              <a:t>	Note: There is no theoretical justification for dividing SSE by (T – number of smoothing constants). However, we use this divisor because it agrees to the computation of </a:t>
            </a:r>
            <a:r>
              <a:rPr lang="en-US" altLang="en-US" sz="2000" i="1"/>
              <a:t>s</a:t>
            </a:r>
            <a:r>
              <a:rPr lang="en-US" altLang="en-US" sz="2000"/>
              <a:t> in Box-Jenkins models introduced later. </a:t>
            </a:r>
          </a:p>
        </p:txBody>
      </p:sp>
      <p:graphicFrame>
        <p:nvGraphicFramePr>
          <p:cNvPr id="18022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870200" y="3429000"/>
          <a:ext cx="30972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" imgW="1777680" imgH="393480" progId="Equation.DSMT4">
                  <p:embed/>
                </p:oleObj>
              </mc:Choice>
              <mc:Fallback>
                <p:oleObj name="Equation" r:id="rId3" imgW="1777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3429000"/>
                        <a:ext cx="30972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29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973388" y="1752600"/>
          <a:ext cx="3500437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5" imgW="1854000" imgH="241200" progId="Equation.DSMT4">
                  <p:embed/>
                </p:oleObj>
              </mc:Choice>
              <mc:Fallback>
                <p:oleObj name="Equation" r:id="rId5" imgW="1854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3388" y="1752600"/>
                        <a:ext cx="3500437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984C17C-9927-48B8-B6F9-1A6A5748194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0230" name="Object 6"/>
          <p:cNvGraphicFramePr>
            <a:graphicFrameLocks noChangeAspect="1"/>
          </p:cNvGraphicFramePr>
          <p:nvPr/>
        </p:nvGraphicFramePr>
        <p:xfrm>
          <a:off x="2743200" y="2590800"/>
          <a:ext cx="2667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7" imgW="1574800" imgH="431800" progId="Equation.3">
                  <p:embed/>
                </p:oleObj>
              </mc:Choice>
              <mc:Fallback>
                <p:oleObj name="Equation" r:id="rId7" imgW="1574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590800"/>
                        <a:ext cx="26670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950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43888" cy="1093788"/>
          </a:xfrm>
        </p:spPr>
        <p:txBody>
          <a:bodyPr/>
          <a:lstStyle/>
          <a:p>
            <a:r>
              <a:rPr lang="en-US" altLang="en-US"/>
              <a:t>Example: Cod Catch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219201"/>
            <a:ext cx="8077200" cy="4714875"/>
          </a:xfrm>
        </p:spPr>
        <p:txBody>
          <a:bodyPr/>
          <a:lstStyle/>
          <a:p>
            <a:r>
              <a:rPr lang="en-US" altLang="en-US" sz="2200"/>
              <a:t>The Bay City Seafood Company recorded the monthly cod catch for the previous two years, as given below. </a:t>
            </a:r>
          </a:p>
        </p:txBody>
      </p:sp>
      <p:graphicFrame>
        <p:nvGraphicFramePr>
          <p:cNvPr id="102507" name="Group 107"/>
          <p:cNvGraphicFramePr>
            <a:graphicFrameLocks noGrp="1"/>
          </p:cNvGraphicFramePr>
          <p:nvPr>
            <p:ph sz="half" idx="2"/>
          </p:nvPr>
        </p:nvGraphicFramePr>
        <p:xfrm>
          <a:off x="3124200" y="1981201"/>
          <a:ext cx="4038600" cy="4489133"/>
        </p:xfrm>
        <a:graphic>
          <a:graphicData uri="http://schemas.openxmlformats.org/drawingml/2006/table">
            <a:tbl>
              <a:tblPr/>
              <a:tblGrid>
                <a:gridCol w="1741488"/>
                <a:gridCol w="1216025"/>
                <a:gridCol w="1081087"/>
              </a:tblGrid>
              <a:tr h="328613"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Cod Catch (In Tons)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Month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Year 1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Year 2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January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362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276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February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381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334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March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317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394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April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297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334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May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399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384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June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402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314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July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375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344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August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349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337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September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386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345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October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328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362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November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389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314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December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343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365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9114F03-ECCA-45C6-9031-36C01E05F560}" type="slidenum">
              <a:rPr lang="en-US" altLang="en-US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9728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</TotalTime>
  <Words>520</Words>
  <Application>Microsoft Office PowerPoint</Application>
  <PresentationFormat>Widescreen</PresentationFormat>
  <Paragraphs>164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新細明體</vt:lpstr>
      <vt:lpstr>Arial</vt:lpstr>
      <vt:lpstr>Book Antiqua</vt:lpstr>
      <vt:lpstr>Calibri</vt:lpstr>
      <vt:lpstr>Century Gothic</vt:lpstr>
      <vt:lpstr>Symbol</vt:lpstr>
      <vt:lpstr>Times New Roman</vt:lpstr>
      <vt:lpstr>Wingdings</vt:lpstr>
      <vt:lpstr>Wingdings 3</vt:lpstr>
      <vt:lpstr>Ion</vt:lpstr>
      <vt:lpstr>Equation</vt:lpstr>
      <vt:lpstr>Chart</vt:lpstr>
      <vt:lpstr>Worksheet</vt:lpstr>
      <vt:lpstr>Exponential Smoothing Methods Muhammad Wasim Amir </vt:lpstr>
      <vt:lpstr>Motivation of Exponential Smoothing</vt:lpstr>
      <vt:lpstr>Exponential Smoothing</vt:lpstr>
      <vt:lpstr>Data vs Methods</vt:lpstr>
      <vt:lpstr>Simple Exponential Smoothing</vt:lpstr>
      <vt:lpstr>Procedures of Simple Exponential Smoothing Method</vt:lpstr>
      <vt:lpstr>Procedures of Simple Exponential Smoothing Method</vt:lpstr>
      <vt:lpstr>Simple Exponential Smoothing</vt:lpstr>
      <vt:lpstr>Example: Cod Catch</vt:lpstr>
      <vt:lpstr>Example: Cod Catch</vt:lpstr>
      <vt:lpstr>Example: Cod Catch</vt:lpstr>
      <vt:lpstr>Example: Cod Catch</vt:lpstr>
      <vt:lpstr>One-period-ahead Forecasting</vt:lpstr>
      <vt:lpstr>Example: Cod Catch</vt:lpstr>
      <vt:lpstr>Example: Cod Catch</vt:lpstr>
      <vt:lpstr>Example: Cod Catch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Exponential Smoothing Methods</dc:title>
  <dc:creator>wasim amir</dc:creator>
  <cp:lastModifiedBy>wasim amir</cp:lastModifiedBy>
  <cp:revision>8</cp:revision>
  <dcterms:created xsi:type="dcterms:W3CDTF">2018-06-06T04:09:36Z</dcterms:created>
  <dcterms:modified xsi:type="dcterms:W3CDTF">2020-03-16T11:35:36Z</dcterms:modified>
</cp:coreProperties>
</file>